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8"/>
  </p:notesMasterIdLst>
  <p:sldIdLst>
    <p:sldId id="263" r:id="rId4"/>
    <p:sldId id="260" r:id="rId5"/>
    <p:sldId id="280" r:id="rId6"/>
    <p:sldId id="281" r:id="rId7"/>
    <p:sldId id="283" r:id="rId8"/>
    <p:sldId id="337" r:id="rId9"/>
    <p:sldId id="262" r:id="rId10"/>
    <p:sldId id="292" r:id="rId11"/>
    <p:sldId id="297" r:id="rId12"/>
    <p:sldId id="342" r:id="rId13"/>
    <p:sldId id="343" r:id="rId14"/>
    <p:sldId id="344" r:id="rId15"/>
    <p:sldId id="345" r:id="rId16"/>
    <p:sldId id="33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B80"/>
    <a:srgbClr val="FF0066"/>
    <a:srgbClr val="FFFF66"/>
    <a:srgbClr val="CC99FF"/>
    <a:srgbClr val="E8D1FF"/>
    <a:srgbClr val="009999"/>
    <a:srgbClr val="008080"/>
    <a:srgbClr val="FFCC00"/>
    <a:srgbClr val="FF99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805" autoAdjust="0"/>
  </p:normalViewPr>
  <p:slideViewPr>
    <p:cSldViewPr snapToGrid="0">
      <p:cViewPr varScale="1">
        <p:scale>
          <a:sx n="96" d="100"/>
          <a:sy n="96" d="100"/>
        </p:scale>
        <p:origin x="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D17D7-D6F0-4B00-848D-B18654C0DD73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15278-8453-4339-A1E3-8F1F94562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6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652A-A5F3-0086-3D59-67B9F2286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B556-F456-21D6-EC87-D37736841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C2031-1DAA-63DF-E944-A77CEB1D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DE21-8F00-4159-DCB0-FA134C37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A061-21B6-DDAD-2734-B0D9DBD6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E081-30B3-A908-5CDC-58AB53B5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EA365-648C-3AE6-94C4-3B11DDA21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3569-1634-508F-99FA-537FE98B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107AF-FC7A-2AD0-CEFB-C6AB27E5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ED16B-AFBD-8032-1D15-01E70C62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B3C67-E4AB-FECC-16BC-422A9B931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0F34-B6D7-BC83-2832-748AE8C0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12545-0AAD-FEE8-B41A-2A148B68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48433-1447-992C-3268-0AB6C991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80D38-2D09-1AD6-8F45-8D77A565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5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7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92E9-5FCD-D305-4248-9A2336AA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125E-4F22-BF33-49C5-19C3A015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FCE4-8C7C-D9D6-A7B4-F50CEB3E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AC2B1-267E-239F-499A-16E552A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87FA9-CE57-431A-D182-9F7971A3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09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9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3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61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5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0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F60D-061C-E36D-1FF9-30E906AE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29994-54C6-7A83-72E6-2725E06A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0EBFD-F6DD-B5D2-F72B-5A4ACB26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2D96-04CD-FB9A-256B-ECB8A761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2CBD5-0C07-F1D4-8A3C-FC92BD83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7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72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85BF-0C37-3D2B-E56D-EB3B58D3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E232-630C-A727-6228-DC34C8DF6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9D920-31D1-6C33-C545-C4761F85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6AF8D-287B-D2B3-20B9-DBB54C0B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003A-F842-5BF2-9E99-20391A4A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CF0F0-716F-517F-EFCE-E9BAF310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D796-8BA5-08F3-5D8F-2D3AE11F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336E-EA3F-1587-ED68-A58DB7C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C2B64-DCC5-B868-A90E-44665FBF2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C70A1-F03D-5A1E-CFF0-165E3710A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DAD74-E773-301B-C724-F1DCA8A0A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1DD0F-5BC6-BC54-0952-5405D35E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D9805-1EA5-D41A-D507-D5DA1956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98F00-FDCA-38A3-3AF8-686ACB42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3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476B-133D-6A61-836A-51F86B59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F7349-88AD-2805-C780-BA0E0A15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D556A-4405-6F5C-4CD2-999B6373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EB20-1E42-C9F2-C466-8F98D65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FD26F-AB0D-4209-040F-6437A524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96E4F-B377-E207-CE26-29AF0F32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C36F-CB55-C65A-6FA9-5B9E758F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C07B-45A3-0619-2FB3-5F183BD5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76AE-6B5D-ED06-4924-9EB3AF68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DB5F8-DDCC-122E-D6A1-638A7669C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3663-D736-24FA-818D-7522D38B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2A6C3-DFFB-5022-19F3-265FB115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7C25C-DD18-437F-9C86-ABA8A7B8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1D37-7A5D-731D-D3D2-9A0E0C0D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BAC1D-60FD-47CE-6FFD-4397A294D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85156-642C-52CB-2EAE-327023F8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A59E-A358-517D-C93D-D0D5C859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23FA6-AF13-CA44-9DBE-035265E1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A2321-746A-4EAB-082E-D98CC52C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7E18D15-307B-09CF-640C-4C96473A4E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0"/>
            <a:ext cx="1479804" cy="14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4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06E80D6-E0FC-BBC3-826E-3C05BB3CD8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2167A223-8F17-BE51-7EAA-FA50D47E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E45019-CF63-305F-B289-FFD2271AA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50" y="234714"/>
            <a:ext cx="932768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A2E1ED-C4C1-1202-3C99-1EE8D2D09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684322"/>
            <a:ext cx="10457180" cy="17182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2252E4E-D2B1-BA3F-8B89-39F3680D8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02195"/>
              </p:ext>
            </p:extLst>
          </p:nvPr>
        </p:nvGraphicFramePr>
        <p:xfrm>
          <a:off x="741680" y="2898934"/>
          <a:ext cx="5334000" cy="106680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42597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79,8 + 8,56 = 88,36</a:t>
                      </a:r>
                    </a:p>
                    <a:p>
                      <a:pPr algn="just"/>
                      <a:r>
                        <a:rPr lang="pt-BR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145,2 - 4,89 = 140,31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33074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B014590-55E0-66B2-256E-F683976C8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65707"/>
              </p:ext>
            </p:extLst>
          </p:nvPr>
        </p:nvGraphicFramePr>
        <p:xfrm>
          <a:off x="6177280" y="2868454"/>
          <a:ext cx="5689600" cy="1066800"/>
        </p:xfrm>
        <a:graphic>
          <a:graphicData uri="http://schemas.openxmlformats.org/drawingml/2006/table">
            <a:tbl>
              <a:tblPr/>
              <a:tblGrid>
                <a:gridCol w="5689600">
                  <a:extLst>
                    <a:ext uri="{9D8B030D-6E8A-4147-A177-3AD203B41FA5}">
                      <a16:colId xmlns:a16="http://schemas.microsoft.com/office/drawing/2014/main" val="242597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352 + 189,471 = 541,471</a:t>
                      </a:r>
                    </a:p>
                    <a:p>
                      <a:pPr algn="just"/>
                      <a:r>
                        <a:rPr lang="pl-PL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75,54 × 39 = 2946,06</a:t>
                      </a:r>
                      <a:endParaRPr lang="pt-BR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33074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D687422-A789-CA2C-A4E7-5021CD94A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84505"/>
              </p:ext>
            </p:extLst>
          </p:nvPr>
        </p:nvGraphicFramePr>
        <p:xfrm>
          <a:off x="3322320" y="4219734"/>
          <a:ext cx="5689600" cy="1066800"/>
        </p:xfrm>
        <a:graphic>
          <a:graphicData uri="http://schemas.openxmlformats.org/drawingml/2006/table">
            <a:tbl>
              <a:tblPr/>
              <a:tblGrid>
                <a:gridCol w="5689600">
                  <a:extLst>
                    <a:ext uri="{9D8B030D-6E8A-4147-A177-3AD203B41FA5}">
                      <a16:colId xmlns:a16="http://schemas.microsoft.com/office/drawing/2014/main" val="242597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90,3 × 3,14 = 283,542</a:t>
                      </a:r>
                    </a:p>
                    <a:p>
                      <a:pPr algn="just"/>
                      <a:r>
                        <a:rPr lang="pl-PL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82,861: 19,27 = 4,3</a:t>
                      </a:r>
                      <a:endParaRPr lang="pt-BR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33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58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67527B-A4C6-A40A-1521-CE4C681F0E7F}"/>
              </a:ext>
            </a:extLst>
          </p:cNvPr>
          <p:cNvGrpSpPr/>
          <p:nvPr/>
        </p:nvGrpSpPr>
        <p:grpSpPr>
          <a:xfrm>
            <a:off x="670469" y="360686"/>
            <a:ext cx="917670" cy="830997"/>
            <a:chOff x="872450" y="636489"/>
            <a:chExt cx="588993" cy="5333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1CF030-F007-6FA6-4A07-88C50BC85504}"/>
                </a:ext>
              </a:extLst>
            </p:cNvPr>
            <p:cNvSpPr/>
            <p:nvPr/>
          </p:nvSpPr>
          <p:spPr>
            <a:xfrm>
              <a:off x="872450" y="714633"/>
              <a:ext cx="410497" cy="4334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792E24-D74A-20A9-1A6F-1233E6379DD6}"/>
                </a:ext>
              </a:extLst>
            </p:cNvPr>
            <p:cNvSpPr txBox="1"/>
            <p:nvPr/>
          </p:nvSpPr>
          <p:spPr>
            <a:xfrm>
              <a:off x="937660" y="636489"/>
              <a:ext cx="523783" cy="53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674240-4C92-81D9-B7D8-248E49326A80}"/>
              </a:ext>
            </a:extLst>
          </p:cNvPr>
          <p:cNvSpPr txBox="1"/>
          <p:nvPr/>
        </p:nvSpPr>
        <p:spPr>
          <a:xfrm>
            <a:off x="1361349" y="378883"/>
            <a:ext cx="10261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Đức được thầy giáo dạy bóng rổ nói cho cách tính chiều cao có thể đạt được của một người ở độ tuổi trưởng thành như sau: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F2172-BFE7-1263-858E-AAEE87AB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1973580"/>
            <a:ext cx="10325100" cy="32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6D6F83-3236-4F94-118A-62B24A83E099}"/>
              </a:ext>
            </a:extLst>
          </p:cNvPr>
          <p:cNvSpPr txBox="1"/>
          <p:nvPr/>
        </p:nvSpPr>
        <p:spPr>
          <a:xfrm>
            <a:off x="985520" y="5415280"/>
            <a:ext cx="1042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/>
              <a:t>Trao đổi với các bạn cùng bàn rồi sử dụng cách tính trên để tính xem ở độ tuổi trưởng thành mỗi bạn có thể cao bao nhiêu.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41632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2167A223-8F17-BE51-7EAA-FA50D47E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A4B5262-B67F-9760-2538-FB063D65B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643" y="1666240"/>
            <a:ext cx="15468683" cy="37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0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2986552" y="1620488"/>
            <a:ext cx="7343960" cy="181359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3186120" y="1728340"/>
            <a:ext cx="69041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983689"/>
            <a:ext cx="2053666" cy="2429544"/>
          </a:xfrm>
          <a:prstGeom prst="rect">
            <a:avLst/>
          </a:prstGeom>
        </p:spPr>
      </p:pic>
      <p:sp>
        <p:nvSpPr>
          <p:cNvPr id="3" name="Bong bóng Lời nói: Hình chữ nhật với Góc Tròn 21">
            <a:extLst>
              <a:ext uri="{FF2B5EF4-FFF2-40B4-BE49-F238E27FC236}">
                <a16:creationId xmlns:a16="http://schemas.microsoft.com/office/drawing/2014/main" id="{9F24EAB0-7B21-4A54-6CBE-EE5959352B59}"/>
              </a:ext>
            </a:extLst>
          </p:cNvPr>
          <p:cNvSpPr/>
          <p:nvPr/>
        </p:nvSpPr>
        <p:spPr>
          <a:xfrm>
            <a:off x="3677432" y="4109688"/>
            <a:ext cx="7343960" cy="181359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ộp Văn bản 22">
            <a:extLst>
              <a:ext uri="{FF2B5EF4-FFF2-40B4-BE49-F238E27FC236}">
                <a16:creationId xmlns:a16="http://schemas.microsoft.com/office/drawing/2014/main" id="{8CC5F2CD-7638-553B-5DE2-D44E72B1D5E2}"/>
              </a:ext>
            </a:extLst>
          </p:cNvPr>
          <p:cNvSpPr txBox="1"/>
          <p:nvPr/>
        </p:nvSpPr>
        <p:spPr>
          <a:xfrm>
            <a:off x="3846520" y="4258180"/>
            <a:ext cx="69041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30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8871EC-583C-9213-162D-19CC1898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45217-AE59-8F32-3965-CD63AE77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4" y="1406769"/>
            <a:ext cx="12391587" cy="31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3575832" y="3124168"/>
            <a:ext cx="7343960" cy="232295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3795720" y="3150740"/>
            <a:ext cx="6904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bạn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 “</a:t>
            </a: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Tôi bảo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để kiểm tra dụng cụ học tập.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Các bạn hãy cùng giơ dụng cụ đó lên để cô kiếm tra nhé!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983689"/>
            <a:ext cx="2053666" cy="2429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3F30E1-2487-D936-A931-3781686CC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834" y="426607"/>
            <a:ext cx="99190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95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1983988" y="3286966"/>
            <a:ext cx="4167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khoa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Toán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Hình ảnh 1" descr="Ảnh có chứa phim hoạt hình, hình mẫu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id="{D1274B96-8B41-278E-5A57-E4561D1EE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70" y="3551803"/>
            <a:ext cx="2876800" cy="2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1842233" y="3225411"/>
            <a:ext cx="416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 chì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pic>
        <p:nvPicPr>
          <p:cNvPr id="7" name="Hình ảnh 6" descr="Ảnh có chứa phim hoạt hình, Tác phẩm nghệ thuật của trẻ con, hình mẫu&#10;&#10;Mô tả được tạo tự động">
            <a:extLst>
              <a:ext uri="{FF2B5EF4-FFF2-40B4-BE49-F238E27FC236}">
                <a16:creationId xmlns:a16="http://schemas.microsoft.com/office/drawing/2014/main" id="{843DC345-51D0-40F8-BAE0-08AA96789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5" y="3182094"/>
            <a:ext cx="3202662" cy="3202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922CA8-F11D-9E10-D797-30D23616C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634" y="406287"/>
            <a:ext cx="99190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2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1842233" y="3225411"/>
            <a:ext cx="416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 thước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pic>
        <p:nvPicPr>
          <p:cNvPr id="7" name="Hình ảnh 6" descr="Ảnh có chứa phim hoạt hình, Tác phẩm nghệ thuật của trẻ con, hình mẫu, minh họa&#10;&#10;Mô tả được tạo tự động">
            <a:extLst>
              <a:ext uri="{FF2B5EF4-FFF2-40B4-BE49-F238E27FC236}">
                <a16:creationId xmlns:a16="http://schemas.microsoft.com/office/drawing/2014/main" id="{DCFC4AA6-75DD-9191-1772-1221BC356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/>
        </p:blipFill>
        <p:spPr>
          <a:xfrm>
            <a:off x="7423920" y="2929471"/>
            <a:ext cx="1855372" cy="42831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E8FA13-7C2A-8B69-7BA4-4F18509F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634" y="406287"/>
            <a:ext cx="99190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0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Hình ảnh 32" descr="Ảnh có chứa phim hoạt hình, Tác phẩm nghệ thuật của trẻ con, hình mẫu&#10;&#10;Mô tả được tạo tự động">
            <a:extLst>
              <a:ext uri="{FF2B5EF4-FFF2-40B4-BE49-F238E27FC236}">
                <a16:creationId xmlns:a16="http://schemas.microsoft.com/office/drawing/2014/main" id="{4974CD68-1C75-9BC0-CE5D-B1F88CAD5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8" y="3011213"/>
            <a:ext cx="3202662" cy="3202662"/>
          </a:xfrm>
          <a:prstGeom prst="rect">
            <a:avLst/>
          </a:prstGeom>
        </p:spPr>
      </p:pic>
      <p:pic>
        <p:nvPicPr>
          <p:cNvPr id="38" name="Hình ảnh 37" descr="Ảnh có chứa phim hoạt hình, hình mẫu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id="{197F2F49-7416-A891-93FD-908E1C4DF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29" y="3246856"/>
            <a:ext cx="2625009" cy="2625009"/>
          </a:xfrm>
          <a:prstGeom prst="rect">
            <a:avLst/>
          </a:prstGeom>
        </p:spPr>
      </p:pic>
      <p:pic>
        <p:nvPicPr>
          <p:cNvPr id="40" name="Hình ảnh 39" descr="Ảnh có chứa phim hoạt hình, Tác phẩm nghệ thuật của trẻ con, hình mẫu, minh họa&#10;&#10;Mô tả được tạo tự động">
            <a:extLst>
              <a:ext uri="{FF2B5EF4-FFF2-40B4-BE49-F238E27FC236}">
                <a16:creationId xmlns:a16="http://schemas.microsoft.com/office/drawing/2014/main" id="{F4C1FB69-640D-2DC8-CEEA-75493832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/>
        </p:blipFill>
        <p:spPr>
          <a:xfrm>
            <a:off x="8461397" y="2848618"/>
            <a:ext cx="1855372" cy="4283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14DAB7-1C1B-4E28-AA34-865983DFE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634" y="406287"/>
            <a:ext cx="99190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7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nside out HD wallpapers, backgrounds">
            <a:extLst>
              <a:ext uri="{FF2B5EF4-FFF2-40B4-BE49-F238E27FC236}">
                <a16:creationId xmlns:a16="http://schemas.microsoft.com/office/drawing/2014/main" id="{1261B566-1303-74F5-F744-D215A263C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B00EE96C-1E81-3E36-F0A9-5DCB6F2DA0E9}"/>
              </a:ext>
            </a:extLst>
          </p:cNvPr>
          <p:cNvSpPr/>
          <p:nvPr/>
        </p:nvSpPr>
        <p:spPr>
          <a:xfrm>
            <a:off x="213107" y="656396"/>
            <a:ext cx="8151819" cy="5545208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rgbClr val="CCECFF">
              <a:alpha val="83000"/>
            </a:srgb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6" name="Hộp Văn bản 22">
            <a:extLst>
              <a:ext uri="{FF2B5EF4-FFF2-40B4-BE49-F238E27FC236}">
                <a16:creationId xmlns:a16="http://schemas.microsoft.com/office/drawing/2014/main" id="{0F4089C6-245D-7FF8-2042-4EA888D9D72E}"/>
              </a:ext>
            </a:extLst>
          </p:cNvPr>
          <p:cNvSpPr txBox="1"/>
          <p:nvPr/>
        </p:nvSpPr>
        <p:spPr>
          <a:xfrm>
            <a:off x="-46611" y="644983"/>
            <a:ext cx="8671249" cy="92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ln w="6600">
                  <a:solidFill>
                    <a:srgbClr val="063F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63F99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 … ngày … tháng … năm …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D39D61-2B5C-0924-9B5F-B2E794A72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36123"/>
          <a:stretch/>
        </p:blipFill>
        <p:spPr>
          <a:xfrm>
            <a:off x="-347392" y="3477903"/>
            <a:ext cx="1975507" cy="32611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561634-09FA-A4E6-1C90-7354D1DB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61" y="1655024"/>
            <a:ext cx="5590517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10A66-3D91-FE51-BE7B-C638BC7C8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33" y="2696351"/>
            <a:ext cx="6334293" cy="2603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38A586-10AB-8228-D4C9-7DE33B6DB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863" y="5087065"/>
            <a:ext cx="20484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5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477DABD6-49E9-896C-2AC3-C7078F2B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5C0B75-F48B-617E-322E-3EE52ACD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10" y="3687994"/>
            <a:ext cx="899237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5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67527B-A4C6-A40A-1521-CE4C681F0E7F}"/>
              </a:ext>
            </a:extLst>
          </p:cNvPr>
          <p:cNvGrpSpPr/>
          <p:nvPr/>
        </p:nvGrpSpPr>
        <p:grpSpPr>
          <a:xfrm>
            <a:off x="670469" y="360686"/>
            <a:ext cx="917670" cy="830997"/>
            <a:chOff x="872450" y="636489"/>
            <a:chExt cx="588993" cy="5333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1CF030-F007-6FA6-4A07-88C50BC85504}"/>
                </a:ext>
              </a:extLst>
            </p:cNvPr>
            <p:cNvSpPr/>
            <p:nvPr/>
          </p:nvSpPr>
          <p:spPr>
            <a:xfrm>
              <a:off x="872450" y="714633"/>
              <a:ext cx="410497" cy="4334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792E24-D74A-20A9-1A6F-1233E6379DD6}"/>
                </a:ext>
              </a:extLst>
            </p:cNvPr>
            <p:cNvSpPr txBox="1"/>
            <p:nvPr/>
          </p:nvSpPr>
          <p:spPr>
            <a:xfrm>
              <a:off x="937660" y="636489"/>
              <a:ext cx="523783" cy="53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LNTH-Hoa Nho LNTH" pitchFamily="2" charset="0"/>
                </a:rPr>
                <a:t>2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674240-4C92-81D9-B7D8-248E49326A80}"/>
              </a:ext>
            </a:extLst>
          </p:cNvPr>
          <p:cNvSpPr txBox="1"/>
          <p:nvPr/>
        </p:nvSpPr>
        <p:spPr>
          <a:xfrm>
            <a:off x="1371508" y="510963"/>
            <a:ext cx="10389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Em có biết?</a:t>
            </a:r>
            <a:endParaRPr lang="vi-VN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493F75-9097-5D76-DCB4-D32506752063}"/>
              </a:ext>
            </a:extLst>
          </p:cNvPr>
          <p:cNvSpPr txBox="1"/>
          <p:nvPr/>
        </p:nvSpPr>
        <p:spPr>
          <a:xfrm>
            <a:off x="802548" y="1374563"/>
            <a:ext cx="10389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Thực hiện các phép tính với số thập phân bằng máy tính cầm tay.</a:t>
            </a:r>
            <a:endParaRPr lang="vi-VN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EF3980-DB9C-DC18-9A76-E48993F25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17" y="2933064"/>
            <a:ext cx="9938160" cy="26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6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2631</TotalTime>
  <Words>196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</vt:lpstr>
      <vt:lpstr>LNTH-Hoa Nho LNTH</vt:lpstr>
      <vt:lpstr>LNTH-LuoLuoNotangYuanTi 1</vt:lpstr>
      <vt:lpstr>UTM Showcard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LE OANH</cp:lastModifiedBy>
  <cp:revision>30</cp:revision>
  <dcterms:created xsi:type="dcterms:W3CDTF">2023-08-21T15:19:28Z</dcterms:created>
  <dcterms:modified xsi:type="dcterms:W3CDTF">2026-01-10T15:58:00Z</dcterms:modified>
  <cp:category>9Slide.vn</cp:category>
</cp:coreProperties>
</file>