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6" r:id="rId1"/>
  </p:sldMasterIdLst>
  <p:notesMasterIdLst>
    <p:notesMasterId r:id="rId16"/>
  </p:notesMasterIdLst>
  <p:sldIdLst>
    <p:sldId id="276" r:id="rId2"/>
    <p:sldId id="310" r:id="rId3"/>
    <p:sldId id="318" r:id="rId4"/>
    <p:sldId id="311" r:id="rId5"/>
    <p:sldId id="313" r:id="rId6"/>
    <p:sldId id="314" r:id="rId7"/>
    <p:sldId id="326" r:id="rId8"/>
    <p:sldId id="327" r:id="rId9"/>
    <p:sldId id="315" r:id="rId10"/>
    <p:sldId id="316" r:id="rId11"/>
    <p:sldId id="317" r:id="rId12"/>
    <p:sldId id="319" r:id="rId13"/>
    <p:sldId id="312" r:id="rId14"/>
    <p:sldId id="273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DFPOP1-W9" panose="020B0600070205080204" charset="-128"/>
      <p:regular r:id="rId21"/>
    </p:embeddedFont>
    <p:embeddedFont>
      <p:font typeface="SimSun" panose="02010600030101010101" pitchFamily="2" charset="-122"/>
      <p:regular r:id="rId22"/>
    </p:embeddedFont>
    <p:embeddedFont>
      <p:font typeface="SimSun" panose="02010600030101010101" pitchFamily="2" charset="-122"/>
      <p:regular r:id="rId22"/>
    </p:embeddedFont>
    <p:embeddedFont>
      <p:font typeface="Calibri Light" panose="020F0302020204030204" pitchFamily="34" charset="0"/>
      <p:regular r:id="rId23"/>
      <p:italic r:id="rId24"/>
    </p:embeddedFont>
  </p:embeddedFontLst>
  <p:custDataLst>
    <p:tags r:id="rId2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920000"/>
    <a:srgbClr val="FFFFCC"/>
    <a:srgbClr val="5B9BD5"/>
    <a:srgbClr val="4CA420"/>
    <a:srgbClr val="66FFFF"/>
    <a:srgbClr val="A9250B"/>
    <a:srgbClr val="C4D836"/>
    <a:srgbClr val="F5663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40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97C58E-802B-40B7-BF73-1967524A2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39FAD66-FEBA-49AB-8AC8-ECBA92F15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B195A1-C02C-46B4-8F86-53D05FF1D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226731-1C39-418F-B32B-C0617692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694427-FD50-49BD-BFA2-567C9457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46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17605B-00A2-42F4-BBC5-B7802696C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D5EB22E-5CBC-4E14-AC7F-C673300D2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4EEE4B-C56E-4323-9C12-EF8D1B4F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1F0328-80D7-4A40-91BA-03512B4C1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E50CD9-12AC-4C4C-998F-5BD94C885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9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3690797-9159-4834-B964-8AD2E07F3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B6700FD-9760-43A4-B0BF-2BEFA7181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46710-081C-43FF-94C4-8A2257101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6AFD49-FE17-49BF-A99B-0A958D37F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464C0D-982A-43DC-B53D-E7A9BD64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79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81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186834-9665-48DB-9B24-A7C83F0F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C20F8E-FBBB-415B-A949-0161C6E14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CD3636-4905-4BA2-AF65-3A6BEE7BF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7D1C9C-8CB3-46B6-A29B-31B210EB5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BD2936-FC6F-4838-9847-FAE43D4C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F4489C-6E5E-4476-A0D8-77E7C4DEC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76BA20E-6A65-42F3-AF6B-E7E6A3704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376ADB-E405-46E8-81C3-F9F2408D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20F4DD-FE76-40CD-A3BD-E9E6F93E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594B20-661C-4101-A3CD-70EB7CA3E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09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482FA4-CA23-4129-80FC-257FAB77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82A72B-19CD-43FD-AD2C-B3713DCD2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ABF56C-EA39-49CA-A147-D0171568D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55D4A6-9F49-4FF0-AA0E-79D730471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FEAC54-F60F-49B6-9E72-1000850E0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3C70A6-5B8C-46DC-A5C2-A20059F83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4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40ED2E-732A-40C8-81C4-F6B11191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2B17BFA-B735-4D84-9085-95DBD8B1A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9252C2-9E3D-46FF-9363-647450E54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2A1C5E1-D45C-4C1E-96CB-30D8F508DD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F369818-9B82-4F97-A6BC-E80E2BEF3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E056919-F0B4-4587-91AA-FB3007FE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C9566F8-D1DA-4169-B61D-FD9E0736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CF5F49B-8D85-4BAF-9210-BA35F0918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2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6C2835-02B2-45BD-9E8F-EBB6F4F45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BB424F2-72FC-493B-809E-5E32AB6E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2D266BA-E18C-4E3C-B153-75CF6F713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F368DE1-0160-4E3A-A7C2-FC12D66FD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8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C6B0712-4A3E-456B-9DA9-DCFDEE14B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D6738A5-4AAC-403B-A0E2-272F2F077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52970C-2C6E-4FD4-8847-038723D3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07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C5CE03-5C5D-40CC-A14D-FF2132A3C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164BB6-4F36-41F8-AEED-504AD20D3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6639C1F-DC28-4CEA-B8AD-B5D032EE2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8D46C3A-BF82-4B83-B0EB-453C091E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C4A0DA-6746-4B9A-B7E8-31BA3237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3DA0D7D-61E0-4B66-B106-D72FA071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54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DC068E-2110-4582-92D3-95DA0BB4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4A27526-F292-4822-82C6-C43CF3AFA2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B1A10E2-B53B-42D4-95A0-8C62420FA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74EC559-0734-4861-B62B-15D4E26A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8E9B5B9-3F99-465B-8936-004D1C0C1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A24C7E6-8970-4F2A-BA05-1537D7A0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47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0F934F8-171B-4F95-A6AC-1DE75FB1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E4626E-E746-49DE-863A-27565F47E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8581B0-2D23-416E-95A7-326330E8C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DE6A6D-7AAC-4835-84DF-0F223CC33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015637-F4D2-42BC-8C00-F871DEB69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1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678" r:id="rId12"/>
    <p:sldLayoutId id="2147483679" r:id="rId13"/>
    <p:sldLayoutId id="2147483666" r:id="rId14"/>
    <p:sldLayoutId id="2147483667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85274" y="2415841"/>
            <a:ext cx="4211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cuối học kì I</a:t>
            </a: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7311" y="380142"/>
            <a:ext cx="7682342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2. Không quý trọng thời gian dẫn đến điều gì? ( tác hại gì? )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846" y="1879787"/>
            <a:ext cx="769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Tâm trạng căng thẳng, lo sợ 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750" y="896647"/>
            <a:ext cx="8847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Công việc không hoàn thành, không hiệu quả, không có thời gian giúp đỡ hay quan tâm đến mọi người xung quanh.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83" y="2438753"/>
            <a:ext cx="86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Khiến mọi người khó chịu, không muốn chơi cùng.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4" y="3009158"/>
            <a:ext cx="86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 niềm tin với mọi người.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6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9218" y="584036"/>
            <a:ext cx="7798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Bài 4. 1. Bạn đã sử dụng thời gian trong ngày như thế nào?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274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0803" y="613533"/>
            <a:ext cx="7592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Khi nào em cần sự trợ giúp của mọi người xung quanh?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40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Vinacartoon] Không Nên Mở Cửa Cho Người Lạ - Vina Cartoo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7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908A74F-B083-41A0-B445-5EAFF68C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1502AE0-95D1-42F8-BE64-45510431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13" y="2684838"/>
            <a:ext cx="2235902" cy="18518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17E7C4-4C54-404E-93A2-0AC4A670B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901" y="568791"/>
            <a:ext cx="5440505" cy="27248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1787FC1-3780-47D0-9E6A-AD18E7955281}"/>
              </a:ext>
            </a:extLst>
          </p:cNvPr>
          <p:cNvSpPr/>
          <p:nvPr/>
        </p:nvSpPr>
        <p:spPr>
          <a:xfrm>
            <a:off x="3657601" y="1453976"/>
            <a:ext cx="2821781" cy="14542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64958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017E7C4-4C54-404E-93A2-0AC4A670B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7" y="102747"/>
            <a:ext cx="7763551" cy="1560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7440" y="784616"/>
            <a:ext cx="4477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00B050"/>
                </a:solidFill>
              </a:rPr>
              <a:t>Ở học kì I, em đã được học những chủ đề nào?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1209" y="941133"/>
            <a:ext cx="4477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00B050"/>
                </a:solidFill>
              </a:rPr>
              <a:t>Những chủ điểm ở học kì I: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0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7423" y="1038293"/>
            <a:ext cx="3329672" cy="5722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8234" y="1910262"/>
            <a:ext cx="3309543" cy="858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9167" y="4115786"/>
            <a:ext cx="3217138" cy="7393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2624" y="1090601"/>
            <a:ext cx="2872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 smtClean="0"/>
              <a:t>Quý trọng thời </a:t>
            </a:r>
            <a:r>
              <a:rPr lang="vi-VN" sz="2000" dirty="0" smtClean="0"/>
              <a:t>gian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97733" y="1964339"/>
            <a:ext cx="3324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 smtClean="0"/>
              <a:t>Kính trọng thầy giáo, cô giáo và yêu quý bạn bè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481737" y="4288830"/>
            <a:ext cx="248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 smtClean="0"/>
              <a:t>Tìm kiếm sự hỗ trợ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134693" y="368901"/>
            <a:ext cx="4477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00B050"/>
                </a:solidFill>
              </a:rPr>
              <a:t>Những chủ điểm ở học kì I: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35554" y="1055988"/>
            <a:ext cx="3793755" cy="5722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323752" y="1928701"/>
            <a:ext cx="3835051" cy="8115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341453" y="3106999"/>
            <a:ext cx="3835051" cy="6603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486016" y="1144479"/>
            <a:ext cx="357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 smtClean="0"/>
              <a:t>Bài 1: Quý trọng thời gian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4459926" y="1899599"/>
            <a:ext cx="3805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 smtClean="0"/>
              <a:t>Bài 2: Kính trọng thầy cô giáo</a:t>
            </a:r>
          </a:p>
          <a:p>
            <a:endParaRPr lang="vi-VN" sz="800" dirty="0" smtClean="0"/>
          </a:p>
          <a:p>
            <a:r>
              <a:rPr lang="vi-VN" sz="1800" dirty="0" smtClean="0"/>
              <a:t>Bài 3: Yêu quý bạn bè.</a:t>
            </a:r>
            <a:endParaRPr lang="en-US" sz="1800" dirty="0"/>
          </a:p>
        </p:txBody>
      </p:sp>
      <p:sp>
        <p:nvSpPr>
          <p:cNvPr id="27" name="Rectangle 26"/>
          <p:cNvSpPr/>
          <p:nvPr/>
        </p:nvSpPr>
        <p:spPr>
          <a:xfrm>
            <a:off x="409975" y="3145696"/>
            <a:ext cx="3267801" cy="6216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98461" y="3267269"/>
            <a:ext cx="322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 smtClean="0"/>
              <a:t>Nhận lỗi và sửa lỗi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38991" y="3999763"/>
            <a:ext cx="3772620" cy="991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490932" y="3243662"/>
            <a:ext cx="357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 smtClean="0"/>
              <a:t>Bài 4: Nhận lỗi và sửa lỗi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4484051" y="4044985"/>
            <a:ext cx="3577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 smtClean="0"/>
              <a:t>Bài 5: Khi em bị bắt nạt</a:t>
            </a:r>
          </a:p>
          <a:p>
            <a:r>
              <a:rPr lang="vi-VN" sz="1800" dirty="0" smtClean="0"/>
              <a:t>Bài 6: Khi em bị lạc</a:t>
            </a:r>
          </a:p>
          <a:p>
            <a:r>
              <a:rPr lang="vi-VN" sz="1800" dirty="0" smtClean="0"/>
              <a:t>Bài 7: Tiếp xúc với người lạ</a:t>
            </a:r>
            <a:endParaRPr lang="en-US" sz="1800" dirty="0"/>
          </a:p>
        </p:txBody>
      </p:sp>
      <p:cxnSp>
        <p:nvCxnSpPr>
          <p:cNvPr id="33" name="Straight Arrow Connector 32"/>
          <p:cNvCxnSpPr>
            <a:stCxn id="7" idx="3"/>
          </p:cNvCxnSpPr>
          <p:nvPr/>
        </p:nvCxnSpPr>
        <p:spPr>
          <a:xfrm>
            <a:off x="3687095" y="1324409"/>
            <a:ext cx="636657" cy="8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1" idx="3"/>
            <a:endCxn id="23" idx="1"/>
          </p:cNvCxnSpPr>
          <p:nvPr/>
        </p:nvCxnSpPr>
        <p:spPr>
          <a:xfrm>
            <a:off x="3722350" y="2287505"/>
            <a:ext cx="601402" cy="46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8" idx="3"/>
            <a:endCxn id="24" idx="1"/>
          </p:cNvCxnSpPr>
          <p:nvPr/>
        </p:nvCxnSpPr>
        <p:spPr>
          <a:xfrm flipV="1">
            <a:off x="3726661" y="3437185"/>
            <a:ext cx="614792" cy="14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9" idx="3"/>
            <a:endCxn id="29" idx="1"/>
          </p:cNvCxnSpPr>
          <p:nvPr/>
        </p:nvCxnSpPr>
        <p:spPr>
          <a:xfrm>
            <a:off x="3616305" y="4485477"/>
            <a:ext cx="722686" cy="9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94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21" grpId="0"/>
      <p:bldP spid="22" grpId="0" animBg="1"/>
      <p:bldP spid="23" grpId="0" animBg="1"/>
      <p:bldP spid="24" grpId="0" animBg="1"/>
      <p:bldP spid="25" grpId="0"/>
      <p:bldP spid="26" grpId="0"/>
      <p:bldP spid="27" grpId="0" animBg="1"/>
      <p:bldP spid="28" grpId="0"/>
      <p:bldP spid="29" grpId="0" animBg="1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017E7C4-4C54-404E-93A2-0AC4A670B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1" y="568791"/>
            <a:ext cx="8005424" cy="27248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5644" y="1704914"/>
            <a:ext cx="4371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Bài 2: Khoanh </a:t>
            </a:r>
            <a:r>
              <a:rPr lang="vi-VN" sz="2400" dirty="0" smtClean="0">
                <a:latin typeface="+mj-lt"/>
              </a:rPr>
              <a:t>tròn</a:t>
            </a:r>
            <a:r>
              <a:rPr lang="vi-VN" sz="2400" dirty="0" smtClean="0"/>
              <a:t> vào chữ cái trước câu trả lời đúng.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550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017E7C4-4C54-404E-93A2-0AC4A670B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499" y="568791"/>
            <a:ext cx="5440505" cy="27248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2204" y="1704914"/>
            <a:ext cx="3114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Trình bày trước lớp.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943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4764" y="690225"/>
            <a:ext cx="5645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Bài 2: Câu 1.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62175" y="1557430"/>
            <a:ext cx="6206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EF2A19"/>
                </a:solidFill>
                <a:latin typeface="+mj-lt"/>
              </a:rPr>
              <a:t>Không quý trọng thời gian: C. Vừa làm vừa chơi</a:t>
            </a:r>
            <a:endParaRPr lang="en-US" sz="2400" dirty="0">
              <a:solidFill>
                <a:srgbClr val="EF2A1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493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0719" y="71368"/>
            <a:ext cx="6306450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1. 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429" y="535015"/>
            <a:ext cx="3408701" cy="707886"/>
          </a:xfrm>
          <a:prstGeom prst="rect">
            <a:avLst/>
          </a:prstGeom>
          <a:solidFill>
            <a:srgbClr val="00B05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</a:t>
            </a:r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thời gian mang lại lợi ích gì?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3727" y="1318475"/>
            <a:ext cx="3404403" cy="707886"/>
          </a:xfrm>
          <a:prstGeom prst="rect">
            <a:avLst/>
          </a:prstGeom>
          <a:solidFill>
            <a:srgbClr val="00B05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</a:t>
            </a:r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uý </a:t>
            </a:r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thời gian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606" y="2078326"/>
            <a:ext cx="3391524" cy="707886"/>
          </a:xfrm>
          <a:prstGeom prst="rect">
            <a:avLst/>
          </a:prstGeom>
          <a:solidFill>
            <a:srgbClr val="00B05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lại lợi ích gì?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3043" y="2851052"/>
            <a:ext cx="3385087" cy="707886"/>
          </a:xfrm>
          <a:prstGeom prst="rect">
            <a:avLst/>
          </a:prstGeom>
          <a:solidFill>
            <a:srgbClr val="00B05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604" y="3630221"/>
            <a:ext cx="3391526" cy="707886"/>
          </a:xfrm>
          <a:prstGeom prst="rect">
            <a:avLst/>
          </a:prstGeom>
          <a:solidFill>
            <a:srgbClr val="00B05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9429" y="4392212"/>
            <a:ext cx="3408701" cy="707886"/>
          </a:xfrm>
          <a:prstGeom prst="rect">
            <a:avLst/>
          </a:prstGeom>
          <a:solidFill>
            <a:srgbClr val="00B05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8439" y="522128"/>
            <a:ext cx="4462530" cy="400110"/>
          </a:xfrm>
          <a:prstGeom prst="rect">
            <a:avLst/>
          </a:prstGeom>
          <a:solidFill>
            <a:srgbClr val="00B05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8439" y="1273400"/>
            <a:ext cx="4466828" cy="707886"/>
          </a:xfrm>
          <a:prstGeom prst="rect">
            <a:avLst/>
          </a:prstGeom>
          <a:solidFill>
            <a:srgbClr val="00B05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8438" y="2037543"/>
            <a:ext cx="4484003" cy="400110"/>
          </a:xfrm>
          <a:prstGeom prst="rect">
            <a:avLst/>
          </a:prstGeom>
          <a:solidFill>
            <a:srgbClr val="00B05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trệ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8438" y="2881107"/>
            <a:ext cx="4445366" cy="400110"/>
          </a:xfrm>
          <a:prstGeom prst="rect">
            <a:avLst/>
          </a:prstGeom>
          <a:solidFill>
            <a:srgbClr val="00B05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8438" y="3531495"/>
            <a:ext cx="4445366" cy="707886"/>
          </a:xfrm>
          <a:prstGeom prst="rect">
            <a:avLst/>
          </a:prstGeom>
          <a:solidFill>
            <a:srgbClr val="00B05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8438" y="4342846"/>
            <a:ext cx="4471124" cy="707886"/>
          </a:xfrm>
          <a:prstGeom prst="rect">
            <a:avLst/>
          </a:prstGeom>
          <a:solidFill>
            <a:srgbClr val="00B05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91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657" y="914924"/>
            <a:ext cx="7695916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1.  Quý trọng thời gian mang lại lợi ích gì?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5635" y="1664720"/>
            <a:ext cx="646314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luôn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gọn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g</a:t>
            </a:r>
            <a:r>
              <a:rPr lang="vi-VN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à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ngăn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nắp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8714" y="2032691"/>
            <a:ext cx="793865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lang="vi-VN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vi-VN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hiệu quả.</a:t>
            </a:r>
            <a:endParaRPr lang="en-US" sz="2400" dirty="0" smtClean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635" y="2441883"/>
            <a:ext cx="790401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vi-VN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Tâm trạng vui vẻ, phấn khởi, tự tin.</a:t>
            </a:r>
            <a:endParaRPr lang="en-US" sz="2400" dirty="0" smtClean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6919" y="2851372"/>
            <a:ext cx="793865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vi-VN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 mọi người yêu quý, tín nhiệm</a:t>
            </a:r>
            <a:r>
              <a:rPr lang="vi-VN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400" dirty="0" smtClean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71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</TotalTime>
  <Words>516</Words>
  <Application>Microsoft Office PowerPoint</Application>
  <PresentationFormat>On-screen Show (16:9)</PresentationFormat>
  <Paragraphs>51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Calibri</vt:lpstr>
      <vt:lpstr>Times New Roman</vt:lpstr>
      <vt:lpstr>DFPOP1-W9</vt:lpstr>
      <vt:lpstr>SimSun</vt:lpstr>
      <vt:lpstr>Arial</vt:lpstr>
      <vt:lpstr>等线</vt:lpstr>
      <vt:lpstr>SimSun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Viettel Store</cp:lastModifiedBy>
  <cp:revision>73</cp:revision>
  <dcterms:created xsi:type="dcterms:W3CDTF">2016-08-08T05:55:00Z</dcterms:created>
  <dcterms:modified xsi:type="dcterms:W3CDTF">2023-12-26T03:47:55Z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