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9" r:id="rId1"/>
    <p:sldMasterId id="2147484195" r:id="rId2"/>
    <p:sldMasterId id="2147484206" r:id="rId3"/>
    <p:sldMasterId id="2147484243" r:id="rId4"/>
  </p:sldMasterIdLst>
  <p:notesMasterIdLst>
    <p:notesMasterId r:id="rId30"/>
  </p:notesMasterIdLst>
  <p:sldIdLst>
    <p:sldId id="256" r:id="rId5"/>
    <p:sldId id="392" r:id="rId6"/>
    <p:sldId id="393" r:id="rId7"/>
    <p:sldId id="394" r:id="rId8"/>
    <p:sldId id="368" r:id="rId9"/>
    <p:sldId id="364" r:id="rId10"/>
    <p:sldId id="378" r:id="rId11"/>
    <p:sldId id="365" r:id="rId12"/>
    <p:sldId id="377" r:id="rId13"/>
    <p:sldId id="366" r:id="rId14"/>
    <p:sldId id="370" r:id="rId15"/>
    <p:sldId id="391" r:id="rId16"/>
    <p:sldId id="372" r:id="rId17"/>
    <p:sldId id="379" r:id="rId18"/>
    <p:sldId id="369" r:id="rId19"/>
    <p:sldId id="381" r:id="rId20"/>
    <p:sldId id="374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95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D63721"/>
    <a:srgbClr val="EDF1AE"/>
    <a:srgbClr val="C00000"/>
    <a:srgbClr val="FCC7A2"/>
    <a:srgbClr val="FF7707"/>
    <a:srgbClr val="48C57B"/>
    <a:srgbClr val="B7E6DE"/>
    <a:srgbClr val="348E8C"/>
    <a:srgbClr val="B88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 autoAdjust="0"/>
    <p:restoredTop sz="94660"/>
  </p:normalViewPr>
  <p:slideViewPr>
    <p:cSldViewPr snapToGrid="0">
      <p:cViewPr>
        <p:scale>
          <a:sx n="97" d="100"/>
          <a:sy n="97" d="100"/>
        </p:scale>
        <p:origin x="-69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BD3C-BF22-495C-B6F1-8981574F7B52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6116-152F-4AEE-9BDC-7AF2319A9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0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9038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7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53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131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472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Click vào</a:t>
            </a:r>
            <a:r>
              <a:rPr lang="vi-VN" baseline="0" dirty="0"/>
              <a:t> từng chiếc bánh sẽ dẫn đến câu hỏi</a:t>
            </a:r>
          </a:p>
          <a:p>
            <a:r>
              <a:rPr lang="vi-VN" baseline="0" dirty="0"/>
              <a:t>- Nếu trả lời đúng sẽ xuất hiện chiếc bánh, click vào chiếc bánh để thỏ ăn bánh</a:t>
            </a:r>
          </a:p>
          <a:p>
            <a:r>
              <a:rPr lang="vi-VN" baseline="0" dirty="0"/>
              <a:t>- Mỗi chiếc bánh ăn xong thỏ sẽ lớn dần lên, trả lời xong chiếc bánh cuối cùng sẽ dẫn đến slide kết thúc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26116-152F-4AEE-9BDC-7AF2319A95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6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8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787041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2804429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4821818" y="1673653"/>
            <a:ext cx="1260834" cy="1253270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6839205" y="1673653"/>
            <a:ext cx="1260835" cy="1253270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D997B5FA-0921-464F-AAE1-844C04324D75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565CE74E-AB26-4998-AD42-012C4C1AD076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2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7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85354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20DD7636-5BE1-44BC-BB5F-15739D9E18E1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E87C0E1D-24C4-406F-9615-DBDA8D2D1F93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359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9EFD9D74-47D9-4702-A33C-335B63B48DBF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FABC47A4-756D-490B-A52F-7D9E2C9FC05F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pPr defTabSz="685800"/>
            <a:fld id="{760FBDFE-C587-4B4C-A407-44438C67B59E}" type="datetimeFigureOut">
              <a:rPr lang="zh-CN" altLang="en-US" sz="1350" smtClean="0">
                <a:solidFill>
                  <a:srgbClr val="000000"/>
                </a:solidFill>
              </a:rPr>
              <a:pPr defTabSz="685800"/>
              <a:t>2022/12/25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pPr defTabSz="685800"/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defTabSz="685800"/>
            <a:fld id="{49AE70B2-8BF9-45C0-BB95-33D1B9D3A854}" type="slidenum">
              <a:rPr lang="zh-CN" altLang="en-US" sz="1350" smtClean="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6988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43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22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956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528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812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9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135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88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230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82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3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AC5E6775-A5B6-4E69-A6FE-54F3CBB72E9E}"/>
              </a:ext>
            </a:extLst>
          </p:cNvPr>
          <p:cNvSpPr/>
          <p:nvPr userDrawn="1"/>
        </p:nvSpPr>
        <p:spPr>
          <a:xfrm>
            <a:off x="8387895" y="0"/>
            <a:ext cx="996286" cy="12010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0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5484"/>
            <a:ext cx="9138659" cy="51125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73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61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89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5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866" lvl="0" indent="-17143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32" lvl="1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597" lvl="2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463" lvl="3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328" lvl="4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195" lvl="5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060" lvl="6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2926" lvl="7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5792" lvl="8" indent="-17143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866" lvl="0" indent="-2571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32" lvl="1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597" lvl="2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463" lvl="3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328" lvl="4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195" lvl="5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060" lvl="6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2926" lvl="7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5792" lvl="8" indent="-2571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3988"/>
            <a:ext cx="9143999" cy="511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1D0576D-BF30-4AB3-BBAC-8B260AA3AD5D}"/>
              </a:ext>
            </a:extLst>
          </p:cNvPr>
          <p:cNvSpPr/>
          <p:nvPr userDrawn="1"/>
        </p:nvSpPr>
        <p:spPr>
          <a:xfrm>
            <a:off x="8016015" y="59869"/>
            <a:ext cx="996286" cy="111259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7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2022/12/25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800">
              <a:defRPr/>
            </a:pPr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1006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A89ACF0-0DE9-477A-9ACC-8A9E32F917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A80D2E7-4D63-4425-941A-5A8AD2D8D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4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microsoft.com/office/2007/relationships/hdphoto" Target="../media/hdphoto2.wdp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image" Target="../media/image4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slide" Target="slide21.xml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gif"/><Relationship Id="rId11" Type="http://schemas.openxmlformats.org/officeDocument/2006/relationships/slide" Target="slide22.xml"/><Relationship Id="rId5" Type="http://schemas.openxmlformats.org/officeDocument/2006/relationships/image" Target="../media/image39.jpg"/><Relationship Id="rId15" Type="http://schemas.openxmlformats.org/officeDocument/2006/relationships/image" Target="../media/image46.png"/><Relationship Id="rId10" Type="http://schemas.openxmlformats.org/officeDocument/2006/relationships/image" Target="../media/image44.jpg"/><Relationship Id="rId19" Type="http://schemas.openxmlformats.org/officeDocument/2006/relationships/image" Target="../media/image48.gif"/><Relationship Id="rId4" Type="http://schemas.openxmlformats.org/officeDocument/2006/relationships/audio" Target="../media/audio2.wav"/><Relationship Id="rId9" Type="http://schemas.openxmlformats.org/officeDocument/2006/relationships/slide" Target="slide24.xml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42.png"/><Relationship Id="rId4" Type="http://schemas.openxmlformats.org/officeDocument/2006/relationships/image" Target="../media/image39.jp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11" Type="http://schemas.openxmlformats.org/officeDocument/2006/relationships/image" Target="../media/image42.png"/><Relationship Id="rId5" Type="http://schemas.openxmlformats.org/officeDocument/2006/relationships/image" Target="../media/image49.jpeg"/><Relationship Id="rId10" Type="http://schemas.microsoft.com/office/2007/relationships/hdphoto" Target="../media/hdphoto4.wdp"/><Relationship Id="rId4" Type="http://schemas.openxmlformats.org/officeDocument/2006/relationships/image" Target="../media/image39.jp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11" Type="http://schemas.openxmlformats.org/officeDocument/2006/relationships/image" Target="../media/image42.png"/><Relationship Id="rId5" Type="http://schemas.openxmlformats.org/officeDocument/2006/relationships/image" Target="../media/image49.jpeg"/><Relationship Id="rId10" Type="http://schemas.microsoft.com/office/2007/relationships/hdphoto" Target="../media/hdphoto5.wdp"/><Relationship Id="rId4" Type="http://schemas.openxmlformats.org/officeDocument/2006/relationships/image" Target="../media/image39.jp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42.png"/><Relationship Id="rId4" Type="http://schemas.openxmlformats.org/officeDocument/2006/relationships/image" Target="../media/image39.jp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image" Target="../media/image5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jpeg"/><Relationship Id="rId11" Type="http://schemas.openxmlformats.org/officeDocument/2006/relationships/image" Target="../media/image42.png"/><Relationship Id="rId5" Type="http://schemas.openxmlformats.org/officeDocument/2006/relationships/image" Target="../media/image49.jpeg"/><Relationship Id="rId10" Type="http://schemas.microsoft.com/office/2007/relationships/hdphoto" Target="../media/hdphoto6.wdp"/><Relationship Id="rId4" Type="http://schemas.openxmlformats.org/officeDocument/2006/relationships/image" Target="../media/image39.jp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6" Type="http://schemas.openxmlformats.org/officeDocument/2006/relationships/image" Target="../media/image19.emf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 idx="4294967295"/>
          </p:nvPr>
        </p:nvSpPr>
        <p:spPr>
          <a:xfrm>
            <a:off x="-95693" y="1017809"/>
            <a:ext cx="9940925" cy="19762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900" b="1" dirty="0" err="1">
                <a:solidFill>
                  <a:srgbClr val="002060"/>
                </a:solidFill>
              </a:rPr>
              <a:t>Tuần</a:t>
            </a:r>
            <a:r>
              <a:rPr lang="en-US" sz="3900" b="1" dirty="0">
                <a:solidFill>
                  <a:srgbClr val="002060"/>
                </a:solidFill>
              </a:rPr>
              <a:t> </a:t>
            </a:r>
            <a:r>
              <a:rPr lang="vi-VN" sz="3900" b="1" dirty="0">
                <a:solidFill>
                  <a:srgbClr val="002060"/>
                </a:solidFill>
              </a:rPr>
              <a:t>1</a:t>
            </a:r>
            <a:r>
              <a:rPr lang="en-US" sz="3900" b="1" dirty="0">
                <a:solidFill>
                  <a:srgbClr val="002060"/>
                </a:solidFill>
              </a:rPr>
              <a:t>8</a:t>
            </a:r>
            <a:r>
              <a:rPr lang="vi-VN" sz="3900" b="1" dirty="0">
                <a:solidFill>
                  <a:srgbClr val="002060"/>
                </a:solidFill>
              </a:rPr>
              <a:t> </a:t>
            </a:r>
            <a:br>
              <a:rPr lang="vi-VN" sz="3900" b="1" dirty="0">
                <a:solidFill>
                  <a:srgbClr val="002060"/>
                </a:solidFill>
              </a:rPr>
            </a:br>
            <a:r>
              <a:rPr lang="vi-VN" sz="3900" b="1" dirty="0">
                <a:solidFill>
                  <a:srgbClr val="FF0000"/>
                </a:solidFill>
              </a:rPr>
              <a:t>Ôn tập cuối học kì 1</a:t>
            </a:r>
            <a:endParaRPr sz="3900" dirty="0">
              <a:solidFill>
                <a:srgbClr val="FF0000"/>
              </a:solidFill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7055596" y="48374"/>
            <a:ext cx="3047747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/>
            <a:r>
              <a:rPr lang="en-US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TIẾNG VIỆT </a:t>
            </a:r>
            <a:r>
              <a:rPr lang="vi-VN" sz="24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8073825" y="579258"/>
            <a:ext cx="101129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/>
            <a:r>
              <a:rPr lang="en-US" sz="18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Tập </a:t>
            </a:r>
            <a:r>
              <a:rPr lang="vi-VN" sz="1800" dirty="0">
                <a:solidFill>
                  <a:prstClr val="white"/>
                </a:solidFill>
                <a:latin typeface="+mj-lt"/>
                <a:ea typeface="Arial"/>
                <a:cs typeface="Arial"/>
                <a:sym typeface="Arial"/>
              </a:rPr>
              <a:t>1</a:t>
            </a:r>
            <a:endParaRPr sz="1800" dirty="0">
              <a:solidFill>
                <a:prstClr val="black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★ Just Dance Kids 2 - I'm a Gummy Bear (The Gummy Bear Song) (HD) 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00"/>
            <a:ext cx="9144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loud 8"/>
          <p:cNvSpPr/>
          <p:nvPr/>
        </p:nvSpPr>
        <p:spPr>
          <a:xfrm>
            <a:off x="344423" y="112984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Cloud 10"/>
          <p:cNvSpPr/>
          <p:nvPr/>
        </p:nvSpPr>
        <p:spPr>
          <a:xfrm>
            <a:off x="4067175" y="154305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344423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1383791" y="237934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419725" y="240912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1724025" y="3228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6349" y="360997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3324225" y="3610379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95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886414" y="169403"/>
            <a:ext cx="3962631" cy="370049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8A29E-E5CC-4059-8BE3-C7EB5BDA3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6" y="2366826"/>
            <a:ext cx="8122276" cy="4270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1908458" y="2407360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615049" y="2373857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3"/>
          <a:srcRect l="60650" t="17606" r="13983" b="60840"/>
          <a:stretch/>
        </p:blipFill>
        <p:spPr>
          <a:xfrm>
            <a:off x="8962762" y="477982"/>
            <a:ext cx="2366683" cy="1117139"/>
          </a:xfrm>
          <a:prstGeom prst="rect">
            <a:avLst/>
          </a:prstGeom>
        </p:spPr>
      </p:pic>
      <p:grpSp>
        <p:nvGrpSpPr>
          <p:cNvPr id="15" name="组合 19">
            <a:extLst>
              <a:ext uri="{FF2B5EF4-FFF2-40B4-BE49-F238E27FC236}">
                <a16:creationId xmlns:a16="http://schemas.microsoft.com/office/drawing/2014/main" xmlns="" id="{78C2FEFB-A892-4D4A-B926-E11DCC079126}"/>
              </a:ext>
            </a:extLst>
          </p:cNvPr>
          <p:cNvGrpSpPr/>
          <p:nvPr/>
        </p:nvGrpSpPr>
        <p:grpSpPr>
          <a:xfrm>
            <a:off x="766775" y="551129"/>
            <a:ext cx="3900538" cy="1236955"/>
            <a:chOff x="1936535" y="3935752"/>
            <a:chExt cx="8318930" cy="2056864"/>
          </a:xfrm>
        </p:grpSpPr>
        <p:sp>
          <p:nvSpPr>
            <p:cNvPr id="16" name="任意多边形 3">
              <a:extLst>
                <a:ext uri="{FF2B5EF4-FFF2-40B4-BE49-F238E27FC236}">
                  <a16:creationId xmlns:a16="http://schemas.microsoft.com/office/drawing/2014/main" xmlns="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任意多边形 4">
              <a:extLst>
                <a:ext uri="{FF2B5EF4-FFF2-40B4-BE49-F238E27FC236}">
                  <a16:creationId xmlns:a16="http://schemas.microsoft.com/office/drawing/2014/main" xmlns="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59147" y="895509"/>
            <a:ext cx="2751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+mj-lt"/>
              </a:rPr>
              <a:t>LUYỆN</a:t>
            </a:r>
            <a:r>
              <a:rPr lang="vi-VN" sz="1800" b="1" dirty="0">
                <a:solidFill>
                  <a:srgbClr val="D63721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D63721"/>
                </a:solidFill>
                <a:latin typeface="+mj-lt"/>
              </a:rPr>
              <a:t>ĐỌC CÂU</a:t>
            </a:r>
            <a:endParaRPr lang="en-US" sz="1800" b="1" dirty="0">
              <a:solidFill>
                <a:srgbClr val="D63721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90388" y="5143500"/>
            <a:ext cx="2025373" cy="2107121"/>
            <a:chOff x="4302991" y="2755909"/>
            <a:chExt cx="2025373" cy="21071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23" r="32947" b="15400"/>
            <a:stretch/>
          </p:blipFill>
          <p:spPr>
            <a:xfrm rot="1399325">
              <a:off x="4775979" y="2755909"/>
              <a:ext cx="1552385" cy="17805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25015">
              <a:off x="4302991" y="4013894"/>
              <a:ext cx="849136" cy="849136"/>
            </a:xfrm>
            <a:prstGeom prst="rect">
              <a:avLst/>
            </a:prstGeom>
          </p:spPr>
        </p:pic>
      </p:grpSp>
      <p:pic>
        <p:nvPicPr>
          <p:cNvPr id="22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112" y="238458"/>
            <a:ext cx="9144000" cy="1341170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xmlns="" id="{31358F1B-E524-4FB0-B8BF-B63EC68561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2"/>
          <a:stretch/>
        </p:blipFill>
        <p:spPr>
          <a:xfrm>
            <a:off x="1994954" y="3218693"/>
            <a:ext cx="5851739" cy="16132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850933" y="-45367"/>
            <a:ext cx="3492467" cy="63538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775921A-527F-4938-BDD8-5B2749A31578}"/>
              </a:ext>
            </a:extLst>
          </p:cNvPr>
          <p:cNvCxnSpPr/>
          <p:nvPr/>
        </p:nvCxnSpPr>
        <p:spPr>
          <a:xfrm flipH="1">
            <a:off x="8496594" y="237295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C2534EA-0B8D-4C9C-90BC-0777EE60575D}"/>
              </a:ext>
            </a:extLst>
          </p:cNvPr>
          <p:cNvCxnSpPr/>
          <p:nvPr/>
        </p:nvCxnSpPr>
        <p:spPr>
          <a:xfrm flipH="1">
            <a:off x="8553452" y="2379771"/>
            <a:ext cx="150125" cy="39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146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54566 -0.989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-4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42" y="754743"/>
            <a:ext cx="8777779" cy="37825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914140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86528" y="1893817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LUYỆN TẬP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52659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74346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xmlns="" id="{ABC38894-D702-491B-B15B-0726A74E334D}"/>
              </a:ext>
            </a:extLst>
          </p:cNvPr>
          <p:cNvSpPr/>
          <p:nvPr/>
        </p:nvSpPr>
        <p:spPr>
          <a:xfrm>
            <a:off x="6863702" y="2688116"/>
            <a:ext cx="2153297" cy="9419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ỗng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1924" y="475730"/>
            <a:ext cx="791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 chọn chữ nào?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34947" y="519610"/>
            <a:ext cx="292608" cy="29260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4A0B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600" b="1" dirty="0">
              <a:solidFill>
                <a:srgbClr val="4A0B0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844" y="2253962"/>
            <a:ext cx="1147014" cy="1529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38" y="1081671"/>
            <a:ext cx="1810256" cy="14578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 r="15649"/>
          <a:stretch/>
        </p:blipFill>
        <p:spPr>
          <a:xfrm>
            <a:off x="1125033" y="3111863"/>
            <a:ext cx="1815468" cy="1338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Oval 14"/>
          <p:cNvSpPr/>
          <p:nvPr/>
        </p:nvSpPr>
        <p:spPr>
          <a:xfrm>
            <a:off x="3049674" y="1778000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é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281251" y="1933047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椭圆 31"/>
          <p:cNvSpPr/>
          <p:nvPr/>
        </p:nvSpPr>
        <p:spPr>
          <a:xfrm flipH="1">
            <a:off x="3014044" y="329839"/>
            <a:ext cx="6002955" cy="70288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4DBB8D0-F6BB-40F3-BF05-C058912559D2}"/>
              </a:ext>
            </a:extLst>
          </p:cNvPr>
          <p:cNvSpPr/>
          <p:nvPr/>
        </p:nvSpPr>
        <p:spPr>
          <a:xfrm>
            <a:off x="3160556" y="3630067"/>
            <a:ext cx="1700126" cy="83331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UTM Avo" panose="02040603050506020204" pitchFamily="18" charset="0"/>
              </a:rPr>
              <a:t>...........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D953D8-5B95-4A95-A0A6-1D90FF3E4F93}"/>
              </a:ext>
            </a:extLst>
          </p:cNvPr>
          <p:cNvSpPr txBox="1"/>
          <p:nvPr/>
        </p:nvSpPr>
        <p:spPr>
          <a:xfrm flipH="1">
            <a:off x="3416648" y="3784639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ngh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4BF8092-2931-4E5A-BFF8-BA650942E1E7}"/>
              </a:ext>
            </a:extLst>
          </p:cNvPr>
          <p:cNvSpPr txBox="1"/>
          <p:nvPr/>
        </p:nvSpPr>
        <p:spPr>
          <a:xfrm flipH="1">
            <a:off x="7346316" y="2908498"/>
            <a:ext cx="91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D63721"/>
                </a:solidFill>
                <a:latin typeface="UTM Avo" panose="02040603050506020204" pitchFamily="18" charset="0"/>
              </a:rPr>
              <a:t>ng</a:t>
            </a:r>
            <a:endParaRPr lang="en-US" sz="2800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3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9" y="1205458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286528" y="1893817"/>
            <a:ext cx="457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VIẾT</a:t>
            </a:r>
            <a:endParaRPr kumimoji="1" lang="zh-CN" altLang="en-US" sz="54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2105811" y="232229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767" y="2752659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5544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5951"/>
          <a:stretch/>
        </p:blipFill>
        <p:spPr>
          <a:xfrm>
            <a:off x="1726093" y="935458"/>
            <a:ext cx="6273800" cy="855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2027" y="412238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chép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EA79E6-94EB-4E7B-BB43-1AEA2199322E}"/>
              </a:ext>
            </a:extLst>
          </p:cNvPr>
          <p:cNvSpPr txBox="1"/>
          <p:nvPr/>
        </p:nvSpPr>
        <p:spPr>
          <a:xfrm flipH="1">
            <a:off x="2017086" y="1099163"/>
            <a:ext cx="5691813" cy="461665"/>
          </a:xfrm>
          <a:prstGeom prst="rect">
            <a:avLst/>
          </a:prstGeom>
          <a:solidFill>
            <a:srgbClr val="EDF1AE"/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UTM Avo" panose="02040603050506020204" pitchFamily="18" charset="0"/>
              </a:rPr>
              <a:t>Chú bé trên cung trăng rất nhớ nhà.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BB8E8DC-D9FE-4292-ABA2-EB0C98A81C6D}"/>
              </a:ext>
            </a:extLst>
          </p:cNvPr>
          <p:cNvGrpSpPr/>
          <p:nvPr/>
        </p:nvGrpSpPr>
        <p:grpSpPr>
          <a:xfrm>
            <a:off x="598487" y="1899353"/>
            <a:ext cx="7834313" cy="2621010"/>
            <a:chOff x="598487" y="1899353"/>
            <a:chExt cx="7834313" cy="26210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740" b="13737"/>
            <a:stretch/>
          </p:blipFill>
          <p:spPr>
            <a:xfrm>
              <a:off x="598487" y="1899353"/>
              <a:ext cx="7834313" cy="262101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DA0FC21-72B9-4EC3-B1EF-7DC34CB868D0}"/>
                </a:ext>
              </a:extLst>
            </p:cNvPr>
            <p:cNvSpPr txBox="1"/>
            <p:nvPr/>
          </p:nvSpPr>
          <p:spPr>
            <a:xfrm>
              <a:off x="3722146" y="3252890"/>
              <a:ext cx="408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D63721"/>
                  </a:solidFill>
                </a:rPr>
                <a:t>.</a:t>
              </a:r>
              <a:endParaRPr lang="en-US" sz="2800" dirty="0">
                <a:solidFill>
                  <a:srgbClr val="D637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56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990" y="3563059"/>
            <a:ext cx="3051572" cy="1488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1" y="2486646"/>
            <a:ext cx="1822574" cy="18225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0726" y="927892"/>
            <a:ext cx="5986337" cy="1692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4808" y="1046825"/>
            <a:ext cx="8165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THU </a:t>
            </a:r>
            <a:endParaRPr lang="vi-VN" sz="4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 THỎ NGỌC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C21FB5-B81B-489E-BC85-D83C8573A6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-3.82716E-6 L 0.03177 0.00093 L 0.23055 -3.82716E-6 L 0.00694 -3.82716E-6 L 0.22517 0.01358 L 3.88889E-6 -3.82716E-6 " pathEditMode="relative" rAng="0" ptsTypes="AAAAAA">
                                      <p:cBhvr>
                                        <p:cTn id="16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6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4.32099E-6 L 0.02778 0.00061 L 0.20139 4.32099E-6 L 0.00607 4.32099E-6 L 0.1967 0.00895 L 2.22222E-6 4.32099E-6 " pathEditMode="relative" rAng="0" ptsTypes="AAAAAA">
                                      <p:cBhvr>
                                        <p:cTn id="1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35" y="2611435"/>
            <a:ext cx="1205957" cy="1205957"/>
          </a:xfrm>
          <a:prstGeom prst="rect">
            <a:avLst/>
          </a:prstGeom>
        </p:spPr>
      </p:pic>
      <p:pic>
        <p:nvPicPr>
          <p:cNvPr id="6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150" y="213075"/>
            <a:ext cx="1038562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ĐC SHARE MIỄN PHÍ BỞI NK POWERSKILLS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6253710" y="261008"/>
            <a:ext cx="1376715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CẤM BUÔN BÁN, CẤM REUP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3959080" y="261008"/>
            <a:ext cx="1249473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Vào http://fb.com/nkpowerskills tải game miễn phí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27" y="261008"/>
            <a:ext cx="1151769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07" y="261008"/>
            <a:ext cx="989166" cy="989166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4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59" y="-603378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70234B-E333-434D-B1B8-35A2FF70E9C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08 -0.00139 L -0.03308 -0.00116 C -0.02956 0.00046 -0.02618 0.00301 -0.02266 0.00417 C -0.0168 0.00625 -0.01081 0.00648 -0.00482 0.00787 C -0.00352 0.00833 -0.00209 0.00926 -0.00065 0.00972 C 0.0013 0.01042 0.00351 0.01111 0.0056 0.01157 C 0.00872 0.01111 0.01185 0.01065 0.01497 0.00972 C 0.01601 0.00949 0.01692 0.00787 0.0181 0.00787 C 0.02044 0.00787 0.02291 0.00926 0.02539 0.00972 C 0.03047 0.01273 0.03138 0.01412 0.03893 0.00972 C 0.0401 0.00903 0.04023 0.00602 0.04101 0.00417 C 0.04062 1.48148E-6 0.04231 -0.00741 0.03997 -0.0088 C 0.02734 -0.01551 -0.01888 -0.01111 -0.02891 -0.01065 C -0.03542 -0.00764 -0.0323 -0.00278 -0.03308 -0.00139 Z " pathEditMode="relative" rAng="0" ptsTypes="AA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-4.07407E-6 C 0.00482 0.03033 0.01016 0.06065 0.01445 0.09144 C 0.01549 0.09862 0.0151 0.10602 0.01562 0.1132 C 0.01654 0.12963 0.01588 0.12477 0.01784 0.13519 C 0.01823 0.15116 0.01836 0.16713 0.01888 0.18287 C 0.01901 0.18565 0.01966 0.1882 0.02005 0.19098 C 0.02083 0.19676 0.02174 0.20278 0.02227 0.2088 C 0.02279 0.21343 0.02422 0.23866 0.02448 0.2426 C 0.02487 0.26042 0.025 0.27848 0.02565 0.2963 C 0.02578 0.29838 0.02682 0.30024 0.02682 0.30232 C 0.02682 0.31158 0.02656 0.32107 0.02565 0.3301 C 0.02539 0.33241 0.02396 0.33403 0.02344 0.33612 C 0.01693 0.36088 0.02031 0.34815 0.01784 0.36598 C 0.01758 0.36806 0.01667 0.36991 0.01667 0.37199 C 0.01641 0.40834 0.01667 0.44491 0.01667 0.48149 " pathEditMode="relative" ptsTypes="AAAAAAAAAA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1.48148E-6 L 7.08333E-6 1.48148E-6 C -0.00312 0.00833 -0.00624 0.01666 -0.00937 0.025 C -0.01093 0.0287 -0.01263 0.03217 -0.01406 0.03611 C -0.01575 0.04051 -0.01705 0.0456 -0.01874 0.05 C -0.02018 0.05301 -0.022 0.05532 -0.02343 0.05833 C -0.02526 0.0618 -0.02656 0.06574 -0.02812 0.06944 C -0.03072 0.08264 -0.03007 0.08241 -0.03749 0.09722 C -0.05221 0.12616 -0.03502 0.08217 -0.04999 0.11666 C -0.06588 0.15278 -0.04257 0.10741 -0.06093 0.14444 C -0.06302 0.14815 -0.0651 0.15185 -0.06718 0.15555 C -0.07265 0.16389 -0.07695 0.16759 -0.08124 0.17778 C -0.0832 0.18194 -0.08424 0.18727 -0.08593 0.19166 C -0.08841 0.19745 -0.09114 0.20278 -0.09374 0.20833 C -0.09531 0.21111 -0.09726 0.21342 -0.09843 0.21666 C -0.10807 0.24028 -0.0944 0.21481 -0.10624 0.23889 C -0.10872 0.24375 -0.11119 0.24884 -0.11406 0.25278 C -0.11744 0.25717 -0.12148 0.25972 -0.12499 0.26366 C -0.12721 0.2662 -0.12916 0.26944 -0.13124 0.27222 C -0.13281 0.27407 -0.13463 0.27546 -0.13593 0.27778 C -0.13932 0.28287 -0.14218 0.28889 -0.14531 0.29444 C -0.14739 0.29815 -0.14921 0.30231 -0.15156 0.30555 C -0.15364 0.30833 -0.15598 0.31041 -0.15781 0.31389 C -0.15924 0.3162 -0.15963 0.31991 -0.16093 0.32222 C -0.16484 0.32824 -0.16979 0.33217 -0.17343 0.33889 C -0.17604 0.34352 -0.17851 0.34838 -0.18124 0.35278 C -0.18632 0.36041 -0.19218 0.36643 -0.19687 0.375 C -0.19843 0.37778 -0.19986 0.38078 -0.20156 0.38333 C -0.20312 0.38541 -0.20481 0.38657 -0.20624 0.38889 C -0.21067 0.39537 -0.21471 0.40486 -0.21718 0.41389 C -0.21874 0.41944 -0.21992 0.42546 -0.22187 0.43055 C -0.22356 0.43472 -0.22604 0.43796 -0.22812 0.44166 C -0.22916 0.44722 -0.22942 0.45324 -0.23124 0.45833 C -0.24023 0.48217 -0.22955 0.45185 -0.23593 0.475 C -0.24205 0.49653 -0.23671 0.4706 -0.24062 0.49166 C -0.24218 0.49074 -0.24427 0.49074 -0.24531 0.48889 C -0.24648 0.4868 -0.24687 0.48055 -0.24687 0.48055 " pathEditMode="relative" ptsTypes="AAAAAAAAAAAAAAAAAAAAAAAAAAAAAAAAAAA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2.96296E-6 C -0.0073 0.01273 -0.01172 0.01922 -0.01719 0.03334 C -0.01902 0.03773 -0.01967 0.04352 -0.02188 0.04722 C -0.02813 0.05695 -0.03672 0.05972 -0.04375 0.06667 C -0.0461 0.06875 -0.04792 0.07222 -0.05 0.075 C -0.05469 0.08056 -0.05977 0.08519 -0.06407 0.09167 C -0.06667 0.09537 -0.06941 0.09884 -0.07188 0.10278 C -0.07357 0.10533 -0.07474 0.1088 -0.07657 0.11111 C -0.08112 0.11621 -0.0862 0.11968 -0.09063 0.125 C -0.09922 0.13449 -0.10665 0.14746 -0.11563 0.15556 C -0.11875 0.15834 -0.12201 0.16088 -0.125 0.16389 C -0.12878 0.16736 -0.13243 0.17084 -0.13594 0.175 C -0.14076 0.18009 -0.14467 0.18843 -0.15 0.19167 C -0.15456 0.19422 -0.15665 0.19491 -0.16094 0.2 C -0.16316 0.20232 -0.16511 0.20579 -0.16719 0.20834 C -0.17956 0.22199 -0.16706 0.20301 -0.18282 0.225 C -0.19649 0.24352 -0.17605 0.2213 -0.19532 0.24422 C -0.19727 0.24653 -0.19961 0.24769 -0.20157 0.24977 C -0.20378 0.25232 -0.20573 0.25556 -0.20782 0.25834 C -0.20938 0.26019 -0.21107 0.26181 -0.2125 0.26389 C -0.21472 0.26644 -0.21667 0.26945 -0.21875 0.27199 C -0.22032 0.27408 -0.22214 0.27547 -0.22344 0.27755 C -0.22631 0.28195 -0.22852 0.28727 -0.23125 0.29167 C -0.23685 0.30023 -0.24323 0.30718 -0.24844 0.31667 C -0.25417 0.32685 -0.25925 0.3382 -0.26563 0.34722 C -0.29818 0.39213 -0.26797 0.35278 -0.28594 0.37222 C -0.2892 0.37547 -0.29532 0.38334 -0.29532 0.38334 C -0.30391 0.40602 -0.28998 0.37084 -0.31094 0.40834 C -0.32474 0.43264 -0.3073 0.40278 -0.32032 0.42222 C -0.32214 0.42454 -0.32331 0.42824 -0.325 0.43056 C -0.32696 0.43287 -0.32956 0.43334 -0.33125 0.43611 C -0.33477 0.44097 -0.33698 0.44838 -0.34063 0.45278 C -0.34219 0.45463 -0.34389 0.45602 -0.34532 0.45834 C -0.34714 0.46065 -0.34831 0.46435 -0.35 0.46667 C -0.35456 0.47222 -0.35639 0.47153 -0.36094 0.47477 C -0.36211 0.4757 -0.36303 0.47662 -0.36407 0.47755 " pathEditMode="relative" ptsTypes="AAAAAAAAAAAAAAAAAAA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-2.96296E-6 L 7.08333E-6 -2.96296E-6 C -0.00572 0.00926 -0.01145 0.01852 -0.01718 0.02778 C -0.01978 0.03148 -0.02252 0.03472 -0.02499 0.03889 C -0.02721 0.04236 -0.02877 0.04699 -0.03124 0.05 C -0.03463 0.05371 -0.03853 0.05556 -0.04218 0.05834 C -0.04635 0.06482 -0.05025 0.07199 -0.05468 0.07778 C -0.0621 0.08704 -0.07773 0.10162 -0.08593 0.10834 C -0.09114 0.11227 -0.09648 0.11551 -0.10155 0.11945 C -0.10741 0.12384 -0.11301 0.12894 -0.11874 0.13334 C -0.12291 0.13634 -0.12721 0.13843 -0.13124 0.14167 C -0.15338 0.15764 -0.1371 0.14838 -0.15624 0.15834 C -0.15989 0.16389 -0.1634 0.16968 -0.16718 0.175 C -0.1802 0.19213 -0.17017 0.17755 -0.17968 0.18611 C -0.18137 0.1875 -0.1828 0.18982 -0.18437 0.19167 C -0.18645 0.19352 -0.18853 0.19537 -0.19062 0.19722 C -0.2039 0.22871 -0.18228 0.17963 -0.2078 0.225 C -0.20937 0.22778 -0.21119 0.23009 -0.21249 0.23334 C -0.21379 0.23588 -0.21432 0.23912 -0.21562 0.24167 C -0.21705 0.24398 -0.21874 0.24537 -0.2203 0.24722 C -0.22603 0.2625 -0.2203 0.24954 -0.22812 0.26111 C -0.24192 0.28148 -0.22096 0.25486 -0.24062 0.28056 C -0.24374 0.28426 -0.24648 0.28935 -0.24999 0.29167 C -0.25468 0.29445 -0.25976 0.29607 -0.26405 0.3 L -0.27968 0.31389 C -0.28176 0.31574 -0.28411 0.31713 -0.28593 0.31945 C -0.28749 0.3213 -0.28905 0.32338 -0.29062 0.325 C -0.29218 0.32616 -0.29387 0.32662 -0.2953 0.32778 C -0.29908 0.33033 -0.30247 0.33403 -0.30624 0.33611 C -0.31145 0.33866 -0.32187 0.34167 -0.32187 0.34167 C -0.34205 0.35695 -0.32512 0.34514 -0.33905 0.35278 C -0.34231 0.3544 -0.3453 0.35648 -0.34843 0.35834 C -0.34999 0.35926 -0.35155 0.36042 -0.35312 0.36111 C -0.35702 0.36227 -0.36197 0.36343 -0.36562 0.36667 C -0.36991 0.36991 -0.37434 0.37315 -0.37812 0.37778 C -0.37968 0.37963 -0.38124 0.38172 -0.3828 0.38334 C -0.38697 0.38727 -0.39075 0.39259 -0.3953 0.39445 L -0.40312 0.39722 C -0.40702 0.40047 -0.4108 0.40324 -0.41405 0.40834 C -0.42187 0.41968 -0.4164 0.41713 -0.42812 0.42778 C -0.4302 0.42963 -0.43228 0.43148 -0.43437 0.43334 C -0.43593 0.43426 -0.43762 0.43472 -0.43905 0.43611 C -0.44075 0.4375 -0.44205 0.44028 -0.44374 0.44167 C -0.44687 0.44398 -0.45038 0.44375 -0.45312 0.44722 C -0.45468 0.44908 -0.45611 0.45139 -0.4578 0.45278 C -0.45989 0.45417 -0.4621 0.45417 -0.46405 0.45556 C -0.46679 0.45695 -0.46926 0.45926 -0.47187 0.46111 C -0.47343 0.46204 -0.47512 0.4625 -0.47655 0.46389 C -0.47825 0.46528 -0.47968 0.46783 -0.48124 0.46945 C -0.4828 0.4706 -0.4845 0.47107 -0.48593 0.47222 C -0.48814 0.47384 -0.4901 0.47593 -0.49218 0.47778 C -0.49843 0.48241 -0.49752 0.47871 -0.50468 0.48611 C -0.51106 0.49236 -0.50989 0.49468 -0.51562 0.5 C -0.51718 0.50116 -0.51887 0.50162 -0.5203 0.50278 C -0.52252 0.5044 -0.52447 0.50648 -0.52655 0.50834 C -0.52812 0.50926 -0.52981 0.50972 -0.53124 0.51111 C -0.53294 0.5125 -0.53437 0.51505 -0.53593 0.51667 C -0.54413 0.52384 -0.53775 0.51412 -0.54374 0.525 " pathEditMode="relative" ptsTypes="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37 L 0.00013 0.0037 C -0.00183 0.01273 -0.00391 0.02176 -0.00573 0.03102 C -0.0099 0.05301 -0.00469 0.0368 -0.01146 0.05486 C -0.01211 0.05949 -0.01237 0.06412 -0.01341 0.06852 C -0.01433 0.07222 -0.01641 0.075 -0.01719 0.0787 C -0.01901 0.08773 -0.01914 0.09745 -0.0211 0.10625 C -0.0224 0.1118 -0.02396 0.11736 -0.02487 0.12315 C -0.02591 0.1287 -0.02604 0.13472 -0.02683 0.14028 C -0.02787 0.14722 -0.02956 0.15393 -0.03073 0.16088 C -0.03464 0.18403 -0.02995 0.16528 -0.03646 0.18819 C -0.03763 0.20093 -0.03815 0.21042 -0.04024 0.22245 C -0.04206 0.23264 -0.04414 0.24282 -0.0461 0.25324 C -0.0474 0.25995 -0.04896 0.26667 -0.04987 0.27361 C -0.05469 0.3081 -0.05209 0.29213 -0.05756 0.32153 C -0.06016 0.3588 -0.05743 0.33773 -0.06341 0.36597 C -0.06407 0.36944 -0.0642 0.37315 -0.06524 0.37616 C -0.06615 0.37893 -0.06784 0.38079 -0.06914 0.3831 C -0.0737 0.40741 -0.07071 0.39768 -0.07683 0.41389 C -0.07813 0.4206 -0.07917 0.42963 -0.08256 0.43426 C -0.08412 0.43657 -0.08646 0.43657 -0.08828 0.43773 C -0.09284 0.4618 -0.08828 0.45602 -0.09792 0.4618 C -0.10052 0.46852 -0.10131 0.47963 -0.1056 0.48218 C -0.10756 0.48333 -0.11003 0.4831 -0.11133 0.48565 L -0.11133 0.49259 " pathEditMode="relative" ptsTypes="AAAAAAAAAAAAAAAAAAAAAAA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D590D7A2-3741-42E1-A10E-F736AD6F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3" y="800923"/>
            <a:ext cx="8320354" cy="1587755"/>
          </a:xfrm>
          <a:prstGeom prst="rect">
            <a:avLst/>
          </a:prstGeom>
        </p:spPr>
      </p:pic>
      <p:pic>
        <p:nvPicPr>
          <p:cNvPr id="7" name="Good Time.mp3">
            <a:hlinkClick r:id="" action="ppaction://media"/>
            <a:extLst>
              <a:ext uri="{FF2B5EF4-FFF2-40B4-BE49-F238E27FC236}">
                <a16:creationId xmlns:a16="http://schemas.microsoft.com/office/drawing/2014/main" xmlns="" id="{2ABB548A-EF9A-43AE-8621-8F69B98B2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9957" y="-561221"/>
            <a:ext cx="609599" cy="53644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7ABF78A-9AF6-4506-978F-FBD4125B32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0" y="2043096"/>
            <a:ext cx="9144000" cy="3100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D3C5A0-D5E4-4F21-9302-34BC5BFF4693}"/>
              </a:ext>
            </a:extLst>
          </p:cNvPr>
          <p:cNvSpPr txBox="1"/>
          <p:nvPr/>
        </p:nvSpPr>
        <p:spPr>
          <a:xfrm rot="646690">
            <a:off x="3981927" y="1154481"/>
            <a:ext cx="3230244" cy="13712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KHỞI ĐỘNG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396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3701" y="308107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Con vịt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Con ngỗng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Con bìm bịp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1713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Con sâm cầm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566" y="362369"/>
            <a:ext cx="3627309" cy="367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04404" y="421471"/>
            <a:ext cx="44947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gì chân ngắn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 lại có màng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Mỏ bẹt màu vàng</a:t>
            </a: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Hay kêu cạp cạp?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47" y="1326207"/>
            <a:ext cx="2846258" cy="27108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712BF03-2AA7-4C31-A74F-A83C0C00FD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78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87274" y="381811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e, ê, i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u, ư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87274" y="3129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a, ă, â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1713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o, ô, ơ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57458" y="283063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64684" y="371322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72211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89140" y="1047483"/>
            <a:ext cx="642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Chữ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đứng trước những âm nào?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24" y="1143000"/>
            <a:ext cx="2750255" cy="275025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72DF2D-FF4A-4E27-9D0B-DF4A3905E4C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915" y="394965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C. o, ô, ơ</a:t>
            </a:r>
            <a:endParaRPr lang="en-US" sz="32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8557" y="313656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b, d, q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90364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D. e, ê, ư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2752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a, ă, â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9163" y="292076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97682" y="3761011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61820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26373" y="425488"/>
            <a:ext cx="69599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Chúng tôi là những chị em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Đều như những trái bóng tròn xinh xinh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Chị tôi đội mũ trên đầu</a:t>
            </a:r>
          </a:p>
          <a:p>
            <a:pPr defTabSz="685800"/>
            <a:r>
              <a:rPr lang="vi-VN" sz="2600" b="1" dirty="0">
                <a:solidFill>
                  <a:schemeClr val="bg1"/>
                </a:solidFill>
                <a:latin typeface="UTM Avo" panose="02040603050506020204" pitchFamily="18" charset="0"/>
              </a:rPr>
              <a:t>Em trai rất thích bộ râu của mình</a:t>
            </a:r>
          </a:p>
          <a:p>
            <a:pPr algn="r" defTabSz="685800"/>
            <a:r>
              <a:rPr lang="vi-VN" sz="2600" b="1" i="1" dirty="0">
                <a:solidFill>
                  <a:schemeClr val="bg1"/>
                </a:solidFill>
                <a:latin typeface="UTM Avo" panose="02040603050506020204" pitchFamily="18" charset="0"/>
              </a:rPr>
              <a:t>(Là những chữ gì?)</a:t>
            </a:r>
            <a:endParaRPr lang="en-US" sz="2600" b="1" i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41" b="89091" l="6100" r="9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38"/>
          <a:stretch/>
        </p:blipFill>
        <p:spPr>
          <a:xfrm>
            <a:off x="3271564" y="1304846"/>
            <a:ext cx="3269570" cy="258840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6F2E8A-5465-4598-908A-31742954A3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7580" y="3098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tr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8734" y="3098581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ch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75964" y="28722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9469" y="2819390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0191" y="-231932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402691" y="422859"/>
            <a:ext cx="5804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vi-VN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Điền vào chỗ trống:</a:t>
            </a:r>
          </a:p>
          <a:p>
            <a:pPr defTabSz="685800"/>
            <a:endParaRPr lang="vi-VN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defTabSz="685800"/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Gà nhí nép ở khóm ....e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90" y="631315"/>
            <a:ext cx="3988061" cy="342503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9F88F8-01C6-4764-8C56-31CD8FEB23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46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0915" y="176981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3701" y="3081072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B. viên phấn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7580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bút mực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3701" y="3893256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C. cục tẩy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15" y="313864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vi-VN" sz="2800" dirty="0">
                <a:solidFill>
                  <a:prstClr val="white"/>
                </a:solidFill>
                <a:latin typeface="UTM Avo" panose="02040603050506020204" pitchFamily="18" charset="0"/>
              </a:rPr>
              <a:t>A. bút chì</a:t>
            </a:r>
            <a:endParaRPr lang="en-US" sz="2800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83231" y="2891700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00176" y="3717044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8867" y="3637335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23645" y="2849417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1616" y="372211"/>
            <a:ext cx="3732084" cy="37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25921" y="403416"/>
            <a:ext cx="4626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 trắng muốt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Ruột trắng tinh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với học sinh</a:t>
            </a:r>
            <a:b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 cọ đầu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g. </a:t>
            </a:r>
          </a:p>
          <a:p>
            <a:pPr algn="r" defTabSz="685800"/>
            <a:r>
              <a:rPr lang="vi-VN" sz="28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(Là cái gì?)</a:t>
            </a:r>
            <a:endParaRPr lang="vi-VN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685800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</p:txBody>
      </p:sp>
      <p:pic>
        <p:nvPicPr>
          <p:cNvPr id="16" name="2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51" b="95108" l="2647" r="9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94"/>
          <a:stretch/>
        </p:blipFill>
        <p:spPr>
          <a:xfrm>
            <a:off x="2945750" y="1074767"/>
            <a:ext cx="3786894" cy="272087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839993-0F5F-4C48-8BDB-BF5107A300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" y="51536"/>
            <a:ext cx="845497" cy="36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23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6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69DEA1-F333-4914-BFA0-1A434AFC0BA1}"/>
              </a:ext>
            </a:extLst>
          </p:cNvPr>
          <p:cNvGrpSpPr/>
          <p:nvPr/>
        </p:nvGrpSpPr>
        <p:grpSpPr>
          <a:xfrm>
            <a:off x="8901754" y="1264532"/>
            <a:ext cx="9004376" cy="2372258"/>
            <a:chOff x="80829" y="1285342"/>
            <a:chExt cx="9004376" cy="237225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372B1407-CBFA-4E12-9D3E-25C6BF1393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9" t="48333" r="48830" b="22037"/>
            <a:stretch/>
          </p:blipFill>
          <p:spPr>
            <a:xfrm>
              <a:off x="7661911" y="2033229"/>
              <a:ext cx="1326353" cy="16243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9C279C2B-D5D7-4AC7-873C-36595FDE0A8D}"/>
                </a:ext>
              </a:extLst>
            </p:cNvPr>
            <p:cNvGrpSpPr/>
            <p:nvPr/>
          </p:nvGrpSpPr>
          <p:grpSpPr>
            <a:xfrm>
              <a:off x="80829" y="1285342"/>
              <a:ext cx="8890539" cy="2372258"/>
              <a:chOff x="138885" y="1285342"/>
              <a:chExt cx="8890539" cy="2372258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11B7B11F-BFCD-4411-AAD7-909B3EE71D88}"/>
                  </a:ext>
                </a:extLst>
              </p:cNvPr>
              <p:cNvGrpSpPr/>
              <p:nvPr/>
            </p:nvGrpSpPr>
            <p:grpSpPr>
              <a:xfrm>
                <a:off x="138885" y="1285342"/>
                <a:ext cx="7580013" cy="2372258"/>
                <a:chOff x="486900" y="1384300"/>
                <a:chExt cx="7713133" cy="2225675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xmlns="" id="{C8F4DAAC-DBE1-4B65-AB89-9DB9C3B36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8" t="34692" r="66933" b="31975"/>
                <a:stretch/>
              </p:blipFill>
              <p:spPr>
                <a:xfrm>
                  <a:off x="486900" y="1384300"/>
                  <a:ext cx="1780051" cy="17145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xmlns="" id="{0E535350-EA29-442B-9BA7-88804E3199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7818" b="22037"/>
                <a:stretch/>
              </p:blipFill>
              <p:spPr>
                <a:xfrm>
                  <a:off x="2266949" y="2085975"/>
                  <a:ext cx="3168240" cy="15240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xmlns="" id="{4B882B4A-68BD-4340-BEAC-76F78E93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39" t="48333" r="28327" b="22037"/>
                <a:stretch/>
              </p:blipFill>
              <p:spPr>
                <a:xfrm>
                  <a:off x="5332614" y="2085975"/>
                  <a:ext cx="2867419" cy="1524000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C72D3311-AF20-4F24-98A7-7A9C8B985C16}"/>
                  </a:ext>
                </a:extLst>
              </p:cNvPr>
              <p:cNvSpPr txBox="1"/>
              <p:nvPr/>
            </p:nvSpPr>
            <p:spPr>
              <a:xfrm flipH="1">
                <a:off x="2042239" y="2199137"/>
                <a:ext cx="11304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1. 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uôc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C205799-92F0-4E42-BD9C-7439006E4228}"/>
                  </a:ext>
                </a:extLst>
              </p:cNvPr>
              <p:cNvSpPr/>
              <p:nvPr/>
            </p:nvSpPr>
            <p:spPr>
              <a:xfrm>
                <a:off x="3496403" y="2185403"/>
                <a:ext cx="13260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2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ương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BDFC6D84-0FC1-47C6-B101-84D082DF67CC}"/>
                  </a:ext>
                </a:extLst>
              </p:cNvPr>
              <p:cNvSpPr/>
              <p:nvPr/>
            </p:nvSpPr>
            <p:spPr>
              <a:xfrm>
                <a:off x="5079986" y="2200535"/>
                <a:ext cx="10262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3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uôt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AECCCB71-C9CE-4EFB-BE01-21F62EAE26AF}"/>
                  </a:ext>
                </a:extLst>
              </p:cNvPr>
              <p:cNvSpPr/>
              <p:nvPr/>
            </p:nvSpPr>
            <p:spPr>
              <a:xfrm>
                <a:off x="6457224" y="2190922"/>
                <a:ext cx="11336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4</a:t>
                </a:r>
                <a:r>
                  <a:rPr lang="vi-VN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. ươp</a:t>
                </a:r>
                <a:endPara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63526561-7860-4DA6-8C6F-6AEFD0F86A38}"/>
                  </a:ext>
                </a:extLst>
              </p:cNvPr>
              <p:cNvSpPr/>
              <p:nvPr/>
            </p:nvSpPr>
            <p:spPr>
              <a:xfrm>
                <a:off x="7908604" y="2195421"/>
                <a:ext cx="1120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1800" b="1" dirty="0">
                    <a:solidFill>
                      <a:schemeClr val="bg1"/>
                    </a:solidFill>
                    <a:latin typeface="+mj-lt"/>
                  </a:rPr>
                  <a:t>5</a:t>
                </a:r>
                <a:r>
                  <a:rPr lang="vi-VN" sz="2400" b="1" dirty="0">
                    <a:solidFill>
                      <a:schemeClr val="bg1"/>
                    </a:solidFill>
                    <a:latin typeface="+mj-lt"/>
                  </a:rPr>
                  <a:t>. ưng</a:t>
                </a:r>
                <a:endParaRPr lang="en-US" sz="24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9BFF9C-BBBA-43FA-BE44-08CFD0EECC07}"/>
                </a:ext>
              </a:extLst>
            </p:cNvPr>
            <p:cNvSpPr/>
            <p:nvPr/>
          </p:nvSpPr>
          <p:spPr>
            <a:xfrm>
              <a:off x="8905284" y="2427252"/>
              <a:ext cx="179921" cy="240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BBECBA6-CC3B-4FA4-974F-EE54FA3BA14A}"/>
              </a:ext>
            </a:extLst>
          </p:cNvPr>
          <p:cNvGrpSpPr/>
          <p:nvPr/>
        </p:nvGrpSpPr>
        <p:grpSpPr>
          <a:xfrm>
            <a:off x="211621" y="3302979"/>
            <a:ext cx="1316619" cy="1352001"/>
            <a:chOff x="497563" y="3417722"/>
            <a:chExt cx="1216963" cy="138599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776B5EDE-7E4B-43F1-A94A-693E69340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" t="15390" r="801" b="13973"/>
            <a:stretch/>
          </p:blipFill>
          <p:spPr>
            <a:xfrm>
              <a:off x="497563" y="3890995"/>
              <a:ext cx="1216963" cy="91272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5423BD9-7AB0-48EF-B33A-3DAF055F471D}"/>
                </a:ext>
              </a:extLst>
            </p:cNvPr>
            <p:cNvSpPr txBox="1"/>
            <p:nvPr/>
          </p:nvSpPr>
          <p:spPr>
            <a:xfrm flipH="1">
              <a:off x="570353" y="3417722"/>
              <a:ext cx="975264" cy="41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thuốc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26688A0E-A685-4D8B-8BF2-654EA410E171}"/>
              </a:ext>
            </a:extLst>
          </p:cNvPr>
          <p:cNvGrpSpPr/>
          <p:nvPr/>
        </p:nvGrpSpPr>
        <p:grpSpPr>
          <a:xfrm>
            <a:off x="1496958" y="3316507"/>
            <a:ext cx="1630109" cy="1343542"/>
            <a:chOff x="1669953" y="3407954"/>
            <a:chExt cx="1630109" cy="134354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50291CB-198B-4173-AC9A-61D22EA7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78" y="3999547"/>
              <a:ext cx="1110543" cy="75194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2967793-DAF1-4C32-A7EA-E7C6EDD556F0}"/>
                </a:ext>
              </a:extLst>
            </p:cNvPr>
            <p:cNvSpPr txBox="1"/>
            <p:nvPr/>
          </p:nvSpPr>
          <p:spPr>
            <a:xfrm flipH="1">
              <a:off x="1669953" y="3407954"/>
              <a:ext cx="16301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dưa chuột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3AED4FB-046D-47AF-AAB6-F70D82D53BBC}"/>
              </a:ext>
            </a:extLst>
          </p:cNvPr>
          <p:cNvGrpSpPr/>
          <p:nvPr/>
        </p:nvGrpSpPr>
        <p:grpSpPr>
          <a:xfrm>
            <a:off x="3119202" y="3341783"/>
            <a:ext cx="1249095" cy="1471285"/>
            <a:chOff x="3405262" y="3420279"/>
            <a:chExt cx="1319748" cy="163609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868E089-424E-4C1C-8F41-A691B8BE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262" y="3736630"/>
              <a:ext cx="1319748" cy="13197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A00547A-A9BA-4446-A151-B023F167071D}"/>
                </a:ext>
              </a:extLst>
            </p:cNvPr>
            <p:cNvSpPr txBox="1"/>
            <p:nvPr/>
          </p:nvSpPr>
          <p:spPr>
            <a:xfrm flipH="1">
              <a:off x="3564586" y="3420279"/>
              <a:ext cx="11493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đường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B706E821-6307-466D-87AD-B6466B1EA706}"/>
              </a:ext>
            </a:extLst>
          </p:cNvPr>
          <p:cNvGrpSpPr/>
          <p:nvPr/>
        </p:nvGrpSpPr>
        <p:grpSpPr>
          <a:xfrm>
            <a:off x="4260015" y="3341784"/>
            <a:ext cx="1699244" cy="1471284"/>
            <a:chOff x="4681945" y="3439325"/>
            <a:chExt cx="1788167" cy="177652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8232B78F-EA36-46EF-A6D1-CBD0CA67E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7469" r="10601"/>
            <a:stretch/>
          </p:blipFill>
          <p:spPr>
            <a:xfrm>
              <a:off x="4681945" y="3851387"/>
              <a:ext cx="1788167" cy="136445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39FF801-4212-4365-B942-62AC49F81495}"/>
                </a:ext>
              </a:extLst>
            </p:cNvPr>
            <p:cNvSpPr txBox="1"/>
            <p:nvPr/>
          </p:nvSpPr>
          <p:spPr>
            <a:xfrm flipH="1">
              <a:off x="5130002" y="3439325"/>
              <a:ext cx="1149376" cy="481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mướp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CC71D71-6FAA-4297-B39C-84625CB34E21}"/>
              </a:ext>
            </a:extLst>
          </p:cNvPr>
          <p:cNvGrpSpPr/>
          <p:nvPr/>
        </p:nvGrpSpPr>
        <p:grpSpPr>
          <a:xfrm>
            <a:off x="5725842" y="3348675"/>
            <a:ext cx="1978004" cy="1464392"/>
            <a:chOff x="5765017" y="3423413"/>
            <a:chExt cx="2046687" cy="171491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2D81BCD8-2725-47E1-BCBF-AD1FF0F1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5017" y="3773873"/>
              <a:ext cx="2046687" cy="136445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1C8DEE3-3C56-4B96-A622-E3105960F5A3}"/>
                </a:ext>
              </a:extLst>
            </p:cNvPr>
            <p:cNvSpPr txBox="1"/>
            <p:nvPr/>
          </p:nvSpPr>
          <p:spPr>
            <a:xfrm flipH="1">
              <a:off x="6244378" y="3423413"/>
              <a:ext cx="1100035" cy="4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trứng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FA27046B-1800-4FE3-ADEE-F72CC8B5D439}"/>
              </a:ext>
            </a:extLst>
          </p:cNvPr>
          <p:cNvGrpSpPr/>
          <p:nvPr/>
        </p:nvGrpSpPr>
        <p:grpSpPr>
          <a:xfrm>
            <a:off x="7646252" y="3379081"/>
            <a:ext cx="1236998" cy="1222109"/>
            <a:chOff x="7679026" y="3466786"/>
            <a:chExt cx="1179701" cy="123256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B8FF50FF-A5EB-4E02-945D-F388D556F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026" y="4003577"/>
              <a:ext cx="1113234" cy="695772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AC92CEBD-94AD-4D33-85A9-6AA80CCFAFCC}"/>
                </a:ext>
              </a:extLst>
            </p:cNvPr>
            <p:cNvSpPr txBox="1"/>
            <p:nvPr/>
          </p:nvSpPr>
          <p:spPr>
            <a:xfrm flipH="1">
              <a:off x="7736619" y="3466786"/>
              <a:ext cx="1122108" cy="4035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latin typeface="+mj-lt"/>
                </a:rPr>
                <a:t>cá ướp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32773CD-97BC-4B89-9B0A-7BE6ECBAF525}"/>
              </a:ext>
            </a:extLst>
          </p:cNvPr>
          <p:cNvSpPr txBox="1"/>
          <p:nvPr/>
        </p:nvSpPr>
        <p:spPr>
          <a:xfrm>
            <a:off x="290372" y="68822"/>
            <a:ext cx="694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 em: Mỗi toa tàu dưới đây chở gì?</a:t>
            </a:r>
            <a:endParaRPr lang="en-US" sz="2800" dirty="0">
              <a:solidFill>
                <a:srgbClr val="C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1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0988E-6 L -0.9658 -0.002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99" y="-1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3.20988E-6 L 0.18576 -0.460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72 -0.0108 L 0.36319 -0.4824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-2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3143 -0.5015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0.20035 -0.5725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7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3457E-7 L 0.18386 -0.492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4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01636 L -0.13594 -0.478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-23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8352D5-9459-417C-8D58-0D33F72D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78"/>
            <a:ext cx="9144000" cy="25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5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TẬP ĐỌC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19" y="2724814"/>
            <a:ext cx="6677557" cy="2158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716018" y="277021"/>
            <a:ext cx="5349470" cy="973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81334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ự tích chú Cuội cung trăng (Truyện cổ tích chú Cuội ngồi gốc cây đ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897803" y="76200"/>
            <a:ext cx="5142467" cy="4847091"/>
            <a:chOff x="1897803" y="0"/>
            <a:chExt cx="5142467" cy="4847091"/>
          </a:xfrm>
        </p:grpSpPr>
        <p:pic>
          <p:nvPicPr>
            <p:cNvPr id="1028" name="Picture 4" descr="Sự tích chú Cuội cung trăng (Truyện cổ tích chú Cuội ngồi gốc cây đa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3" t="1" r="-340" b="-1561"/>
            <a:stretch/>
          </p:blipFill>
          <p:spPr bwMode="auto">
            <a:xfrm>
              <a:off x="1897803" y="0"/>
              <a:ext cx="5142467" cy="48470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511550" y="1788206"/>
              <a:ext cx="1233714" cy="217714"/>
            </a:xfrm>
            <a:prstGeom prst="rect">
              <a:avLst/>
            </a:prstGeom>
            <a:solidFill>
              <a:srgbClr val="ECD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4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83317"/>
            <a:ext cx="9144000" cy="3940409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656065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957791" y="4178477"/>
            <a:ext cx="983702" cy="664212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-166254" y="2202057"/>
            <a:ext cx="1043390" cy="1507953"/>
          </a:xfrm>
          <a:prstGeom prst="rect">
            <a:avLst/>
          </a:prstGeom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864008" y="1485811"/>
            <a:ext cx="1726364" cy="2408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9990" y="2202057"/>
            <a:ext cx="1350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D63721"/>
                </a:solidFill>
                <a:latin typeface="UTM Avo" panose="02040603050506020204" pitchFamily="18" charset="0"/>
              </a:rPr>
              <a:t>LUYỆN ĐỌC TỪ NGỮ</a:t>
            </a:r>
            <a:endParaRPr lang="en-US" sz="2400" b="1" dirty="0">
              <a:solidFill>
                <a:srgbClr val="D63721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479" y="584725"/>
            <a:ext cx="2962971" cy="4270664"/>
          </a:xfrm>
          <a:prstGeom prst="rect">
            <a:avLst/>
          </a:prstGeom>
        </p:spPr>
      </p:pic>
      <p:sp>
        <p:nvSpPr>
          <p:cNvPr id="32" name="圆角矩形 18"/>
          <p:cNvSpPr/>
          <p:nvPr/>
        </p:nvSpPr>
        <p:spPr>
          <a:xfrm>
            <a:off x="3102075" y="415874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cung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圆角矩形 18"/>
          <p:cNvSpPr/>
          <p:nvPr/>
        </p:nvSpPr>
        <p:spPr>
          <a:xfrm>
            <a:off x="3109001" y="1035869"/>
            <a:ext cx="2594422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bóng đen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圆角矩形 18"/>
          <p:cNvSpPr/>
          <p:nvPr/>
        </p:nvSpPr>
        <p:spPr>
          <a:xfrm>
            <a:off x="3095145" y="1655864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mặt trăng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圆角矩形 18"/>
          <p:cNvSpPr/>
          <p:nvPr/>
        </p:nvSpPr>
        <p:spPr>
          <a:xfrm>
            <a:off x="3095145" y="2285403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xưa kia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7" name="圆角矩形 18"/>
          <p:cNvSpPr/>
          <p:nvPr/>
        </p:nvSpPr>
        <p:spPr>
          <a:xfrm>
            <a:off x="3102075" y="2916806"/>
            <a:ext cx="260827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trần gian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8" name="圆角矩形 18"/>
          <p:cNvSpPr/>
          <p:nvPr/>
        </p:nvSpPr>
        <p:spPr>
          <a:xfrm>
            <a:off x="3102075" y="3536801"/>
            <a:ext cx="261520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cuốn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9" name="圆角矩形 18"/>
          <p:cNvSpPr/>
          <p:nvPr/>
        </p:nvSpPr>
        <p:spPr>
          <a:xfrm>
            <a:off x="3071135" y="4156796"/>
            <a:ext cx="2646148" cy="546193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buồn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532018" y="4685978"/>
            <a:ext cx="296535" cy="288111"/>
          </a:xfrm>
          <a:prstGeom prst="ellipse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cxnSp>
        <p:nvCxnSpPr>
          <p:cNvPr id="5" name="Elbow Connector 4"/>
          <p:cNvCxnSpPr/>
          <p:nvPr/>
        </p:nvCxnSpPr>
        <p:spPr>
          <a:xfrm rot="5400000">
            <a:off x="-196805" y="3642176"/>
            <a:ext cx="1367037" cy="754588"/>
          </a:xfrm>
          <a:prstGeom prst="bentConnector3">
            <a:avLst>
              <a:gd name="adj1" fmla="val 1005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23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018" y="1250250"/>
            <a:ext cx="5711962" cy="2642999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2506906" y="1893817"/>
            <a:ext cx="4130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48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萝莉体 第二版" panose="02000500000000000000" pitchFamily="2" charset="-122"/>
                <a:sym typeface="Arial" panose="020B0604020202020204" pitchFamily="34" charset="0"/>
              </a:rPr>
              <a:t>	THƯ GIÃN</a:t>
            </a:r>
            <a:endParaRPr kumimoji="1" lang="zh-CN" altLang="en-US" sz="4800" b="1" dirty="0">
              <a:solidFill>
                <a:schemeClr val="accent5">
                  <a:lumMod val="50000"/>
                </a:schemeClr>
              </a:solidFill>
              <a:latin typeface="+mj-lt"/>
              <a:ea typeface="微软雅黑" panose="020B0503020204020204" pitchFamily="34" charset="-122"/>
              <a:cs typeface="萝莉体 第二版" panose="02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1897264" y="260073"/>
            <a:ext cx="5349470" cy="97322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641F1DFB-6F27-41B0-89C2-70757A246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20" y="2724815"/>
            <a:ext cx="6677557" cy="215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46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9496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3221</TotalTime>
  <Words>339</Words>
  <Application>Microsoft Office PowerPoint</Application>
  <PresentationFormat>On-screen Show (16:9)</PresentationFormat>
  <Paragraphs>95</Paragraphs>
  <Slides>25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2_Office 主题</vt:lpstr>
      <vt:lpstr>Office 主题</vt:lpstr>
      <vt:lpstr>2_Office Theme</vt:lpstr>
      <vt:lpstr>3_Office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THOM</cp:lastModifiedBy>
  <cp:revision>173</cp:revision>
  <dcterms:created xsi:type="dcterms:W3CDTF">2019-09-27T16:13:17Z</dcterms:created>
  <dcterms:modified xsi:type="dcterms:W3CDTF">2022-12-25T07:24:48Z</dcterms:modified>
</cp:coreProperties>
</file>