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27" r:id="rId2"/>
    <p:sldId id="430" r:id="rId3"/>
    <p:sldId id="495" r:id="rId4"/>
    <p:sldId id="441" r:id="rId5"/>
    <p:sldId id="496" r:id="rId6"/>
    <p:sldId id="498" r:id="rId7"/>
    <p:sldId id="487" r:id="rId8"/>
    <p:sldId id="497" r:id="rId9"/>
    <p:sldId id="488" r:id="rId10"/>
    <p:sldId id="499" r:id="rId11"/>
    <p:sldId id="500" r:id="rId12"/>
    <p:sldId id="501" r:id="rId13"/>
    <p:sldId id="502" r:id="rId14"/>
    <p:sldId id="503" r:id="rId15"/>
    <p:sldId id="504" r:id="rId16"/>
    <p:sldId id="491" r:id="rId17"/>
    <p:sldId id="505" r:id="rId18"/>
    <p:sldId id="438" r:id="rId19"/>
    <p:sldId id="431" r:id="rId20"/>
  </p:sldIdLst>
  <p:sldSz cx="16276638" cy="9144000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17550" indent="-260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436688" indent="-522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154238" indent="-782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873375" indent="-1044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FF"/>
    <a:srgbClr val="0000CC"/>
    <a:srgbClr val="FFE1FF"/>
    <a:srgbClr val="FF7C80"/>
    <a:srgbClr val="FF6600"/>
    <a:srgbClr val="6600CC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-438" y="-11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E79E0A4B-76B5-4DFE-8D9D-49383BD3D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9048F9-8EFF-458C-89AC-3B26029ACBEC}" type="slidenum">
              <a:rPr lang="en-US" altLang="en-US" smtClean="0">
                <a:cs typeface="Arial" charset="0"/>
              </a:rPr>
              <a:pPr/>
              <a:t>18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0702A-3AFD-4C43-847E-08378475E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4AA15-3840-4C9F-90EA-509ED163E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C7FFA-D63B-4D0D-BF10-6C0F70E7E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B0C8-1F43-434B-A154-4B2188ABB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8E4AA-A1F1-49A5-84DB-CB6E88670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DB9B7-ABDC-491B-977B-664C5FD49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65233-B2F0-465A-915B-FDFE052F2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3773-2A08-4053-A288-58A0F5AAD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B084-E1ED-4857-8E2D-4C617BBC1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0040D-CC46-4CEB-8670-9AFC5061E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FFD6E-BB7C-40AE-9098-2125FE53A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cs typeface="+mn-cs"/>
              </a:defRPr>
            </a:lvl1pPr>
          </a:lstStyle>
          <a:p>
            <a:pPr>
              <a:defRPr/>
            </a:pPr>
            <a:fld id="{12FA9233-E0FA-4F89-9536-31F4BFE29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http://langlualanghoa.vnweblogs.com/gallery/5093/previews-med/Qua%20Vai%20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45.jpeg"/><Relationship Id="rId3" Type="http://schemas.openxmlformats.org/officeDocument/2006/relationships/image" Target="../media/image6.jpeg"/><Relationship Id="rId7" Type="http://schemas.openxmlformats.org/officeDocument/2006/relationships/image" Target="../media/image41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43.jpeg"/><Relationship Id="rId5" Type="http://schemas.openxmlformats.org/officeDocument/2006/relationships/image" Target="../media/image40.jpeg"/><Relationship Id="rId15" Type="http://schemas.openxmlformats.org/officeDocument/2006/relationships/image" Target="../media/image47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42.jpeg"/><Relationship Id="rId1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7713" y="3962400"/>
            <a:ext cx="138684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CÁC BỘ PHẬN CỦA THỰC VẬT VÀ CHỨC NĂNG CỦA CHÚNG (T4)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4084638" y="8107363"/>
            <a:ext cx="7100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14343" name="Picture 22" descr="bd2131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538" y="648017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90713" y="1703388"/>
            <a:ext cx="12145962" cy="19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5" name="Picture 7" descr="BƯỚM 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961410">
            <a:off x="13947775" y="388938"/>
            <a:ext cx="11969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 descr="animal-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7220" flipH="1">
            <a:off x="2328863" y="6921500"/>
            <a:ext cx="11112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ChangeArrowheads="1"/>
          </p:cNvSpPr>
          <p:nvPr/>
        </p:nvSpPr>
        <p:spPr bwMode="auto">
          <a:xfrm>
            <a:off x="1038225" y="1800225"/>
            <a:ext cx="9736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Tìm hiểu về đặc điểm của quả.</a:t>
            </a:r>
          </a:p>
        </p:txBody>
      </p:sp>
      <p:grpSp>
        <p:nvGrpSpPr>
          <p:cNvPr id="23555" name="Group 12"/>
          <p:cNvGrpSpPr>
            <a:grpSpLocks/>
          </p:cNvGrpSpPr>
          <p:nvPr/>
        </p:nvGrpSpPr>
        <p:grpSpPr bwMode="auto">
          <a:xfrm>
            <a:off x="4557713" y="-76200"/>
            <a:ext cx="7162800" cy="2001838"/>
            <a:chOff x="4569360" y="103853"/>
            <a:chExt cx="7162800" cy="2001696"/>
          </a:xfrm>
        </p:grpSpPr>
        <p:grpSp>
          <p:nvGrpSpPr>
            <p:cNvPr id="23558" name="Group 13"/>
            <p:cNvGrpSpPr>
              <a:grpSpLocks/>
            </p:cNvGrpSpPr>
            <p:nvPr/>
          </p:nvGrpSpPr>
          <p:grpSpPr bwMode="auto">
            <a:xfrm>
              <a:off x="5211494" y="103853"/>
              <a:ext cx="4919726" cy="994830"/>
              <a:chOff x="5063633" y="164812"/>
              <a:chExt cx="4836715" cy="994830"/>
            </a:xfrm>
          </p:grpSpPr>
          <p:grpSp>
            <p:nvGrpSpPr>
              <p:cNvPr id="23560" name="Group 17"/>
              <p:cNvGrpSpPr>
                <a:grpSpLocks/>
              </p:cNvGrpSpPr>
              <p:nvPr/>
            </p:nvGrpSpPr>
            <p:grpSpPr bwMode="auto">
              <a:xfrm>
                <a:off x="5063633" y="164812"/>
                <a:ext cx="4836715" cy="994830"/>
                <a:chOff x="5063633" y="164812"/>
                <a:chExt cx="4836715" cy="994830"/>
              </a:xfrm>
            </p:grpSpPr>
            <p:sp>
              <p:nvSpPr>
                <p:cNvPr id="23562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063633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563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993302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142876" y="1136293"/>
                <a:ext cx="35974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360" y="1099145"/>
              <a:ext cx="7162800" cy="100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 12: CÁC BỘ PHẬN CỦA THỰC VẬT VÀ CHỨC NĂNG CỦA CHÚNG (T4)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8225" y="2374900"/>
            <a:ext cx="143256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về hình dạng, kích thước, màu sắc của các quả trong các hình. </a:t>
            </a:r>
            <a:endParaRPr lang="vi-VN" sz="36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23276" t="58212" r="17628" b="4289"/>
          <a:stretch>
            <a:fillRect/>
          </a:stretch>
        </p:blipFill>
        <p:spPr bwMode="auto">
          <a:xfrm>
            <a:off x="823913" y="3084513"/>
            <a:ext cx="14692312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ChangeArrowheads="1"/>
          </p:cNvSpPr>
          <p:nvPr/>
        </p:nvSpPr>
        <p:spPr bwMode="auto">
          <a:xfrm>
            <a:off x="1038225" y="1800225"/>
            <a:ext cx="9736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Tìm hiểu về đặc điểm của quả.</a:t>
            </a:r>
          </a:p>
        </p:txBody>
      </p:sp>
      <p:grpSp>
        <p:nvGrpSpPr>
          <p:cNvPr id="24579" name="Group 12"/>
          <p:cNvGrpSpPr>
            <a:grpSpLocks/>
          </p:cNvGrpSpPr>
          <p:nvPr/>
        </p:nvGrpSpPr>
        <p:grpSpPr bwMode="auto">
          <a:xfrm>
            <a:off x="4557713" y="-76200"/>
            <a:ext cx="7162800" cy="2001838"/>
            <a:chOff x="4569360" y="103853"/>
            <a:chExt cx="7162800" cy="2001696"/>
          </a:xfrm>
        </p:grpSpPr>
        <p:grpSp>
          <p:nvGrpSpPr>
            <p:cNvPr id="24635" name="Group 13"/>
            <p:cNvGrpSpPr>
              <a:grpSpLocks/>
            </p:cNvGrpSpPr>
            <p:nvPr/>
          </p:nvGrpSpPr>
          <p:grpSpPr bwMode="auto">
            <a:xfrm>
              <a:off x="5211494" y="103853"/>
              <a:ext cx="4919726" cy="994830"/>
              <a:chOff x="5063633" y="164812"/>
              <a:chExt cx="4836715" cy="994830"/>
            </a:xfrm>
          </p:grpSpPr>
          <p:grpSp>
            <p:nvGrpSpPr>
              <p:cNvPr id="24637" name="Group 17"/>
              <p:cNvGrpSpPr>
                <a:grpSpLocks/>
              </p:cNvGrpSpPr>
              <p:nvPr/>
            </p:nvGrpSpPr>
            <p:grpSpPr bwMode="auto">
              <a:xfrm>
                <a:off x="5063633" y="164812"/>
                <a:ext cx="4836715" cy="994830"/>
                <a:chOff x="5063633" y="164812"/>
                <a:chExt cx="4836715" cy="994830"/>
              </a:xfrm>
            </p:grpSpPr>
            <p:sp>
              <p:nvSpPr>
                <p:cNvPr id="24639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063633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640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993302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142876" y="1136293"/>
                <a:ext cx="35974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360" y="1099145"/>
              <a:ext cx="7162800" cy="100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 12: CÁC BỘ PHẬN CỦA THỰC VẬT VÀ CHỨC NĂNG CỦA CHÚNG (T4)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8225" y="2374900"/>
            <a:ext cx="143256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về hình dạng, kích thước, màu sắc của các quả trong các hình. </a:t>
            </a:r>
            <a:endParaRPr lang="vi-VN" sz="36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047750" y="3084513"/>
          <a:ext cx="14190663" cy="5526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3339">
                  <a:extLst>
                    <a:ext uri="{9D8B030D-6E8A-4147-A177-3AD203B41FA5}"/>
                  </a:extLst>
                </a:gridCol>
                <a:gridCol w="2819400">
                  <a:extLst>
                    <a:ext uri="{9D8B030D-6E8A-4147-A177-3AD203B41FA5}"/>
                  </a:extLst>
                </a:gridCol>
                <a:gridCol w="3581400">
                  <a:extLst>
                    <a:ext uri="{9D8B030D-6E8A-4147-A177-3AD203B41FA5}"/>
                  </a:extLst>
                </a:gridCol>
                <a:gridCol w="2667000">
                  <a:extLst>
                    <a:ext uri="{9D8B030D-6E8A-4147-A177-3AD203B41FA5}"/>
                  </a:extLst>
                </a:gridCol>
                <a:gridCol w="3899971">
                  <a:extLst>
                    <a:ext uri="{9D8B030D-6E8A-4147-A177-3AD203B41FA5}"/>
                  </a:extLst>
                </a:gridCol>
              </a:tblGrid>
              <a:tr h="11052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quả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dạng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sắc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052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052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052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052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3463" y="4348163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2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Bầu dục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79000" y="4348163"/>
            <a:ext cx="6794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2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91913" y="4348163"/>
            <a:ext cx="3363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2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Vỏ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vàng,</a:t>
            </a: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xanh...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553075" y="5473700"/>
            <a:ext cx="2908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20000"/>
              </a:lnSpc>
            </a:pP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Tròn/</a:t>
            </a: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Bầu dục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766300" y="5473700"/>
            <a:ext cx="6810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2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2068175" y="5473700"/>
            <a:ext cx="21859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2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Vỏ xanh...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426200" y="6464300"/>
            <a:ext cx="11509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20000"/>
              </a:lnSpc>
            </a:pP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586913" y="6464300"/>
            <a:ext cx="10271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20000"/>
              </a:lnSpc>
            </a:pP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061825" y="6464300"/>
            <a:ext cx="21859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2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Vỏ xanh...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548313" y="7607300"/>
            <a:ext cx="29781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20000"/>
              </a:lnSpc>
            </a:pP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Thuôn hơi dài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9623425" y="7607300"/>
            <a:ext cx="10255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20000"/>
              </a:lnSpc>
            </a:pP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098338" y="7607300"/>
            <a:ext cx="218598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2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Vỏ xanh...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01950" y="4406900"/>
            <a:ext cx="14017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20000"/>
              </a:lnSpc>
            </a:pP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 đủ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05088" y="5484813"/>
            <a:ext cx="18859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20000"/>
              </a:lnSpc>
            </a:pP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Dưa hấu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925763" y="6564313"/>
            <a:ext cx="11334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20000"/>
              </a:lnSpc>
            </a:pP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Cam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062288" y="7643813"/>
            <a:ext cx="7477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20000"/>
              </a:lnSpc>
            </a:pP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Bơ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17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7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1038225" y="1800225"/>
            <a:ext cx="9736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Tìm hiểu về đặc điểm của quả.</a:t>
            </a:r>
          </a:p>
        </p:txBody>
      </p:sp>
      <p:grpSp>
        <p:nvGrpSpPr>
          <p:cNvPr id="25603" name="Group 12"/>
          <p:cNvGrpSpPr>
            <a:grpSpLocks/>
          </p:cNvGrpSpPr>
          <p:nvPr/>
        </p:nvGrpSpPr>
        <p:grpSpPr bwMode="auto">
          <a:xfrm>
            <a:off x="4557713" y="-76200"/>
            <a:ext cx="7162800" cy="2001838"/>
            <a:chOff x="4569360" y="103853"/>
            <a:chExt cx="7162800" cy="2001696"/>
          </a:xfrm>
        </p:grpSpPr>
        <p:grpSp>
          <p:nvGrpSpPr>
            <p:cNvPr id="25617" name="Group 13"/>
            <p:cNvGrpSpPr>
              <a:grpSpLocks/>
            </p:cNvGrpSpPr>
            <p:nvPr/>
          </p:nvGrpSpPr>
          <p:grpSpPr bwMode="auto">
            <a:xfrm>
              <a:off x="5211494" y="103853"/>
              <a:ext cx="4919726" cy="994830"/>
              <a:chOff x="5063633" y="164812"/>
              <a:chExt cx="4836715" cy="994830"/>
            </a:xfrm>
          </p:grpSpPr>
          <p:grpSp>
            <p:nvGrpSpPr>
              <p:cNvPr id="25619" name="Group 17"/>
              <p:cNvGrpSpPr>
                <a:grpSpLocks/>
              </p:cNvGrpSpPr>
              <p:nvPr/>
            </p:nvGrpSpPr>
            <p:grpSpPr bwMode="auto">
              <a:xfrm>
                <a:off x="5063633" y="164812"/>
                <a:ext cx="4836715" cy="994830"/>
                <a:chOff x="5063633" y="164812"/>
                <a:chExt cx="4836715" cy="994830"/>
              </a:xfrm>
            </p:grpSpPr>
            <p:sp>
              <p:nvSpPr>
                <p:cNvPr id="25621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063633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622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993302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142876" y="1136293"/>
                <a:ext cx="35974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360" y="1099145"/>
              <a:ext cx="7162800" cy="100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 12: CÁC BỘ PHẬN CỦA THỰC VẬT VÀ CHỨC NĂNG CỦA CHÚNG (T4)</a:t>
              </a:r>
            </a:p>
          </p:txBody>
        </p:sp>
      </p:grpSp>
      <p:grpSp>
        <p:nvGrpSpPr>
          <p:cNvPr id="25604" name="Group 32"/>
          <p:cNvGrpSpPr>
            <a:grpSpLocks/>
          </p:cNvGrpSpPr>
          <p:nvPr/>
        </p:nvGrpSpPr>
        <p:grpSpPr bwMode="auto">
          <a:xfrm>
            <a:off x="671513" y="2576513"/>
            <a:ext cx="14630400" cy="6361112"/>
            <a:chOff x="152400" y="685800"/>
            <a:chExt cx="8763000" cy="6361331"/>
          </a:xfrm>
        </p:grpSpPr>
        <p:pic>
          <p:nvPicPr>
            <p:cNvPr id="25605" name="Picture 3" descr="ap17166_12101273891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685800"/>
              <a:ext cx="25908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4" descr="vusuatra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4200" y="685800"/>
              <a:ext cx="31242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7" name="Text Box 5"/>
            <p:cNvSpPr txBox="1">
              <a:spLocks noChangeArrowheads="1"/>
            </p:cNvSpPr>
            <p:nvPr/>
          </p:nvSpPr>
          <p:spPr bwMode="auto">
            <a:xfrm>
              <a:off x="838200" y="3104084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</a:rPr>
                <a:t>Quả nho</a:t>
              </a:r>
            </a:p>
          </p:txBody>
        </p:sp>
        <p:pic>
          <p:nvPicPr>
            <p:cNvPr id="25608" name="Picture 6" descr="images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" y="3886200"/>
              <a:ext cx="27432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7" descr="image_min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76600" y="3886200"/>
              <a:ext cx="27432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8" descr="small_121006106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48400" y="3962400"/>
              <a:ext cx="26670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1" name="Text Box 9"/>
            <p:cNvSpPr txBox="1">
              <a:spLocks noChangeArrowheads="1"/>
            </p:cNvSpPr>
            <p:nvPr/>
          </p:nvSpPr>
          <p:spPr bwMode="auto">
            <a:xfrm>
              <a:off x="3733800" y="3200400"/>
              <a:ext cx="1828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</a:rPr>
                <a:t>Quả vú sữa</a:t>
              </a:r>
            </a:p>
          </p:txBody>
        </p:sp>
        <p:sp>
          <p:nvSpPr>
            <p:cNvPr id="25612" name="Text Box 10"/>
            <p:cNvSpPr txBox="1">
              <a:spLocks noChangeArrowheads="1"/>
            </p:cNvSpPr>
            <p:nvPr/>
          </p:nvSpPr>
          <p:spPr bwMode="auto">
            <a:xfrm>
              <a:off x="6477000" y="3200400"/>
              <a:ext cx="2438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</a:rPr>
                <a:t>Quả mít</a:t>
              </a:r>
            </a:p>
          </p:txBody>
        </p:sp>
        <p:sp>
          <p:nvSpPr>
            <p:cNvPr id="25613" name="Text Box 11"/>
            <p:cNvSpPr txBox="1">
              <a:spLocks noChangeArrowheads="1"/>
            </p:cNvSpPr>
            <p:nvPr/>
          </p:nvSpPr>
          <p:spPr bwMode="auto">
            <a:xfrm>
              <a:off x="304800" y="6400800"/>
              <a:ext cx="2209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</a:rPr>
                <a:t>Quả sầu riêng</a:t>
              </a:r>
            </a:p>
          </p:txBody>
        </p:sp>
        <p:sp>
          <p:nvSpPr>
            <p:cNvPr id="25614" name="Text Box 12"/>
            <p:cNvSpPr txBox="1">
              <a:spLocks noChangeArrowheads="1"/>
            </p:cNvSpPr>
            <p:nvPr/>
          </p:nvSpPr>
          <p:spPr bwMode="auto">
            <a:xfrm>
              <a:off x="3429000" y="6400800"/>
              <a:ext cx="2286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</a:rPr>
                <a:t>Quả thanh long</a:t>
              </a:r>
            </a:p>
          </p:txBody>
        </p:sp>
        <p:sp>
          <p:nvSpPr>
            <p:cNvPr id="25615" name="Text Box 13"/>
            <p:cNvSpPr txBox="1">
              <a:spLocks noChangeArrowheads="1"/>
            </p:cNvSpPr>
            <p:nvPr/>
          </p:nvSpPr>
          <p:spPr bwMode="auto">
            <a:xfrm>
              <a:off x="7010400" y="6400800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</a:rPr>
                <a:t>Quả điều</a:t>
              </a:r>
            </a:p>
          </p:txBody>
        </p:sp>
        <p:pic>
          <p:nvPicPr>
            <p:cNvPr id="25616" name="Picture 14" descr="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24600" y="685800"/>
              <a:ext cx="2590800" cy="250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ChangeArrowheads="1"/>
          </p:cNvSpPr>
          <p:nvPr/>
        </p:nvSpPr>
        <p:spPr bwMode="auto">
          <a:xfrm>
            <a:off x="1038225" y="1800225"/>
            <a:ext cx="9736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Tìm hiểu về đặc điểm của quả.</a:t>
            </a:r>
          </a:p>
        </p:txBody>
      </p:sp>
      <p:grpSp>
        <p:nvGrpSpPr>
          <p:cNvPr id="26627" name="Group 12"/>
          <p:cNvGrpSpPr>
            <a:grpSpLocks/>
          </p:cNvGrpSpPr>
          <p:nvPr/>
        </p:nvGrpSpPr>
        <p:grpSpPr bwMode="auto">
          <a:xfrm>
            <a:off x="4557713" y="-76200"/>
            <a:ext cx="7162800" cy="2001838"/>
            <a:chOff x="4569360" y="103853"/>
            <a:chExt cx="7162800" cy="2001696"/>
          </a:xfrm>
        </p:grpSpPr>
        <p:grpSp>
          <p:nvGrpSpPr>
            <p:cNvPr id="26641" name="Group 13"/>
            <p:cNvGrpSpPr>
              <a:grpSpLocks/>
            </p:cNvGrpSpPr>
            <p:nvPr/>
          </p:nvGrpSpPr>
          <p:grpSpPr bwMode="auto">
            <a:xfrm>
              <a:off x="5211494" y="103853"/>
              <a:ext cx="4919726" cy="994830"/>
              <a:chOff x="5063633" y="164812"/>
              <a:chExt cx="4836715" cy="994830"/>
            </a:xfrm>
          </p:grpSpPr>
          <p:grpSp>
            <p:nvGrpSpPr>
              <p:cNvPr id="26643" name="Group 17"/>
              <p:cNvGrpSpPr>
                <a:grpSpLocks/>
              </p:cNvGrpSpPr>
              <p:nvPr/>
            </p:nvGrpSpPr>
            <p:grpSpPr bwMode="auto">
              <a:xfrm>
                <a:off x="5063633" y="164812"/>
                <a:ext cx="4836715" cy="994830"/>
                <a:chOff x="5063633" y="164812"/>
                <a:chExt cx="4836715" cy="994830"/>
              </a:xfrm>
            </p:grpSpPr>
            <p:sp>
              <p:nvSpPr>
                <p:cNvPr id="26645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063633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646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993302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142876" y="1136293"/>
                <a:ext cx="35974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360" y="1099145"/>
              <a:ext cx="7162800" cy="100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 12: CÁC BỘ PHẬN CỦA THỰC VẬT VÀ CHỨC NĂNG CỦA CHÚNG (T4)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81038" y="2493963"/>
            <a:ext cx="14697075" cy="6635750"/>
            <a:chOff x="-64869" y="0"/>
            <a:chExt cx="9259669" cy="7091578"/>
          </a:xfrm>
        </p:grpSpPr>
        <p:pic>
          <p:nvPicPr>
            <p:cNvPr id="26629" name="Picture 3" descr="DSCN4820ab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87821" y="3581400"/>
              <a:ext cx="29210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4" descr="3230208776_6fdf890c3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581400"/>
              <a:ext cx="27432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6" descr="papaya-r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500" y="0"/>
              <a:ext cx="312420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7" descr="http://langlualanghoa.vnweblogs.com/gallery/5093/previews-med/Qua%20Vai%202.jpg"/>
            <p:cNvPicPr>
              <a:picLocks noChangeAspect="1" noChangeArrowheads="1"/>
            </p:cNvPicPr>
            <p:nvPr/>
          </p:nvPicPr>
          <p:blipFill>
            <a:blip r:embed="rId6" r:link="rId7"/>
            <a:srcRect/>
            <a:stretch>
              <a:fillRect/>
            </a:stretch>
          </p:blipFill>
          <p:spPr bwMode="auto">
            <a:xfrm>
              <a:off x="2895600" y="3581400"/>
              <a:ext cx="3133725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2825556" y="2978651"/>
              <a:ext cx="3276600" cy="69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</a:rPr>
                <a:t>Quả đu đủ</a:t>
              </a:r>
            </a:p>
          </p:txBody>
        </p:sp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3314700" y="6400800"/>
              <a:ext cx="2286000" cy="69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</a:rPr>
                <a:t>Quả vải</a:t>
              </a:r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6099369" y="2982760"/>
              <a:ext cx="2819400" cy="69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</a:rPr>
                <a:t>Quả cam</a:t>
              </a:r>
            </a:p>
          </p:txBody>
        </p: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6375400" y="6400800"/>
              <a:ext cx="2819400" cy="69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>
                  <a:solidFill>
                    <a:srgbClr val="0033CC"/>
                  </a:solidFill>
                  <a:latin typeface="Times New Roman" pitchFamily="18" charset="0"/>
                </a:rPr>
                <a:t>Quả na</a:t>
              </a:r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0" y="6400800"/>
              <a:ext cx="2743200" cy="69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</a:rPr>
                <a:t>Quả hồng</a:t>
              </a:r>
            </a:p>
          </p:txBody>
        </p:sp>
        <p:sp>
          <p:nvSpPr>
            <p:cNvPr id="26638" name="Text Box 17"/>
            <p:cNvSpPr txBox="1">
              <a:spLocks noChangeArrowheads="1"/>
            </p:cNvSpPr>
            <p:nvPr/>
          </p:nvSpPr>
          <p:spPr bwMode="auto">
            <a:xfrm>
              <a:off x="-64869" y="2996935"/>
              <a:ext cx="2743200" cy="690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</a:rPr>
                <a:t>Quả xoài</a:t>
              </a:r>
            </a:p>
          </p:txBody>
        </p:sp>
        <p:pic>
          <p:nvPicPr>
            <p:cNvPr id="26639" name="Picture 5" descr="D:\HANH-DAY HOC\BIEU MAU CAP 1\HOC IN TEL\baigiang dientu lich su - khoa hoc 5\GALOP3\Tailieugiangdaytieuhoc\Dung chung\hoa luong tinh\hoa30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17133" y="33528"/>
              <a:ext cx="31242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Picture 47" descr="x3_PHIT.jpg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100" y="0"/>
              <a:ext cx="281940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ChangeArrowheads="1"/>
          </p:cNvSpPr>
          <p:nvPr/>
        </p:nvSpPr>
        <p:spPr bwMode="auto">
          <a:xfrm>
            <a:off x="1038225" y="1800225"/>
            <a:ext cx="11977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 hiểu về đặc điểm của một số loại quả ở nơi em sống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1" name="Group 12"/>
          <p:cNvGrpSpPr>
            <a:grpSpLocks/>
          </p:cNvGrpSpPr>
          <p:nvPr/>
        </p:nvGrpSpPr>
        <p:grpSpPr bwMode="auto">
          <a:xfrm>
            <a:off x="4557713" y="-76200"/>
            <a:ext cx="7162800" cy="2001838"/>
            <a:chOff x="4569360" y="103853"/>
            <a:chExt cx="7162800" cy="2001696"/>
          </a:xfrm>
        </p:grpSpPr>
        <p:grpSp>
          <p:nvGrpSpPr>
            <p:cNvPr id="27667" name="Group 13"/>
            <p:cNvGrpSpPr>
              <a:grpSpLocks/>
            </p:cNvGrpSpPr>
            <p:nvPr/>
          </p:nvGrpSpPr>
          <p:grpSpPr bwMode="auto">
            <a:xfrm>
              <a:off x="5211494" y="103853"/>
              <a:ext cx="4919726" cy="994830"/>
              <a:chOff x="5063633" y="164812"/>
              <a:chExt cx="4836715" cy="994830"/>
            </a:xfrm>
          </p:grpSpPr>
          <p:grpSp>
            <p:nvGrpSpPr>
              <p:cNvPr id="27669" name="Group 17"/>
              <p:cNvGrpSpPr>
                <a:grpSpLocks/>
              </p:cNvGrpSpPr>
              <p:nvPr/>
            </p:nvGrpSpPr>
            <p:grpSpPr bwMode="auto">
              <a:xfrm>
                <a:off x="5063633" y="164812"/>
                <a:ext cx="4836715" cy="994830"/>
                <a:chOff x="5063633" y="164812"/>
                <a:chExt cx="4836715" cy="994830"/>
              </a:xfrm>
            </p:grpSpPr>
            <p:sp>
              <p:nvSpPr>
                <p:cNvPr id="27671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063633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672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993302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142876" y="1136293"/>
                <a:ext cx="35974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360" y="1099145"/>
              <a:ext cx="7162800" cy="100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 12: CÁC BỘ PHẬN CỦA THỰC VẬT VÀ CHỨC NĂNG CỦA CHÚNG (T4)</a:t>
              </a: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4913" y="2446338"/>
            <a:ext cx="115395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tên một số quả em đã từng ăn và cho biết bên trong quả có gì?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52550" y="7813675"/>
            <a:ext cx="8308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Quả thanh long: bên trong quả có màu đỏ hoặc trắng.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2688" y="2968625"/>
            <a:ext cx="89360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Quả chôm chôm: bên trong quả có màu trắng.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4913" y="3659188"/>
            <a:ext cx="709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Quả lê: bên trong quả có màu trắng.</a:t>
            </a:r>
          </a:p>
        </p:txBody>
      </p:sp>
      <p:pic>
        <p:nvPicPr>
          <p:cNvPr id="16388" name="Picture 4" descr="Lợi ích khi ăn quả chôm chôm có thể bạn chưa biết - VnExpress Sức khỏ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86950" y="3559175"/>
            <a:ext cx="60229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Ăn quả lê có tác dụng gì? Ăn lê có giảm cân không? - META.v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2200" y="3492500"/>
            <a:ext cx="5834063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04913" y="4400550"/>
            <a:ext cx="7505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Quả xoài: bên trong quả có màu vàng.</a:t>
            </a:r>
          </a:p>
        </p:txBody>
      </p:sp>
      <p:pic>
        <p:nvPicPr>
          <p:cNvPr id="16390" name="Picture 6" descr="Xoài bao nhiêu calo? Ăn xoài có tác dụng gì? - YouMed"/>
          <p:cNvPicPr>
            <a:picLocks noChangeAspect="1" noChangeArrowheads="1"/>
          </p:cNvPicPr>
          <p:nvPr/>
        </p:nvPicPr>
        <p:blipFill>
          <a:blip r:embed="rId5"/>
          <a:srcRect t="4506" b="6616"/>
          <a:stretch>
            <a:fillRect/>
          </a:stretch>
        </p:blipFill>
        <p:spPr bwMode="auto">
          <a:xfrm>
            <a:off x="9993313" y="3492500"/>
            <a:ext cx="5824537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30313" y="5243513"/>
            <a:ext cx="70707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Quả mận: bên trong quả có màu đỏ.</a:t>
            </a:r>
          </a:p>
        </p:txBody>
      </p:sp>
      <p:pic>
        <p:nvPicPr>
          <p:cNvPr id="16392" name="Picture 8" descr="Mận - Tác Dụng Và Tác Hại Của Mận Bạn Cần Biết Khi Sử Dụng | Cooky.v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53625" y="3494088"/>
            <a:ext cx="5873750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44600" y="6088063"/>
            <a:ext cx="7507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Quả hồng: bên trong quả có màu cam.</a:t>
            </a:r>
          </a:p>
        </p:txBody>
      </p:sp>
      <p:pic>
        <p:nvPicPr>
          <p:cNvPr id="16394" name="Picture 10" descr="CÂY GIỐNG HỒNG QUẢ ĐỎ SIÊU NGON SIÊU QUẢ- CAM KÊT GIỐNG CHUẨN F1 | Shopee  Việt Na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63113" y="3494088"/>
            <a:ext cx="66135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23975" y="6950075"/>
            <a:ext cx="72120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vi-VN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Quả vải: bên trong quả có màu trắng</a:t>
            </a:r>
          </a:p>
        </p:txBody>
      </p:sp>
      <p:pic>
        <p:nvPicPr>
          <p:cNvPr id="16396" name="Picture 12" descr="Ăn vải có nóng không? Tác dụng của quả vải thiều - META.v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56800" y="3513138"/>
            <a:ext cx="6019800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Hướng dẫn làm đồ uống từ thanh long tốt cho sức khỏ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898063" y="3467100"/>
            <a:ext cx="60753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2"/>
          <p:cNvGrpSpPr>
            <a:grpSpLocks/>
          </p:cNvGrpSpPr>
          <p:nvPr/>
        </p:nvGrpSpPr>
        <p:grpSpPr bwMode="auto">
          <a:xfrm>
            <a:off x="4557713" y="-76200"/>
            <a:ext cx="7162800" cy="2001838"/>
            <a:chOff x="4569360" y="103853"/>
            <a:chExt cx="7162800" cy="2001696"/>
          </a:xfrm>
        </p:grpSpPr>
        <p:grpSp>
          <p:nvGrpSpPr>
            <p:cNvPr id="28678" name="Group 13"/>
            <p:cNvGrpSpPr>
              <a:grpSpLocks/>
            </p:cNvGrpSpPr>
            <p:nvPr/>
          </p:nvGrpSpPr>
          <p:grpSpPr bwMode="auto">
            <a:xfrm>
              <a:off x="5211494" y="103853"/>
              <a:ext cx="4919726" cy="994830"/>
              <a:chOff x="5063633" y="164812"/>
              <a:chExt cx="4836715" cy="994830"/>
            </a:xfrm>
          </p:grpSpPr>
          <p:grpSp>
            <p:nvGrpSpPr>
              <p:cNvPr id="28680" name="Group 17"/>
              <p:cNvGrpSpPr>
                <a:grpSpLocks/>
              </p:cNvGrpSpPr>
              <p:nvPr/>
            </p:nvGrpSpPr>
            <p:grpSpPr bwMode="auto">
              <a:xfrm>
                <a:off x="5063633" y="164812"/>
                <a:ext cx="4836715" cy="994830"/>
                <a:chOff x="5063633" y="164812"/>
                <a:chExt cx="4836715" cy="994830"/>
              </a:xfrm>
            </p:grpSpPr>
            <p:sp>
              <p:nvSpPr>
                <p:cNvPr id="28682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063633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683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993302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142876" y="1136293"/>
                <a:ext cx="35974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360" y="1099145"/>
              <a:ext cx="7162800" cy="100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 12: CÁC BỘ PHẬN CỦA THỰC VẬT VÀ CHỨC NĂNG CỦA CHÚNG (T4)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23276" t="58212" r="17628" b="4289"/>
          <a:stretch>
            <a:fillRect/>
          </a:stretch>
        </p:blipFill>
        <p:spPr bwMode="auto">
          <a:xfrm>
            <a:off x="823913" y="2133600"/>
            <a:ext cx="8610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118725" y="5292725"/>
            <a:ext cx="501015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vi-V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luận:</a:t>
            </a:r>
            <a:r>
              <a:rPr lang="vi-VN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 thường có vỏ quả, thịt quả và hạt. Các loại quả có hình dạng, kích thước, màu sắc,...khác nhau.</a:t>
            </a:r>
            <a:endParaRPr lang="vi-VN" sz="3600" b="1">
              <a:solidFill>
                <a:srgbClr val="0000CC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l="59489" t="7294" r="11513" b="55208"/>
          <a:stretch>
            <a:fillRect/>
          </a:stretch>
        </p:blipFill>
        <p:spPr bwMode="auto">
          <a:xfrm>
            <a:off x="9434513" y="2425700"/>
            <a:ext cx="63246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ChangeArrowheads="1"/>
          </p:cNvSpPr>
          <p:nvPr/>
        </p:nvSpPr>
        <p:spPr bwMode="auto">
          <a:xfrm>
            <a:off x="1038225" y="1800225"/>
            <a:ext cx="12587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 tả quá trình hạt trở thành cây cà chua có quả chín 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699" name="Group 12"/>
          <p:cNvGrpSpPr>
            <a:grpSpLocks/>
          </p:cNvGrpSpPr>
          <p:nvPr/>
        </p:nvGrpSpPr>
        <p:grpSpPr bwMode="auto">
          <a:xfrm>
            <a:off x="4557713" y="-76200"/>
            <a:ext cx="7162800" cy="2001838"/>
            <a:chOff x="4569360" y="103853"/>
            <a:chExt cx="7162800" cy="2001696"/>
          </a:xfrm>
        </p:grpSpPr>
        <p:grpSp>
          <p:nvGrpSpPr>
            <p:cNvPr id="29708" name="Group 13"/>
            <p:cNvGrpSpPr>
              <a:grpSpLocks/>
            </p:cNvGrpSpPr>
            <p:nvPr/>
          </p:nvGrpSpPr>
          <p:grpSpPr bwMode="auto">
            <a:xfrm>
              <a:off x="5211494" y="103853"/>
              <a:ext cx="4919726" cy="994830"/>
              <a:chOff x="5063633" y="164812"/>
              <a:chExt cx="4836715" cy="994830"/>
            </a:xfrm>
          </p:grpSpPr>
          <p:grpSp>
            <p:nvGrpSpPr>
              <p:cNvPr id="29710" name="Group 17"/>
              <p:cNvGrpSpPr>
                <a:grpSpLocks/>
              </p:cNvGrpSpPr>
              <p:nvPr/>
            </p:nvGrpSpPr>
            <p:grpSpPr bwMode="auto">
              <a:xfrm>
                <a:off x="5063633" y="164812"/>
                <a:ext cx="4836715" cy="994830"/>
                <a:chOff x="5063633" y="164812"/>
                <a:chExt cx="4836715" cy="994830"/>
              </a:xfrm>
            </p:grpSpPr>
            <p:sp>
              <p:nvSpPr>
                <p:cNvPr id="29712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063633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713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993302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142876" y="1136293"/>
                <a:ext cx="35974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360" y="1099145"/>
              <a:ext cx="7162800" cy="100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 12: CÁC BỘ PHẬN CỦA THỰC VẬT VÀ CHỨC NĂNG CỦA CHÚNG (T4)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12589" t="27272" r="8719"/>
          <a:stretch>
            <a:fillRect/>
          </a:stretch>
        </p:blipFill>
        <p:spPr bwMode="auto">
          <a:xfrm>
            <a:off x="858838" y="2416175"/>
            <a:ext cx="1424940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22300" y="7620000"/>
            <a:ext cx="18097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 hạt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508250" y="7620000"/>
            <a:ext cx="19653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Nảy mầm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513263" y="7642225"/>
            <a:ext cx="1609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con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31013" y="7583488"/>
            <a:ext cx="1427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 hoa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9739313" y="7583488"/>
            <a:ext cx="1563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trái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2688888" y="7567613"/>
            <a:ext cx="1790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chín</a:t>
            </a:r>
          </a:p>
        </p:txBody>
      </p:sp>
      <p:pic>
        <p:nvPicPr>
          <p:cNvPr id="29707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60363" y="636588"/>
            <a:ext cx="235743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ChangeArrowheads="1"/>
          </p:cNvSpPr>
          <p:nvPr/>
        </p:nvSpPr>
        <p:spPr bwMode="auto">
          <a:xfrm>
            <a:off x="1038225" y="1800225"/>
            <a:ext cx="6338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Chức năng của hoa, quả, hạt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23" name="Group 12"/>
          <p:cNvGrpSpPr>
            <a:grpSpLocks/>
          </p:cNvGrpSpPr>
          <p:nvPr/>
        </p:nvGrpSpPr>
        <p:grpSpPr bwMode="auto">
          <a:xfrm>
            <a:off x="4557713" y="-76200"/>
            <a:ext cx="7162800" cy="2001838"/>
            <a:chOff x="4569360" y="103853"/>
            <a:chExt cx="7162800" cy="2001696"/>
          </a:xfrm>
        </p:grpSpPr>
        <p:grpSp>
          <p:nvGrpSpPr>
            <p:cNvPr id="30734" name="Group 13"/>
            <p:cNvGrpSpPr>
              <a:grpSpLocks/>
            </p:cNvGrpSpPr>
            <p:nvPr/>
          </p:nvGrpSpPr>
          <p:grpSpPr bwMode="auto">
            <a:xfrm>
              <a:off x="5211494" y="103853"/>
              <a:ext cx="4919726" cy="994830"/>
              <a:chOff x="5063633" y="164812"/>
              <a:chExt cx="4836715" cy="994830"/>
            </a:xfrm>
          </p:grpSpPr>
          <p:grpSp>
            <p:nvGrpSpPr>
              <p:cNvPr id="30736" name="Group 17"/>
              <p:cNvGrpSpPr>
                <a:grpSpLocks/>
              </p:cNvGrpSpPr>
              <p:nvPr/>
            </p:nvGrpSpPr>
            <p:grpSpPr bwMode="auto">
              <a:xfrm>
                <a:off x="5063633" y="164812"/>
                <a:ext cx="4836715" cy="994830"/>
                <a:chOff x="5063633" y="164812"/>
                <a:chExt cx="4836715" cy="994830"/>
              </a:xfrm>
            </p:grpSpPr>
            <p:sp>
              <p:nvSpPr>
                <p:cNvPr id="30738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063633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739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993302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142876" y="1136293"/>
                <a:ext cx="35974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360" y="1099145"/>
              <a:ext cx="7162800" cy="100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 12: CÁC BỘ PHẬN CỦA THỰC VẬT VÀ CHỨC NĂNG CỦA CHÚNG (T4)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12589" t="27272" r="8719"/>
          <a:stretch>
            <a:fillRect/>
          </a:stretch>
        </p:blipFill>
        <p:spPr bwMode="auto">
          <a:xfrm>
            <a:off x="858838" y="2416175"/>
            <a:ext cx="8575675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73138" y="7627938"/>
            <a:ext cx="140335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Kết luận: 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 là cơ quan sinh sản của cây. Hoa tạo thành quả và hạt. Khi gặp điều kiện thích hợp, hạt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mọc thành cây mới.</a:t>
            </a:r>
            <a:endParaRPr lang="vi-VN" sz="3200" b="1">
              <a:solidFill>
                <a:srgbClr val="0000CC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256713" y="251460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Hoa, quả, hạt có chức năng gì?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415463" y="4795838"/>
            <a:ext cx="6318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vi-VN" sz="3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Hạt có chức năng duy trì giống nòi, tạo ra cây mới.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385300" y="3159125"/>
            <a:ext cx="5962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vi-VN" sz="3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 là cơ quan sinh sản của cây. </a:t>
            </a:r>
            <a:endParaRPr lang="vi-VN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366250" y="3708400"/>
            <a:ext cx="65039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vi-VN" sz="3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 có chức năng tạo ra quả và hạt.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385300" y="4240213"/>
            <a:ext cx="5251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vi-VN" sz="3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 có chức năng tạo ra hạt.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366250" y="5665788"/>
            <a:ext cx="67341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 cần lưu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lại hạt giống?</a:t>
            </a:r>
            <a:endParaRPr lang="vi-VN" sz="36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385300" y="6308725"/>
            <a:ext cx="6484938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vi-VN" sz="3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 ta cần giữ lại hạt giống vì hạt có chức năng duy trì giống nòi, tạo ra cây mới.</a:t>
            </a:r>
          </a:p>
        </p:txBody>
      </p:sp>
      <p:pic>
        <p:nvPicPr>
          <p:cNvPr id="30733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22263" y="603250"/>
            <a:ext cx="22161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5"/>
          <p:cNvGrpSpPr>
            <a:grpSpLocks/>
          </p:cNvGrpSpPr>
          <p:nvPr/>
        </p:nvGrpSpPr>
        <p:grpSpPr bwMode="auto">
          <a:xfrm>
            <a:off x="5211763" y="103188"/>
            <a:ext cx="4919662" cy="995362"/>
            <a:chOff x="5063633" y="164812"/>
            <a:chExt cx="4836715" cy="994830"/>
          </a:xfrm>
        </p:grpSpPr>
        <p:grpSp>
          <p:nvGrpSpPr>
            <p:cNvPr id="31762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36715" cy="994830"/>
              <a:chOff x="5063633" y="164812"/>
              <a:chExt cx="4836715" cy="994830"/>
            </a:xfrm>
          </p:grpSpPr>
          <p:sp>
            <p:nvSpPr>
              <p:cNvPr id="31764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65" name="TextBox 29"/>
              <p:cNvSpPr txBox="1">
                <a:spLocks noChangeArrowheads="1"/>
              </p:cNvSpPr>
              <p:nvPr/>
            </p:nvSpPr>
            <p:spPr bwMode="auto">
              <a:xfrm>
                <a:off x="5993302" y="636422"/>
                <a:ext cx="390704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61" y="1135843"/>
              <a:ext cx="35959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747" name="Rectangle 95"/>
          <p:cNvSpPr>
            <a:spLocks noChangeArrowheads="1"/>
          </p:cNvSpPr>
          <p:nvPr/>
        </p:nvSpPr>
        <p:spPr bwMode="auto">
          <a:xfrm>
            <a:off x="4710113" y="12192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 l="35555" t="50000" r="33215" b="6577"/>
          <a:stretch>
            <a:fillRect/>
          </a:stretch>
        </p:blipFill>
        <p:spPr bwMode="auto">
          <a:xfrm>
            <a:off x="6961188" y="2201863"/>
            <a:ext cx="2209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/>
          <a:srcRect r="7310" b="7814"/>
          <a:stretch>
            <a:fillRect/>
          </a:stretch>
        </p:blipFill>
        <p:spPr bwMode="auto">
          <a:xfrm>
            <a:off x="1427163" y="2232025"/>
            <a:ext cx="210661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28588" y="2263775"/>
            <a:ext cx="209232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/>
          <a:srcRect t="-2" b="23314"/>
          <a:stretch>
            <a:fillRect/>
          </a:stretch>
        </p:blipFill>
        <p:spPr bwMode="auto">
          <a:xfrm>
            <a:off x="4157663" y="5507038"/>
            <a:ext cx="19653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57663" y="2230438"/>
            <a:ext cx="21939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796463" y="2200275"/>
            <a:ext cx="22098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>
          <a:blip r:embed="rId14"/>
          <a:srcRect b="47310"/>
          <a:stretch>
            <a:fillRect/>
          </a:stretch>
        </p:blipFill>
        <p:spPr bwMode="auto">
          <a:xfrm>
            <a:off x="1427163" y="5476875"/>
            <a:ext cx="21066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61188" y="5507038"/>
            <a:ext cx="22098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>
          <a:blip r:embed="rId16"/>
          <a:srcRect b="40923"/>
          <a:stretch>
            <a:fillRect/>
          </a:stretch>
        </p:blipFill>
        <p:spPr bwMode="auto">
          <a:xfrm>
            <a:off x="9796463" y="5507038"/>
            <a:ext cx="2209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>
          <a:blip r:embed="rId17"/>
          <a:srcRect t="15236"/>
          <a:stretch>
            <a:fillRect/>
          </a:stretch>
        </p:blipFill>
        <p:spPr bwMode="auto">
          <a:xfrm>
            <a:off x="12798425" y="5476875"/>
            <a:ext cx="2122488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75100" y="5303838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700" y="2066925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300163" y="2066925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7775" y="208280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388938"/>
            <a:ext cx="14920912" cy="875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3313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-4763"/>
            <a:ext cx="16265525" cy="914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1052513" y="1855788"/>
            <a:ext cx="9737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đặc điểm của hoa. </a:t>
            </a:r>
          </a:p>
        </p:txBody>
      </p:sp>
      <p:grpSp>
        <p:nvGrpSpPr>
          <p:cNvPr id="16387" name="Group 12"/>
          <p:cNvGrpSpPr>
            <a:grpSpLocks/>
          </p:cNvGrpSpPr>
          <p:nvPr/>
        </p:nvGrpSpPr>
        <p:grpSpPr bwMode="auto">
          <a:xfrm>
            <a:off x="4557713" y="-76200"/>
            <a:ext cx="7162800" cy="2001838"/>
            <a:chOff x="4569360" y="103853"/>
            <a:chExt cx="7162800" cy="2001696"/>
          </a:xfrm>
        </p:grpSpPr>
        <p:grpSp>
          <p:nvGrpSpPr>
            <p:cNvPr id="16390" name="Group 13"/>
            <p:cNvGrpSpPr>
              <a:grpSpLocks/>
            </p:cNvGrpSpPr>
            <p:nvPr/>
          </p:nvGrpSpPr>
          <p:grpSpPr bwMode="auto">
            <a:xfrm>
              <a:off x="5211494" y="103853"/>
              <a:ext cx="4919726" cy="994830"/>
              <a:chOff x="5063633" y="164812"/>
              <a:chExt cx="4836715" cy="994830"/>
            </a:xfrm>
          </p:grpSpPr>
          <p:grpSp>
            <p:nvGrpSpPr>
              <p:cNvPr id="16392" name="Group 17"/>
              <p:cNvGrpSpPr>
                <a:grpSpLocks/>
              </p:cNvGrpSpPr>
              <p:nvPr/>
            </p:nvGrpSpPr>
            <p:grpSpPr bwMode="auto">
              <a:xfrm>
                <a:off x="5063633" y="164812"/>
                <a:ext cx="4836715" cy="994830"/>
                <a:chOff x="5063633" y="164812"/>
                <a:chExt cx="4836715" cy="994830"/>
              </a:xfrm>
            </p:grpSpPr>
            <p:sp>
              <p:nvSpPr>
                <p:cNvPr id="16394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063633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395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993302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142876" y="1136293"/>
                <a:ext cx="35974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360" y="1099145"/>
              <a:ext cx="7162800" cy="100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 12: CÁC BỘ PHẬN CỦA THỰC VẬT VÀ CHỨC NĂNG CỦA CHÚNG (T4)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8225" y="2446338"/>
            <a:ext cx="14690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kích thước, màu sắc, mùi hương của hoa trong các hình dưới đây.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24280" t="15721" r="22472" b="4407"/>
          <a:stretch>
            <a:fillRect/>
          </a:stretch>
        </p:blipFill>
        <p:spPr bwMode="auto">
          <a:xfrm>
            <a:off x="1203325" y="3024188"/>
            <a:ext cx="14035088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1052513" y="1855788"/>
            <a:ext cx="9737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đặc điểm của hoa. </a:t>
            </a:r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4557713" y="-76200"/>
            <a:ext cx="7162800" cy="2001838"/>
            <a:chOff x="4569360" y="103853"/>
            <a:chExt cx="7162800" cy="2001696"/>
          </a:xfrm>
        </p:grpSpPr>
        <p:grpSp>
          <p:nvGrpSpPr>
            <p:cNvPr id="17419" name="Group 13"/>
            <p:cNvGrpSpPr>
              <a:grpSpLocks/>
            </p:cNvGrpSpPr>
            <p:nvPr/>
          </p:nvGrpSpPr>
          <p:grpSpPr bwMode="auto">
            <a:xfrm>
              <a:off x="5211494" y="103853"/>
              <a:ext cx="4919726" cy="994830"/>
              <a:chOff x="5063633" y="164812"/>
              <a:chExt cx="4836715" cy="994830"/>
            </a:xfrm>
          </p:grpSpPr>
          <p:grpSp>
            <p:nvGrpSpPr>
              <p:cNvPr id="17421" name="Group 17"/>
              <p:cNvGrpSpPr>
                <a:grpSpLocks/>
              </p:cNvGrpSpPr>
              <p:nvPr/>
            </p:nvGrpSpPr>
            <p:grpSpPr bwMode="auto">
              <a:xfrm>
                <a:off x="5063633" y="164812"/>
                <a:ext cx="4836715" cy="994830"/>
                <a:chOff x="5063633" y="164812"/>
                <a:chExt cx="4836715" cy="994830"/>
              </a:xfrm>
            </p:grpSpPr>
            <p:sp>
              <p:nvSpPr>
                <p:cNvPr id="17423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063633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424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993302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142876" y="1136293"/>
                <a:ext cx="35974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360" y="1099145"/>
              <a:ext cx="7162800" cy="100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 12: CÁC BỘ PHẬN CỦA THỰC VẬT VÀ CHỨC NĂNG CỦA CHÚNG (T4)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8225" y="2446338"/>
            <a:ext cx="71739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 và nói tên các bộ phận của hoa.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23593" t="24359" r="14085"/>
          <a:stretch>
            <a:fillRect/>
          </a:stretch>
        </p:blipFill>
        <p:spPr bwMode="auto">
          <a:xfrm>
            <a:off x="1725613" y="3052763"/>
            <a:ext cx="1280160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7519988" y="3781425"/>
            <a:ext cx="54197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11187113" y="4419600"/>
            <a:ext cx="14478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11187113" y="5546725"/>
            <a:ext cx="17526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11187113" y="6805613"/>
            <a:ext cx="17526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11241088" y="7250113"/>
            <a:ext cx="1927225" cy="53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1052513" y="1719263"/>
            <a:ext cx="9736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đặc điểm của hoa. </a:t>
            </a:r>
          </a:p>
        </p:txBody>
      </p:sp>
      <p:grpSp>
        <p:nvGrpSpPr>
          <p:cNvPr id="18435" name="Group 12"/>
          <p:cNvGrpSpPr>
            <a:grpSpLocks/>
          </p:cNvGrpSpPr>
          <p:nvPr/>
        </p:nvGrpSpPr>
        <p:grpSpPr bwMode="auto">
          <a:xfrm>
            <a:off x="4557713" y="-76200"/>
            <a:ext cx="7162800" cy="2001838"/>
            <a:chOff x="4569360" y="103853"/>
            <a:chExt cx="7162800" cy="2001696"/>
          </a:xfrm>
        </p:grpSpPr>
        <p:grpSp>
          <p:nvGrpSpPr>
            <p:cNvPr id="18497" name="Group 13"/>
            <p:cNvGrpSpPr>
              <a:grpSpLocks/>
            </p:cNvGrpSpPr>
            <p:nvPr/>
          </p:nvGrpSpPr>
          <p:grpSpPr bwMode="auto">
            <a:xfrm>
              <a:off x="5211494" y="103853"/>
              <a:ext cx="4919726" cy="994830"/>
              <a:chOff x="5063633" y="164812"/>
              <a:chExt cx="4836715" cy="994830"/>
            </a:xfrm>
          </p:grpSpPr>
          <p:grpSp>
            <p:nvGrpSpPr>
              <p:cNvPr id="18499" name="Group 17"/>
              <p:cNvGrpSpPr>
                <a:grpSpLocks/>
              </p:cNvGrpSpPr>
              <p:nvPr/>
            </p:nvGrpSpPr>
            <p:grpSpPr bwMode="auto">
              <a:xfrm>
                <a:off x="5063633" y="164812"/>
                <a:ext cx="4836715" cy="994830"/>
                <a:chOff x="5063633" y="164812"/>
                <a:chExt cx="4836715" cy="994830"/>
              </a:xfrm>
            </p:grpSpPr>
            <p:sp>
              <p:nvSpPr>
                <p:cNvPr id="18501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063633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502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993302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142876" y="1136293"/>
                <a:ext cx="35974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360" y="1099145"/>
              <a:ext cx="7162800" cy="100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 12: CÁC BỘ PHẬN CỦA THỰC VẬT VÀ CHỨC NĂNG CỦA CHÚNG (T4)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127125" y="3414713"/>
          <a:ext cx="14020800" cy="543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/>
                  </a:extLst>
                </a:gridCol>
                <a:gridCol w="3505200">
                  <a:extLst>
                    <a:ext uri="{9D8B030D-6E8A-4147-A177-3AD203B41FA5}"/>
                  </a:extLst>
                </a:gridCol>
                <a:gridCol w="2603242">
                  <a:extLst>
                    <a:ext uri="{9D8B030D-6E8A-4147-A177-3AD203B41FA5}"/>
                  </a:extLst>
                </a:gridCol>
                <a:gridCol w="3886200">
                  <a:extLst>
                    <a:ext uri="{9D8B030D-6E8A-4147-A177-3AD203B41FA5}"/>
                  </a:extLst>
                </a:gridCol>
                <a:gridCol w="2578359">
                  <a:extLst>
                    <a:ext uri="{9D8B030D-6E8A-4147-A177-3AD203B41FA5}"/>
                  </a:extLst>
                </a:gridCol>
              </a:tblGrid>
              <a:tr h="1076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hoa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sắc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 hương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049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b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râm bụt</a:t>
                      </a: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b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b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 b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46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20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40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61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vi-VN" sz="3600" b="1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38225" y="2446338"/>
            <a:ext cx="14690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kích thước, màu sắc, mùi hương của hoa trong các hình dưới đây.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62313" y="5334000"/>
            <a:ext cx="20939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5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 hồng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18338" y="5360988"/>
            <a:ext cx="10271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50000"/>
              </a:lnSpc>
            </a:pP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328275" y="5360988"/>
            <a:ext cx="749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5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101638" y="5375275"/>
            <a:ext cx="13890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5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007225" y="6248400"/>
            <a:ext cx="1003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50000"/>
              </a:lnSpc>
            </a:pP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631363" y="6248400"/>
            <a:ext cx="20955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5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Tím hồng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2768263" y="6199188"/>
            <a:ext cx="21971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5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Thơm hắc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983413" y="6934200"/>
            <a:ext cx="10271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50000"/>
              </a:lnSpc>
            </a:pP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8966200" y="6934200"/>
            <a:ext cx="3403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5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Tím hồng, trắng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3184188" y="7004050"/>
            <a:ext cx="13890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5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005638" y="7793038"/>
            <a:ext cx="10048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50000"/>
              </a:lnSpc>
            </a:pP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9124950" y="7793038"/>
            <a:ext cx="31083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5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Tím hồng nhạt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3130213" y="7862888"/>
            <a:ext cx="15192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5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578225" y="6097588"/>
            <a:ext cx="13763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5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 li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451225" y="6969125"/>
            <a:ext cx="17621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5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 sen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465513" y="7840663"/>
            <a:ext cx="18653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36688">
              <a:lnSpc>
                <a:spcPct val="150000"/>
              </a:lnSpc>
            </a:pPr>
            <a:r>
              <a:rPr lang="nl-NL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 ban</a:t>
            </a:r>
            <a:endParaRPr lang="vi-VN" sz="36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  <p:bldP spid="8" grpId="0"/>
      <p:bldP spid="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1052513" y="1646238"/>
            <a:ext cx="9736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đặc điểm của hoa. </a:t>
            </a:r>
          </a:p>
        </p:txBody>
      </p:sp>
      <p:grpSp>
        <p:nvGrpSpPr>
          <p:cNvPr id="19459" name="Group 12"/>
          <p:cNvGrpSpPr>
            <a:grpSpLocks/>
          </p:cNvGrpSpPr>
          <p:nvPr/>
        </p:nvGrpSpPr>
        <p:grpSpPr bwMode="auto">
          <a:xfrm>
            <a:off x="4557713" y="-76200"/>
            <a:ext cx="7162800" cy="2001838"/>
            <a:chOff x="4569360" y="103853"/>
            <a:chExt cx="7162800" cy="2001696"/>
          </a:xfrm>
        </p:grpSpPr>
        <p:grpSp>
          <p:nvGrpSpPr>
            <p:cNvPr id="19477" name="Group 13"/>
            <p:cNvGrpSpPr>
              <a:grpSpLocks/>
            </p:cNvGrpSpPr>
            <p:nvPr/>
          </p:nvGrpSpPr>
          <p:grpSpPr bwMode="auto">
            <a:xfrm>
              <a:off x="5211494" y="103853"/>
              <a:ext cx="4919726" cy="994830"/>
              <a:chOff x="5063633" y="164812"/>
              <a:chExt cx="4836715" cy="994830"/>
            </a:xfrm>
          </p:grpSpPr>
          <p:grpSp>
            <p:nvGrpSpPr>
              <p:cNvPr id="19479" name="Group 17"/>
              <p:cNvGrpSpPr>
                <a:grpSpLocks/>
              </p:cNvGrpSpPr>
              <p:nvPr/>
            </p:nvGrpSpPr>
            <p:grpSpPr bwMode="auto">
              <a:xfrm>
                <a:off x="5063633" y="164812"/>
                <a:ext cx="4836715" cy="994830"/>
                <a:chOff x="5063633" y="164812"/>
                <a:chExt cx="4836715" cy="994830"/>
              </a:xfrm>
            </p:grpSpPr>
            <p:sp>
              <p:nvSpPr>
                <p:cNvPr id="19481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063633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82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993302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142876" y="1136293"/>
                <a:ext cx="35974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360" y="1099145"/>
              <a:ext cx="7162800" cy="100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 12: CÁC BỘ PHẬN CỦA THỰC) VẬT VÀ CHỨC NĂNG CỦA CHÚNG (T4)</a:t>
              </a:r>
            </a:p>
          </p:txBody>
        </p:sp>
      </p:grpSp>
      <p:grpSp>
        <p:nvGrpSpPr>
          <p:cNvPr id="19460" name="Group 1"/>
          <p:cNvGrpSpPr>
            <a:grpSpLocks/>
          </p:cNvGrpSpPr>
          <p:nvPr/>
        </p:nvGrpSpPr>
        <p:grpSpPr bwMode="auto">
          <a:xfrm>
            <a:off x="1255713" y="2278063"/>
            <a:ext cx="14274800" cy="6789737"/>
            <a:chOff x="1133508" y="3651178"/>
            <a:chExt cx="10314604" cy="7018691"/>
          </a:xfrm>
        </p:grpSpPr>
        <p:pic>
          <p:nvPicPr>
            <p:cNvPr id="19461" name="Picture 2" descr="Trắc nghiệm: Cánh hoa đào ngày Tết &quot;tiết lộ&quot; gì về con người bạn? | Sưởi ấm  trái tim | Chuyên trang Hoa Học Trò - Chuyên trang Hoa Học Trò -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3508" y="3651178"/>
              <a:ext cx="2909597" cy="1804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4" descr="Ý nghĩa hoa hướng dương và biểu tượng đặc trư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64122" y="3665226"/>
              <a:ext cx="2961112" cy="1776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6" descr="Ý nghĩa Hoa Sen và bí mật của Quốc Hoa Việt Na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57330" y="3665225"/>
              <a:ext cx="2986868" cy="1788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12" descr="Súp lơ giúp thải độc hóa chất - Khoa học và đời số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15929" y="8004500"/>
              <a:ext cx="2986868" cy="201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14" descr="99+ Những Hình Ảnh Hoa Hồng Đẹp Lãng Mạn Và Ý Nghĩa Nhất 20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61244" y="5869524"/>
              <a:ext cx="2986868" cy="1797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16" descr="Ngạc nhiên với những ý nghĩa của hoa cúc vàng - Lio Flow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35316" y="8235087"/>
              <a:ext cx="2881792" cy="1830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2" descr="Bạn Có Biết] Ý Nghĩa Hoa Lục Bình | Loài hoa của sự giải trí, vui chơi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 flipV="1">
              <a:off x="4664122" y="5859492"/>
              <a:ext cx="2961112" cy="182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8" name="TextBox 25"/>
            <p:cNvSpPr txBox="1">
              <a:spLocks noChangeArrowheads="1"/>
            </p:cNvSpPr>
            <p:nvPr/>
          </p:nvSpPr>
          <p:spPr bwMode="auto">
            <a:xfrm>
              <a:off x="1560423" y="5441893"/>
              <a:ext cx="2043404" cy="63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Hoa đào</a:t>
              </a:r>
            </a:p>
          </p:txBody>
        </p:sp>
        <p:sp>
          <p:nvSpPr>
            <p:cNvPr id="19469" name="TextBox 26"/>
            <p:cNvSpPr txBox="1">
              <a:spLocks noChangeArrowheads="1"/>
            </p:cNvSpPr>
            <p:nvPr/>
          </p:nvSpPr>
          <p:spPr bwMode="auto">
            <a:xfrm>
              <a:off x="4608838" y="5389320"/>
              <a:ext cx="2881792" cy="54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Hoa hướng dương</a:t>
              </a:r>
            </a:p>
          </p:txBody>
        </p:sp>
        <p:sp>
          <p:nvSpPr>
            <p:cNvPr id="19470" name="TextBox 27"/>
            <p:cNvSpPr txBox="1">
              <a:spLocks noChangeArrowheads="1"/>
            </p:cNvSpPr>
            <p:nvPr/>
          </p:nvSpPr>
          <p:spPr bwMode="auto">
            <a:xfrm>
              <a:off x="8781095" y="5419913"/>
              <a:ext cx="2043404" cy="63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Hoa sen</a:t>
              </a:r>
            </a:p>
          </p:txBody>
        </p:sp>
        <p:sp>
          <p:nvSpPr>
            <p:cNvPr id="19471" name="TextBox 28"/>
            <p:cNvSpPr txBox="1">
              <a:spLocks noChangeArrowheads="1"/>
            </p:cNvSpPr>
            <p:nvPr/>
          </p:nvSpPr>
          <p:spPr bwMode="auto">
            <a:xfrm>
              <a:off x="8781095" y="7685153"/>
              <a:ext cx="2043404" cy="54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Hoa hồng</a:t>
              </a:r>
            </a:p>
          </p:txBody>
        </p:sp>
        <p:sp>
          <p:nvSpPr>
            <p:cNvPr id="19472" name="TextBox 29"/>
            <p:cNvSpPr txBox="1">
              <a:spLocks noChangeArrowheads="1"/>
            </p:cNvSpPr>
            <p:nvPr/>
          </p:nvSpPr>
          <p:spPr bwMode="auto">
            <a:xfrm>
              <a:off x="5184806" y="7667090"/>
              <a:ext cx="2043404" cy="63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Hoa lục bình</a:t>
              </a:r>
            </a:p>
          </p:txBody>
        </p:sp>
        <p:sp>
          <p:nvSpPr>
            <p:cNvPr id="19473" name="TextBox 30"/>
            <p:cNvSpPr txBox="1">
              <a:spLocks noChangeArrowheads="1"/>
            </p:cNvSpPr>
            <p:nvPr/>
          </p:nvSpPr>
          <p:spPr bwMode="auto">
            <a:xfrm>
              <a:off x="1529766" y="7623716"/>
              <a:ext cx="2043404" cy="63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Hoa thiên lý</a:t>
              </a:r>
            </a:p>
          </p:txBody>
        </p:sp>
        <p:sp>
          <p:nvSpPr>
            <p:cNvPr id="19474" name="TextBox 31"/>
            <p:cNvSpPr txBox="1">
              <a:spLocks noChangeArrowheads="1"/>
            </p:cNvSpPr>
            <p:nvPr/>
          </p:nvSpPr>
          <p:spPr bwMode="auto">
            <a:xfrm>
              <a:off x="3254509" y="10032840"/>
              <a:ext cx="2043404" cy="63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Hoa cúc</a:t>
              </a:r>
            </a:p>
          </p:txBody>
        </p:sp>
        <p:sp>
          <p:nvSpPr>
            <p:cNvPr id="19475" name="TextBox 32"/>
            <p:cNvSpPr txBox="1">
              <a:spLocks noChangeArrowheads="1"/>
            </p:cNvSpPr>
            <p:nvPr/>
          </p:nvSpPr>
          <p:spPr bwMode="auto">
            <a:xfrm>
              <a:off x="7359605" y="9954868"/>
              <a:ext cx="2043404" cy="63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Hoa súp lơ</a:t>
              </a:r>
            </a:p>
          </p:txBody>
        </p:sp>
        <p:pic>
          <p:nvPicPr>
            <p:cNvPr id="19476" name="Picture 2" descr="Hoa thiên lý - Hoa đẹp hương thơm nhẹ nhàng tinh khiế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42336" y="5931422"/>
              <a:ext cx="2909597" cy="1804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ChangeArrowheads="1"/>
          </p:cNvSpPr>
          <p:nvPr/>
        </p:nvSpPr>
        <p:spPr bwMode="auto">
          <a:xfrm>
            <a:off x="1038225" y="1800225"/>
            <a:ext cx="1296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 hiểu về đặc điểm của một số hoa ở nơi em sống. 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3" name="Group 12"/>
          <p:cNvGrpSpPr>
            <a:grpSpLocks/>
          </p:cNvGrpSpPr>
          <p:nvPr/>
        </p:nvGrpSpPr>
        <p:grpSpPr bwMode="auto">
          <a:xfrm>
            <a:off x="4557713" y="-76200"/>
            <a:ext cx="7162800" cy="2001838"/>
            <a:chOff x="4569360" y="103853"/>
            <a:chExt cx="7162800" cy="2001696"/>
          </a:xfrm>
        </p:grpSpPr>
        <p:grpSp>
          <p:nvGrpSpPr>
            <p:cNvPr id="20507" name="Group 13"/>
            <p:cNvGrpSpPr>
              <a:grpSpLocks/>
            </p:cNvGrpSpPr>
            <p:nvPr/>
          </p:nvGrpSpPr>
          <p:grpSpPr bwMode="auto">
            <a:xfrm>
              <a:off x="5211494" y="103853"/>
              <a:ext cx="4919726" cy="994830"/>
              <a:chOff x="5063633" y="164812"/>
              <a:chExt cx="4836715" cy="994830"/>
            </a:xfrm>
          </p:grpSpPr>
          <p:grpSp>
            <p:nvGrpSpPr>
              <p:cNvPr id="20509" name="Group 17"/>
              <p:cNvGrpSpPr>
                <a:grpSpLocks/>
              </p:cNvGrpSpPr>
              <p:nvPr/>
            </p:nvGrpSpPr>
            <p:grpSpPr bwMode="auto">
              <a:xfrm>
                <a:off x="5063633" y="164812"/>
                <a:ext cx="4836715" cy="994830"/>
                <a:chOff x="5063633" y="164812"/>
                <a:chExt cx="4836715" cy="994830"/>
              </a:xfrm>
            </p:grpSpPr>
            <p:sp>
              <p:nvSpPr>
                <p:cNvPr id="20511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063633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12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993302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142876" y="1136293"/>
                <a:ext cx="35974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360" y="1099145"/>
              <a:ext cx="7162800" cy="100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 12: CÁC BỘ PHẬN CỦA THỰC VẬT VÀ CHỨC NĂNG CỦA CHÚNG (T4)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173163" y="4002088"/>
          <a:ext cx="14097000" cy="4608512"/>
        </p:xfrm>
        <a:graphic>
          <a:graphicData uri="http://schemas.openxmlformats.org/drawingml/2006/table">
            <a:tbl>
              <a:tblPr/>
              <a:tblGrid>
                <a:gridCol w="4244258">
                  <a:extLst>
                    <a:ext uri="{9D8B030D-6E8A-4147-A177-3AD203B41FA5}"/>
                  </a:extLst>
                </a:gridCol>
                <a:gridCol w="3299542">
                  <a:extLst>
                    <a:ext uri="{9D8B030D-6E8A-4147-A177-3AD203B41FA5}"/>
                  </a:extLst>
                </a:gridCol>
                <a:gridCol w="6553200">
                  <a:extLst>
                    <a:ext uri="{9D8B030D-6E8A-4147-A177-3AD203B41FA5}"/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algn="ctr" fontAlgn="t"/>
                      <a:r>
                        <a:rPr lang="vi-VN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 </a:t>
                      </a:r>
                    </a:p>
                  </a:txBody>
                  <a:tcPr marL="76200" marR="76200" marT="76200" marB="762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</a:p>
                  </a:txBody>
                  <a:tcPr marL="76200" marR="76200" marT="76200" marB="762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</a:p>
                  </a:txBody>
                  <a:tcPr marL="76200" marR="76200" marT="76200" marB="762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extLst>
                  <a:ext uri="{0D108BD9-81ED-4DB2-BD59-A6C34878D82A}"/>
                </a:extLst>
              </a:tr>
              <a:tr h="1757693">
                <a:tc>
                  <a:txBody>
                    <a:bodyPr/>
                    <a:lstStyle/>
                    <a:p>
                      <a:pPr algn="ctr" fontAlgn="t"/>
                      <a:endParaRPr lang="vi-VN" sz="360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vi-VN" sz="360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Cúc họa mi</a:t>
                      </a:r>
                    </a:p>
                  </a:txBody>
                  <a:tcPr marL="76200" marR="76200" marT="76200" marB="762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vi-VN" sz="360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vi-VN" sz="360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vi-VN" sz="360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360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extLst>
                  <a:ext uri="{0D108BD9-81ED-4DB2-BD59-A6C34878D82A}"/>
                </a:extLst>
              </a:tr>
              <a:tr h="1886072">
                <a:tc>
                  <a:txBody>
                    <a:bodyPr/>
                    <a:lstStyle/>
                    <a:p>
                      <a:pPr algn="ctr" fontAlgn="t"/>
                      <a:endParaRPr lang="vi-VN" sz="360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vi-VN" sz="360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đào</a:t>
                      </a:r>
                    </a:p>
                  </a:txBody>
                  <a:tcPr marL="76200" marR="76200" marT="76200" marB="762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vi-VN" sz="360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87950" y="3238500"/>
            <a:ext cx="94043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vi-VN" alt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 dụ: Hoa cúc họa mi và hoa đào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548313" y="675640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436688" fontAlgn="t"/>
            <a:r>
              <a:rPr lang="vi-VN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Kích thước nhỏ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8847138" y="7080250"/>
            <a:ext cx="5745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436688" fontAlgn="t"/>
            <a:r>
              <a:rPr lang="vi-VN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Màu sắc: hồng</a:t>
            </a:r>
          </a:p>
          <a:p>
            <a:pPr defTabSz="1436688" fontAlgn="t"/>
            <a:r>
              <a:rPr lang="vi-VN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Mùi hương: không mùi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805863" y="5080000"/>
            <a:ext cx="62785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436688" fontAlgn="t"/>
            <a:r>
              <a:rPr lang="vi-VN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Màu sắc: trắng</a:t>
            </a:r>
          </a:p>
          <a:p>
            <a:pPr defTabSz="1436688" fontAlgn="t"/>
            <a:r>
              <a:rPr lang="vi-VN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Mùi hương: nhẹ nhàng, thoang thoảng.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163638" y="2403475"/>
            <a:ext cx="142319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Sưu tầm hoa của một số loài cây. Chia sẻ với các bạn về sự giống nhau, khác nhau của những hoa em sưu tầm được.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ChangeArrowheads="1"/>
          </p:cNvSpPr>
          <p:nvPr/>
        </p:nvSpPr>
        <p:spPr bwMode="auto">
          <a:xfrm>
            <a:off x="1052513" y="1855788"/>
            <a:ext cx="9737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đặc điểm của hoa. </a:t>
            </a:r>
          </a:p>
        </p:txBody>
      </p:sp>
      <p:grpSp>
        <p:nvGrpSpPr>
          <p:cNvPr id="21507" name="Group 12"/>
          <p:cNvGrpSpPr>
            <a:grpSpLocks/>
          </p:cNvGrpSpPr>
          <p:nvPr/>
        </p:nvGrpSpPr>
        <p:grpSpPr bwMode="auto">
          <a:xfrm>
            <a:off x="4557713" y="-76200"/>
            <a:ext cx="7162800" cy="2001838"/>
            <a:chOff x="4569360" y="103853"/>
            <a:chExt cx="7162800" cy="2001696"/>
          </a:xfrm>
        </p:grpSpPr>
        <p:grpSp>
          <p:nvGrpSpPr>
            <p:cNvPr id="21510" name="Group 13"/>
            <p:cNvGrpSpPr>
              <a:grpSpLocks/>
            </p:cNvGrpSpPr>
            <p:nvPr/>
          </p:nvGrpSpPr>
          <p:grpSpPr bwMode="auto">
            <a:xfrm>
              <a:off x="5211494" y="103853"/>
              <a:ext cx="4919726" cy="994830"/>
              <a:chOff x="5063633" y="164812"/>
              <a:chExt cx="4836715" cy="994830"/>
            </a:xfrm>
          </p:grpSpPr>
          <p:grpSp>
            <p:nvGrpSpPr>
              <p:cNvPr id="21512" name="Group 17"/>
              <p:cNvGrpSpPr>
                <a:grpSpLocks/>
              </p:cNvGrpSpPr>
              <p:nvPr/>
            </p:nvGrpSpPr>
            <p:grpSpPr bwMode="auto">
              <a:xfrm>
                <a:off x="5063633" y="164812"/>
                <a:ext cx="4836715" cy="994830"/>
                <a:chOff x="5063633" y="164812"/>
                <a:chExt cx="4836715" cy="994830"/>
              </a:xfrm>
            </p:grpSpPr>
            <p:sp>
              <p:nvSpPr>
                <p:cNvPr id="21514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063633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515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993302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142876" y="1136293"/>
                <a:ext cx="35974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360" y="1099145"/>
              <a:ext cx="7162800" cy="100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 12: CÁC BỘ PHẬN CỦA THỰC) VẬT VÀ CHỨC NĂNG CỦA CHÚNG (T4)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72713" y="4038600"/>
            <a:ext cx="5715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luận: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 thường có cuống hoa, đài hoa, cánh hoa, nhị hoa và nhụy hoa. Các loài hoa có màu sắc, mùi hương...khác nhau.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24280" t="15721" r="22472" b="4407"/>
          <a:stretch>
            <a:fillRect/>
          </a:stretch>
        </p:blipFill>
        <p:spPr bwMode="auto">
          <a:xfrm>
            <a:off x="1203325" y="2590800"/>
            <a:ext cx="89154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ChangeArrowheads="1"/>
          </p:cNvSpPr>
          <p:nvPr/>
        </p:nvSpPr>
        <p:spPr bwMode="auto">
          <a:xfrm>
            <a:off x="1038225" y="1800225"/>
            <a:ext cx="9736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Tìm hiểu về đặc điểm của quả.</a:t>
            </a:r>
          </a:p>
        </p:txBody>
      </p:sp>
      <p:grpSp>
        <p:nvGrpSpPr>
          <p:cNvPr id="22531" name="Group 12"/>
          <p:cNvGrpSpPr>
            <a:grpSpLocks/>
          </p:cNvGrpSpPr>
          <p:nvPr/>
        </p:nvGrpSpPr>
        <p:grpSpPr bwMode="auto">
          <a:xfrm>
            <a:off x="4557713" y="-76200"/>
            <a:ext cx="7162800" cy="2001838"/>
            <a:chOff x="4569360" y="103853"/>
            <a:chExt cx="7162800" cy="2001696"/>
          </a:xfrm>
        </p:grpSpPr>
        <p:grpSp>
          <p:nvGrpSpPr>
            <p:cNvPr id="22537" name="Group 13"/>
            <p:cNvGrpSpPr>
              <a:grpSpLocks/>
            </p:cNvGrpSpPr>
            <p:nvPr/>
          </p:nvGrpSpPr>
          <p:grpSpPr bwMode="auto">
            <a:xfrm>
              <a:off x="5211494" y="103853"/>
              <a:ext cx="4919726" cy="994830"/>
              <a:chOff x="5063633" y="164812"/>
              <a:chExt cx="4836715" cy="994830"/>
            </a:xfrm>
          </p:grpSpPr>
          <p:grpSp>
            <p:nvGrpSpPr>
              <p:cNvPr id="22539" name="Group 17"/>
              <p:cNvGrpSpPr>
                <a:grpSpLocks/>
              </p:cNvGrpSpPr>
              <p:nvPr/>
            </p:nvGrpSpPr>
            <p:grpSpPr bwMode="auto">
              <a:xfrm>
                <a:off x="5063633" y="164812"/>
                <a:ext cx="4836715" cy="994830"/>
                <a:chOff x="5063633" y="164812"/>
                <a:chExt cx="4836715" cy="994830"/>
              </a:xfrm>
            </p:grpSpPr>
            <p:sp>
              <p:nvSpPr>
                <p:cNvPr id="22541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063633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542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993302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142876" y="1136293"/>
                <a:ext cx="35974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9360" y="1099145"/>
              <a:ext cx="7162800" cy="100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 12: CÁC BỘ PHẬN CỦA THỰC VẬT VÀ CHỨC NĂNG CỦA CHÚNG (T4)</a:t>
              </a:r>
            </a:p>
          </p:txBody>
        </p:sp>
      </p:grpSp>
      <p:pic>
        <p:nvPicPr>
          <p:cNvPr id="22532" name="Picture 3"/>
          <p:cNvPicPr>
            <a:picLocks noChangeAspect="1"/>
          </p:cNvPicPr>
          <p:nvPr/>
        </p:nvPicPr>
        <p:blipFill>
          <a:blip r:embed="rId3"/>
          <a:srcRect l="59489" t="7294" r="11513" b="55208"/>
          <a:stretch>
            <a:fillRect/>
          </a:stretch>
        </p:blipFill>
        <p:spPr bwMode="auto">
          <a:xfrm>
            <a:off x="1433513" y="3381375"/>
            <a:ext cx="12765087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204913" y="2559050"/>
            <a:ext cx="1202372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nl-NL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Chỉ và nói tên các bộ phận của quả đu đủ?</a:t>
            </a:r>
            <a:endParaRPr lang="vi-VN" sz="3600" b="1">
              <a:solidFill>
                <a:srgbClr val="FF0066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>
          <a:xfrm>
            <a:off x="9955213" y="4191000"/>
            <a:ext cx="31369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9923463" y="5562600"/>
            <a:ext cx="3305175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9934575" y="6629400"/>
            <a:ext cx="31369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10541</TotalTime>
  <Words>977</Words>
  <Application>Microsoft Office PowerPoint</Application>
  <PresentationFormat>Custom</PresentationFormat>
  <Paragraphs>173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Tuyết Trương</dc:creator>
  <cp:lastModifiedBy>Sky123.Org</cp:lastModifiedBy>
  <cp:revision>1568</cp:revision>
  <dcterms:created xsi:type="dcterms:W3CDTF">2008-09-09T22:52:10Z</dcterms:created>
  <dcterms:modified xsi:type="dcterms:W3CDTF">2023-01-02T05:35:08Z</dcterms:modified>
</cp:coreProperties>
</file>