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65" r:id="rId4"/>
    <p:sldId id="257" r:id="rId5"/>
    <p:sldId id="258" r:id="rId6"/>
    <p:sldId id="267" r:id="rId7"/>
    <p:sldId id="268" r:id="rId8"/>
    <p:sldId id="271" r:id="rId9"/>
    <p:sldId id="269" r:id="rId10"/>
    <p:sldId id="270" r:id="rId11"/>
    <p:sldId id="260" r:id="rId12"/>
    <p:sldId id="259" r:id="rId13"/>
    <p:sldId id="261" r:id="rId14"/>
    <p:sldId id="263" r:id="rId15"/>
    <p:sldId id="262" r:id="rId16"/>
    <p:sldId id="266" r:id="rId1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D6245B-5442-4991-830A-56A2125B7842}" type="datetimeFigureOut">
              <a:rPr lang="vi-VN" smtClean="0"/>
              <a:pPr/>
              <a:t>09/01/2026</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AD564-43D4-43D7-808F-07183009AEC7}" type="slidenum">
              <a:rPr lang="vi-VN" smtClean="0"/>
              <a:pPr/>
              <a:t>‹#›</a:t>
            </a:fld>
            <a:endParaRPr lang="vi-VN"/>
          </a:p>
        </p:txBody>
      </p:sp>
    </p:spTree>
    <p:extLst>
      <p:ext uri="{BB962C8B-B14F-4D97-AF65-F5344CB8AC3E}">
        <p14:creationId xmlns:p14="http://schemas.microsoft.com/office/powerpoint/2010/main" val="2867664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2E35C83-A656-45DB-9B23-79E06AF58B89}" type="datetimeFigureOut">
              <a:rPr lang="vi-VN" smtClean="0"/>
              <a:pPr/>
              <a:t>09/01/2026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3D156DB-C2C5-454C-A1E8-244F5731FD00}" type="slidenum">
              <a:rPr lang="vi-VN" smtClean="0"/>
              <a:pPr/>
              <a:t>‹#›</a:t>
            </a:fld>
            <a:endParaRPr lang="vi-VN"/>
          </a:p>
        </p:txBody>
      </p:sp>
    </p:spTree>
    <p:extLst>
      <p:ext uri="{BB962C8B-B14F-4D97-AF65-F5344CB8AC3E}">
        <p14:creationId xmlns:p14="http://schemas.microsoft.com/office/powerpoint/2010/main" val="383859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2E35C83-A656-45DB-9B23-79E06AF58B89}" type="datetimeFigureOut">
              <a:rPr lang="vi-VN" smtClean="0"/>
              <a:pPr/>
              <a:t>09/01/2026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3D156DB-C2C5-454C-A1E8-244F5731FD00}" type="slidenum">
              <a:rPr lang="vi-VN" smtClean="0"/>
              <a:pPr/>
              <a:t>‹#›</a:t>
            </a:fld>
            <a:endParaRPr lang="vi-VN"/>
          </a:p>
        </p:txBody>
      </p:sp>
    </p:spTree>
    <p:extLst>
      <p:ext uri="{BB962C8B-B14F-4D97-AF65-F5344CB8AC3E}">
        <p14:creationId xmlns:p14="http://schemas.microsoft.com/office/powerpoint/2010/main" val="277022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2E35C83-A656-45DB-9B23-79E06AF58B89}" type="datetimeFigureOut">
              <a:rPr lang="vi-VN" smtClean="0"/>
              <a:pPr/>
              <a:t>09/01/2026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3D156DB-C2C5-454C-A1E8-244F5731FD00}" type="slidenum">
              <a:rPr lang="vi-VN" smtClean="0"/>
              <a:pPr/>
              <a:t>‹#›</a:t>
            </a:fld>
            <a:endParaRPr lang="vi-VN"/>
          </a:p>
        </p:txBody>
      </p:sp>
    </p:spTree>
    <p:extLst>
      <p:ext uri="{BB962C8B-B14F-4D97-AF65-F5344CB8AC3E}">
        <p14:creationId xmlns:p14="http://schemas.microsoft.com/office/powerpoint/2010/main" val="77685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2E35C83-A656-45DB-9B23-79E06AF58B89}" type="datetimeFigureOut">
              <a:rPr lang="vi-VN" smtClean="0"/>
              <a:pPr/>
              <a:t>09/01/2026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3D156DB-C2C5-454C-A1E8-244F5731FD00}" type="slidenum">
              <a:rPr lang="vi-VN" smtClean="0"/>
              <a:pPr/>
              <a:t>‹#›</a:t>
            </a:fld>
            <a:endParaRPr lang="vi-VN"/>
          </a:p>
        </p:txBody>
      </p:sp>
    </p:spTree>
    <p:extLst>
      <p:ext uri="{BB962C8B-B14F-4D97-AF65-F5344CB8AC3E}">
        <p14:creationId xmlns:p14="http://schemas.microsoft.com/office/powerpoint/2010/main" val="3079656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35C83-A656-45DB-9B23-79E06AF58B89}" type="datetimeFigureOut">
              <a:rPr lang="vi-VN" smtClean="0"/>
              <a:pPr/>
              <a:t>09/01/2026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3D156DB-C2C5-454C-A1E8-244F5731FD00}" type="slidenum">
              <a:rPr lang="vi-VN" smtClean="0"/>
              <a:pPr/>
              <a:t>‹#›</a:t>
            </a:fld>
            <a:endParaRPr lang="vi-VN"/>
          </a:p>
        </p:txBody>
      </p:sp>
    </p:spTree>
    <p:extLst>
      <p:ext uri="{BB962C8B-B14F-4D97-AF65-F5344CB8AC3E}">
        <p14:creationId xmlns:p14="http://schemas.microsoft.com/office/powerpoint/2010/main" val="187401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2E35C83-A656-45DB-9B23-79E06AF58B89}" type="datetimeFigureOut">
              <a:rPr lang="vi-VN" smtClean="0"/>
              <a:pPr/>
              <a:t>09/01/2026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3D156DB-C2C5-454C-A1E8-244F5731FD00}" type="slidenum">
              <a:rPr lang="vi-VN" smtClean="0"/>
              <a:pPr/>
              <a:t>‹#›</a:t>
            </a:fld>
            <a:endParaRPr lang="vi-VN"/>
          </a:p>
        </p:txBody>
      </p:sp>
    </p:spTree>
    <p:extLst>
      <p:ext uri="{BB962C8B-B14F-4D97-AF65-F5344CB8AC3E}">
        <p14:creationId xmlns:p14="http://schemas.microsoft.com/office/powerpoint/2010/main" val="408849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2E35C83-A656-45DB-9B23-79E06AF58B89}" type="datetimeFigureOut">
              <a:rPr lang="vi-VN" smtClean="0"/>
              <a:pPr/>
              <a:t>09/01/2026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3D156DB-C2C5-454C-A1E8-244F5731FD00}" type="slidenum">
              <a:rPr lang="vi-VN" smtClean="0"/>
              <a:pPr/>
              <a:t>‹#›</a:t>
            </a:fld>
            <a:endParaRPr lang="vi-VN"/>
          </a:p>
        </p:txBody>
      </p:sp>
    </p:spTree>
    <p:extLst>
      <p:ext uri="{BB962C8B-B14F-4D97-AF65-F5344CB8AC3E}">
        <p14:creationId xmlns:p14="http://schemas.microsoft.com/office/powerpoint/2010/main" val="234090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2E35C83-A656-45DB-9B23-79E06AF58B89}" type="datetimeFigureOut">
              <a:rPr lang="vi-VN" smtClean="0"/>
              <a:pPr/>
              <a:t>09/01/2026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3D156DB-C2C5-454C-A1E8-244F5731FD00}" type="slidenum">
              <a:rPr lang="vi-VN" smtClean="0"/>
              <a:pPr/>
              <a:t>‹#›</a:t>
            </a:fld>
            <a:endParaRPr lang="vi-VN"/>
          </a:p>
        </p:txBody>
      </p:sp>
    </p:spTree>
    <p:extLst>
      <p:ext uri="{BB962C8B-B14F-4D97-AF65-F5344CB8AC3E}">
        <p14:creationId xmlns:p14="http://schemas.microsoft.com/office/powerpoint/2010/main" val="61912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35C83-A656-45DB-9B23-79E06AF58B89}" type="datetimeFigureOut">
              <a:rPr lang="vi-VN" smtClean="0"/>
              <a:pPr/>
              <a:t>09/01/2026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3D156DB-C2C5-454C-A1E8-244F5731FD00}" type="slidenum">
              <a:rPr lang="vi-VN" smtClean="0"/>
              <a:pPr/>
              <a:t>‹#›</a:t>
            </a:fld>
            <a:endParaRPr lang="vi-VN"/>
          </a:p>
        </p:txBody>
      </p:sp>
    </p:spTree>
    <p:extLst>
      <p:ext uri="{BB962C8B-B14F-4D97-AF65-F5344CB8AC3E}">
        <p14:creationId xmlns:p14="http://schemas.microsoft.com/office/powerpoint/2010/main" val="148209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35C83-A656-45DB-9B23-79E06AF58B89}" type="datetimeFigureOut">
              <a:rPr lang="vi-VN" smtClean="0"/>
              <a:pPr/>
              <a:t>09/01/2026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3D156DB-C2C5-454C-A1E8-244F5731FD00}" type="slidenum">
              <a:rPr lang="vi-VN" smtClean="0"/>
              <a:pPr/>
              <a:t>‹#›</a:t>
            </a:fld>
            <a:endParaRPr lang="vi-VN"/>
          </a:p>
        </p:txBody>
      </p:sp>
    </p:spTree>
    <p:extLst>
      <p:ext uri="{BB962C8B-B14F-4D97-AF65-F5344CB8AC3E}">
        <p14:creationId xmlns:p14="http://schemas.microsoft.com/office/powerpoint/2010/main" val="153879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35C83-A656-45DB-9B23-79E06AF58B89}" type="datetimeFigureOut">
              <a:rPr lang="vi-VN" smtClean="0"/>
              <a:pPr/>
              <a:t>09/01/2026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3D156DB-C2C5-454C-A1E8-244F5731FD00}" type="slidenum">
              <a:rPr lang="vi-VN" smtClean="0"/>
              <a:pPr/>
              <a:t>‹#›</a:t>
            </a:fld>
            <a:endParaRPr lang="vi-VN"/>
          </a:p>
        </p:txBody>
      </p:sp>
    </p:spTree>
    <p:extLst>
      <p:ext uri="{BB962C8B-B14F-4D97-AF65-F5344CB8AC3E}">
        <p14:creationId xmlns:p14="http://schemas.microsoft.com/office/powerpoint/2010/main" val="140266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35C83-A656-45DB-9B23-79E06AF58B89}" type="datetimeFigureOut">
              <a:rPr lang="vi-VN" smtClean="0"/>
              <a:pPr/>
              <a:t>09/01/2026</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156DB-C2C5-454C-A1E8-244F5731FD00}" type="slidenum">
              <a:rPr lang="vi-VN" smtClean="0"/>
              <a:pPr/>
              <a:t>‹#›</a:t>
            </a:fld>
            <a:endParaRPr lang="vi-VN"/>
          </a:p>
        </p:txBody>
      </p:sp>
    </p:spTree>
    <p:extLst>
      <p:ext uri="{BB962C8B-B14F-4D97-AF65-F5344CB8AC3E}">
        <p14:creationId xmlns:p14="http://schemas.microsoft.com/office/powerpoint/2010/main" val="2620615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69360"/>
          </a:xfrm>
          <a:prstGeom prst="rect">
            <a:avLst/>
          </a:prstGeom>
          <a:solidFill>
            <a:schemeClr val="accent3">
              <a:lumMod val="60000"/>
              <a:lumOff val="40000"/>
            </a:schemeClr>
          </a:solidFill>
        </p:spPr>
      </p:pic>
      <p:sp>
        <p:nvSpPr>
          <p:cNvPr id="6" name="TextBox 6"/>
          <p:cNvSpPr txBox="1">
            <a:spLocks noChangeArrowheads="1"/>
          </p:cNvSpPr>
          <p:nvPr/>
        </p:nvSpPr>
        <p:spPr bwMode="auto">
          <a:xfrm>
            <a:off x="304800" y="1484784"/>
            <a:ext cx="8763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4400" b="1" dirty="0" smtClean="0">
                <a:solidFill>
                  <a:srgbClr val="FF0000"/>
                </a:solidFill>
                <a:latin typeface="Times New Roman" pitchFamily="18" charset="0"/>
                <a:cs typeface="Times New Roman" pitchFamily="18" charset="0"/>
              </a:rPr>
              <a:t>TIẾNG VIỆT LỚP 3</a:t>
            </a:r>
          </a:p>
          <a:p>
            <a:pPr algn="ctr"/>
            <a:r>
              <a:rPr lang="en-US" sz="4400" b="1" dirty="0" smtClean="0">
                <a:solidFill>
                  <a:srgbClr val="FF0000"/>
                </a:solidFill>
                <a:latin typeface="Times New Roman" pitchFamily="18" charset="0"/>
                <a:cs typeface="Times New Roman" pitchFamily="18" charset="0"/>
              </a:rPr>
              <a:t>TUẦN 17 </a:t>
            </a:r>
            <a:endParaRPr lang="en-US" sz="4400" b="1" dirty="0">
              <a:solidFill>
                <a:srgbClr val="FF0000"/>
              </a:solidFill>
            </a:endParaRPr>
          </a:p>
        </p:txBody>
      </p:sp>
    </p:spTree>
    <p:extLst>
      <p:ext uri="{BB962C8B-B14F-4D97-AF65-F5344CB8AC3E}">
        <p14:creationId xmlns:p14="http://schemas.microsoft.com/office/powerpoint/2010/main" val="3818125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         </a:t>
            </a:r>
            <a:r>
              <a:rPr lang="vi-VN" dirty="0" smtClean="0"/>
              <a:t>Tuần trước bố em chụp một bức tranh tuyệt đẹp. Bức tranh vẽ cảnh biển Phan Thiết. Cảnh bờ biển Phan Thiết rất đẹp. Có những hàng dừa xanh ngắt nằm dọc bờ biển. Giữa biển có một bãi cát trắng </a:t>
            </a:r>
            <a:r>
              <a:rPr lang="vi-VN" dirty="0" smtClean="0"/>
              <a:t> </a:t>
            </a:r>
            <a:r>
              <a:rPr lang="vi-VN" dirty="0" smtClean="0"/>
              <a:t>dẫn vào các tòa nhà nghỉ của khách du lịch, sau tòa nhà là những dãy núi tim tím. Trên mặt biển, có những chiếc thuyền chở khách du lịch đi thăm quan đang trôi bồng bềnh trên </a:t>
            </a:r>
            <a:r>
              <a:rPr lang="vi-VN" smtClean="0"/>
              <a:t>mặt </a:t>
            </a:r>
            <a:r>
              <a:rPr lang="vi-VN" smtClean="0"/>
              <a:t>nước</a:t>
            </a:r>
            <a:r>
              <a:rPr lang="vi-VN" dirty="0" smtClean="0"/>
              <a:t>. Cảnh vật ở biển Phan Thiết thật yên bình. Yêu cảnh vật ở Phan Thiết và em càng yêu thêm đất nước Việt Nam.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6886"/>
          <a:stretch/>
        </p:blipFill>
        <p:spPr>
          <a:xfrm>
            <a:off x="323527" y="359399"/>
            <a:ext cx="8475165" cy="295232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6514"/>
          <a:stretch/>
        </p:blipFill>
        <p:spPr>
          <a:xfrm>
            <a:off x="305722" y="3255565"/>
            <a:ext cx="8532440" cy="3466848"/>
          </a:xfrm>
          <a:prstGeom prst="rect">
            <a:avLst/>
          </a:prstGeom>
        </p:spPr>
      </p:pic>
    </p:spTree>
    <p:extLst>
      <p:ext uri="{BB962C8B-B14F-4D97-AF65-F5344CB8AC3E}">
        <p14:creationId xmlns:p14="http://schemas.microsoft.com/office/powerpoint/2010/main" val="445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9" y="116632"/>
            <a:ext cx="9144000" cy="6669360"/>
          </a:xfrm>
          <a:prstGeom prst="rect">
            <a:avLst/>
          </a:prstGeom>
          <a:solidFill>
            <a:schemeClr val="accent3">
              <a:lumMod val="60000"/>
              <a:lumOff val="40000"/>
            </a:schemeClr>
          </a:solidFill>
        </p:spPr>
      </p:pic>
      <p:sp>
        <p:nvSpPr>
          <p:cNvPr id="11" name="Cloud Callout 10"/>
          <p:cNvSpPr/>
          <p:nvPr/>
        </p:nvSpPr>
        <p:spPr>
          <a:xfrm>
            <a:off x="611560" y="908720"/>
            <a:ext cx="6048672" cy="2664296"/>
          </a:xfrm>
          <a:prstGeom prst="cloudCallout">
            <a:avLst>
              <a:gd name="adj1" fmla="val -27568"/>
              <a:gd name="adj2" fmla="val 82209"/>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Em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diễn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mục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nghệ</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chia </a:t>
            </a:r>
            <a:r>
              <a:rPr lang="en-US" sz="2400" b="1" dirty="0" err="1">
                <a:solidFill>
                  <a:srgbClr val="FF0000"/>
                </a:solidFill>
                <a:latin typeface="Times New Roman" pitchFamily="18" charset="0"/>
                <a:cs typeface="Times New Roman" pitchFamily="18" charset="0"/>
              </a:rPr>
              <a:t>sẻ</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cùng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bạn</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12" name="Cloud Callout 11"/>
          <p:cNvSpPr/>
          <p:nvPr/>
        </p:nvSpPr>
        <p:spPr>
          <a:xfrm>
            <a:off x="611560" y="908720"/>
            <a:ext cx="6048672" cy="2664296"/>
          </a:xfrm>
          <a:prstGeom prst="cloudCallout">
            <a:avLst>
              <a:gd name="adj1" fmla="val -27868"/>
              <a:gd name="adj2" fmla="val 845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Em</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có</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thích</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vẽ</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tranh</a:t>
            </a:r>
            <a:r>
              <a:rPr lang="en-US" sz="2400" b="1" dirty="0" smtClean="0">
                <a:solidFill>
                  <a:srgbClr val="00B0F0"/>
                </a:solidFill>
                <a:latin typeface="Times New Roman" pitchFamily="18" charset="0"/>
                <a:cs typeface="Times New Roman" pitchFamily="18" charset="0"/>
              </a:rPr>
              <a:t> hay </a:t>
            </a:r>
            <a:r>
              <a:rPr lang="en-US" sz="2400" b="1" dirty="0" err="1" smtClean="0">
                <a:solidFill>
                  <a:srgbClr val="00B0F0"/>
                </a:solidFill>
                <a:latin typeface="Times New Roman" pitchFamily="18" charset="0"/>
                <a:cs typeface="Times New Roman" pitchFamily="18" charset="0"/>
              </a:rPr>
              <a:t>chụp</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ảnh</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không</a:t>
            </a:r>
            <a:r>
              <a:rPr lang="en-US" sz="2400" b="1" dirty="0" smtClean="0">
                <a:solidFill>
                  <a:srgbClr val="00B0F0"/>
                </a:solidFill>
                <a:latin typeface="Times New Roman" pitchFamily="18" charset="0"/>
                <a:cs typeface="Times New Roman" pitchFamily="18" charset="0"/>
              </a:rPr>
              <a:t>?  </a:t>
            </a:r>
          </a:p>
          <a:p>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Em</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vẽ</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tranh</a:t>
            </a:r>
            <a:r>
              <a:rPr lang="en-US" sz="2400" b="1" dirty="0" smtClean="0">
                <a:solidFill>
                  <a:srgbClr val="00B0F0"/>
                </a:solidFill>
                <a:latin typeface="Times New Roman" pitchFamily="18" charset="0"/>
                <a:cs typeface="Times New Roman" pitchFamily="18" charset="0"/>
              </a:rPr>
              <a:t> ( </a:t>
            </a:r>
            <a:r>
              <a:rPr lang="en-US" sz="2400" b="1" dirty="0" err="1" smtClean="0">
                <a:solidFill>
                  <a:srgbClr val="00B0F0"/>
                </a:solidFill>
                <a:latin typeface="Times New Roman" pitchFamily="18" charset="0"/>
                <a:cs typeface="Times New Roman" pitchFamily="18" charset="0"/>
              </a:rPr>
              <a:t>chụp</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ảnh</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vào</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khi</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nào</a:t>
            </a:r>
            <a:r>
              <a:rPr lang="en-US" sz="2400" b="1" dirty="0" smtClean="0">
                <a:solidFill>
                  <a:srgbClr val="00B0F0"/>
                </a:solidFill>
                <a:latin typeface="Times New Roman" pitchFamily="18" charset="0"/>
                <a:cs typeface="Times New Roman" pitchFamily="18" charset="0"/>
              </a:rPr>
              <a:t>?</a:t>
            </a:r>
            <a:endParaRPr lang="vi-VN" sz="2400" b="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372312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69360"/>
          </a:xfrm>
          <a:prstGeom prst="rect">
            <a:avLst/>
          </a:prstGeom>
          <a:solidFill>
            <a:schemeClr val="accent3">
              <a:lumMod val="60000"/>
              <a:lumOff val="40000"/>
            </a:schemeClr>
          </a:solidFill>
        </p:spPr>
      </p:pic>
      <p:sp>
        <p:nvSpPr>
          <p:cNvPr id="6" name="TextBox 6"/>
          <p:cNvSpPr txBox="1">
            <a:spLocks noChangeArrowheads="1"/>
          </p:cNvSpPr>
          <p:nvPr/>
        </p:nvSpPr>
        <p:spPr bwMode="auto">
          <a:xfrm>
            <a:off x="304800" y="908720"/>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4400" dirty="0">
                <a:latin typeface="Times New Roman" pitchFamily="18" charset="0"/>
                <a:cs typeface="Times New Roman" pitchFamily="18" charset="0"/>
              </a:rPr>
              <a:t> </a:t>
            </a:r>
            <a:r>
              <a:rPr lang="en-US" sz="4400" b="1" dirty="0" smtClean="0">
                <a:solidFill>
                  <a:srgbClr val="FF0000"/>
                </a:solidFill>
                <a:latin typeface="Times New Roman" pitchFamily="18" charset="0"/>
                <a:cs typeface="Times New Roman" pitchFamily="18" charset="0"/>
              </a:rPr>
              <a:t>THẢO LUẬN NHÓM</a:t>
            </a:r>
            <a:endParaRPr lang="en-US" sz="4400" b="1" dirty="0">
              <a:solidFill>
                <a:srgbClr val="FF0000"/>
              </a:solidFill>
            </a:endParaRPr>
          </a:p>
        </p:txBody>
      </p:sp>
      <p:sp>
        <p:nvSpPr>
          <p:cNvPr id="2" name="Cloud Callout 1"/>
          <p:cNvSpPr/>
          <p:nvPr/>
        </p:nvSpPr>
        <p:spPr>
          <a:xfrm>
            <a:off x="1979712" y="1696523"/>
            <a:ext cx="4752528" cy="230425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nhóm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nghe</a:t>
            </a:r>
            <a:endParaRPr lang="vi-VN" sz="2400" b="1" dirty="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38" y="459688"/>
            <a:ext cx="8733274" cy="6040101"/>
          </a:xfrm>
          <a:prstGeom prst="rect">
            <a:avLst/>
          </a:prstGeom>
        </p:spPr>
      </p:pic>
      <p:sp>
        <p:nvSpPr>
          <p:cNvPr id="8" name="TextBox 7"/>
          <p:cNvSpPr txBox="1"/>
          <p:nvPr/>
        </p:nvSpPr>
        <p:spPr>
          <a:xfrm>
            <a:off x="2915816" y="2350621"/>
            <a:ext cx="3096344" cy="646331"/>
          </a:xfrm>
          <a:prstGeom prst="rect">
            <a:avLst/>
          </a:prstGeom>
          <a:noFill/>
        </p:spPr>
        <p:txBody>
          <a:bodyPr wrap="square" rtlCol="0">
            <a:spAutoFit/>
          </a:bodyPr>
          <a:lstStyle/>
          <a:p>
            <a:r>
              <a:rPr lang="en-US" sz="3600" dirty="0" err="1" smtClean="0">
                <a:solidFill>
                  <a:schemeClr val="bg1"/>
                </a:solidFill>
                <a:latin typeface="HP001 4 hang 1 ô ly" pitchFamily="34" charset="0"/>
              </a:rPr>
              <a:t>Viết</a:t>
            </a:r>
            <a:r>
              <a:rPr lang="en-US" sz="3600" dirty="0" smtClean="0">
                <a:solidFill>
                  <a:schemeClr val="bg1"/>
                </a:solidFill>
                <a:latin typeface="HP001 4 hang 1 ô ly" pitchFamily="34" charset="0"/>
              </a:rPr>
              <a:t> </a:t>
            </a:r>
            <a:r>
              <a:rPr lang="en-US" sz="3600" dirty="0" err="1" smtClean="0">
                <a:solidFill>
                  <a:schemeClr val="bg1"/>
                </a:solidFill>
                <a:latin typeface="HP001 4 hang 1 ô ly" pitchFamily="34" charset="0"/>
              </a:rPr>
              <a:t>bài</a:t>
            </a:r>
            <a:r>
              <a:rPr lang="en-US" sz="3600" dirty="0" smtClean="0">
                <a:solidFill>
                  <a:schemeClr val="bg1"/>
                </a:solidFill>
                <a:latin typeface="HP001 4 hang 1 ô ly" pitchFamily="34" charset="0"/>
              </a:rPr>
              <a:t> </a:t>
            </a:r>
            <a:r>
              <a:rPr lang="en-US" sz="3600" dirty="0" err="1" smtClean="0">
                <a:solidFill>
                  <a:schemeClr val="bg1"/>
                </a:solidFill>
                <a:latin typeface="HP001 4 hang 1 ô ly" pitchFamily="34" charset="0"/>
              </a:rPr>
              <a:t>vào</a:t>
            </a:r>
            <a:r>
              <a:rPr lang="en-US" sz="3600" dirty="0" smtClean="0">
                <a:solidFill>
                  <a:schemeClr val="bg1"/>
                </a:solidFill>
                <a:latin typeface="HP001 4 hang 1 ô ly" pitchFamily="34" charset="0"/>
              </a:rPr>
              <a:t> </a:t>
            </a:r>
            <a:r>
              <a:rPr lang="en-US" sz="3600" dirty="0" err="1" smtClean="0">
                <a:solidFill>
                  <a:schemeClr val="bg1"/>
                </a:solidFill>
                <a:latin typeface="HP001 4 hang 1 ô ly" pitchFamily="34" charset="0"/>
              </a:rPr>
              <a:t>vở</a:t>
            </a:r>
            <a:endParaRPr lang="vi-VN" sz="3600" dirty="0">
              <a:solidFill>
                <a:schemeClr val="bg1"/>
              </a:solidFill>
              <a:latin typeface="HP001 4 hang 1 ô ly" pitchFamily="34" charset="0"/>
            </a:endParaRPr>
          </a:p>
        </p:txBody>
      </p:sp>
    </p:spTree>
    <p:extLst>
      <p:ext uri="{BB962C8B-B14F-4D97-AF65-F5344CB8AC3E}">
        <p14:creationId xmlns:p14="http://schemas.microsoft.com/office/powerpoint/2010/main" val="2005581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69360"/>
          </a:xfrm>
          <a:prstGeom prst="rect">
            <a:avLst/>
          </a:prstGeom>
          <a:solidFill>
            <a:schemeClr val="accent3">
              <a:lumMod val="60000"/>
              <a:lumOff val="40000"/>
            </a:schemeClr>
          </a:solidFill>
        </p:spPr>
      </p:pic>
      <p:sp>
        <p:nvSpPr>
          <p:cNvPr id="6" name="TextBox 6"/>
          <p:cNvSpPr txBox="1">
            <a:spLocks noChangeArrowheads="1"/>
          </p:cNvSpPr>
          <p:nvPr/>
        </p:nvSpPr>
        <p:spPr bwMode="auto">
          <a:xfrm>
            <a:off x="304800" y="908720"/>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4400" dirty="0">
                <a:latin typeface="Times New Roman" pitchFamily="18" charset="0"/>
                <a:cs typeface="Times New Roman" pitchFamily="18" charset="0"/>
              </a:rPr>
              <a:t> </a:t>
            </a:r>
            <a:r>
              <a:rPr lang="en-US" sz="4400" b="1" dirty="0" smtClean="0">
                <a:solidFill>
                  <a:srgbClr val="FF0000"/>
                </a:solidFill>
                <a:latin typeface="Times New Roman" pitchFamily="18" charset="0"/>
                <a:cs typeface="Times New Roman" pitchFamily="18" charset="0"/>
              </a:rPr>
              <a:t>THẢO LUẬN NHÓM</a:t>
            </a:r>
            <a:endParaRPr lang="en-US" sz="4400" b="1" dirty="0">
              <a:solidFill>
                <a:srgbClr val="FF0000"/>
              </a:solidFill>
            </a:endParaRPr>
          </a:p>
        </p:txBody>
      </p:sp>
      <p:sp>
        <p:nvSpPr>
          <p:cNvPr id="2" name="Cloud Callout 1"/>
          <p:cNvSpPr/>
          <p:nvPr/>
        </p:nvSpPr>
        <p:spPr>
          <a:xfrm>
            <a:off x="1979712" y="1696523"/>
            <a:ext cx="4752528" cy="230425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nhóm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nghe</a:t>
            </a:r>
            <a:endParaRPr lang="vi-VN" sz="2400" b="1" dirty="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38" y="459688"/>
            <a:ext cx="8733274" cy="6040101"/>
          </a:xfrm>
          <a:prstGeom prst="rect">
            <a:avLst/>
          </a:prstGeom>
        </p:spPr>
      </p:pic>
      <p:sp>
        <p:nvSpPr>
          <p:cNvPr id="8" name="TextBox 7"/>
          <p:cNvSpPr txBox="1"/>
          <p:nvPr/>
        </p:nvSpPr>
        <p:spPr>
          <a:xfrm>
            <a:off x="2662332" y="2350621"/>
            <a:ext cx="4248472" cy="646331"/>
          </a:xfrm>
          <a:prstGeom prst="rect">
            <a:avLst/>
          </a:prstGeom>
          <a:noFill/>
        </p:spPr>
        <p:txBody>
          <a:bodyPr wrap="square" rtlCol="0">
            <a:spAutoFit/>
          </a:bodyPr>
          <a:lstStyle/>
          <a:p>
            <a:r>
              <a:rPr lang="en-US" sz="3600" dirty="0" smtClean="0">
                <a:solidFill>
                  <a:schemeClr val="bg1"/>
                </a:solidFill>
                <a:latin typeface="HP001 4 hang 1 ô ly" pitchFamily="34" charset="0"/>
              </a:rPr>
              <a:t>Chia </a:t>
            </a:r>
            <a:r>
              <a:rPr lang="en-US" sz="3600" dirty="0" err="1" smtClean="0">
                <a:solidFill>
                  <a:schemeClr val="bg1"/>
                </a:solidFill>
                <a:latin typeface="HP001 4 hang 1 ô ly" pitchFamily="34" charset="0"/>
              </a:rPr>
              <a:t>sẻ</a:t>
            </a:r>
            <a:r>
              <a:rPr lang="en-US" sz="3600" dirty="0" smtClean="0">
                <a:solidFill>
                  <a:schemeClr val="bg1"/>
                </a:solidFill>
                <a:latin typeface="HP001 4 hang 1 ô ly" pitchFamily="34" charset="0"/>
              </a:rPr>
              <a:t> </a:t>
            </a:r>
            <a:r>
              <a:rPr lang="en-US" sz="3600" dirty="0" err="1" smtClean="0">
                <a:solidFill>
                  <a:schemeClr val="bg1"/>
                </a:solidFill>
                <a:latin typeface="HP001 4 hang 1 ô ly" pitchFamily="34" charset="0"/>
              </a:rPr>
              <a:t>với</a:t>
            </a:r>
            <a:r>
              <a:rPr lang="en-US" sz="3600" dirty="0" smtClean="0">
                <a:solidFill>
                  <a:schemeClr val="bg1"/>
                </a:solidFill>
                <a:latin typeface="HP001 4 hang 1 ô ly" pitchFamily="34" charset="0"/>
              </a:rPr>
              <a:t> </a:t>
            </a:r>
            <a:r>
              <a:rPr lang="en-US" sz="3600" dirty="0" err="1" smtClean="0">
                <a:solidFill>
                  <a:schemeClr val="bg1"/>
                </a:solidFill>
                <a:latin typeface="HP001 4 hang 1 ô ly" pitchFamily="34" charset="0"/>
              </a:rPr>
              <a:t>các</a:t>
            </a:r>
            <a:r>
              <a:rPr lang="en-US" sz="3600" dirty="0" smtClean="0">
                <a:solidFill>
                  <a:schemeClr val="bg1"/>
                </a:solidFill>
                <a:latin typeface="HP001 4 hang 1 ô ly" pitchFamily="34" charset="0"/>
              </a:rPr>
              <a:t> </a:t>
            </a:r>
            <a:r>
              <a:rPr lang="en-US" sz="3600" dirty="0" err="1" smtClean="0">
                <a:solidFill>
                  <a:schemeClr val="bg1"/>
                </a:solidFill>
                <a:latin typeface="HP001 4 hang 1 ô ly" pitchFamily="34" charset="0"/>
              </a:rPr>
              <a:t>bạn</a:t>
            </a:r>
            <a:endParaRPr lang="vi-VN" sz="3600" dirty="0">
              <a:solidFill>
                <a:schemeClr val="bg1"/>
              </a:solidFill>
              <a:latin typeface="HP001 4 hang 1 ô ly" pitchFamily="34" charset="0"/>
            </a:endParaRPr>
          </a:p>
        </p:txBody>
      </p:sp>
    </p:spTree>
    <p:extLst>
      <p:ext uri="{BB962C8B-B14F-4D97-AF65-F5344CB8AC3E}">
        <p14:creationId xmlns:p14="http://schemas.microsoft.com/office/powerpoint/2010/main" val="235179719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1" y="98110"/>
            <a:ext cx="9144000" cy="6669360"/>
          </a:xfrm>
          <a:prstGeom prst="rect">
            <a:avLst/>
          </a:prstGeom>
          <a:solidFill>
            <a:schemeClr val="accent3">
              <a:lumMod val="60000"/>
              <a:lumOff val="40000"/>
            </a:schemeClr>
          </a:solidFill>
        </p:spPr>
      </p:pic>
      <p:sp>
        <p:nvSpPr>
          <p:cNvPr id="8" name="Double Wave 7"/>
          <p:cNvSpPr/>
          <p:nvPr/>
        </p:nvSpPr>
        <p:spPr>
          <a:xfrm>
            <a:off x="1283169" y="1400105"/>
            <a:ext cx="6553200" cy="1344612"/>
          </a:xfrm>
          <a:prstGeom prst="doubleWave">
            <a:avLst>
              <a:gd name="adj1" fmla="val 6250"/>
              <a:gd name="adj2" fmla="val -767"/>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err="1" smtClean="0"/>
              <a:t>Giới</a:t>
            </a:r>
            <a:r>
              <a:rPr lang="en-GB" sz="3200" b="1" dirty="0" smtClean="0"/>
              <a:t> </a:t>
            </a:r>
            <a:r>
              <a:rPr lang="en-GB" sz="3200" b="1" dirty="0" err="1" smtClean="0"/>
              <a:t>thiệu</a:t>
            </a:r>
            <a:r>
              <a:rPr lang="en-GB" sz="3200" b="1" dirty="0" smtClean="0"/>
              <a:t> </a:t>
            </a:r>
            <a:r>
              <a:rPr lang="en-GB" sz="3200" b="1" dirty="0" err="1" smtClean="0"/>
              <a:t>và</a:t>
            </a:r>
            <a:r>
              <a:rPr lang="en-GB" sz="3200" b="1" dirty="0" smtClean="0"/>
              <a:t> </a:t>
            </a:r>
            <a:r>
              <a:rPr lang="en-GB" sz="3200" b="1" dirty="0" err="1" smtClean="0"/>
              <a:t>biểu</a:t>
            </a:r>
            <a:r>
              <a:rPr lang="en-GB" sz="3200" b="1" dirty="0" smtClean="0"/>
              <a:t> </a:t>
            </a:r>
            <a:r>
              <a:rPr lang="en-GB" sz="3200" b="1" dirty="0" err="1" smtClean="0"/>
              <a:t>diễn</a:t>
            </a:r>
            <a:endParaRPr lang="en-GB" sz="3200" b="1" dirty="0"/>
          </a:p>
          <a:p>
            <a:pPr algn="ctr">
              <a:defRPr/>
            </a:pPr>
            <a:r>
              <a:rPr lang="en-GB" sz="3200" b="1" dirty="0" err="1"/>
              <a:t>Chúng</a:t>
            </a:r>
            <a:r>
              <a:rPr lang="en-GB" sz="3200" b="1" dirty="0"/>
              <a:t> </a:t>
            </a:r>
            <a:r>
              <a:rPr lang="en-GB" sz="3200" b="1" dirty="0" err="1"/>
              <a:t>mình</a:t>
            </a:r>
            <a:r>
              <a:rPr lang="en-GB" sz="3200" b="1" dirty="0"/>
              <a:t> </a:t>
            </a:r>
            <a:r>
              <a:rPr lang="en-GB" sz="3200" b="1" dirty="0" err="1"/>
              <a:t>cùng</a:t>
            </a:r>
            <a:r>
              <a:rPr lang="en-GB" sz="3200" b="1" dirty="0"/>
              <a:t> </a:t>
            </a:r>
            <a:r>
              <a:rPr lang="en-GB" sz="3200" b="1" dirty="0" err="1" smtClean="0"/>
              <a:t>diễn</a:t>
            </a:r>
            <a:r>
              <a:rPr lang="en-GB" sz="3200" b="1" dirty="0" smtClean="0"/>
              <a:t> </a:t>
            </a:r>
            <a:r>
              <a:rPr lang="en-GB" sz="3200" b="1" dirty="0" err="1"/>
              <a:t>thật</a:t>
            </a:r>
            <a:r>
              <a:rPr lang="en-GB" sz="3200" b="1" dirty="0"/>
              <a:t> hay!</a:t>
            </a:r>
            <a:endParaRPr lang="en-US" sz="3200" b="1" dirty="0"/>
          </a:p>
        </p:txBody>
      </p:sp>
    </p:spTree>
    <p:extLst>
      <p:ext uri="{BB962C8B-B14F-4D97-AF65-F5344CB8AC3E}">
        <p14:creationId xmlns:p14="http://schemas.microsoft.com/office/powerpoint/2010/main" val="3834024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1" y="98110"/>
            <a:ext cx="9144000" cy="6669360"/>
          </a:xfrm>
          <a:prstGeom prst="rect">
            <a:avLst/>
          </a:prstGeom>
          <a:solidFill>
            <a:schemeClr val="accent3">
              <a:lumMod val="60000"/>
              <a:lumOff val="40000"/>
            </a:schemeClr>
          </a:solidFill>
        </p:spPr>
      </p:pic>
      <p:sp>
        <p:nvSpPr>
          <p:cNvPr id="8" name="Double Wave 7"/>
          <p:cNvSpPr/>
          <p:nvPr/>
        </p:nvSpPr>
        <p:spPr>
          <a:xfrm>
            <a:off x="1283169" y="1400105"/>
            <a:ext cx="6553200" cy="1344612"/>
          </a:xfrm>
          <a:prstGeom prst="doubleWave">
            <a:avLst>
              <a:gd name="adj1" fmla="val 6250"/>
              <a:gd name="adj2" fmla="val -767"/>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err="1" smtClean="0"/>
              <a:t>Dặn</a:t>
            </a:r>
            <a:r>
              <a:rPr lang="en-GB" sz="3200" b="1" dirty="0" smtClean="0"/>
              <a:t> </a:t>
            </a:r>
            <a:r>
              <a:rPr lang="en-GB" sz="3200" b="1" dirty="0" err="1" smtClean="0"/>
              <a:t>dò</a:t>
            </a:r>
            <a:endParaRPr lang="en-GB" sz="3200" b="1" dirty="0" smtClean="0"/>
          </a:p>
          <a:p>
            <a:pPr algn="ctr">
              <a:defRPr/>
            </a:pPr>
            <a:r>
              <a:rPr lang="en-GB" sz="3200" b="1" dirty="0" err="1" smtClean="0"/>
              <a:t>Tự</a:t>
            </a:r>
            <a:r>
              <a:rPr lang="en-GB" sz="3200" b="1" dirty="0" smtClean="0"/>
              <a:t> </a:t>
            </a:r>
            <a:r>
              <a:rPr lang="en-GB" sz="3200" b="1" dirty="0" err="1" smtClean="0"/>
              <a:t>đánh</a:t>
            </a:r>
            <a:r>
              <a:rPr lang="en-GB" sz="3200" b="1" dirty="0" smtClean="0"/>
              <a:t> </a:t>
            </a:r>
            <a:r>
              <a:rPr lang="en-GB" sz="3200" b="1" dirty="0" err="1" smtClean="0"/>
              <a:t>giá</a:t>
            </a:r>
            <a:r>
              <a:rPr lang="en-GB" sz="3200" b="1" dirty="0" smtClean="0"/>
              <a:t> </a:t>
            </a:r>
            <a:r>
              <a:rPr lang="en-GB" sz="3200" b="1" dirty="0" err="1" smtClean="0"/>
              <a:t>sau</a:t>
            </a:r>
            <a:r>
              <a:rPr lang="en-GB" sz="3200" b="1" dirty="0" smtClean="0"/>
              <a:t> </a:t>
            </a:r>
            <a:r>
              <a:rPr lang="en-GB" sz="3200" b="1" dirty="0" err="1" smtClean="0"/>
              <a:t>bài</a:t>
            </a:r>
            <a:r>
              <a:rPr lang="en-GB" sz="3200" b="1" dirty="0" smtClean="0"/>
              <a:t> </a:t>
            </a:r>
            <a:r>
              <a:rPr lang="en-GB" sz="3200" b="1" dirty="0" err="1" smtClean="0"/>
              <a:t>học</a:t>
            </a:r>
            <a:endParaRPr lang="en-US" sz="3200" b="1" dirty="0"/>
          </a:p>
        </p:txBody>
      </p:sp>
    </p:spTree>
    <p:extLst>
      <p:ext uri="{BB962C8B-B14F-4D97-AF65-F5344CB8AC3E}">
        <p14:creationId xmlns:p14="http://schemas.microsoft.com/office/powerpoint/2010/main" val="4194498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50"/>
            <a:ext cx="9144000" cy="6669360"/>
          </a:xfrm>
          <a:prstGeom prst="rect">
            <a:avLst/>
          </a:prstGeom>
          <a:solidFill>
            <a:schemeClr val="accent3">
              <a:lumMod val="60000"/>
              <a:lumOff val="40000"/>
            </a:schemeClr>
          </a:solidFill>
        </p:spPr>
      </p:pic>
      <p:sp>
        <p:nvSpPr>
          <p:cNvPr id="4" name="Double Wave 3"/>
          <p:cNvSpPr/>
          <p:nvPr/>
        </p:nvSpPr>
        <p:spPr>
          <a:xfrm>
            <a:off x="1187624" y="0"/>
            <a:ext cx="6553200" cy="1344612"/>
          </a:xfrm>
          <a:prstGeom prst="doubleWave">
            <a:avLst>
              <a:gd name="adj1" fmla="val 6250"/>
              <a:gd name="adj2" fmla="val -767"/>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err="1" smtClean="0"/>
              <a:t>Khởi</a:t>
            </a:r>
            <a:r>
              <a:rPr lang="en-GB" sz="3200" b="1" dirty="0" smtClean="0"/>
              <a:t> </a:t>
            </a:r>
            <a:r>
              <a:rPr lang="en-GB" sz="3200" b="1" dirty="0" err="1" smtClean="0"/>
              <a:t>động</a:t>
            </a:r>
            <a:endParaRPr lang="en-GB" sz="3200" b="1" dirty="0" smtClean="0"/>
          </a:p>
          <a:p>
            <a:pPr algn="ctr">
              <a:defRPr/>
            </a:pPr>
            <a:r>
              <a:rPr lang="en-GB" sz="3200" b="1" dirty="0" err="1" smtClean="0"/>
              <a:t>Mỗi</a:t>
            </a:r>
            <a:r>
              <a:rPr lang="en-GB" sz="3200" b="1" dirty="0" smtClean="0"/>
              <a:t> </a:t>
            </a:r>
            <a:r>
              <a:rPr lang="en-GB" sz="3200" b="1" dirty="0" err="1" smtClean="0"/>
              <a:t>hình</a:t>
            </a:r>
            <a:r>
              <a:rPr lang="en-GB" sz="3200" b="1" dirty="0" smtClean="0"/>
              <a:t> </a:t>
            </a:r>
            <a:r>
              <a:rPr lang="en-GB" sz="3200" b="1" dirty="0" err="1" smtClean="0"/>
              <a:t>ảnh</a:t>
            </a:r>
            <a:r>
              <a:rPr lang="en-GB" sz="3200" b="1" dirty="0" smtClean="0"/>
              <a:t> </a:t>
            </a:r>
            <a:r>
              <a:rPr lang="en-GB" sz="3200" b="1" dirty="0" err="1" smtClean="0"/>
              <a:t>sau</a:t>
            </a:r>
            <a:r>
              <a:rPr lang="en-GB" sz="3200" b="1" dirty="0" smtClean="0"/>
              <a:t> </a:t>
            </a:r>
            <a:r>
              <a:rPr lang="en-GB" sz="3200" b="1" dirty="0" err="1" smtClean="0"/>
              <a:t>đây</a:t>
            </a:r>
            <a:r>
              <a:rPr lang="en-GB" sz="3200" b="1" dirty="0" smtClean="0"/>
              <a:t> </a:t>
            </a:r>
            <a:r>
              <a:rPr lang="en-GB" sz="3200" b="1" dirty="0" err="1" smtClean="0"/>
              <a:t>nói</a:t>
            </a:r>
            <a:r>
              <a:rPr lang="en-GB" sz="3200" b="1" dirty="0" smtClean="0"/>
              <a:t> </a:t>
            </a:r>
            <a:r>
              <a:rPr lang="en-GB" sz="3200" b="1" dirty="0" err="1" smtClean="0"/>
              <a:t>về</a:t>
            </a:r>
            <a:r>
              <a:rPr lang="en-GB" sz="3200" b="1" dirty="0" smtClean="0"/>
              <a:t> </a:t>
            </a:r>
            <a:r>
              <a:rPr lang="en-GB" sz="3200" b="1" dirty="0" err="1" smtClean="0"/>
              <a:t>điều</a:t>
            </a:r>
            <a:r>
              <a:rPr lang="en-GB" sz="3200" b="1" dirty="0" smtClean="0"/>
              <a:t> </a:t>
            </a:r>
            <a:r>
              <a:rPr lang="en-GB" sz="3200" b="1" dirty="0" err="1" smtClean="0"/>
              <a:t>gì</a:t>
            </a:r>
            <a:r>
              <a:rPr lang="en-GB" sz="3200" b="1" dirty="0" smtClean="0"/>
              <a:t>?</a:t>
            </a:r>
            <a:endParaRPr lang="en-US"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586" y="1052055"/>
            <a:ext cx="8064896" cy="53765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88" y="1146798"/>
            <a:ext cx="8024440" cy="52952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1146798"/>
            <a:ext cx="8024440" cy="562151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834" y="1142544"/>
            <a:ext cx="7991894" cy="5642316"/>
          </a:xfrm>
          <a:prstGeom prst="rect">
            <a:avLst/>
          </a:prstGeom>
        </p:spPr>
      </p:pic>
    </p:spTree>
    <p:extLst>
      <p:ext uri="{BB962C8B-B14F-4D97-AF65-F5344CB8AC3E}">
        <p14:creationId xmlns:p14="http://schemas.microsoft.com/office/powerpoint/2010/main" val="424350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69360"/>
          </a:xfrm>
          <a:prstGeom prst="rect">
            <a:avLst/>
          </a:prstGeom>
          <a:solidFill>
            <a:schemeClr val="accent3">
              <a:lumMod val="60000"/>
              <a:lumOff val="40000"/>
            </a:schemeClr>
          </a:solidFill>
        </p:spPr>
      </p:pic>
      <p:sp>
        <p:nvSpPr>
          <p:cNvPr id="6" name="TextBox 6"/>
          <p:cNvSpPr txBox="1">
            <a:spLocks noChangeArrowheads="1"/>
          </p:cNvSpPr>
          <p:nvPr/>
        </p:nvSpPr>
        <p:spPr bwMode="auto">
          <a:xfrm>
            <a:off x="304800" y="1484784"/>
            <a:ext cx="8763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4400" b="1"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 </a:t>
            </a:r>
            <a:r>
              <a:rPr lang="en-US" sz="4400" b="1" dirty="0" smtClean="0">
                <a:solidFill>
                  <a:srgbClr val="FF0000"/>
                </a:solidFill>
                <a:latin typeface="Times New Roman" pitchFamily="18" charset="0"/>
                <a:cs typeface="Times New Roman" pitchFamily="18" charset="0"/>
              </a:rPr>
              <a:t>GÓC SÁNG TẠO </a:t>
            </a:r>
            <a:endParaRPr lang="en-US" sz="4400" b="1" dirty="0">
              <a:solidFill>
                <a:srgbClr val="FF0000"/>
              </a:solidFill>
              <a:latin typeface="Times New Roman" pitchFamily="18" charset="0"/>
              <a:cs typeface="Times New Roman" pitchFamily="18" charset="0"/>
            </a:endParaRPr>
          </a:p>
          <a:p>
            <a:pPr algn="ctr"/>
            <a:r>
              <a:rPr lang="en-US" sz="4400" b="1" dirty="0" err="1" smtClean="0">
                <a:solidFill>
                  <a:srgbClr val="FF0000"/>
                </a:solidFill>
                <a:latin typeface="Times New Roman" pitchFamily="18" charset="0"/>
                <a:cs typeface="Times New Roman" pitchFamily="18" charset="0"/>
              </a:rPr>
              <a:t>Nghệ</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sĩ</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nhỏ</a:t>
            </a:r>
            <a:endParaRPr lang="en-US" sz="4400" b="1" dirty="0">
              <a:solidFill>
                <a:srgbClr val="FF0000"/>
              </a:solidFill>
            </a:endParaRPr>
          </a:p>
        </p:txBody>
      </p:sp>
    </p:spTree>
    <p:extLst>
      <p:ext uri="{BB962C8B-B14F-4D97-AF65-F5344CB8AC3E}">
        <p14:creationId xmlns:p14="http://schemas.microsoft.com/office/powerpoint/2010/main" val="23128896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16632"/>
            <a:ext cx="6408712" cy="35372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3391240"/>
            <a:ext cx="4865997" cy="3422136"/>
          </a:xfrm>
          <a:prstGeom prst="rect">
            <a:avLst/>
          </a:prstGeom>
        </p:spPr>
      </p:pic>
    </p:spTree>
    <p:extLst>
      <p:ext uri="{BB962C8B-B14F-4D97-AF65-F5344CB8AC3E}">
        <p14:creationId xmlns:p14="http://schemas.microsoft.com/office/powerpoint/2010/main" val="3202311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69360"/>
          </a:xfrm>
          <a:prstGeom prst="rect">
            <a:avLst/>
          </a:prstGeom>
          <a:solidFill>
            <a:schemeClr val="accent3">
              <a:lumMod val="60000"/>
              <a:lumOff val="40000"/>
            </a:schemeClr>
          </a:solidFill>
        </p:spPr>
      </p:pic>
      <p:sp>
        <p:nvSpPr>
          <p:cNvPr id="2" name="TextBox 1"/>
          <p:cNvSpPr txBox="1"/>
          <p:nvPr/>
        </p:nvSpPr>
        <p:spPr>
          <a:xfrm>
            <a:off x="1022479" y="834457"/>
            <a:ext cx="7560840" cy="1200329"/>
          </a:xfrm>
          <a:prstGeom prst="rect">
            <a:avLst/>
          </a:prstGeom>
          <a:solidFill>
            <a:schemeClr val="accent3">
              <a:lumMod val="60000"/>
              <a:lumOff val="40000"/>
            </a:schemeClr>
          </a:solidFill>
        </p:spPr>
        <p:txBody>
          <a:bodyPr wrap="square" rtlCol="0">
            <a:spAutoFit/>
          </a:bodyPr>
          <a:lstStyle/>
          <a:p>
            <a:r>
              <a:rPr lang="en-US" sz="2400" dirty="0" smtClean="0"/>
              <a:t>1. </a:t>
            </a:r>
            <a:r>
              <a:rPr lang="en-US" sz="2400" dirty="0" err="1" smtClean="0"/>
              <a:t>Chọn</a:t>
            </a:r>
            <a:r>
              <a:rPr lang="en-US" sz="2400" dirty="0" smtClean="0"/>
              <a:t> 1 </a:t>
            </a:r>
            <a:r>
              <a:rPr lang="en-US" sz="2400" dirty="0" err="1" smtClean="0"/>
              <a:t>trong</a:t>
            </a:r>
            <a:r>
              <a:rPr lang="en-US" sz="2400" dirty="0" smtClean="0"/>
              <a:t> 2 </a:t>
            </a:r>
            <a:r>
              <a:rPr lang="en-US" sz="2400" dirty="0" err="1" smtClean="0"/>
              <a:t>đề</a:t>
            </a:r>
            <a:r>
              <a:rPr lang="en-US" sz="2400" dirty="0" smtClean="0"/>
              <a:t> </a:t>
            </a:r>
            <a:r>
              <a:rPr lang="en-US" sz="2400" dirty="0" err="1" smtClean="0"/>
              <a:t>sau</a:t>
            </a:r>
            <a:r>
              <a:rPr lang="en-US" sz="2400" dirty="0" smtClean="0"/>
              <a:t>:</a:t>
            </a:r>
          </a:p>
          <a:p>
            <a:r>
              <a:rPr lang="en-US" sz="2400" dirty="0" smtClean="0"/>
              <a:t>a. </a:t>
            </a:r>
            <a:r>
              <a:rPr lang="en-US" sz="2400" dirty="0" err="1" smtClean="0"/>
              <a:t>Viết</a:t>
            </a:r>
            <a:r>
              <a:rPr lang="en-US" sz="2400" dirty="0" smtClean="0"/>
              <a:t> </a:t>
            </a:r>
            <a:r>
              <a:rPr lang="en-US" sz="2400" dirty="0" err="1" smtClean="0"/>
              <a:t>đoạn</a:t>
            </a:r>
            <a:r>
              <a:rPr lang="en-US" sz="2400" dirty="0" smtClean="0"/>
              <a:t> </a:t>
            </a:r>
            <a:r>
              <a:rPr lang="en-US" sz="2400" dirty="0" err="1" smtClean="0"/>
              <a:t>văn</a:t>
            </a:r>
            <a:r>
              <a:rPr lang="en-US" sz="2400" dirty="0" smtClean="0"/>
              <a:t> </a:t>
            </a:r>
            <a:r>
              <a:rPr lang="en-US" sz="2400" dirty="0" err="1" smtClean="0"/>
              <a:t>giới</a:t>
            </a:r>
            <a:r>
              <a:rPr lang="en-US" sz="2400" dirty="0" smtClean="0"/>
              <a:t> </a:t>
            </a:r>
            <a:r>
              <a:rPr lang="en-US" sz="2400" dirty="0" err="1" smtClean="0"/>
              <a:t>thiệu</a:t>
            </a:r>
            <a:r>
              <a:rPr lang="en-US" sz="2400" dirty="0" smtClean="0"/>
              <a:t> </a:t>
            </a:r>
            <a:r>
              <a:rPr lang="en-US" sz="2400" dirty="0" err="1" smtClean="0"/>
              <a:t>tiết</a:t>
            </a:r>
            <a:r>
              <a:rPr lang="en-US" sz="2400" dirty="0" smtClean="0"/>
              <a:t> </a:t>
            </a:r>
            <a:r>
              <a:rPr lang="en-US" sz="2400" dirty="0" err="1" smtClean="0"/>
              <a:t>mục</a:t>
            </a:r>
            <a:r>
              <a:rPr lang="en-US" sz="2400" dirty="0" smtClean="0"/>
              <a:t> </a:t>
            </a:r>
            <a:r>
              <a:rPr lang="en-US" sz="2400" dirty="0" err="1" smtClean="0"/>
              <a:t>hát</a:t>
            </a:r>
            <a:r>
              <a:rPr lang="en-US" sz="2400" dirty="0" smtClean="0"/>
              <a:t> ( </a:t>
            </a:r>
            <a:r>
              <a:rPr lang="en-US" sz="2400" dirty="0" err="1" smtClean="0"/>
              <a:t>múa</a:t>
            </a:r>
            <a:r>
              <a:rPr lang="en-US" sz="2400" dirty="0" smtClean="0"/>
              <a:t>, </a:t>
            </a:r>
            <a:r>
              <a:rPr lang="en-US" sz="2400" dirty="0" err="1" smtClean="0"/>
              <a:t>đóng</a:t>
            </a:r>
            <a:r>
              <a:rPr lang="en-US" sz="2400" dirty="0" smtClean="0"/>
              <a:t> </a:t>
            </a:r>
            <a:r>
              <a:rPr lang="en-US" sz="2400" dirty="0" err="1" smtClean="0"/>
              <a:t>vai</a:t>
            </a:r>
            <a:r>
              <a:rPr lang="en-US" sz="2400" dirty="0" smtClean="0"/>
              <a:t>) </a:t>
            </a:r>
            <a:r>
              <a:rPr lang="en-US" sz="2400" dirty="0" err="1" smtClean="0"/>
              <a:t>mà</a:t>
            </a:r>
            <a:r>
              <a:rPr lang="en-US" sz="2400" dirty="0" smtClean="0"/>
              <a:t> </a:t>
            </a:r>
            <a:r>
              <a:rPr lang="en-US" sz="2400" dirty="0" err="1" smtClean="0"/>
              <a:t>em</a:t>
            </a:r>
            <a:r>
              <a:rPr lang="en-US" sz="2400" dirty="0" smtClean="0"/>
              <a:t> ( </a:t>
            </a:r>
            <a:r>
              <a:rPr lang="en-US" sz="2400" dirty="0" err="1" smtClean="0"/>
              <a:t>nhóm</a:t>
            </a:r>
            <a:r>
              <a:rPr lang="en-US" sz="2400" dirty="0" smtClean="0"/>
              <a:t> </a:t>
            </a:r>
            <a:r>
              <a:rPr lang="en-US" sz="2400" dirty="0" err="1" smtClean="0"/>
              <a:t>em</a:t>
            </a:r>
            <a:r>
              <a:rPr lang="en-US" sz="2400" dirty="0" smtClean="0"/>
              <a:t> ) </a:t>
            </a:r>
            <a:r>
              <a:rPr lang="en-US" sz="2400" dirty="0" err="1" smtClean="0"/>
              <a:t>đã</a:t>
            </a:r>
            <a:r>
              <a:rPr lang="en-US" sz="2400" dirty="0" smtClean="0"/>
              <a:t> </a:t>
            </a:r>
            <a:r>
              <a:rPr lang="en-US" sz="2400" dirty="0" err="1" smtClean="0"/>
              <a:t>hoặc</a:t>
            </a:r>
            <a:r>
              <a:rPr lang="en-US" sz="2400" dirty="0" smtClean="0"/>
              <a:t> </a:t>
            </a:r>
            <a:r>
              <a:rPr lang="en-US" sz="2400" dirty="0" err="1" smtClean="0"/>
              <a:t>sẽ</a:t>
            </a:r>
            <a:r>
              <a:rPr lang="en-US" sz="2400" dirty="0" smtClean="0"/>
              <a:t> </a:t>
            </a:r>
            <a:r>
              <a:rPr lang="en-US" sz="2400" dirty="0" err="1" smtClean="0"/>
              <a:t>biểu</a:t>
            </a:r>
            <a:r>
              <a:rPr lang="en-US" sz="2400" dirty="0" smtClean="0"/>
              <a:t> </a:t>
            </a:r>
            <a:r>
              <a:rPr lang="en-US" sz="2400" dirty="0" err="1" smtClean="0"/>
              <a:t>diễn</a:t>
            </a:r>
            <a:r>
              <a:rPr lang="en-US" sz="2400" dirty="0" smtClean="0"/>
              <a:t>.</a:t>
            </a:r>
          </a:p>
        </p:txBody>
      </p:sp>
      <p:cxnSp>
        <p:nvCxnSpPr>
          <p:cNvPr id="4" name="Straight Connector 3"/>
          <p:cNvCxnSpPr/>
          <p:nvPr/>
        </p:nvCxnSpPr>
        <p:spPr>
          <a:xfrm>
            <a:off x="1473783" y="1620795"/>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19063" y="1616061"/>
            <a:ext cx="2613263" cy="47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92064" y="1978219"/>
            <a:ext cx="18722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275896" y="1971869"/>
            <a:ext cx="2410132" cy="84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36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80">
                                          <p:stCondLst>
                                            <p:cond delay="0"/>
                                          </p:stCondLst>
                                        </p:cTn>
                                        <p:tgtEl>
                                          <p:spTgt spid="10"/>
                                        </p:tgtEl>
                                      </p:cBhvr>
                                    </p:animEffect>
                                    <p:anim calcmode="lin" valueType="num">
                                      <p:cBhvr>
                                        <p:cTn id="6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6" dur="26">
                                          <p:stCondLst>
                                            <p:cond delay="650"/>
                                          </p:stCondLst>
                                        </p:cTn>
                                        <p:tgtEl>
                                          <p:spTgt spid="10"/>
                                        </p:tgtEl>
                                      </p:cBhvr>
                                      <p:to x="100000" y="60000"/>
                                    </p:animScale>
                                    <p:animScale>
                                      <p:cBhvr>
                                        <p:cTn id="67" dur="166" decel="50000">
                                          <p:stCondLst>
                                            <p:cond delay="676"/>
                                          </p:stCondLst>
                                        </p:cTn>
                                        <p:tgtEl>
                                          <p:spTgt spid="10"/>
                                        </p:tgtEl>
                                      </p:cBhvr>
                                      <p:to x="100000" y="100000"/>
                                    </p:animScale>
                                    <p:animScale>
                                      <p:cBhvr>
                                        <p:cTn id="68" dur="26">
                                          <p:stCondLst>
                                            <p:cond delay="1312"/>
                                          </p:stCondLst>
                                        </p:cTn>
                                        <p:tgtEl>
                                          <p:spTgt spid="10"/>
                                        </p:tgtEl>
                                      </p:cBhvr>
                                      <p:to x="100000" y="80000"/>
                                    </p:animScale>
                                    <p:animScale>
                                      <p:cBhvr>
                                        <p:cTn id="69" dur="166" decel="50000">
                                          <p:stCondLst>
                                            <p:cond delay="1338"/>
                                          </p:stCondLst>
                                        </p:cTn>
                                        <p:tgtEl>
                                          <p:spTgt spid="10"/>
                                        </p:tgtEl>
                                      </p:cBhvr>
                                      <p:to x="100000" y="100000"/>
                                    </p:animScale>
                                    <p:animScale>
                                      <p:cBhvr>
                                        <p:cTn id="70" dur="26">
                                          <p:stCondLst>
                                            <p:cond delay="1642"/>
                                          </p:stCondLst>
                                        </p:cTn>
                                        <p:tgtEl>
                                          <p:spTgt spid="10"/>
                                        </p:tgtEl>
                                      </p:cBhvr>
                                      <p:to x="100000" y="90000"/>
                                    </p:animScale>
                                    <p:animScale>
                                      <p:cBhvr>
                                        <p:cTn id="71" dur="166" decel="50000">
                                          <p:stCondLst>
                                            <p:cond delay="1668"/>
                                          </p:stCondLst>
                                        </p:cTn>
                                        <p:tgtEl>
                                          <p:spTgt spid="10"/>
                                        </p:tgtEl>
                                      </p:cBhvr>
                                      <p:to x="100000" y="100000"/>
                                    </p:animScale>
                                    <p:animScale>
                                      <p:cBhvr>
                                        <p:cTn id="72" dur="26">
                                          <p:stCondLst>
                                            <p:cond delay="1808"/>
                                          </p:stCondLst>
                                        </p:cTn>
                                        <p:tgtEl>
                                          <p:spTgt spid="10"/>
                                        </p:tgtEl>
                                      </p:cBhvr>
                                      <p:to x="100000" y="95000"/>
                                    </p:animScale>
                                    <p:animScale>
                                      <p:cBhvr>
                                        <p:cTn id="7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85728"/>
            <a:ext cx="9144000" cy="5840435"/>
          </a:xfrm>
        </p:spPr>
        <p:txBody>
          <a:bodyPr>
            <a:noAutofit/>
          </a:bodyPr>
          <a:lstStyle/>
          <a:p>
            <a:r>
              <a:rPr lang="en-US" sz="2800" dirty="0" smtClean="0"/>
              <a:t>     </a:t>
            </a:r>
            <a:r>
              <a:rPr lang="vi-VN" sz="2800" dirty="0" smtClean="0"/>
              <a:t>Nhân dịp kỉ niệm ngày thành lập trường, một cuộc thi văn nghệ đã được tổ chức. Lớp em đăng kí tiết mục hát tập thể bài “Bụi phấn”. Cô giáo đã chọn ra một đội văn nghệ bao gồm mười bạn vào nhóm hát, năm bạn vào nhóm múa. Em cũng được chọn vào nhóm hát. Bạn Minh Thư làm nhóm trưởng của nhóm hát. Khoảng một tuần nữa, buổi lễ mít tinh sẽ diễn ra. Mỗi ngày, chúng em đều ở lại trường ba mươi phút để tập luyện. Cả nhóm tập hát từng câu cho đến khi thuộc cả bài. Giờ tập luyện rất vui vẻ, còn giúp chúng em gắn kết hơn. Buổi cuối cùng, chúng em đã xin ý kiến cô chủ nhiệm về trang phục biểu diễn. Nhóm hát sẽ mặc đồng phục của trường, còn nhóm múa sẽ mắc áo dài. Vòng sơ khảo diễn ra, tiết mục của lớp em đã được vào vòng chung kết.</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5720" y="214290"/>
            <a:ext cx="8858280" cy="5911873"/>
          </a:xfrm>
        </p:spPr>
        <p:txBody>
          <a:bodyPr>
            <a:noAutofit/>
          </a:bodyPr>
          <a:lstStyle/>
          <a:p>
            <a:r>
              <a:rPr lang="en-US" sz="3600" dirty="0" smtClean="0"/>
              <a:t>      </a:t>
            </a:r>
            <a:r>
              <a:rPr lang="vi-VN" sz="2800" dirty="0" smtClean="0"/>
              <a:t>Vào ngày Quốc tế thiếu nhi, khu phố của em đã tổ chức một buổi biểu diễn ca nhạc. Đúng tám giờ tối, trẻ con trong khu phố đã đến đông đủ. Buổi biểu diễn bắt đầu với lời giới thiệu chào mừng ngày quốc tế của trẻ em. Sau đó các tiết mục văn nghệ lần lượt diễn ra. Mở đầu chương trình là bài hát “Gia đình nhỏ, hạnh phúc to” do em và Hà Anh trình bày. Chúng em đã tập luyện rất chăm chỉ để biểu diễn thật tốt. Sau mỗi giờ học, em lại sang nhà Hà Anh học hát. Cả hai còn nghĩ ra điểm nhấn cho tiết mục. Hà Anh sẽ vừa hát vừa đánh đàn dương cầm. Kết thúc tiết mục, chúng em nhận được tràng pháo tay của khán giả.</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 </a:t>
            </a:r>
            <a:r>
              <a:rPr lang="en-US" dirty="0" err="1" smtClean="0"/>
              <a:t>Viết</a:t>
            </a:r>
            <a:r>
              <a:rPr lang="en-US" dirty="0" smtClean="0"/>
              <a:t> </a:t>
            </a:r>
            <a:r>
              <a:rPr lang="en-US" dirty="0" err="1" smtClean="0"/>
              <a:t>đoạn</a:t>
            </a:r>
            <a:r>
              <a:rPr lang="en-US" dirty="0" smtClean="0"/>
              <a:t> </a:t>
            </a:r>
            <a:r>
              <a:rPr lang="en-US" dirty="0" err="1" smtClean="0"/>
              <a:t>văn</a:t>
            </a:r>
            <a:r>
              <a:rPr lang="en-US" dirty="0" smtClean="0"/>
              <a:t> </a:t>
            </a:r>
            <a:r>
              <a:rPr lang="en-US" dirty="0" err="1" smtClean="0"/>
              <a:t>giới</a:t>
            </a:r>
            <a:r>
              <a:rPr lang="en-US" dirty="0" smtClean="0"/>
              <a:t> </a:t>
            </a:r>
            <a:r>
              <a:rPr lang="en-US" dirty="0" err="1" smtClean="0"/>
              <a:t>thiệu</a:t>
            </a:r>
            <a:r>
              <a:rPr lang="en-US" dirty="0" smtClean="0"/>
              <a:t> </a:t>
            </a:r>
            <a:r>
              <a:rPr lang="en-US" dirty="0" err="1" smtClean="0"/>
              <a:t>tranh</a:t>
            </a:r>
            <a:r>
              <a:rPr lang="en-US" dirty="0" smtClean="0"/>
              <a:t>(</a:t>
            </a:r>
            <a:r>
              <a:rPr lang="en-US" dirty="0" err="1" smtClean="0"/>
              <a:t>ảnh</a:t>
            </a:r>
            <a:r>
              <a:rPr lang="en-US" dirty="0" smtClean="0"/>
              <a:t>) </a:t>
            </a:r>
            <a:r>
              <a:rPr lang="en-US" dirty="0" err="1" smtClean="0"/>
              <a:t>em</a:t>
            </a:r>
            <a:r>
              <a:rPr lang="en-US" dirty="0" smtClean="0"/>
              <a:t> </a:t>
            </a:r>
            <a:r>
              <a:rPr lang="en-US" dirty="0" err="1" smtClean="0"/>
              <a:t>tự</a:t>
            </a:r>
            <a:r>
              <a:rPr lang="en-US" dirty="0" smtClean="0"/>
              <a:t> </a:t>
            </a:r>
            <a:r>
              <a:rPr lang="en-US" dirty="0" err="1" smtClean="0"/>
              <a:t>vẽ</a:t>
            </a:r>
            <a:r>
              <a:rPr lang="en-US" dirty="0" smtClean="0"/>
              <a:t>( </a:t>
            </a:r>
            <a:r>
              <a:rPr lang="en-US" dirty="0" err="1" smtClean="0"/>
              <a:t>tự</a:t>
            </a:r>
            <a:r>
              <a:rPr lang="en-US" dirty="0" smtClean="0"/>
              <a:t> </a:t>
            </a:r>
            <a:r>
              <a:rPr lang="en-US" dirty="0" err="1" smtClean="0"/>
              <a:t>chụp</a:t>
            </a:r>
            <a:r>
              <a:rPr lang="en-US" dirty="0" smtClean="0"/>
              <a:t>, </a:t>
            </a:r>
            <a:r>
              <a:rPr lang="en-US" dirty="0" err="1" smtClean="0"/>
              <a:t>sưu</a:t>
            </a:r>
            <a:r>
              <a:rPr lang="en-US" dirty="0" smtClean="0"/>
              <a:t> </a:t>
            </a:r>
            <a:r>
              <a:rPr lang="en-US" dirty="0" err="1" smtClean="0"/>
              <a:t>tầm</a:t>
            </a:r>
            <a:r>
              <a:rPr lang="en-US" dirty="0" smtClean="0"/>
              <a:t>) </a:t>
            </a:r>
            <a:r>
              <a:rPr lang="en-US" dirty="0" err="1" smtClean="0"/>
              <a:t>về</a:t>
            </a:r>
            <a:r>
              <a:rPr lang="en-US" dirty="0" smtClean="0"/>
              <a:t> </a:t>
            </a:r>
            <a:r>
              <a:rPr lang="en-US" dirty="0" err="1" smtClean="0"/>
              <a:t>đề</a:t>
            </a:r>
            <a:r>
              <a:rPr lang="en-US" dirty="0" smtClean="0"/>
              <a:t> </a:t>
            </a:r>
            <a:r>
              <a:rPr lang="en-US" dirty="0" err="1" smtClean="0"/>
              <a:t>tài</a:t>
            </a:r>
            <a:r>
              <a:rPr lang="en-US" dirty="0" smtClean="0"/>
              <a:t> </a:t>
            </a:r>
            <a:r>
              <a:rPr lang="en-US" dirty="0" err="1" smtClean="0"/>
              <a:t>yêu</a:t>
            </a:r>
            <a:r>
              <a:rPr lang="en-US" dirty="0" smtClean="0"/>
              <a:t> </a:t>
            </a:r>
            <a:r>
              <a:rPr lang="en-US" dirty="0" err="1" smtClean="0"/>
              <a:t>thích</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      </a:t>
            </a:r>
            <a:r>
              <a:rPr lang="vi-VN" dirty="0" smtClean="0"/>
              <a:t>Hôm nay, lớp em có tiết Mĩ Thuật. Cô Tuyết đã dạy chúng em cách vẽ tranh phong cảnh. Cả lớp chăm chú lắng nghe cô giáo giảng bài. Sau đó, cô đã yêu cầu chúng em thực hành vẽ tranh. Em đã vẽ cảnh buổi sáng ở quê em. Đầu tiên, em vẽ ông mặt trời xinh đẹp. Sau đó, em vẽ cây cối và những ngôi nhà trên quê em. Cuối cùng, em tô màu cho bức tranh của mình. Nền trời pha giữa màu vàng và màu xanh lá. Qua đây, em cảm thấy thích thú với việc vẽ tranh hơn.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761</Words>
  <Application>Microsoft Office PowerPoint</Application>
  <PresentationFormat>On-screen Show (4:3)</PresentationFormat>
  <Paragraphs>26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HP001 4 hang 1 ô ly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HOANG HUONG</cp:lastModifiedBy>
  <cp:revision>18</cp:revision>
  <dcterms:created xsi:type="dcterms:W3CDTF">2022-08-28T15:11:55Z</dcterms:created>
  <dcterms:modified xsi:type="dcterms:W3CDTF">2026-01-09T01:54:34Z</dcterms:modified>
</cp:coreProperties>
</file>