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5" r:id="rId2"/>
    <p:sldId id="256" r:id="rId3"/>
    <p:sldId id="257" r:id="rId4"/>
    <p:sldId id="258" r:id="rId5"/>
    <p:sldId id="288" r:id="rId6"/>
    <p:sldId id="259" r:id="rId7"/>
    <p:sldId id="261" r:id="rId8"/>
    <p:sldId id="260" r:id="rId9"/>
    <p:sldId id="278" r:id="rId10"/>
    <p:sldId id="279" r:id="rId11"/>
    <p:sldId id="276" r:id="rId12"/>
    <p:sldId id="265" r:id="rId13"/>
    <p:sldId id="267" r:id="rId14"/>
    <p:sldId id="280" r:id="rId15"/>
    <p:sldId id="281" r:id="rId16"/>
    <p:sldId id="282" r:id="rId17"/>
    <p:sldId id="264" r:id="rId18"/>
    <p:sldId id="269" r:id="rId19"/>
    <p:sldId id="283" r:id="rId20"/>
    <p:sldId id="284" r:id="rId21"/>
    <p:sldId id="277" r:id="rId22"/>
    <p:sldId id="262" r:id="rId23"/>
    <p:sldId id="285" r:id="rId24"/>
    <p:sldId id="287" r:id="rId25"/>
    <p:sldId id="286"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5AA"/>
    <a:srgbClr val="FFF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22" autoAdjust="0"/>
  </p:normalViewPr>
  <p:slideViewPr>
    <p:cSldViewPr>
      <p:cViewPr varScale="1">
        <p:scale>
          <a:sx n="47" d="100"/>
          <a:sy n="47" d="100"/>
        </p:scale>
        <p:origin x="6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3FF0A-0349-48B3-A720-32CA9256ED5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vi-VN"/>
        </a:p>
      </dgm:t>
    </dgm:pt>
    <dgm:pt modelId="{FB580713-0210-4EF1-9F68-1B933B3E270D}">
      <dgm:prSet phldrT="[Text]" custT="1"/>
      <dgm:spPr>
        <a:solidFill>
          <a:schemeClr val="bg1"/>
        </a:solidFill>
        <a:ln>
          <a:solidFill>
            <a:srgbClr val="C3D5AA"/>
          </a:solidFill>
        </a:ln>
      </dgm:spPr>
      <dgm:t>
        <a:bodyPr bIns="54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2</a:t>
          </a:r>
        </a:p>
      </dgm:t>
    </dgm:pt>
    <dgm:pt modelId="{33B931D3-AD33-4394-BDC8-2879F3ED4B75}" type="parTrans" cxnId="{EEF66272-DF98-4142-BE19-74B94BCD0FEE}">
      <dgm:prSet/>
      <dgm:spPr/>
      <dgm:t>
        <a:bodyPr/>
        <a:lstStyle/>
        <a:p>
          <a:pPr>
            <a:lnSpc>
              <a:spcPct val="150000"/>
            </a:lnSpc>
          </a:pPr>
          <a:endParaRPr lang="vi-VN"/>
        </a:p>
      </dgm:t>
    </dgm:pt>
    <dgm:pt modelId="{9E56925D-4EE3-480E-B10C-322697C2AF6E}" type="sibTrans" cxnId="{EEF66272-DF98-4142-BE19-74B94BCD0FEE}">
      <dgm:prSet/>
      <dgm:spPr/>
      <dgm:t>
        <a:bodyPr/>
        <a:lstStyle/>
        <a:p>
          <a:pPr>
            <a:lnSpc>
              <a:spcPct val="150000"/>
            </a:lnSpc>
          </a:pPr>
          <a:endParaRPr lang="vi-VN"/>
        </a:p>
      </dgm:t>
    </dgm:pt>
    <dgm:pt modelId="{1A41BA93-3EB5-453D-9CCB-688DFA44B69A}">
      <dgm:prSet phldrT="[Text]" custT="1"/>
      <dgm:spPr>
        <a:solidFill>
          <a:schemeClr val="bg1"/>
        </a:solidFill>
        <a:ln>
          <a:solidFill>
            <a:srgbClr val="C3D5AA"/>
          </a:solidFill>
        </a:ln>
      </dgm:spPr>
      <dgm:t>
        <a:bodyPr tIns="36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3</a:t>
          </a:r>
        </a:p>
      </dgm:t>
    </dgm:pt>
    <dgm:pt modelId="{B27D8F94-38F3-47C0-897C-A6BDA8CFAD1B}" type="parTrans" cxnId="{CCE67312-B892-4CE7-8559-DAD9BE1A4A2A}">
      <dgm:prSet/>
      <dgm:spPr/>
      <dgm:t>
        <a:bodyPr/>
        <a:lstStyle/>
        <a:p>
          <a:pPr>
            <a:lnSpc>
              <a:spcPct val="150000"/>
            </a:lnSpc>
          </a:pPr>
          <a:endParaRPr lang="vi-VN"/>
        </a:p>
      </dgm:t>
    </dgm:pt>
    <dgm:pt modelId="{24F5CFEB-769E-4993-9654-88F05BF588A8}" type="sibTrans" cxnId="{CCE67312-B892-4CE7-8559-DAD9BE1A4A2A}">
      <dgm:prSet/>
      <dgm:spPr/>
      <dgm:t>
        <a:bodyPr/>
        <a:lstStyle/>
        <a:p>
          <a:pPr>
            <a:lnSpc>
              <a:spcPct val="150000"/>
            </a:lnSpc>
          </a:pPr>
          <a:endParaRPr lang="vi-VN"/>
        </a:p>
      </dgm:t>
    </dgm:pt>
    <dgm:pt modelId="{791163D3-DC06-4E09-86EC-D25916A88BF8}">
      <dgm:prSet phldrT="[Text]" custT="1"/>
      <dgm:spPr>
        <a:solidFill>
          <a:schemeClr val="bg1"/>
        </a:solidFill>
        <a:ln>
          <a:solidFill>
            <a:srgbClr val="C3D5AA"/>
          </a:solidFill>
        </a:ln>
      </dgm:spPr>
      <dgm:t>
        <a:bodyPr tIns="36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4</a:t>
          </a:r>
        </a:p>
      </dgm:t>
    </dgm:pt>
    <dgm:pt modelId="{F1FE3C04-0F30-41DC-8FC4-C3417A565BBB}" type="parTrans" cxnId="{BA1669EF-3C40-42C8-8E44-DAFD614B3BF8}">
      <dgm:prSet/>
      <dgm:spPr/>
      <dgm:t>
        <a:bodyPr/>
        <a:lstStyle/>
        <a:p>
          <a:pPr>
            <a:lnSpc>
              <a:spcPct val="150000"/>
            </a:lnSpc>
          </a:pPr>
          <a:endParaRPr lang="vi-VN"/>
        </a:p>
      </dgm:t>
    </dgm:pt>
    <dgm:pt modelId="{619F1A45-7AE8-4173-8652-136614B2E2F9}" type="sibTrans" cxnId="{BA1669EF-3C40-42C8-8E44-DAFD614B3BF8}">
      <dgm:prSet/>
      <dgm:spPr/>
      <dgm:t>
        <a:bodyPr/>
        <a:lstStyle/>
        <a:p>
          <a:pPr>
            <a:lnSpc>
              <a:spcPct val="150000"/>
            </a:lnSpc>
          </a:pPr>
          <a:endParaRPr lang="vi-VN"/>
        </a:p>
      </dgm:t>
    </dgm:pt>
    <dgm:pt modelId="{DFAD4123-4E73-4369-91C3-176945AE4ED8}">
      <dgm:prSet phldrT="[Text]" custT="1"/>
      <dgm:spPr>
        <a:solidFill>
          <a:schemeClr val="bg1"/>
        </a:solidFill>
        <a:ln>
          <a:solidFill>
            <a:srgbClr val="C3D5AA"/>
          </a:solidFill>
        </a:ln>
      </dgm:spPr>
      <dgm:t>
        <a:bodyPr bIns="54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1</a:t>
          </a:r>
        </a:p>
      </dgm:t>
    </dgm:pt>
    <dgm:pt modelId="{C2A30DA6-1879-4141-BA9B-867F52EF9CD3}" type="sibTrans" cxnId="{6796480E-DBB6-4863-8DDE-F45D0851D838}">
      <dgm:prSet/>
      <dgm:spPr/>
      <dgm:t>
        <a:bodyPr/>
        <a:lstStyle/>
        <a:p>
          <a:pPr>
            <a:lnSpc>
              <a:spcPct val="150000"/>
            </a:lnSpc>
          </a:pPr>
          <a:endParaRPr lang="vi-VN"/>
        </a:p>
      </dgm:t>
    </dgm:pt>
    <dgm:pt modelId="{9DC49028-6E4D-433D-B8B0-131BF1F967D4}" type="parTrans" cxnId="{6796480E-DBB6-4863-8DDE-F45D0851D838}">
      <dgm:prSet/>
      <dgm:spPr/>
      <dgm:t>
        <a:bodyPr/>
        <a:lstStyle/>
        <a:p>
          <a:pPr>
            <a:lnSpc>
              <a:spcPct val="150000"/>
            </a:lnSpc>
          </a:pPr>
          <a:endParaRPr lang="vi-VN"/>
        </a:p>
      </dgm:t>
    </dgm:pt>
    <dgm:pt modelId="{00E3D079-BB9A-4FA7-9A27-044375E54AA1}" type="pres">
      <dgm:prSet presAssocID="{2403FF0A-0349-48B3-A720-32CA9256ED50}" presName="cycleMatrixDiagram" presStyleCnt="0">
        <dgm:presLayoutVars>
          <dgm:chMax val="1"/>
          <dgm:dir/>
          <dgm:animLvl val="lvl"/>
          <dgm:resizeHandles val="exact"/>
        </dgm:presLayoutVars>
      </dgm:prSet>
      <dgm:spPr/>
      <dgm:t>
        <a:bodyPr/>
        <a:lstStyle/>
        <a:p>
          <a:endParaRPr lang="en-US"/>
        </a:p>
      </dgm:t>
    </dgm:pt>
    <dgm:pt modelId="{488AEBBA-742C-4F3B-B16D-90D24DF3456A}" type="pres">
      <dgm:prSet presAssocID="{2403FF0A-0349-48B3-A720-32CA9256ED50}" presName="children" presStyleCnt="0"/>
      <dgm:spPr/>
    </dgm:pt>
    <dgm:pt modelId="{FB4D3776-0379-4E57-BDCB-44C1738BCD5B}" type="pres">
      <dgm:prSet presAssocID="{2403FF0A-0349-48B3-A720-32CA9256ED50}" presName="childPlaceholder" presStyleCnt="0"/>
      <dgm:spPr/>
    </dgm:pt>
    <dgm:pt modelId="{5D2F78A3-29F8-4425-BC07-D5662BC4C8C6}" type="pres">
      <dgm:prSet presAssocID="{2403FF0A-0349-48B3-A720-32CA9256ED50}" presName="circle" presStyleCnt="0"/>
      <dgm:spPr/>
    </dgm:pt>
    <dgm:pt modelId="{360E6ABA-03EB-47D3-9882-94C86F1923A4}" type="pres">
      <dgm:prSet presAssocID="{2403FF0A-0349-48B3-A720-32CA9256ED50}" presName="quadrant1" presStyleLbl="node1" presStyleIdx="0" presStyleCnt="4">
        <dgm:presLayoutVars>
          <dgm:chMax val="1"/>
          <dgm:bulletEnabled val="1"/>
        </dgm:presLayoutVars>
      </dgm:prSet>
      <dgm:spPr/>
      <dgm:t>
        <a:bodyPr/>
        <a:lstStyle/>
        <a:p>
          <a:endParaRPr lang="en-US"/>
        </a:p>
      </dgm:t>
    </dgm:pt>
    <dgm:pt modelId="{F30422B4-DCB2-4710-B992-6E4180340BB4}" type="pres">
      <dgm:prSet presAssocID="{2403FF0A-0349-48B3-A720-32CA9256ED50}" presName="quadrant2" presStyleLbl="node1" presStyleIdx="1" presStyleCnt="4">
        <dgm:presLayoutVars>
          <dgm:chMax val="1"/>
          <dgm:bulletEnabled val="1"/>
        </dgm:presLayoutVars>
      </dgm:prSet>
      <dgm:spPr/>
      <dgm:t>
        <a:bodyPr/>
        <a:lstStyle/>
        <a:p>
          <a:endParaRPr lang="en-US"/>
        </a:p>
      </dgm:t>
    </dgm:pt>
    <dgm:pt modelId="{5178DF65-BCE7-41C4-AD4C-2919527DA2ED}" type="pres">
      <dgm:prSet presAssocID="{2403FF0A-0349-48B3-A720-32CA9256ED50}" presName="quadrant3" presStyleLbl="node1" presStyleIdx="2" presStyleCnt="4">
        <dgm:presLayoutVars>
          <dgm:chMax val="1"/>
          <dgm:bulletEnabled val="1"/>
        </dgm:presLayoutVars>
      </dgm:prSet>
      <dgm:spPr/>
      <dgm:t>
        <a:bodyPr/>
        <a:lstStyle/>
        <a:p>
          <a:endParaRPr lang="en-US"/>
        </a:p>
      </dgm:t>
    </dgm:pt>
    <dgm:pt modelId="{6B7C1C2A-5455-4F7B-AC99-0BA568649C02}" type="pres">
      <dgm:prSet presAssocID="{2403FF0A-0349-48B3-A720-32CA9256ED50}" presName="quadrant4" presStyleLbl="node1" presStyleIdx="3" presStyleCnt="4">
        <dgm:presLayoutVars>
          <dgm:chMax val="1"/>
          <dgm:bulletEnabled val="1"/>
        </dgm:presLayoutVars>
      </dgm:prSet>
      <dgm:spPr/>
      <dgm:t>
        <a:bodyPr/>
        <a:lstStyle/>
        <a:p>
          <a:endParaRPr lang="en-US"/>
        </a:p>
      </dgm:t>
    </dgm:pt>
    <dgm:pt modelId="{7D6935DB-7993-4A8F-8F77-382D4900E365}" type="pres">
      <dgm:prSet presAssocID="{2403FF0A-0349-48B3-A720-32CA9256ED50}" presName="quadrantPlaceholder" presStyleCnt="0"/>
      <dgm:spPr/>
    </dgm:pt>
    <dgm:pt modelId="{814641F6-4F27-456A-96D0-A43129C7E87D}" type="pres">
      <dgm:prSet presAssocID="{2403FF0A-0349-48B3-A720-32CA9256ED50}" presName="center1" presStyleLbl="fgShp" presStyleIdx="0" presStyleCnt="2" custLinFactY="-173472" custLinFactNeighborX="-18605" custLinFactNeighborY="-200000">
        <dgm:style>
          <a:lnRef idx="2">
            <a:schemeClr val="accent3"/>
          </a:lnRef>
          <a:fillRef idx="1">
            <a:schemeClr val="lt1"/>
          </a:fillRef>
          <a:effectRef idx="0">
            <a:schemeClr val="accent3"/>
          </a:effectRef>
          <a:fontRef idx="minor">
            <a:schemeClr val="dk1"/>
          </a:fontRef>
        </dgm:style>
      </dgm:prSet>
      <dgm:spPr/>
    </dgm:pt>
    <dgm:pt modelId="{A79887A6-A357-41CB-A56E-E1B96CE1E68F}" type="pres">
      <dgm:prSet presAssocID="{2403FF0A-0349-48B3-A720-32CA9256ED50}" presName="center2" presStyleLbl="fgShp" presStyleIdx="1" presStyleCnt="2" custLinFactY="200000" custLinFactNeighborX="7416" custLinFactNeighborY="214398">
        <dgm:style>
          <a:lnRef idx="2">
            <a:schemeClr val="accent3"/>
          </a:lnRef>
          <a:fillRef idx="1">
            <a:schemeClr val="lt1"/>
          </a:fillRef>
          <a:effectRef idx="0">
            <a:schemeClr val="accent3"/>
          </a:effectRef>
          <a:fontRef idx="minor">
            <a:schemeClr val="dk1"/>
          </a:fontRef>
        </dgm:style>
      </dgm:prSet>
      <dgm:spPr/>
    </dgm:pt>
  </dgm:ptLst>
  <dgm:cxnLst>
    <dgm:cxn modelId="{BA1669EF-3C40-42C8-8E44-DAFD614B3BF8}" srcId="{2403FF0A-0349-48B3-A720-32CA9256ED50}" destId="{791163D3-DC06-4E09-86EC-D25916A88BF8}" srcOrd="3" destOrd="0" parTransId="{F1FE3C04-0F30-41DC-8FC4-C3417A565BBB}" sibTransId="{619F1A45-7AE8-4173-8652-136614B2E2F9}"/>
    <dgm:cxn modelId="{438617B8-4074-4430-B448-3EBF57ABDABB}" type="presOf" srcId="{1A41BA93-3EB5-453D-9CCB-688DFA44B69A}" destId="{5178DF65-BCE7-41C4-AD4C-2919527DA2ED}" srcOrd="0" destOrd="0" presId="urn:microsoft.com/office/officeart/2005/8/layout/cycle4"/>
    <dgm:cxn modelId="{BF71751E-EBEC-49FC-973D-E7E92B00A2D9}" type="presOf" srcId="{2403FF0A-0349-48B3-A720-32CA9256ED50}" destId="{00E3D079-BB9A-4FA7-9A27-044375E54AA1}" srcOrd="0" destOrd="0" presId="urn:microsoft.com/office/officeart/2005/8/layout/cycle4"/>
    <dgm:cxn modelId="{DE0728F7-B720-468E-9A37-46F489D28F69}" type="presOf" srcId="{DFAD4123-4E73-4369-91C3-176945AE4ED8}" destId="{360E6ABA-03EB-47D3-9882-94C86F1923A4}" srcOrd="0" destOrd="0" presId="urn:microsoft.com/office/officeart/2005/8/layout/cycle4"/>
    <dgm:cxn modelId="{CCE67312-B892-4CE7-8559-DAD9BE1A4A2A}" srcId="{2403FF0A-0349-48B3-A720-32CA9256ED50}" destId="{1A41BA93-3EB5-453D-9CCB-688DFA44B69A}" srcOrd="2" destOrd="0" parTransId="{B27D8F94-38F3-47C0-897C-A6BDA8CFAD1B}" sibTransId="{24F5CFEB-769E-4993-9654-88F05BF588A8}"/>
    <dgm:cxn modelId="{38079D9A-F1A3-4164-9F08-21C49BB6A03F}" type="presOf" srcId="{FB580713-0210-4EF1-9F68-1B933B3E270D}" destId="{F30422B4-DCB2-4710-B992-6E4180340BB4}" srcOrd="0" destOrd="0" presId="urn:microsoft.com/office/officeart/2005/8/layout/cycle4"/>
    <dgm:cxn modelId="{D86226C2-0C72-4104-BCBC-3DB4DC9D5E6C}" type="presOf" srcId="{791163D3-DC06-4E09-86EC-D25916A88BF8}" destId="{6B7C1C2A-5455-4F7B-AC99-0BA568649C02}" srcOrd="0" destOrd="0" presId="urn:microsoft.com/office/officeart/2005/8/layout/cycle4"/>
    <dgm:cxn modelId="{EEF66272-DF98-4142-BE19-74B94BCD0FEE}" srcId="{2403FF0A-0349-48B3-A720-32CA9256ED50}" destId="{FB580713-0210-4EF1-9F68-1B933B3E270D}" srcOrd="1" destOrd="0" parTransId="{33B931D3-AD33-4394-BDC8-2879F3ED4B75}" sibTransId="{9E56925D-4EE3-480E-B10C-322697C2AF6E}"/>
    <dgm:cxn modelId="{6796480E-DBB6-4863-8DDE-F45D0851D838}" srcId="{2403FF0A-0349-48B3-A720-32CA9256ED50}" destId="{DFAD4123-4E73-4369-91C3-176945AE4ED8}" srcOrd="0" destOrd="0" parTransId="{9DC49028-6E4D-433D-B8B0-131BF1F967D4}" sibTransId="{C2A30DA6-1879-4141-BA9B-867F52EF9CD3}"/>
    <dgm:cxn modelId="{88C4C825-80C7-4E87-BC0B-0451210869E1}" type="presParOf" srcId="{00E3D079-BB9A-4FA7-9A27-044375E54AA1}" destId="{488AEBBA-742C-4F3B-B16D-90D24DF3456A}" srcOrd="0" destOrd="0" presId="urn:microsoft.com/office/officeart/2005/8/layout/cycle4"/>
    <dgm:cxn modelId="{F6BEBCBE-A89F-4D6B-B902-684FD6BA0DBB}" type="presParOf" srcId="{488AEBBA-742C-4F3B-B16D-90D24DF3456A}" destId="{FB4D3776-0379-4E57-BDCB-44C1738BCD5B}" srcOrd="0" destOrd="0" presId="urn:microsoft.com/office/officeart/2005/8/layout/cycle4"/>
    <dgm:cxn modelId="{29CB15B8-D33E-4D49-9E38-E5414B90A84A}" type="presParOf" srcId="{00E3D079-BB9A-4FA7-9A27-044375E54AA1}" destId="{5D2F78A3-29F8-4425-BC07-D5662BC4C8C6}" srcOrd="1" destOrd="0" presId="urn:microsoft.com/office/officeart/2005/8/layout/cycle4"/>
    <dgm:cxn modelId="{170EBFCA-B45A-4BB8-9662-FD713AC3A9AF}" type="presParOf" srcId="{5D2F78A3-29F8-4425-BC07-D5662BC4C8C6}" destId="{360E6ABA-03EB-47D3-9882-94C86F1923A4}" srcOrd="0" destOrd="0" presId="urn:microsoft.com/office/officeart/2005/8/layout/cycle4"/>
    <dgm:cxn modelId="{2E1E00CC-1784-48AF-983C-CAB0C661E700}" type="presParOf" srcId="{5D2F78A3-29F8-4425-BC07-D5662BC4C8C6}" destId="{F30422B4-DCB2-4710-B992-6E4180340BB4}" srcOrd="1" destOrd="0" presId="urn:microsoft.com/office/officeart/2005/8/layout/cycle4"/>
    <dgm:cxn modelId="{2CFF45D6-4C4D-46E2-9DAB-E7FDD5F93C4B}" type="presParOf" srcId="{5D2F78A3-29F8-4425-BC07-D5662BC4C8C6}" destId="{5178DF65-BCE7-41C4-AD4C-2919527DA2ED}" srcOrd="2" destOrd="0" presId="urn:microsoft.com/office/officeart/2005/8/layout/cycle4"/>
    <dgm:cxn modelId="{C757CF5F-9B2A-4E07-A97D-58D53C230939}" type="presParOf" srcId="{5D2F78A3-29F8-4425-BC07-D5662BC4C8C6}" destId="{6B7C1C2A-5455-4F7B-AC99-0BA568649C02}" srcOrd="3" destOrd="0" presId="urn:microsoft.com/office/officeart/2005/8/layout/cycle4"/>
    <dgm:cxn modelId="{01FBA1A0-25DE-4845-A6CE-A779FFC49EC0}" type="presParOf" srcId="{5D2F78A3-29F8-4425-BC07-D5662BC4C8C6}" destId="{7D6935DB-7993-4A8F-8F77-382D4900E365}" srcOrd="4" destOrd="0" presId="urn:microsoft.com/office/officeart/2005/8/layout/cycle4"/>
    <dgm:cxn modelId="{D9509E30-488C-4CA0-A930-AD8A97070AE9}" type="presParOf" srcId="{00E3D079-BB9A-4FA7-9A27-044375E54AA1}" destId="{814641F6-4F27-456A-96D0-A43129C7E87D}" srcOrd="2" destOrd="0" presId="urn:microsoft.com/office/officeart/2005/8/layout/cycle4"/>
    <dgm:cxn modelId="{22F5EC5A-CFE0-4AE2-BB36-BB4BF48561FA}" type="presParOf" srcId="{00E3D079-BB9A-4FA7-9A27-044375E54AA1}" destId="{A79887A6-A357-41CB-A56E-E1B96CE1E68F}" srcOrd="3" destOrd="0" presId="urn:microsoft.com/office/officeart/2005/8/layout/cycle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E6ABA-03EB-47D3-9882-94C86F1923A4}">
      <dsp:nvSpPr>
        <dsp:cNvPr id="0" name=""/>
        <dsp:cNvSpPr/>
      </dsp:nvSpPr>
      <dsp:spPr>
        <a:xfrm>
          <a:off x="1291285" y="33878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54000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1</a:t>
          </a:r>
        </a:p>
      </dsp:txBody>
      <dsp:txXfrm>
        <a:off x="2045069" y="1092569"/>
        <a:ext cx="1819794" cy="1819794"/>
      </dsp:txXfrm>
    </dsp:sp>
    <dsp:sp modelId="{F30422B4-DCB2-4710-B992-6E4180340BB4}">
      <dsp:nvSpPr>
        <dsp:cNvPr id="0" name=""/>
        <dsp:cNvSpPr/>
      </dsp:nvSpPr>
      <dsp:spPr>
        <a:xfrm rot="5400000">
          <a:off x="3983736" y="33878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54000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2</a:t>
          </a:r>
        </a:p>
      </dsp:txBody>
      <dsp:txXfrm rot="-5400000">
        <a:off x="3983736" y="1092569"/>
        <a:ext cx="1819794" cy="1819794"/>
      </dsp:txXfrm>
    </dsp:sp>
    <dsp:sp modelId="{5178DF65-BCE7-41C4-AD4C-2919527DA2ED}">
      <dsp:nvSpPr>
        <dsp:cNvPr id="0" name=""/>
        <dsp:cNvSpPr/>
      </dsp:nvSpPr>
      <dsp:spPr>
        <a:xfrm rot="10800000">
          <a:off x="3983736" y="303123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360000" rIns="284480" bIns="28448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3</a:t>
          </a:r>
        </a:p>
      </dsp:txBody>
      <dsp:txXfrm rot="10800000">
        <a:off x="3983736" y="3031235"/>
        <a:ext cx="1819794" cy="1819794"/>
      </dsp:txXfrm>
    </dsp:sp>
    <dsp:sp modelId="{6B7C1C2A-5455-4F7B-AC99-0BA568649C02}">
      <dsp:nvSpPr>
        <dsp:cNvPr id="0" name=""/>
        <dsp:cNvSpPr/>
      </dsp:nvSpPr>
      <dsp:spPr>
        <a:xfrm rot="16200000">
          <a:off x="1291285" y="303123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360000" rIns="284480" bIns="28448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4</a:t>
          </a:r>
        </a:p>
      </dsp:txBody>
      <dsp:txXfrm rot="5400000">
        <a:off x="2045069" y="3031235"/>
        <a:ext cx="1819794" cy="1819794"/>
      </dsp:txXfrm>
    </dsp:sp>
    <dsp:sp modelId="{814641F6-4F27-456A-96D0-A43129C7E87D}">
      <dsp:nvSpPr>
        <dsp:cNvPr id="0" name=""/>
        <dsp:cNvSpPr/>
      </dsp:nvSpPr>
      <dsp:spPr>
        <a:xfrm>
          <a:off x="3314697" y="-386333"/>
          <a:ext cx="888568" cy="772668"/>
        </a:xfrm>
        <a:prstGeom prst="circularArrow">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A79887A6-A357-41CB-A56E-E1B96CE1E68F}">
      <dsp:nvSpPr>
        <dsp:cNvPr id="0" name=""/>
        <dsp:cNvSpPr/>
      </dsp:nvSpPr>
      <dsp:spPr>
        <a:xfrm rot="10800000">
          <a:off x="3545912" y="5557265"/>
          <a:ext cx="888568" cy="772668"/>
        </a:xfrm>
        <a:prstGeom prst="circularArrow">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0D7C7-3A5D-44FD-928A-55D8B2366AFE}" type="datetimeFigureOut">
              <a:rPr lang="vi-VN" smtClean="0"/>
              <a:t>16/01/2025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73989-4D8A-45AE-8D4F-4178176914C9}" type="slidenum">
              <a:rPr lang="vi-VN" smtClean="0"/>
              <a:t>‹#›</a:t>
            </a:fld>
            <a:endParaRPr lang="vi-VN"/>
          </a:p>
        </p:txBody>
      </p:sp>
    </p:spTree>
    <p:extLst>
      <p:ext uri="{BB962C8B-B14F-4D97-AF65-F5344CB8AC3E}">
        <p14:creationId xmlns:p14="http://schemas.microsoft.com/office/powerpoint/2010/main" val="385472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Em</a:t>
            </a:r>
            <a:r>
              <a:rPr lang="vi-VN" baseline="0" dirty="0" smtClean="0"/>
              <a:t> chèn thêm video cô thầy cho Hs nghe  video</a:t>
            </a:r>
            <a:endParaRPr lang="en-US" dirty="0"/>
          </a:p>
        </p:txBody>
      </p:sp>
      <p:sp>
        <p:nvSpPr>
          <p:cNvPr id="4" name="Slide Number Placeholder 3"/>
          <p:cNvSpPr>
            <a:spLocks noGrp="1"/>
          </p:cNvSpPr>
          <p:nvPr>
            <p:ph type="sldNum" sz="quarter" idx="10"/>
          </p:nvPr>
        </p:nvSpPr>
        <p:spPr/>
        <p:txBody>
          <a:bodyPr/>
          <a:lstStyle/>
          <a:p>
            <a:fld id="{E0D73989-4D8A-45AE-8D4F-4178176914C9}" type="slidenum">
              <a:rPr lang="vi-VN" smtClean="0"/>
              <a:t>5</a:t>
            </a:fld>
            <a:endParaRPr lang="vi-VN"/>
          </a:p>
        </p:txBody>
      </p:sp>
    </p:spTree>
    <p:extLst>
      <p:ext uri="{BB962C8B-B14F-4D97-AF65-F5344CB8AC3E}">
        <p14:creationId xmlns:p14="http://schemas.microsoft.com/office/powerpoint/2010/main" val="116314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0D73989-4D8A-45AE-8D4F-4178176914C9}" type="slidenum">
              <a:rPr lang="vi-VN" smtClean="0"/>
              <a:t>8</a:t>
            </a:fld>
            <a:endParaRPr lang="vi-VN"/>
          </a:p>
        </p:txBody>
      </p:sp>
    </p:spTree>
    <p:extLst>
      <p:ext uri="{BB962C8B-B14F-4D97-AF65-F5344CB8AC3E}">
        <p14:creationId xmlns:p14="http://schemas.microsoft.com/office/powerpoint/2010/main" val="289790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sv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8.png"/><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6.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3" name="Freeform 3"/>
          <p:cNvSpPr/>
          <p:nvPr/>
        </p:nvSpPr>
        <p:spPr>
          <a:xfrm>
            <a:off x="0" y="571500"/>
            <a:ext cx="18440400" cy="91440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2667000" y="2933700"/>
            <a:ext cx="12509073" cy="3739485"/>
          </a:xfrm>
          <a:prstGeom prst="rect">
            <a:avLst/>
          </a:prstGeom>
        </p:spPr>
        <p:txBody>
          <a:bodyPr wrap="square" lIns="0" tIns="0" rIns="0" bIns="0" rtlCol="0" anchor="t">
            <a:spAutoFit/>
          </a:bodyPr>
          <a:lstStyle/>
          <a:p>
            <a:pPr algn="ctr">
              <a:lnSpc>
                <a:spcPct val="150000"/>
              </a:lnSpc>
            </a:pPr>
            <a:r>
              <a:rPr lang="vi-VN" sz="5400" b="1" dirty="0">
                <a:solidFill>
                  <a:srgbClr val="44312B"/>
                </a:solidFill>
                <a:latin typeface="Arial" panose="020B0604020202020204" pitchFamily="34" charset="0"/>
                <a:cs typeface="Arial" panose="020B0604020202020204" pitchFamily="34" charset="0"/>
              </a:rPr>
              <a:t>NHIỆT LIỆT CHÀO MỪNG CÁC EM ĐẾN </a:t>
            </a:r>
            <a:r>
              <a:rPr lang="vi-VN" sz="5400" b="1">
                <a:solidFill>
                  <a:srgbClr val="44312B"/>
                </a:solidFill>
                <a:latin typeface="Arial" panose="020B0604020202020204" pitchFamily="34" charset="0"/>
                <a:cs typeface="Arial" panose="020B0604020202020204" pitchFamily="34" charset="0"/>
              </a:rPr>
              <a:t>VỚI </a:t>
            </a:r>
            <a:r>
              <a:rPr lang="vi-VN" sz="5400" b="1" smtClean="0">
                <a:solidFill>
                  <a:srgbClr val="44312B"/>
                </a:solidFill>
                <a:latin typeface="Arial" panose="020B0604020202020204" pitchFamily="34" charset="0"/>
                <a:cs typeface="Arial" panose="020B0604020202020204" pitchFamily="34" charset="0"/>
              </a:rPr>
              <a:t>TIẾT </a:t>
            </a:r>
            <a:r>
              <a:rPr lang="vi-VN" sz="5400" b="1" dirty="0">
                <a:solidFill>
                  <a:srgbClr val="44312B"/>
                </a:solidFill>
                <a:latin typeface="Arial" panose="020B0604020202020204" pitchFamily="34" charset="0"/>
                <a:cs typeface="Arial" panose="020B0604020202020204" pitchFamily="34" charset="0"/>
              </a:rPr>
              <a:t>HỌC </a:t>
            </a:r>
            <a:r>
              <a:rPr lang="vi-VN" sz="5400" b="1">
                <a:solidFill>
                  <a:srgbClr val="44312B"/>
                </a:solidFill>
                <a:latin typeface="Arial" panose="020B0604020202020204" pitchFamily="34" charset="0"/>
                <a:cs typeface="Arial" panose="020B0604020202020204" pitchFamily="34" charset="0"/>
              </a:rPr>
              <a:t>MỚI</a:t>
            </a:r>
            <a:r>
              <a:rPr lang="vi-VN" sz="5400" b="1" smtClean="0">
                <a:solidFill>
                  <a:srgbClr val="44312B"/>
                </a:solidFill>
                <a:latin typeface="Arial" panose="020B0604020202020204" pitchFamily="34" charset="0"/>
                <a:cs typeface="Arial" panose="020B0604020202020204" pitchFamily="34" charset="0"/>
              </a:rPr>
              <a:t>!</a:t>
            </a:r>
            <a:endParaRPr lang="en-US" sz="5400" b="1" smtClean="0">
              <a:solidFill>
                <a:srgbClr val="44312B"/>
              </a:solidFill>
              <a:latin typeface="Arial" panose="020B0604020202020204" pitchFamily="34" charset="0"/>
              <a:cs typeface="Arial" panose="020B0604020202020204" pitchFamily="34" charset="0"/>
            </a:endParaRPr>
          </a:p>
          <a:p>
            <a:pPr algn="ctr">
              <a:lnSpc>
                <a:spcPct val="150000"/>
              </a:lnSpc>
            </a:pPr>
            <a:r>
              <a:rPr lang="en-US" sz="5400" b="1" smtClean="0">
                <a:solidFill>
                  <a:srgbClr val="44312B"/>
                </a:solidFill>
                <a:latin typeface="Arial" panose="020B0604020202020204" pitchFamily="34" charset="0"/>
                <a:cs typeface="Arial" panose="020B0604020202020204" pitchFamily="34" charset="0"/>
              </a:rPr>
              <a:t>GV: NGUYỄN THỊ CHUNG THỦY </a:t>
            </a:r>
            <a:endParaRPr lang="en-US" sz="5400" b="1" dirty="0">
              <a:solidFill>
                <a:srgbClr val="4431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4303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2">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5856040" y="2353919"/>
            <a:ext cx="6575920" cy="346517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02. </a:t>
            </a:r>
          </a:p>
          <a:p>
            <a:pPr algn="ctr">
              <a:lnSpc>
                <a:spcPct val="150000"/>
              </a:lnSpc>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1400" y="3579493"/>
            <a:ext cx="8315592" cy="831559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11">
            <a:extLst>
              <a:ext uri="{FF2B5EF4-FFF2-40B4-BE49-F238E27FC236}">
                <a16:creationId xmlns:a16="http://schemas.microsoft.com/office/drawing/2014/main" id="{BE50FEF8-E826-FB32-3DF6-8C7AD1ECF38B}"/>
              </a:ext>
            </a:extLst>
          </p:cNvPr>
          <p:cNvSpPr/>
          <p:nvPr/>
        </p:nvSpPr>
        <p:spPr>
          <a:xfrm flipH="1">
            <a:off x="1387954" y="2590760"/>
            <a:ext cx="4164706" cy="6532877"/>
          </a:xfrm>
          <a:custGeom>
            <a:avLst/>
            <a:gdLst/>
            <a:ahLst/>
            <a:cxnLst/>
            <a:rect l="l" t="t" r="r" b="b"/>
            <a:pathLst>
              <a:path w="835518" h="1310617">
                <a:moveTo>
                  <a:pt x="0" y="0"/>
                </a:moveTo>
                <a:lnTo>
                  <a:pt x="835519" y="0"/>
                </a:lnTo>
                <a:lnTo>
                  <a:pt x="835519" y="1310617"/>
                </a:lnTo>
                <a:lnTo>
                  <a:pt x="0" y="1310617"/>
                </a:lnTo>
                <a:lnTo>
                  <a:pt x="0" y="0"/>
                </a:lnTo>
                <a:close/>
              </a:path>
            </a:pathLst>
          </a:custGeom>
          <a:blipFill>
            <a:blip r:embed="rId6"/>
            <a:stretch>
              <a:fillRect/>
            </a:stretch>
          </a:blipFill>
        </p:spPr>
      </p:sp>
    </p:spTree>
    <p:extLst>
      <p:ext uri="{BB962C8B-B14F-4D97-AF65-F5344CB8AC3E}">
        <p14:creationId xmlns:p14="http://schemas.microsoft.com/office/powerpoint/2010/main" val="256761284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3" name="Freeform 3"/>
          <p:cNvSpPr/>
          <p:nvPr/>
        </p:nvSpPr>
        <p:spPr>
          <a:xfrm>
            <a:off x="1028700" y="1908336"/>
            <a:ext cx="16230600" cy="231396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DE4"/>
          </a:solidFill>
        </p:spPr>
        <p:txBody>
          <a:bodyPr lIns="360000" rIns="360000"/>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tr.6,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Giếng nước của Rai-ân".</a:t>
            </a:r>
            <a:endParaRPr lang="vi-VN" sz="4400" dirty="0">
              <a:effectLst/>
              <a:latin typeface="Arial" panose="020B0604020202020204" pitchFamily="34" charset="0"/>
              <a:cs typeface="Arial" panose="020B0604020202020204" pitchFamily="34" charset="0"/>
            </a:endParaRPr>
          </a:p>
        </p:txBody>
      </p:sp>
      <p:sp>
        <p:nvSpPr>
          <p:cNvPr id="5" name="Freeform 5"/>
          <p:cNvSpPr/>
          <p:nvPr/>
        </p:nvSpPr>
        <p:spPr>
          <a:xfrm>
            <a:off x="14887521" y="7696387"/>
            <a:ext cx="2859961" cy="2313968"/>
          </a:xfrm>
          <a:custGeom>
            <a:avLst/>
            <a:gdLst/>
            <a:ahLst/>
            <a:cxnLst/>
            <a:rect l="l" t="t" r="r" b="b"/>
            <a:pathLst>
              <a:path w="2859961" h="2313968">
                <a:moveTo>
                  <a:pt x="0" y="0"/>
                </a:moveTo>
                <a:lnTo>
                  <a:pt x="2859961" y="0"/>
                </a:lnTo>
                <a:lnTo>
                  <a:pt x="2859961" y="2313969"/>
                </a:lnTo>
                <a:lnTo>
                  <a:pt x="0" y="23139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114800" y="607013"/>
            <a:ext cx="10439400" cy="923330"/>
          </a:xfrm>
          <a:prstGeom prst="rect">
            <a:avLst/>
          </a:prstGeom>
        </p:spPr>
        <p:txBody>
          <a:bodyPr wrap="square" lIns="0" tIns="0" rIns="0" bIns="0" rtlCol="0" anchor="t">
            <a:spAutoFit/>
          </a:bodyPr>
          <a:lstStyle/>
          <a:p>
            <a:pPr algn="ctr">
              <a:spcBef>
                <a:spcPct val="0"/>
              </a:spcBef>
            </a:pPr>
            <a:r>
              <a:rPr lang="vi-VN" sz="6000" b="1" dirty="0">
                <a:solidFill>
                  <a:srgbClr val="44312B"/>
                </a:solidFill>
                <a:latin typeface="Arial" panose="020B0604020202020204" pitchFamily="34" charset="0"/>
                <a:cs typeface="Arial" panose="020B0604020202020204" pitchFamily="34" charset="0"/>
              </a:rPr>
              <a:t>1. Kể chuyện trong nhóm</a:t>
            </a:r>
            <a:endParaRPr lang="en-US" sz="6000" b="1" dirty="0">
              <a:solidFill>
                <a:srgbClr val="44312B"/>
              </a:solidFill>
              <a:latin typeface="Arial" panose="020B0604020202020204" pitchFamily="34" charset="0"/>
              <a:cs typeface="Arial" panose="020B0604020202020204" pitchFamily="34" charset="0"/>
            </a:endParaRPr>
          </a:p>
        </p:txBody>
      </p:sp>
      <p:sp>
        <p:nvSpPr>
          <p:cNvPr id="2" name="Freeform 97">
            <a:extLst>
              <a:ext uri="{FF2B5EF4-FFF2-40B4-BE49-F238E27FC236}">
                <a16:creationId xmlns:a16="http://schemas.microsoft.com/office/drawing/2014/main" id="{A3A87B74-D7E5-8BA4-FC34-119F23D32149}"/>
              </a:ext>
            </a:extLst>
          </p:cNvPr>
          <p:cNvSpPr/>
          <p:nvPr/>
        </p:nvSpPr>
        <p:spPr>
          <a:xfrm>
            <a:off x="4694332" y="4600298"/>
            <a:ext cx="8899336" cy="5410057"/>
          </a:xfrm>
          <a:custGeom>
            <a:avLst/>
            <a:gdLst/>
            <a:ahLst/>
            <a:cxnLst/>
            <a:rect l="l" t="t" r="r" b="b"/>
            <a:pathLst>
              <a:path w="1552007" h="943491">
                <a:moveTo>
                  <a:pt x="0" y="0"/>
                </a:moveTo>
                <a:lnTo>
                  <a:pt x="1552007" y="0"/>
                </a:lnTo>
                <a:lnTo>
                  <a:pt x="1552007" y="943491"/>
                </a:lnTo>
                <a:lnTo>
                  <a:pt x="0" y="943491"/>
                </a:lnTo>
                <a:lnTo>
                  <a:pt x="0" y="0"/>
                </a:lnTo>
                <a:close/>
              </a:path>
            </a:pathLst>
          </a:custGeom>
          <a:blipFill>
            <a:blip r:embed="rId6"/>
            <a:stretch>
              <a:fillRect/>
            </a:stretch>
          </a:blipFill>
        </p:spPr>
      </p:sp>
    </p:spTree>
    <p:extLst>
      <p:ext uri="{BB962C8B-B14F-4D97-AF65-F5344CB8AC3E}">
        <p14:creationId xmlns:p14="http://schemas.microsoft.com/office/powerpoint/2010/main" val="192297274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E39BF310-33C3-2A01-65AE-BC66CFE2A36E}"/>
              </a:ext>
            </a:extLst>
          </p:cNvPr>
          <p:cNvSpPr/>
          <p:nvPr/>
        </p:nvSpPr>
        <p:spPr>
          <a:xfrm>
            <a:off x="9997440" y="6987540"/>
            <a:ext cx="669036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 tiết nào cho thấy </a:t>
            </a:r>
          </a:p>
          <a:p>
            <a:pPr algn="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quyết tâm thực hiện mong muốn của mình? </a:t>
            </a:r>
            <a:endParaRPr lang="vi-VN" sz="4000" dirty="0">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3BA034D-4621-D65D-6352-971DBD6D4AE2}"/>
              </a:ext>
            </a:extLst>
          </p:cNvPr>
          <p:cNvSpPr/>
          <p:nvPr/>
        </p:nvSpPr>
        <p:spPr>
          <a:xfrm>
            <a:off x="9982200" y="1798320"/>
            <a:ext cx="670560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nào?</a:t>
            </a:r>
            <a:endParaRPr lang="vi-VN" sz="4000" dirty="0">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A704497-EB67-6492-7D5D-0CC397A9A317}"/>
              </a:ext>
            </a:extLst>
          </p:cNvPr>
          <p:cNvSpPr/>
          <p:nvPr/>
        </p:nvSpPr>
        <p:spPr>
          <a:xfrm>
            <a:off x="777240" y="1805940"/>
            <a:ext cx="670560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Rai-ân quyết tâm tặng các bạn nhỏ châu Phi một giếng nước?</a:t>
            </a:r>
            <a:endParaRPr lang="vi-VN" sz="4000" dirty="0">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C8ABCED-E3D7-103B-6BD8-8BDE51BA90AD}"/>
              </a:ext>
            </a:extLst>
          </p:cNvPr>
          <p:cNvSpPr/>
          <p:nvPr/>
        </p:nvSpPr>
        <p:spPr>
          <a:xfrm>
            <a:off x="792480" y="6979920"/>
            <a:ext cx="669036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đã cuốn hút mọi người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tham gia như thế nào? </a:t>
            </a:r>
            <a:endParaRPr lang="vi-VN" sz="4000" dirty="0">
              <a:effectLst/>
              <a:latin typeface="Arial" panose="020B0604020202020204" pitchFamily="34" charset="0"/>
              <a:cs typeface="Arial" panose="020B0604020202020204" pitchFamily="34" charset="0"/>
            </a:endParaRPr>
          </a:p>
        </p:txBody>
      </p:sp>
      <p:sp>
        <p:nvSpPr>
          <p:cNvPr id="2" name="Freeform 2"/>
          <p:cNvSpPr/>
          <p:nvPr/>
        </p:nvSpPr>
        <p:spPr>
          <a:xfrm>
            <a:off x="7353300" y="342900"/>
            <a:ext cx="3581400" cy="1143000"/>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bIns="252000" anchor="ctr"/>
          <a:lstStyle/>
          <a:p>
            <a:pPr algn="ctr"/>
            <a:r>
              <a:rPr lang="vi-VN" sz="6000" b="1" dirty="0">
                <a:latin typeface="Arial" panose="020B0604020202020204" pitchFamily="34" charset="0"/>
                <a:cs typeface="Arial" panose="020B0604020202020204" pitchFamily="34" charset="0"/>
              </a:rPr>
              <a:t>Gợi ý</a:t>
            </a:r>
          </a:p>
        </p:txBody>
      </p:sp>
      <p:graphicFrame>
        <p:nvGraphicFramePr>
          <p:cNvPr id="14" name="Diagram 13">
            <a:extLst>
              <a:ext uri="{FF2B5EF4-FFF2-40B4-BE49-F238E27FC236}">
                <a16:creationId xmlns:a16="http://schemas.microsoft.com/office/drawing/2014/main" id="{6CE51144-45A8-B185-771B-1EAFD4124CDC}"/>
              </a:ext>
            </a:extLst>
          </p:cNvPr>
          <p:cNvGraphicFramePr/>
          <p:nvPr>
            <p:extLst>
              <p:ext uri="{D42A27DB-BD31-4B8C-83A1-F6EECF244321}">
                <p14:modId xmlns:p14="http://schemas.microsoft.com/office/powerpoint/2010/main" val="2123812539"/>
              </p:ext>
            </p:extLst>
          </p:nvPr>
        </p:nvGraphicFramePr>
        <p:xfrm>
          <a:off x="4734708" y="3025141"/>
          <a:ext cx="7848600"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Arrow: Curved Left 21">
            <a:extLst>
              <a:ext uri="{FF2B5EF4-FFF2-40B4-BE49-F238E27FC236}">
                <a16:creationId xmlns:a16="http://schemas.microsoft.com/office/drawing/2014/main" id="{4CADB051-B114-605F-D4FA-5FD05DE0C8A9}"/>
              </a:ext>
            </a:extLst>
          </p:cNvPr>
          <p:cNvSpPr/>
          <p:nvPr/>
        </p:nvSpPr>
        <p:spPr>
          <a:xfrm>
            <a:off x="16888608" y="4219575"/>
            <a:ext cx="622152" cy="3554731"/>
          </a:xfrm>
          <a:prstGeom prst="curvedLeftArrow">
            <a:avLst>
              <a:gd name="adj1" fmla="val 45022"/>
              <a:gd name="adj2" fmla="val 129013"/>
              <a:gd name="adj3" fmla="val 25000"/>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6" grpId="0" animBg="1"/>
      <p:bldP spid="20" grpId="0" animBg="1"/>
      <p:bldP spid="2" grpId="0" animBg="1"/>
      <p:bldGraphic spid="14" grpId="0">
        <p:bldAsOne/>
      </p:bldGraphic>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Rectangle: Rounded Corners 10">
            <a:extLst>
              <a:ext uri="{FF2B5EF4-FFF2-40B4-BE49-F238E27FC236}">
                <a16:creationId xmlns:a16="http://schemas.microsoft.com/office/drawing/2014/main" id="{61B6F8F7-1843-BA41-2370-143C525D891E}"/>
              </a:ext>
            </a:extLst>
          </p:cNvPr>
          <p:cNvSpPr/>
          <p:nvPr/>
        </p:nvSpPr>
        <p:spPr>
          <a:xfrm>
            <a:off x="537208" y="746403"/>
            <a:ext cx="17213581" cy="1192768"/>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Rai-ân quyết tâm tặng các bạn nhỏ châu Phi một giếng nước?</a:t>
            </a:r>
            <a:endParaRPr lang="vi-VN" sz="4000" b="1"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E901BB0-6782-2726-8CCF-BFF96167B9F0}"/>
              </a:ext>
            </a:extLst>
          </p:cNvPr>
          <p:cNvSpPr txBox="1"/>
          <p:nvPr/>
        </p:nvSpPr>
        <p:spPr>
          <a:xfrm>
            <a:off x="1447800" y="2508451"/>
            <a:ext cx="82296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Rai-ân thường được nghe cô giáo kể: “Ở châu Phi, nhiều nơi không có nước sạch để dùng. Vì thế mà nhiều người đã chết vì sử dụng nguồn nước ô nhiễm".</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rất thương các bạn nhỏ ở châu Phi xa xôi.</a:t>
            </a:r>
            <a:endParaRPr lang="vi-VN" sz="4000" dirty="0">
              <a:effectLst/>
              <a:latin typeface="Arial" panose="020B0604020202020204" pitchFamily="34" charset="0"/>
              <a:cs typeface="Arial" panose="020B0604020202020204" pitchFamily="34" charset="0"/>
            </a:endParaRPr>
          </a:p>
        </p:txBody>
      </p:sp>
      <p:pic>
        <p:nvPicPr>
          <p:cNvPr id="5122" name="Picture 2" descr="Chiến tranh giành nguồn nước trong lịch sử nhân loại - ThienNhien.Net | Con  người và Thiên nhiên">
            <a:extLst>
              <a:ext uri="{FF2B5EF4-FFF2-40B4-BE49-F238E27FC236}">
                <a16:creationId xmlns:a16="http://schemas.microsoft.com/office/drawing/2014/main" id="{3B582302-D97F-98CC-B6E3-CA52DDA4B4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73"/>
          <a:stretch/>
        </p:blipFill>
        <p:spPr bwMode="auto">
          <a:xfrm>
            <a:off x="10820400" y="2179320"/>
            <a:ext cx="5791200" cy="32636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Châu Phi đối mặt với nguy cơ cạn kiệt nguồn nước - KhoaHoc.tv">
            <a:extLst>
              <a:ext uri="{FF2B5EF4-FFF2-40B4-BE49-F238E27FC236}">
                <a16:creationId xmlns:a16="http://schemas.microsoft.com/office/drawing/2014/main" id="{D8A5DA14-891D-AF13-D169-0B793409C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0" y="5729237"/>
            <a:ext cx="5791200" cy="3486150"/>
          </a:xfrm>
          <a:prstGeom prst="roundRect">
            <a:avLst>
              <a:gd name="adj" fmla="val 836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ipe(down)">
                                      <p:cBhvr>
                                        <p:cTn id="1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TextBox 12">
            <a:extLst>
              <a:ext uri="{FF2B5EF4-FFF2-40B4-BE49-F238E27FC236}">
                <a16:creationId xmlns:a16="http://schemas.microsoft.com/office/drawing/2014/main" id="{0E901BB0-6782-2726-8CCF-BFF96167B9F0}"/>
              </a:ext>
            </a:extLst>
          </p:cNvPr>
          <p:cNvSpPr txBox="1"/>
          <p:nvPr/>
        </p:nvSpPr>
        <p:spPr>
          <a:xfrm>
            <a:off x="2019299" y="6319023"/>
            <a:ext cx="14249400" cy="367158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tiết kiệm số tiền kiếm được từ những việc làm nhỏ bé như: </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hu gom rác cho tổ dân phố </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ỉa cây cho hàng xóm,...</a:t>
            </a:r>
            <a:endParaRPr lang="vi-VN" sz="4000" dirty="0">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90C9E5F-0B9E-444E-E003-F5B2DE205667}"/>
              </a:ext>
            </a:extLst>
          </p:cNvPr>
          <p:cNvSpPr/>
          <p:nvPr/>
        </p:nvSpPr>
        <p:spPr>
          <a:xfrm>
            <a:off x="2019299" y="731187"/>
            <a:ext cx="14249400" cy="12115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nào?</a:t>
            </a:r>
            <a:endParaRPr lang="vi-VN" sz="4000" b="1" dirty="0">
              <a:effectLst/>
              <a:latin typeface="Arial" panose="020B0604020202020204" pitchFamily="34" charset="0"/>
              <a:cs typeface="Arial" panose="020B0604020202020204" pitchFamily="34" charset="0"/>
            </a:endParaRPr>
          </a:p>
        </p:txBody>
      </p:sp>
      <p:pic>
        <p:nvPicPr>
          <p:cNvPr id="6146" name="Picture 2" descr="TP.HCM: Cần đổi mới hoạt động thu gom rác dân lập">
            <a:extLst>
              <a:ext uri="{FF2B5EF4-FFF2-40B4-BE49-F238E27FC236}">
                <a16:creationId xmlns:a16="http://schemas.microsoft.com/office/drawing/2014/main" id="{D9DB5B3E-6DDB-3DE0-37C4-928F85470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56623"/>
            <a:ext cx="6648450" cy="370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Tại sao cần phải tỉa cây cảnh định kỳ? | Cleanipedia">
            <a:extLst>
              <a:ext uri="{FF2B5EF4-FFF2-40B4-BE49-F238E27FC236}">
                <a16:creationId xmlns:a16="http://schemas.microsoft.com/office/drawing/2014/main" id="{58D25757-14D0-B786-FB61-781D77B6E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2356623"/>
            <a:ext cx="5562600" cy="370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par>
                                <p:cTn id="13" presetID="2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wipe(down)">
                                      <p:cBhvr>
                                        <p:cTn id="15" dur="500"/>
                                        <p:tgtEl>
                                          <p:spTgt spid="614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Rectangle: Rounded Corners 4">
            <a:extLst>
              <a:ext uri="{FF2B5EF4-FFF2-40B4-BE49-F238E27FC236}">
                <a16:creationId xmlns:a16="http://schemas.microsoft.com/office/drawing/2014/main" id="{A9B216CA-5598-DF70-8986-B8F8282A2D1F}"/>
              </a:ext>
            </a:extLst>
          </p:cNvPr>
          <p:cNvSpPr/>
          <p:nvPr/>
        </p:nvSpPr>
        <p:spPr>
          <a:xfrm>
            <a:off x="304800" y="800100"/>
            <a:ext cx="17678400" cy="121920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 tiết nào cho thấy Rai-ân quyết tâm thực hiện mong muốn của mình? </a:t>
            </a:r>
            <a:endParaRPr lang="vi-VN" sz="4000" b="1"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EAF173F-3C90-2F33-6B47-1CDBCB734CAC}"/>
              </a:ext>
            </a:extLst>
          </p:cNvPr>
          <p:cNvSpPr txBox="1"/>
          <p:nvPr/>
        </p:nvSpPr>
        <p:spPr>
          <a:xfrm>
            <a:off x="762000" y="2324100"/>
            <a:ext cx="7620000"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bốn tháng làm việc chăm chỉ, Rai-ân dành dụm được 70 đô la, nhưng sau đó, Rai-ân được biết rằng để đảo một cái giếng cần 2.000 đô la.</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Cậu đã không nản lòng mà vẫn quyết tâm làm việc chăm chỉ, sau một năm thì cậu đã dành dụm đủ số tiền 2.000 đô la.</a:t>
            </a:r>
            <a:endParaRPr lang="vi-VN" sz="3600" dirty="0">
              <a:effectLst/>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946EB44-8003-7986-E8D5-6B4D58B74438}"/>
              </a:ext>
            </a:extLst>
          </p:cNvPr>
          <p:cNvGrpSpPr/>
          <p:nvPr/>
        </p:nvGrpSpPr>
        <p:grpSpPr>
          <a:xfrm>
            <a:off x="9281021" y="3314700"/>
            <a:ext cx="8244979" cy="5791200"/>
            <a:chOff x="9281021" y="2247900"/>
            <a:chExt cx="8244979" cy="5791200"/>
          </a:xfrm>
        </p:grpSpPr>
        <p:pic>
          <p:nvPicPr>
            <p:cNvPr id="7170" name="Picture 2" descr="Cậu bé 6 tuổi với ước mơ vĩ đại, đem lại nguồn nước sạch cứu sống tất cả người dân châu Phi - Ảnh 1.">
              <a:extLst>
                <a:ext uri="{FF2B5EF4-FFF2-40B4-BE49-F238E27FC236}">
                  <a16:creationId xmlns:a16="http://schemas.microsoft.com/office/drawing/2014/main" id="{F08F8C32-6B75-26CB-9819-5A081A3C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021" y="2247900"/>
              <a:ext cx="8244979" cy="5159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8">
              <a:extLst>
                <a:ext uri="{FF2B5EF4-FFF2-40B4-BE49-F238E27FC236}">
                  <a16:creationId xmlns:a16="http://schemas.microsoft.com/office/drawing/2014/main" id="{680B5419-81F9-6ABD-FE22-62E61D8D3FA3}"/>
                </a:ext>
              </a:extLst>
            </p:cNvPr>
            <p:cNvSpPr/>
            <p:nvPr/>
          </p:nvSpPr>
          <p:spPr>
            <a:xfrm>
              <a:off x="11498510" y="7255261"/>
              <a:ext cx="3810000" cy="783839"/>
            </a:xfrm>
            <a:prstGeom prst="roundRect">
              <a:avLst>
                <a:gd name="adj" fmla="val 29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vi-VN" sz="4000" dirty="0">
                  <a:effectLst/>
                  <a:latin typeface="Arial" panose="020B0604020202020204" pitchFamily="34" charset="0"/>
                  <a:cs typeface="Arial" panose="020B0604020202020204" pitchFamily="34" charset="0"/>
                </a:rPr>
                <a:t>Ryan Hreljac</a:t>
              </a:r>
            </a:p>
          </p:txBody>
        </p:sp>
      </p:grpSp>
    </p:spTree>
    <p:extLst>
      <p:ext uri="{BB962C8B-B14F-4D97-AF65-F5344CB8AC3E}">
        <p14:creationId xmlns:p14="http://schemas.microsoft.com/office/powerpoint/2010/main" val="18588620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Rectangle: Rounded Corners 3">
            <a:extLst>
              <a:ext uri="{FF2B5EF4-FFF2-40B4-BE49-F238E27FC236}">
                <a16:creationId xmlns:a16="http://schemas.microsoft.com/office/drawing/2014/main" id="{C1FC0643-8847-3BBE-9B0F-28947413BF67}"/>
              </a:ext>
            </a:extLst>
          </p:cNvPr>
          <p:cNvSpPr/>
          <p:nvPr/>
        </p:nvSpPr>
        <p:spPr>
          <a:xfrm>
            <a:off x="685800" y="638429"/>
            <a:ext cx="17068800" cy="121920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đã cuốn hút mọi người tham gia như thế nào? </a:t>
            </a:r>
            <a:endParaRPr lang="vi-VN" sz="4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E14B19B-CC80-EFEB-06DB-48E9E99C7069}"/>
              </a:ext>
            </a:extLst>
          </p:cNvPr>
          <p:cNvSpPr txBox="1"/>
          <p:nvPr/>
        </p:nvSpPr>
        <p:spPr>
          <a:xfrm>
            <a:off x="10195560" y="2597399"/>
            <a:ext cx="755904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đã cuốn hút rất nhiều người quan tâm. </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Tổ chức “Giếng nước của Rai-ân” ra đời đã quyên góp được 750 000 đô la, tặng 30 giếng cho 8 nước ở châu Phi.</a:t>
            </a:r>
            <a:endParaRPr lang="vi-VN" sz="4000" dirty="0">
              <a:effectLst/>
              <a:latin typeface="Arial" panose="020B0604020202020204" pitchFamily="34" charset="0"/>
              <a:cs typeface="Arial" panose="020B0604020202020204" pitchFamily="34" charset="0"/>
            </a:endParaRPr>
          </a:p>
        </p:txBody>
      </p:sp>
      <p:pic>
        <p:nvPicPr>
          <p:cNvPr id="8194" name="Picture 2" descr="Ryan Hreljac · Kickass Canadians">
            <a:extLst>
              <a:ext uri="{FF2B5EF4-FFF2-40B4-BE49-F238E27FC236}">
                <a16:creationId xmlns:a16="http://schemas.microsoft.com/office/drawing/2014/main" id="{96984CC9-63CF-D85E-6689-97A7F87C0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7399"/>
            <a:ext cx="9144000" cy="6496050"/>
          </a:xfrm>
          <a:prstGeom prst="roundRect">
            <a:avLst>
              <a:gd name="adj" fmla="val 728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8761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rot="2360871">
            <a:off x="-2001325" y="-1255962"/>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425377" y="1028700"/>
            <a:ext cx="13437245" cy="82296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5175462" y="3162300"/>
            <a:ext cx="7937073" cy="3554948"/>
          </a:xfrm>
          <a:prstGeom prst="rect">
            <a:avLst/>
          </a:prstGeom>
        </p:spPr>
        <p:txBody>
          <a:bodyPr wrap="square" lIns="0" tIns="0" rIns="0" bIns="0" rtlCol="0" anchor="t">
            <a:spAutoFit/>
          </a:bodyPr>
          <a:lstStyle/>
          <a:p>
            <a:pPr algn="ctr">
              <a:lnSpc>
                <a:spcPts val="14773"/>
              </a:lnSpc>
            </a:pPr>
            <a:r>
              <a:rPr lang="vi-VN" sz="8000" b="1" dirty="0">
                <a:solidFill>
                  <a:srgbClr val="44312B"/>
                </a:solidFill>
                <a:latin typeface="Arial" panose="020B0604020202020204" pitchFamily="34" charset="0"/>
                <a:cs typeface="Arial" panose="020B0604020202020204" pitchFamily="34" charset="0"/>
              </a:rPr>
              <a:t>KỂ TOÀN BỘ </a:t>
            </a:r>
          </a:p>
          <a:p>
            <a:pPr algn="ctr">
              <a:lnSpc>
                <a:spcPts val="14773"/>
              </a:lnSpc>
            </a:pPr>
            <a:r>
              <a:rPr lang="vi-VN" sz="8000" b="1" dirty="0">
                <a:solidFill>
                  <a:srgbClr val="44312B"/>
                </a:solidFill>
                <a:latin typeface="Arial" panose="020B0604020202020204" pitchFamily="34" charset="0"/>
                <a:cs typeface="Arial" panose="020B0604020202020204" pitchFamily="34" charset="0"/>
              </a:rPr>
              <a:t>CÂU CHUYỆN</a:t>
            </a:r>
            <a:endParaRPr lang="en-US" sz="8000" b="1" dirty="0">
              <a:solidFill>
                <a:srgbClr val="44312B"/>
              </a:solidFill>
              <a:latin typeface="Arial" panose="020B0604020202020204" pitchFamily="34" charset="0"/>
              <a:cs typeface="Arial" panose="020B0604020202020204" pitchFamily="34" charset="0"/>
            </a:endParaRPr>
          </a:p>
        </p:txBody>
      </p:sp>
      <p:sp>
        <p:nvSpPr>
          <p:cNvPr id="5" name="Freeform 5"/>
          <p:cNvSpPr/>
          <p:nvPr/>
        </p:nvSpPr>
        <p:spPr>
          <a:xfrm rot="2360871">
            <a:off x="15628069" y="7309093"/>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133600" y="1409700"/>
            <a:ext cx="14301566" cy="7192829"/>
            <a:chOff x="0" y="0"/>
            <a:chExt cx="3766667" cy="1894408"/>
          </a:xfrm>
        </p:grpSpPr>
        <p:sp>
          <p:nvSpPr>
            <p:cNvPr id="4" name="Freeform 4"/>
            <p:cNvSpPr/>
            <p:nvPr/>
          </p:nvSpPr>
          <p:spPr>
            <a:xfrm>
              <a:off x="0" y="0"/>
              <a:ext cx="3766667" cy="1894408"/>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EDCAA6"/>
            </a:solidFill>
          </p:spPr>
        </p:sp>
        <p:sp>
          <p:nvSpPr>
            <p:cNvPr id="5" name="TextBox 5"/>
            <p:cNvSpPr txBox="1"/>
            <p:nvPr/>
          </p:nvSpPr>
          <p:spPr>
            <a:xfrm>
              <a:off x="0" y="-76200"/>
              <a:ext cx="3766667" cy="1970608"/>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7" name="Freeform 7"/>
          <p:cNvSpPr/>
          <p:nvPr/>
        </p:nvSpPr>
        <p:spPr>
          <a:xfrm>
            <a:off x="3132717" y="3574203"/>
            <a:ext cx="5161066" cy="4007127"/>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từng đoạn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HS kể 1 đoạn)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7" y="1792604"/>
            <a:ext cx="8560770" cy="923330"/>
          </a:xfrm>
          <a:prstGeom prst="rect">
            <a:avLst/>
          </a:prstGeom>
        </p:spPr>
        <p:txBody>
          <a:bodyPr lIns="0" tIns="0" rIns="0" bIns="0" rtlCol="0" anchor="t">
            <a:spAutoFit/>
          </a:bodyPr>
          <a:lstStyle/>
          <a:p>
            <a:pPr algn="ctr"/>
            <a:r>
              <a:rPr lang="vi-VN" sz="6000" b="1" dirty="0">
                <a:solidFill>
                  <a:srgbClr val="44312B"/>
                </a:solidFill>
                <a:latin typeface="Arial" panose="020B0604020202020204" pitchFamily="34" charset="0"/>
                <a:cs typeface="Arial" panose="020B0604020202020204" pitchFamily="34" charset="0"/>
              </a:rPr>
              <a:t>KỂ THEO NHÓM ĐÔI</a:t>
            </a:r>
            <a:endParaRPr lang="en-US" sz="6000" b="1" dirty="0">
              <a:solidFill>
                <a:srgbClr val="44312B"/>
              </a:solidFill>
              <a:latin typeface="Arial" panose="020B0604020202020204" pitchFamily="34" charset="0"/>
              <a:cs typeface="Arial" panose="020B0604020202020204" pitchFamily="34" charset="0"/>
            </a:endParaRPr>
          </a:p>
        </p:txBody>
      </p:sp>
      <p:sp>
        <p:nvSpPr>
          <p:cNvPr id="12" name="Freeform 7">
            <a:extLst>
              <a:ext uri="{FF2B5EF4-FFF2-40B4-BE49-F238E27FC236}">
                <a16:creationId xmlns:a16="http://schemas.microsoft.com/office/drawing/2014/main" id="{7535B380-8F4A-BA41-B811-BCD28FC92964}"/>
              </a:ext>
            </a:extLst>
          </p:cNvPr>
          <p:cNvSpPr/>
          <p:nvPr/>
        </p:nvSpPr>
        <p:spPr>
          <a:xfrm>
            <a:off x="10274985" y="3574203"/>
            <a:ext cx="5161065" cy="4007127"/>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2 đoạn (mỗi HS kể 2 đoạn)</a:t>
            </a:r>
            <a:endParaRPr lang="vi-VN" sz="4400" dirty="0">
              <a:effectLst/>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DEFA7EEC-DAF3-0A47-6EE1-D990957E41AF}"/>
              </a:ext>
            </a:extLst>
          </p:cNvPr>
          <p:cNvSpPr/>
          <p:nvPr/>
        </p:nvSpPr>
        <p:spPr>
          <a:xfrm>
            <a:off x="8522383" y="5157030"/>
            <a:ext cx="1524000" cy="923330"/>
          </a:xfrm>
          <a:prstGeom prst="rightArrow">
            <a:avLst/>
          </a:prstGeom>
          <a:solidFill>
            <a:srgbClr val="FFFDE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5" name="Freeform 67">
            <a:extLst>
              <a:ext uri="{FF2B5EF4-FFF2-40B4-BE49-F238E27FC236}">
                <a16:creationId xmlns:a16="http://schemas.microsoft.com/office/drawing/2014/main" id="{BBA0BD25-306D-094F-D2E6-965723AC818D}"/>
              </a:ext>
            </a:extLst>
          </p:cNvPr>
          <p:cNvSpPr/>
          <p:nvPr/>
        </p:nvSpPr>
        <p:spPr>
          <a:xfrm>
            <a:off x="421334" y="3864025"/>
            <a:ext cx="2482781" cy="6124021"/>
          </a:xfrm>
          <a:custGeom>
            <a:avLst/>
            <a:gdLst/>
            <a:ahLst/>
            <a:cxnLst/>
            <a:rect l="l" t="t" r="r" b="b"/>
            <a:pathLst>
              <a:path w="486744" h="1200602">
                <a:moveTo>
                  <a:pt x="0" y="0"/>
                </a:moveTo>
                <a:lnTo>
                  <a:pt x="486743" y="0"/>
                </a:lnTo>
                <a:lnTo>
                  <a:pt x="486743" y="1200602"/>
                </a:lnTo>
                <a:lnTo>
                  <a:pt x="0" y="1200602"/>
                </a:lnTo>
                <a:lnTo>
                  <a:pt x="0" y="0"/>
                </a:lnTo>
                <a:close/>
              </a:path>
            </a:pathLst>
          </a:custGeom>
          <a:blipFill>
            <a:blip r:embed="rId4"/>
            <a:stretch>
              <a:fillRect/>
            </a:stretch>
          </a:blipFill>
        </p:spPr>
      </p:sp>
      <p:sp>
        <p:nvSpPr>
          <p:cNvPr id="16" name="Freeform 68">
            <a:extLst>
              <a:ext uri="{FF2B5EF4-FFF2-40B4-BE49-F238E27FC236}">
                <a16:creationId xmlns:a16="http://schemas.microsoft.com/office/drawing/2014/main" id="{2FBBF3F1-0110-979D-97C7-785E155DA546}"/>
              </a:ext>
            </a:extLst>
          </p:cNvPr>
          <p:cNvSpPr/>
          <p:nvPr/>
        </p:nvSpPr>
        <p:spPr>
          <a:xfrm>
            <a:off x="15664652" y="3864025"/>
            <a:ext cx="2304167" cy="6124021"/>
          </a:xfrm>
          <a:custGeom>
            <a:avLst/>
            <a:gdLst/>
            <a:ahLst/>
            <a:cxnLst/>
            <a:rect l="l" t="t" r="r" b="b"/>
            <a:pathLst>
              <a:path w="437239" h="1162097">
                <a:moveTo>
                  <a:pt x="0" y="0"/>
                </a:moveTo>
                <a:lnTo>
                  <a:pt x="437239" y="0"/>
                </a:lnTo>
                <a:lnTo>
                  <a:pt x="437239" y="1162097"/>
                </a:lnTo>
                <a:lnTo>
                  <a:pt x="0" y="1162097"/>
                </a:lnTo>
                <a:lnTo>
                  <a:pt x="0" y="0"/>
                </a:lnTo>
                <a:close/>
              </a:path>
            </a:pathLst>
          </a:custGeom>
          <a:blipFill>
            <a:blip r:embed="rId5"/>
            <a:stretch>
              <a:fillRect/>
            </a:stretch>
          </a:blipFill>
        </p:spPr>
      </p:sp>
      <p:pic>
        <p:nvPicPr>
          <p:cNvPr id="17" name="Picture 4">
            <a:extLst>
              <a:ext uri="{FF2B5EF4-FFF2-40B4-BE49-F238E27FC236}">
                <a16:creationId xmlns:a16="http://schemas.microsoft.com/office/drawing/2014/main" id="{ECC6304C-F2BD-8136-A3E0-691937263C39}"/>
              </a:ext>
            </a:extLst>
          </p:cNvPr>
          <p:cNvPicPr>
            <a:picLocks noChangeAspect="1"/>
          </p:cNvPicPr>
          <p:nvPr/>
        </p:nvPicPr>
        <p:blipFill>
          <a:blip r:embed="rId6"/>
          <a:srcRect/>
          <a:stretch>
            <a:fillRect/>
          </a:stretch>
        </p:blipFill>
        <p:spPr>
          <a:xfrm flipH="1">
            <a:off x="800825" y="352856"/>
            <a:ext cx="2104017" cy="1463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133600" y="1409700"/>
            <a:ext cx="14301566" cy="7192829"/>
            <a:chOff x="0" y="0"/>
            <a:chExt cx="3766667" cy="1894408"/>
          </a:xfrm>
        </p:grpSpPr>
        <p:sp>
          <p:nvSpPr>
            <p:cNvPr id="4" name="Freeform 4"/>
            <p:cNvSpPr/>
            <p:nvPr/>
          </p:nvSpPr>
          <p:spPr>
            <a:xfrm>
              <a:off x="0" y="0"/>
              <a:ext cx="3766667" cy="1894408"/>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EDCAA6"/>
            </a:solidFill>
          </p:spPr>
        </p:sp>
        <p:sp>
          <p:nvSpPr>
            <p:cNvPr id="5" name="TextBox 5"/>
            <p:cNvSpPr txBox="1"/>
            <p:nvPr/>
          </p:nvSpPr>
          <p:spPr>
            <a:xfrm>
              <a:off x="0" y="-76200"/>
              <a:ext cx="3766667" cy="1970608"/>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7" name="Freeform 7"/>
          <p:cNvSpPr/>
          <p:nvPr/>
        </p:nvSpPr>
        <p:spPr>
          <a:xfrm>
            <a:off x="3611738" y="2967196"/>
            <a:ext cx="11345283" cy="1579560"/>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toàn bộ (một đoạn) của câu chuyện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5" y="1754544"/>
            <a:ext cx="8560770" cy="923330"/>
          </a:xfrm>
          <a:prstGeom prst="rect">
            <a:avLst/>
          </a:prstGeom>
        </p:spPr>
        <p:txBody>
          <a:bodyPr lIns="0" tIns="0" rIns="0" bIns="0" rtlCol="0" anchor="t">
            <a:spAutoFit/>
          </a:bodyPr>
          <a:lstStyle/>
          <a:p>
            <a:pPr algn="ctr"/>
            <a:r>
              <a:rPr lang="vi-VN" sz="6000" b="1" dirty="0">
                <a:solidFill>
                  <a:srgbClr val="44312B"/>
                </a:solidFill>
                <a:latin typeface="Arial" panose="020B0604020202020204" pitchFamily="34" charset="0"/>
                <a:cs typeface="Arial" panose="020B0604020202020204" pitchFamily="34" charset="0"/>
              </a:rPr>
              <a:t>KỂ TRƯỚC LỚP</a:t>
            </a:r>
            <a:endParaRPr lang="en-US" sz="6000" b="1" dirty="0">
              <a:solidFill>
                <a:srgbClr val="44312B"/>
              </a:solidFill>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ECC6304C-F2BD-8136-A3E0-691937263C39}"/>
              </a:ext>
            </a:extLst>
          </p:cNvPr>
          <p:cNvPicPr>
            <a:picLocks noChangeAspect="1"/>
          </p:cNvPicPr>
          <p:nvPr/>
        </p:nvPicPr>
        <p:blipFill>
          <a:blip r:embed="rId4"/>
          <a:srcRect/>
          <a:stretch>
            <a:fillRect/>
          </a:stretch>
        </p:blipFill>
        <p:spPr>
          <a:xfrm flipH="1">
            <a:off x="800825" y="352856"/>
            <a:ext cx="2104017" cy="1463310"/>
          </a:xfrm>
          <a:prstGeom prst="rect">
            <a:avLst/>
          </a:prstGeom>
        </p:spPr>
      </p:pic>
      <p:sp>
        <p:nvSpPr>
          <p:cNvPr id="8" name="Freeform 15">
            <a:extLst>
              <a:ext uri="{FF2B5EF4-FFF2-40B4-BE49-F238E27FC236}">
                <a16:creationId xmlns:a16="http://schemas.microsoft.com/office/drawing/2014/main" id="{B32A5A42-D0FF-4FC5-A853-3630CDCA7273}"/>
              </a:ext>
            </a:extLst>
          </p:cNvPr>
          <p:cNvSpPr/>
          <p:nvPr/>
        </p:nvSpPr>
        <p:spPr>
          <a:xfrm>
            <a:off x="5436976" y="4836078"/>
            <a:ext cx="7694806" cy="5415223"/>
          </a:xfrm>
          <a:custGeom>
            <a:avLst/>
            <a:gdLst/>
            <a:ahLst/>
            <a:cxnLst/>
            <a:rect l="l" t="t" r="r" b="b"/>
            <a:pathLst>
              <a:path w="1385001" h="974695">
                <a:moveTo>
                  <a:pt x="0" y="0"/>
                </a:moveTo>
                <a:lnTo>
                  <a:pt x="1385001" y="0"/>
                </a:lnTo>
                <a:lnTo>
                  <a:pt x="1385001" y="974695"/>
                </a:lnTo>
                <a:lnTo>
                  <a:pt x="0" y="9746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1091626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8513" y="2052071"/>
            <a:ext cx="6909937" cy="6721484"/>
          </a:xfrm>
          <a:custGeom>
            <a:avLst/>
            <a:gdLst/>
            <a:ahLst/>
            <a:cxnLst/>
            <a:rect l="l" t="t" r="r" b="b"/>
            <a:pathLst>
              <a:path w="6909937" h="6721484">
                <a:moveTo>
                  <a:pt x="0" y="0"/>
                </a:moveTo>
                <a:lnTo>
                  <a:pt x="6909937" y="0"/>
                </a:lnTo>
                <a:lnTo>
                  <a:pt x="6909937" y="6721484"/>
                </a:lnTo>
                <a:lnTo>
                  <a:pt x="0" y="67214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99853" y="8227264"/>
            <a:ext cx="23149316" cy="9254683"/>
          </a:xfrm>
          <a:custGeom>
            <a:avLst/>
            <a:gdLst/>
            <a:ahLst/>
            <a:cxnLst/>
            <a:rect l="l" t="t" r="r" b="b"/>
            <a:pathLst>
              <a:path w="23149316" h="9254683">
                <a:moveTo>
                  <a:pt x="0" y="0"/>
                </a:moveTo>
                <a:lnTo>
                  <a:pt x="23149316" y="0"/>
                </a:lnTo>
                <a:lnTo>
                  <a:pt x="23149316" y="9254683"/>
                </a:lnTo>
                <a:lnTo>
                  <a:pt x="0" y="92546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4"/>
          <p:cNvPicPr>
            <a:picLocks noChangeAspect="1"/>
          </p:cNvPicPr>
          <p:nvPr/>
        </p:nvPicPr>
        <p:blipFill>
          <a:blip r:embed="rId6"/>
          <a:srcRect/>
          <a:stretch>
            <a:fillRect/>
          </a:stretch>
        </p:blipFill>
        <p:spPr>
          <a:xfrm>
            <a:off x="2548715" y="3031942"/>
            <a:ext cx="4839394" cy="7610337"/>
          </a:xfrm>
          <a:prstGeom prst="rect">
            <a:avLst/>
          </a:prstGeom>
        </p:spPr>
      </p:pic>
      <p:grpSp>
        <p:nvGrpSpPr>
          <p:cNvPr id="10" name="Group 9">
            <a:extLst>
              <a:ext uri="{FF2B5EF4-FFF2-40B4-BE49-F238E27FC236}">
                <a16:creationId xmlns:a16="http://schemas.microsoft.com/office/drawing/2014/main" id="{4AF705E0-994D-D520-4F58-7F96E9DDAC43}"/>
              </a:ext>
            </a:extLst>
          </p:cNvPr>
          <p:cNvGrpSpPr/>
          <p:nvPr/>
        </p:nvGrpSpPr>
        <p:grpSpPr>
          <a:xfrm>
            <a:off x="8534400" y="441422"/>
            <a:ext cx="8839200" cy="5802522"/>
            <a:chOff x="8458200" y="2337428"/>
            <a:chExt cx="8839200" cy="5802522"/>
          </a:xfrm>
        </p:grpSpPr>
        <p:grpSp>
          <p:nvGrpSpPr>
            <p:cNvPr id="9" name="Group 8">
              <a:extLst>
                <a:ext uri="{FF2B5EF4-FFF2-40B4-BE49-F238E27FC236}">
                  <a16:creationId xmlns:a16="http://schemas.microsoft.com/office/drawing/2014/main" id="{DFE1D9F5-A5DB-A845-BE6A-F41D9BC5914F}"/>
                </a:ext>
              </a:extLst>
            </p:cNvPr>
            <p:cNvGrpSpPr/>
            <p:nvPr/>
          </p:nvGrpSpPr>
          <p:grpSpPr>
            <a:xfrm>
              <a:off x="8458200" y="2337428"/>
              <a:ext cx="8839200" cy="5802522"/>
              <a:chOff x="8458200" y="2337428"/>
              <a:chExt cx="8839200" cy="5802522"/>
            </a:xfrm>
          </p:grpSpPr>
          <p:sp>
            <p:nvSpPr>
              <p:cNvPr id="5" name="Freeform 5"/>
              <p:cNvSpPr/>
              <p:nvPr/>
            </p:nvSpPr>
            <p:spPr>
              <a:xfrm>
                <a:off x="8458200" y="2628899"/>
                <a:ext cx="8839200" cy="5511051"/>
              </a:xfrm>
              <a:custGeom>
                <a:avLst/>
                <a:gdLst/>
                <a:ahLst/>
                <a:cxnLst/>
                <a:rect l="l" t="t" r="r" b="b"/>
                <a:pathLst>
                  <a:path w="8394465" h="5141164">
                    <a:moveTo>
                      <a:pt x="0" y="0"/>
                    </a:moveTo>
                    <a:lnTo>
                      <a:pt x="8394465" y="0"/>
                    </a:lnTo>
                    <a:lnTo>
                      <a:pt x="8394465" y="5141164"/>
                    </a:lnTo>
                    <a:lnTo>
                      <a:pt x="0" y="51411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1353800" y="2337428"/>
                <a:ext cx="2343471" cy="582938"/>
              </a:xfrm>
              <a:custGeom>
                <a:avLst/>
                <a:gdLst/>
                <a:ahLst/>
                <a:cxnLst/>
                <a:rect l="l" t="t" r="r" b="b"/>
                <a:pathLst>
                  <a:path w="2343471" h="582938">
                    <a:moveTo>
                      <a:pt x="0" y="0"/>
                    </a:moveTo>
                    <a:lnTo>
                      <a:pt x="2343470" y="0"/>
                    </a:lnTo>
                    <a:lnTo>
                      <a:pt x="2343470" y="582938"/>
                    </a:lnTo>
                    <a:lnTo>
                      <a:pt x="0" y="582938"/>
                    </a:lnTo>
                    <a:lnTo>
                      <a:pt x="0" y="0"/>
                    </a:lnTo>
                    <a:close/>
                  </a:path>
                </a:pathLst>
              </a:custGeom>
              <a:blipFill>
                <a:blip r:embed="rId9"/>
                <a:stretch>
                  <a:fillRect/>
                </a:stretch>
              </a:blipFill>
            </p:spPr>
          </p:sp>
        </p:grpSp>
        <p:sp>
          <p:nvSpPr>
            <p:cNvPr id="7" name="TextBox 7"/>
            <p:cNvSpPr txBox="1"/>
            <p:nvPr/>
          </p:nvSpPr>
          <p:spPr>
            <a:xfrm>
              <a:off x="9277935" y="3651834"/>
              <a:ext cx="6876465" cy="3465179"/>
            </a:xfrm>
            <a:prstGeom prst="rect">
              <a:avLst/>
            </a:prstGeom>
          </p:spPr>
          <p:txBody>
            <a:bodyPr wrap="square" lIns="0" tIns="0" rIns="0" bIns="0" rtlCol="0" anchor="t">
              <a:spAutoFit/>
            </a:bodyPr>
            <a:lstStyle/>
            <a:p>
              <a:pPr algn="ctr">
                <a:lnSpc>
                  <a:spcPct val="150000"/>
                </a:lnSpc>
              </a:pPr>
              <a:r>
                <a:rPr lang="vi-VN" sz="8000" b="1" dirty="0">
                  <a:solidFill>
                    <a:srgbClr val="44312B"/>
                  </a:solidFill>
                  <a:latin typeface="Arial" panose="020B0604020202020204" pitchFamily="34" charset="0"/>
                  <a:cs typeface="Arial" panose="020B0604020202020204" pitchFamily="34" charset="0"/>
                </a:rPr>
                <a:t>GIẾNG NƯỚC CỦA RAI-ÂN</a:t>
              </a:r>
              <a:endParaRPr lang="en-US" sz="8000" b="1" dirty="0">
                <a:solidFill>
                  <a:srgbClr val="44312B"/>
                </a:solidFill>
                <a:latin typeface="Arial" panose="020B0604020202020204" pitchFamily="34" charset="0"/>
                <a:cs typeface="Arial" panose="020B0604020202020204" pitchFamily="34" charset="0"/>
              </a:endParaRPr>
            </a:p>
          </p:txBody>
        </p:sp>
      </p:grpSp>
      <p:sp>
        <p:nvSpPr>
          <p:cNvPr id="8" name="TextBox 8"/>
          <p:cNvSpPr txBox="1"/>
          <p:nvPr/>
        </p:nvSpPr>
        <p:spPr>
          <a:xfrm>
            <a:off x="3005482" y="762833"/>
            <a:ext cx="3925860" cy="1231106"/>
          </a:xfrm>
          <a:prstGeom prst="rect">
            <a:avLst/>
          </a:prstGeom>
        </p:spPr>
        <p:txBody>
          <a:bodyPr wrap="square" lIns="0" tIns="0" rIns="0" bIns="0" rtlCol="0" anchor="t">
            <a:spAutoFit/>
          </a:bodyPr>
          <a:lstStyle/>
          <a:p>
            <a:pPr algn="ctr">
              <a:spcBef>
                <a:spcPct val="0"/>
              </a:spcBef>
            </a:pPr>
            <a:r>
              <a:rPr lang="vi-VN" sz="8000" b="1" dirty="0">
                <a:solidFill>
                  <a:srgbClr val="44312B"/>
                </a:solidFill>
                <a:latin typeface="Arial" panose="020B0604020202020204" pitchFamily="34" charset="0"/>
                <a:cs typeface="Arial" panose="020B0604020202020204" pitchFamily="34" charset="0"/>
              </a:rPr>
              <a:t> BÀI 11</a:t>
            </a:r>
            <a:endParaRPr lang="en-US" sz="8000" b="1" dirty="0">
              <a:solidFill>
                <a:srgbClr val="44312B"/>
              </a:solidFill>
              <a:latin typeface="Arial" panose="020B0604020202020204" pitchFamily="34" charset="0"/>
              <a:cs typeface="Arial" panose="020B0604020202020204" pitchFamily="34" charset="0"/>
            </a:endParaRPr>
          </a:p>
        </p:txBody>
      </p:sp>
      <p:sp>
        <p:nvSpPr>
          <p:cNvPr id="11" name="TextBox 8">
            <a:extLst>
              <a:ext uri="{FF2B5EF4-FFF2-40B4-BE49-F238E27FC236}">
                <a16:creationId xmlns:a16="http://schemas.microsoft.com/office/drawing/2014/main" id="{9F01C502-2FA7-37CA-705A-CF22540123C5}"/>
              </a:ext>
            </a:extLst>
          </p:cNvPr>
          <p:cNvSpPr txBox="1"/>
          <p:nvPr/>
        </p:nvSpPr>
        <p:spPr>
          <a:xfrm>
            <a:off x="9191234" y="6620051"/>
            <a:ext cx="7202265" cy="1231106"/>
          </a:xfrm>
          <a:prstGeom prst="rect">
            <a:avLst/>
          </a:prstGeom>
        </p:spPr>
        <p:txBody>
          <a:bodyPr wrap="square" lIns="0" tIns="0" rIns="0" bIns="0" rtlCol="0" anchor="t">
            <a:spAutoFit/>
          </a:bodyPr>
          <a:lstStyle/>
          <a:p>
            <a:pPr algn="ctr">
              <a:spcBef>
                <a:spcPct val="0"/>
              </a:spcBef>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2">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5309610" y="1880639"/>
            <a:ext cx="7668780" cy="531183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03. </a:t>
            </a:r>
          </a:p>
          <a:p>
            <a:pPr algn="ctr">
              <a:lnSpc>
                <a:spcPct val="150000"/>
              </a:lnSpc>
            </a:pPr>
            <a:r>
              <a:rPr lang="vi-VN" sz="8000" b="1" dirty="0">
                <a:solidFill>
                  <a:srgbClr val="44312B"/>
                </a:solidFill>
                <a:latin typeface="Arial" panose="020B0604020202020204" pitchFamily="34" charset="0"/>
                <a:cs typeface="Arial" panose="020B0604020202020204" pitchFamily="34" charset="0"/>
              </a:rPr>
              <a:t>TRAO ĐỔI VỀ CÂU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7606" y="3695699"/>
            <a:ext cx="8199385" cy="819938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11">
            <a:extLst>
              <a:ext uri="{FF2B5EF4-FFF2-40B4-BE49-F238E27FC236}">
                <a16:creationId xmlns:a16="http://schemas.microsoft.com/office/drawing/2014/main" id="{BE50FEF8-E826-FB32-3DF6-8C7AD1ECF38B}"/>
              </a:ext>
            </a:extLst>
          </p:cNvPr>
          <p:cNvSpPr/>
          <p:nvPr/>
        </p:nvSpPr>
        <p:spPr>
          <a:xfrm flipH="1">
            <a:off x="1387954" y="2590760"/>
            <a:ext cx="4164706" cy="6532877"/>
          </a:xfrm>
          <a:custGeom>
            <a:avLst/>
            <a:gdLst/>
            <a:ahLst/>
            <a:cxnLst/>
            <a:rect l="l" t="t" r="r" b="b"/>
            <a:pathLst>
              <a:path w="835518" h="1310617">
                <a:moveTo>
                  <a:pt x="0" y="0"/>
                </a:moveTo>
                <a:lnTo>
                  <a:pt x="835519" y="0"/>
                </a:lnTo>
                <a:lnTo>
                  <a:pt x="835519" y="1310617"/>
                </a:lnTo>
                <a:lnTo>
                  <a:pt x="0" y="1310617"/>
                </a:lnTo>
                <a:lnTo>
                  <a:pt x="0" y="0"/>
                </a:lnTo>
                <a:close/>
              </a:path>
            </a:pathLst>
          </a:custGeom>
          <a:blipFill>
            <a:blip r:embed="rId6"/>
            <a:stretch>
              <a:fillRect/>
            </a:stretch>
          </a:blipFill>
        </p:spPr>
      </p:sp>
    </p:spTree>
    <p:extLst>
      <p:ext uri="{BB962C8B-B14F-4D97-AF65-F5344CB8AC3E}">
        <p14:creationId xmlns:p14="http://schemas.microsoft.com/office/powerpoint/2010/main" val="80933288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801444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7">
            <a:extLst>
              <a:ext uri="{FF2B5EF4-FFF2-40B4-BE49-F238E27FC236}">
                <a16:creationId xmlns:a16="http://schemas.microsoft.com/office/drawing/2014/main" id="{8B32C768-51A9-3CA7-E126-D4A2D741316B}"/>
              </a:ext>
            </a:extLst>
          </p:cNvPr>
          <p:cNvSpPr/>
          <p:nvPr/>
        </p:nvSpPr>
        <p:spPr>
          <a:xfrm>
            <a:off x="0" y="495300"/>
            <a:ext cx="7391400" cy="1219200"/>
          </a:xfrm>
          <a:prstGeom prst="homePlate">
            <a:avLst/>
          </a:prstGeom>
          <a:solidFill>
            <a:schemeClr val="bg1"/>
          </a:solidFill>
          <a:ln>
            <a:solidFill>
              <a:srgbClr val="C3D5AA"/>
            </a:solidFill>
          </a:ln>
        </p:spPr>
        <p:txBody>
          <a:bodyPr anchor="ctr"/>
          <a:lstStyle/>
          <a:p>
            <a:pPr algn="ctr">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vi-VN" sz="4400" b="1" dirty="0">
              <a:effectLst/>
              <a:latin typeface="Arial" panose="020B0604020202020204" pitchFamily="34" charset="0"/>
              <a:cs typeface="Arial" panose="020B0604020202020204" pitchFamily="34" charset="0"/>
            </a:endParaRPr>
          </a:p>
        </p:txBody>
      </p:sp>
      <p:sp>
        <p:nvSpPr>
          <p:cNvPr id="7" name="Freeform 110">
            <a:extLst>
              <a:ext uri="{FF2B5EF4-FFF2-40B4-BE49-F238E27FC236}">
                <a16:creationId xmlns:a16="http://schemas.microsoft.com/office/drawing/2014/main" id="{1B8B9C39-883D-6B2D-BF58-7227FFC8D524}"/>
              </a:ext>
            </a:extLst>
          </p:cNvPr>
          <p:cNvSpPr/>
          <p:nvPr/>
        </p:nvSpPr>
        <p:spPr>
          <a:xfrm>
            <a:off x="5943600" y="4533900"/>
            <a:ext cx="7484420" cy="5257800"/>
          </a:xfrm>
          <a:custGeom>
            <a:avLst/>
            <a:gdLst/>
            <a:ahLst/>
            <a:cxnLst/>
            <a:rect l="l" t="t" r="r" b="b"/>
            <a:pathLst>
              <a:path w="1425193" h="1001198">
                <a:moveTo>
                  <a:pt x="0" y="0"/>
                </a:moveTo>
                <a:lnTo>
                  <a:pt x="1425193" y="0"/>
                </a:lnTo>
                <a:lnTo>
                  <a:pt x="1425193" y="1001198"/>
                </a:lnTo>
                <a:lnTo>
                  <a:pt x="0" y="1001198"/>
                </a:lnTo>
                <a:lnTo>
                  <a:pt x="0" y="0"/>
                </a:lnTo>
                <a:close/>
              </a:path>
            </a:pathLst>
          </a:custGeom>
          <a:blipFill>
            <a:blip r:embed="rId5"/>
            <a:stretch>
              <a:fillRect/>
            </a:stretch>
          </a:blipFill>
        </p:spPr>
      </p:sp>
      <p:sp>
        <p:nvSpPr>
          <p:cNvPr id="8" name="Speech Bubble: Oval 7">
            <a:extLst>
              <a:ext uri="{FF2B5EF4-FFF2-40B4-BE49-F238E27FC236}">
                <a16:creationId xmlns:a16="http://schemas.microsoft.com/office/drawing/2014/main" id="{3F2908BD-1829-B752-16D3-730E6F1F065A}"/>
              </a:ext>
            </a:extLst>
          </p:cNvPr>
          <p:cNvSpPr/>
          <p:nvPr/>
        </p:nvSpPr>
        <p:spPr>
          <a:xfrm>
            <a:off x="530761" y="2186052"/>
            <a:ext cx="5946239" cy="4088122"/>
          </a:xfrm>
          <a:prstGeom prst="wedgeEllipseCallout">
            <a:avLst>
              <a:gd name="adj1" fmla="val 50174"/>
              <a:gd name="adj2" fmla="val 33763"/>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Hành động  của cậu bé     Rai-ân có ý nghĩa như thế nào?</a:t>
            </a:r>
            <a:endParaRPr lang="vi-VN" sz="4000" dirty="0">
              <a:effectLst/>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258DC9F5-CB33-C65F-24B9-B33270ADDD1A}"/>
              </a:ext>
            </a:extLst>
          </p:cNvPr>
          <p:cNvSpPr/>
          <p:nvPr/>
        </p:nvSpPr>
        <p:spPr>
          <a:xfrm>
            <a:off x="11598035" y="734450"/>
            <a:ext cx="5468404" cy="4088122"/>
          </a:xfrm>
          <a:prstGeom prst="wedgeEllipseCallout">
            <a:avLst>
              <a:gd name="adj1" fmla="val -47886"/>
              <a:gd name="adj2" fmla="val 45661"/>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Em thích điều gì ở tính cách của Rai-ân?</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29251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456266" y="2027694"/>
            <a:ext cx="9085800" cy="5425909"/>
          </a:xfrm>
          <a:prstGeom prst="rect">
            <a:avLst/>
          </a:prstGeom>
        </p:spPr>
        <p:txBody>
          <a:bodyPr wrap="square" lIns="0" tIns="0" rIns="0" bIns="0" rtlCol="0" anchor="t">
            <a:spAutoFit/>
          </a:bodyPr>
          <a:lstStyle/>
          <a:p>
            <a:pPr marL="571500" lvl="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thể hiện lòng nhân ái.</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như một lời kêu gọi sự quan tâm và giúp đỡ những người gặp khó khăn ở khắp nơi trên thế giới...</a:t>
            </a:r>
            <a:endParaRPr lang="vi-VN" sz="4000" dirty="0">
              <a:effectLst/>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D3892019-859E-A6D9-C1D9-27F8CA7CAE2D}"/>
              </a:ext>
            </a:extLst>
          </p:cNvPr>
          <p:cNvSpPr/>
          <p:nvPr/>
        </p:nvSpPr>
        <p:spPr>
          <a:xfrm>
            <a:off x="0" y="495300"/>
            <a:ext cx="6862199" cy="1219200"/>
          </a:xfrm>
          <a:prstGeom prst="homePlate">
            <a:avLst/>
          </a:prstGeom>
          <a:solidFill>
            <a:schemeClr val="bg1"/>
          </a:solidFill>
          <a:ln>
            <a:solidFill>
              <a:srgbClr val="C3D5AA"/>
            </a:solidFill>
          </a:ln>
        </p:spPr>
        <p:txBody>
          <a:bodyPr anchor="ctr"/>
          <a:lstStyle/>
          <a:p>
            <a:pPr algn="ctr">
              <a:lnSpc>
                <a:spcPct val="114000"/>
              </a:lnSpc>
            </a:pPr>
            <a:r>
              <a:rPr lang="vi-VN" sz="4400" b="1" dirty="0">
                <a:effectLst/>
                <a:latin typeface="Arial" panose="020B0604020202020204" pitchFamily="34" charset="0"/>
                <a:cs typeface="Arial" panose="020B0604020202020204" pitchFamily="34" charset="0"/>
              </a:rPr>
              <a:t>Gợi ý trả lời</a:t>
            </a:r>
          </a:p>
        </p:txBody>
      </p:sp>
      <p:sp>
        <p:nvSpPr>
          <p:cNvPr id="10" name="Speech Bubble: Oval 9">
            <a:extLst>
              <a:ext uri="{FF2B5EF4-FFF2-40B4-BE49-F238E27FC236}">
                <a16:creationId xmlns:a16="http://schemas.microsoft.com/office/drawing/2014/main" id="{D48494E9-11EE-37EE-F7C2-CE7B2A981D0F}"/>
              </a:ext>
            </a:extLst>
          </p:cNvPr>
          <p:cNvSpPr/>
          <p:nvPr/>
        </p:nvSpPr>
        <p:spPr>
          <a:xfrm>
            <a:off x="11030771" y="652526"/>
            <a:ext cx="6172205" cy="4088122"/>
          </a:xfrm>
          <a:prstGeom prst="wedgeEllipseCallout">
            <a:avLst>
              <a:gd name="adj1" fmla="val 8684"/>
              <a:gd name="adj2" fmla="val 65079"/>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Hành động  </a:t>
            </a: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cậu bé Rai-ân có ý nghĩa như thế nào?</a:t>
            </a:r>
            <a:endParaRPr lang="vi-VN" sz="4000" dirty="0">
              <a:effectLst/>
              <a:latin typeface="Arial" panose="020B0604020202020204" pitchFamily="34" charset="0"/>
              <a:cs typeface="Arial" panose="020B0604020202020204" pitchFamily="34" charset="0"/>
            </a:endParaRPr>
          </a:p>
        </p:txBody>
      </p:sp>
      <p:sp>
        <p:nvSpPr>
          <p:cNvPr id="6" name="Freeform 69">
            <a:extLst>
              <a:ext uri="{FF2B5EF4-FFF2-40B4-BE49-F238E27FC236}">
                <a16:creationId xmlns:a16="http://schemas.microsoft.com/office/drawing/2014/main" id="{DDB3BF6E-4E94-EFFE-6B08-E790DE3511C7}"/>
              </a:ext>
            </a:extLst>
          </p:cNvPr>
          <p:cNvSpPr/>
          <p:nvPr/>
        </p:nvSpPr>
        <p:spPr>
          <a:xfrm>
            <a:off x="11799930" y="4740648"/>
            <a:ext cx="5821416" cy="5947806"/>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511361" y="2481664"/>
            <a:ext cx="8523692" cy="4517968"/>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lòng nhân ái</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tính kiên trì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sự chăm chỉ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sự kiên định, quyết tâm theo đuổi ước mơ....</a:t>
            </a:r>
            <a:endParaRPr lang="vi-VN" sz="4000" dirty="0">
              <a:effectLst/>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D3892019-859E-A6D9-C1D9-27F8CA7CAE2D}"/>
              </a:ext>
            </a:extLst>
          </p:cNvPr>
          <p:cNvSpPr/>
          <p:nvPr/>
        </p:nvSpPr>
        <p:spPr>
          <a:xfrm>
            <a:off x="0" y="495300"/>
            <a:ext cx="6862199" cy="1219200"/>
          </a:xfrm>
          <a:prstGeom prst="homePlate">
            <a:avLst/>
          </a:prstGeom>
          <a:solidFill>
            <a:schemeClr val="bg1"/>
          </a:solidFill>
          <a:ln>
            <a:solidFill>
              <a:srgbClr val="C3D5AA"/>
            </a:solidFill>
          </a:ln>
        </p:spPr>
        <p:txBody>
          <a:bodyPr anchor="ctr"/>
          <a:lstStyle/>
          <a:p>
            <a:pPr algn="ctr">
              <a:lnSpc>
                <a:spcPct val="114000"/>
              </a:lnSpc>
            </a:pPr>
            <a:r>
              <a:rPr lang="vi-VN" sz="4400" b="1" dirty="0">
                <a:effectLst/>
                <a:latin typeface="Arial" panose="020B0604020202020204" pitchFamily="34" charset="0"/>
                <a:cs typeface="Arial" panose="020B0604020202020204" pitchFamily="34" charset="0"/>
              </a:rPr>
              <a:t>Gợi ý trả lời</a:t>
            </a:r>
          </a:p>
        </p:txBody>
      </p:sp>
      <p:sp>
        <p:nvSpPr>
          <p:cNvPr id="10" name="Speech Bubble: Oval 9">
            <a:extLst>
              <a:ext uri="{FF2B5EF4-FFF2-40B4-BE49-F238E27FC236}">
                <a16:creationId xmlns:a16="http://schemas.microsoft.com/office/drawing/2014/main" id="{D48494E9-11EE-37EE-F7C2-CE7B2A981D0F}"/>
              </a:ext>
            </a:extLst>
          </p:cNvPr>
          <p:cNvSpPr/>
          <p:nvPr/>
        </p:nvSpPr>
        <p:spPr>
          <a:xfrm>
            <a:off x="10742097" y="652526"/>
            <a:ext cx="6172205" cy="4088122"/>
          </a:xfrm>
          <a:prstGeom prst="wedgeEllipseCallout">
            <a:avLst>
              <a:gd name="adj1" fmla="val 13869"/>
              <a:gd name="adj2" fmla="val 66197"/>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Em thích điều gì ở tính cách của Rai-ân?</a:t>
            </a:r>
            <a:endParaRPr lang="vi-VN" sz="4000" dirty="0">
              <a:effectLst/>
              <a:latin typeface="Arial" panose="020B0604020202020204" pitchFamily="34" charset="0"/>
              <a:cs typeface="Arial" panose="020B0604020202020204" pitchFamily="34" charset="0"/>
            </a:endParaRPr>
          </a:p>
        </p:txBody>
      </p:sp>
      <p:sp>
        <p:nvSpPr>
          <p:cNvPr id="6" name="Freeform 69">
            <a:extLst>
              <a:ext uri="{FF2B5EF4-FFF2-40B4-BE49-F238E27FC236}">
                <a16:creationId xmlns:a16="http://schemas.microsoft.com/office/drawing/2014/main" id="{DDB3BF6E-4E94-EFFE-6B08-E790DE3511C7}"/>
              </a:ext>
            </a:extLst>
          </p:cNvPr>
          <p:cNvSpPr/>
          <p:nvPr/>
        </p:nvSpPr>
        <p:spPr>
          <a:xfrm>
            <a:off x="11799930" y="4740648"/>
            <a:ext cx="5821416" cy="5947806"/>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9739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8">
            <a:extLst>
              <a:ext uri="{FF2B5EF4-FFF2-40B4-BE49-F238E27FC236}">
                <a16:creationId xmlns:a16="http://schemas.microsoft.com/office/drawing/2014/main" id="{74B81E6C-2FCF-0E3D-E7B2-3E4D7655FD4B}"/>
              </a:ext>
            </a:extLst>
          </p:cNvPr>
          <p:cNvSpPr txBox="1"/>
          <p:nvPr/>
        </p:nvSpPr>
        <p:spPr>
          <a:xfrm>
            <a:off x="4181133" y="647700"/>
            <a:ext cx="9925733" cy="1107996"/>
          </a:xfrm>
          <a:prstGeom prst="rect">
            <a:avLst/>
          </a:prstGeom>
        </p:spPr>
        <p:txBody>
          <a:bodyPr wrap="square" lIns="0" tIns="0" rIns="0" bIns="0" rtlCol="0" anchor="t">
            <a:spAutoFit/>
          </a:bodyPr>
          <a:lstStyle/>
          <a:p>
            <a:pPr algn="ctr">
              <a:spcBef>
                <a:spcPct val="0"/>
              </a:spcBef>
            </a:pPr>
            <a:r>
              <a:rPr lang="vi-VN" sz="7200" b="1" dirty="0">
                <a:solidFill>
                  <a:srgbClr val="44312B"/>
                </a:solidFill>
                <a:latin typeface="Arial" panose="020B0604020202020204" pitchFamily="34" charset="0"/>
                <a:cs typeface="Arial" panose="020B0604020202020204" pitchFamily="34" charset="0"/>
              </a:rPr>
              <a:t>CỦNG CỐ, DẶN DÒ</a:t>
            </a:r>
            <a:endParaRPr lang="en-US" sz="7200" b="1" dirty="0">
              <a:solidFill>
                <a:srgbClr val="44312B"/>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2BAC1DC-B285-FE27-57A4-E7050A93A21D}"/>
              </a:ext>
            </a:extLst>
          </p:cNvPr>
          <p:cNvGrpSpPr/>
          <p:nvPr/>
        </p:nvGrpSpPr>
        <p:grpSpPr>
          <a:xfrm>
            <a:off x="3922712" y="2312202"/>
            <a:ext cx="10442573" cy="8184368"/>
            <a:chOff x="3922712" y="2312202"/>
            <a:chExt cx="10442573" cy="8184368"/>
          </a:xfrm>
        </p:grpSpPr>
        <p:sp>
          <p:nvSpPr>
            <p:cNvPr id="2" name="Freeform 35">
              <a:extLst>
                <a:ext uri="{FF2B5EF4-FFF2-40B4-BE49-F238E27FC236}">
                  <a16:creationId xmlns:a16="http://schemas.microsoft.com/office/drawing/2014/main" id="{2EC4E813-3AF7-22FF-0418-4A41B0999D58}"/>
                </a:ext>
              </a:extLst>
            </p:cNvPr>
            <p:cNvSpPr/>
            <p:nvPr/>
          </p:nvSpPr>
          <p:spPr>
            <a:xfrm>
              <a:off x="3922712" y="2312202"/>
              <a:ext cx="10442573" cy="8184368"/>
            </a:xfrm>
            <a:custGeom>
              <a:avLst/>
              <a:gdLst/>
              <a:ahLst/>
              <a:cxnLst/>
              <a:rect l="l" t="t" r="r" b="b"/>
              <a:pathLst>
                <a:path w="1638271" h="1283995">
                  <a:moveTo>
                    <a:pt x="0" y="0"/>
                  </a:moveTo>
                  <a:lnTo>
                    <a:pt x="1638272" y="0"/>
                  </a:lnTo>
                  <a:lnTo>
                    <a:pt x="1638272" y="1283995"/>
                  </a:lnTo>
                  <a:lnTo>
                    <a:pt x="0" y="12839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1BCA74-820A-4B38-4A86-2CC3ED8088FE}"/>
                </a:ext>
              </a:extLst>
            </p:cNvPr>
            <p:cNvSpPr txBox="1"/>
            <p:nvPr/>
          </p:nvSpPr>
          <p:spPr>
            <a:xfrm>
              <a:off x="6591298" y="3235495"/>
              <a:ext cx="5105400" cy="1998176"/>
            </a:xfrm>
            <a:prstGeom prst="rect">
              <a:avLst/>
            </a:prstGeom>
            <a:noFill/>
          </p:spPr>
          <p:txBody>
            <a:bodyPr wrap="square">
              <a:spAutoFit/>
            </a:bodyPr>
            <a:lstStyle/>
            <a:p>
              <a:pPr algn="just">
                <a:lnSpc>
                  <a:spcPct val="150000"/>
                </a:lnSpc>
              </a:pPr>
              <a:r>
                <a:rPr lang="vi-VN"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Chuẩn bị bài đọc 2: </a:t>
              </a:r>
              <a:r>
                <a:rPr lang="vi-VN" sz="4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Buổi học cuối cùng</a:t>
              </a:r>
              <a:r>
                <a:rPr lang="vi-VN"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solidFill>
                  <a:schemeClr val="bg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361349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2" name="Freeform 2"/>
          <p:cNvSpPr/>
          <p:nvPr/>
        </p:nvSpPr>
        <p:spPr>
          <a:xfrm rot="2360871">
            <a:off x="-2001325" y="-1255962"/>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5400" y="571500"/>
            <a:ext cx="15697199" cy="91440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2654727" y="2487580"/>
            <a:ext cx="12509073" cy="5311839"/>
          </a:xfrm>
          <a:prstGeom prst="rect">
            <a:avLst/>
          </a:prstGeom>
        </p:spPr>
        <p:txBody>
          <a:bodyPr wrap="square" lIns="0" tIns="0" rIns="0" bIns="0" rtlCol="0" anchor="t">
            <a:spAutoFit/>
          </a:bodyPr>
          <a:lstStyle/>
          <a:p>
            <a:pPr algn="ctr">
              <a:lnSpc>
                <a:spcPct val="150000"/>
              </a:lnSpc>
            </a:pPr>
            <a:r>
              <a:rPr lang="vi-VN" sz="8000" b="1" dirty="0">
                <a:solidFill>
                  <a:srgbClr val="44312B"/>
                </a:solidFill>
                <a:latin typeface="Arial" panose="020B0604020202020204" pitchFamily="34" charset="0"/>
                <a:cs typeface="Arial" panose="020B0604020202020204" pitchFamily="34" charset="0"/>
              </a:rPr>
              <a:t>CẢM ƠN CÁC BẠN ĐÃ LẮNG NGHE BÀI GIẢNG HÔM NAY!</a:t>
            </a:r>
            <a:endParaRPr lang="en-US" sz="8000" b="1" dirty="0">
              <a:solidFill>
                <a:srgbClr val="44312B"/>
              </a:solidFill>
              <a:latin typeface="Arial" panose="020B0604020202020204" pitchFamily="34" charset="0"/>
              <a:cs typeface="Arial" panose="020B0604020202020204" pitchFamily="34" charset="0"/>
            </a:endParaRPr>
          </a:p>
        </p:txBody>
      </p:sp>
      <p:sp>
        <p:nvSpPr>
          <p:cNvPr id="5" name="Freeform 5"/>
          <p:cNvSpPr/>
          <p:nvPr/>
        </p:nvSpPr>
        <p:spPr>
          <a:xfrm rot="2360871">
            <a:off x="15628069" y="7309093"/>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9071360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8">
            <a:extLst>
              <a:ext uri="{FF2B5EF4-FFF2-40B4-BE49-F238E27FC236}">
                <a16:creationId xmlns:a16="http://schemas.microsoft.com/office/drawing/2014/main" id="{74B81E6C-2FCF-0E3D-E7B2-3E4D7655FD4B}"/>
              </a:ext>
            </a:extLst>
          </p:cNvPr>
          <p:cNvSpPr txBox="1"/>
          <p:nvPr/>
        </p:nvSpPr>
        <p:spPr>
          <a:xfrm>
            <a:off x="4181133" y="534345"/>
            <a:ext cx="9925733" cy="1107996"/>
          </a:xfrm>
          <a:prstGeom prst="rect">
            <a:avLst/>
          </a:prstGeom>
        </p:spPr>
        <p:txBody>
          <a:bodyPr wrap="square" lIns="0" tIns="0" rIns="0" bIns="0" rtlCol="0" anchor="t">
            <a:spAutoFit/>
          </a:bodyPr>
          <a:lstStyle/>
          <a:p>
            <a:pPr algn="ctr">
              <a:spcBef>
                <a:spcPct val="0"/>
              </a:spcBef>
            </a:pPr>
            <a:r>
              <a:rPr lang="vi-VN" sz="7200" b="1" dirty="0">
                <a:solidFill>
                  <a:srgbClr val="44312B"/>
                </a:solidFill>
                <a:latin typeface="Arial" panose="020B0604020202020204" pitchFamily="34" charset="0"/>
                <a:cs typeface="Arial" panose="020B0604020202020204" pitchFamily="34" charset="0"/>
              </a:rPr>
              <a:t>NỘI DUNG BÀI HỌC</a:t>
            </a:r>
            <a:endParaRPr lang="en-US" sz="7200" b="1" dirty="0">
              <a:solidFill>
                <a:srgbClr val="44312B"/>
              </a:solidFill>
              <a:latin typeface="Arial" panose="020B0604020202020204" pitchFamily="34" charset="0"/>
              <a:cs typeface="Arial" panose="020B0604020202020204" pitchFamily="34" charset="0"/>
            </a:endParaRPr>
          </a:p>
        </p:txBody>
      </p:sp>
      <p:sp>
        <p:nvSpPr>
          <p:cNvPr id="11" name="Freeform 14">
            <a:extLst>
              <a:ext uri="{FF2B5EF4-FFF2-40B4-BE49-F238E27FC236}">
                <a16:creationId xmlns:a16="http://schemas.microsoft.com/office/drawing/2014/main" id="{37B08A7F-A279-E81E-477A-E7E0A4A9DD35}"/>
              </a:ext>
            </a:extLst>
          </p:cNvPr>
          <p:cNvSpPr/>
          <p:nvPr/>
        </p:nvSpPr>
        <p:spPr>
          <a:xfrm>
            <a:off x="4586212" y="4914900"/>
            <a:ext cx="9115576" cy="5482479"/>
          </a:xfrm>
          <a:custGeom>
            <a:avLst/>
            <a:gdLst/>
            <a:ahLst/>
            <a:cxnLst/>
            <a:rect l="l" t="t" r="r" b="b"/>
            <a:pathLst>
              <a:path w="1690800" h="1016916">
                <a:moveTo>
                  <a:pt x="0" y="0"/>
                </a:moveTo>
                <a:lnTo>
                  <a:pt x="1690800" y="0"/>
                </a:lnTo>
                <a:lnTo>
                  <a:pt x="1690800" y="1016916"/>
                </a:lnTo>
                <a:lnTo>
                  <a:pt x="0" y="1016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hought Bubble: Cloud 11">
            <a:extLst>
              <a:ext uri="{FF2B5EF4-FFF2-40B4-BE49-F238E27FC236}">
                <a16:creationId xmlns:a16="http://schemas.microsoft.com/office/drawing/2014/main" id="{74D2E5C0-390D-DEBC-75D6-1BB60538C0B9}"/>
              </a:ext>
            </a:extLst>
          </p:cNvPr>
          <p:cNvSpPr/>
          <p:nvPr/>
        </p:nvSpPr>
        <p:spPr>
          <a:xfrm flipH="1">
            <a:off x="1050344" y="2377972"/>
            <a:ext cx="4493495" cy="3085268"/>
          </a:xfrm>
          <a:prstGeom prst="cloudCallout">
            <a:avLst>
              <a:gd name="adj1" fmla="val -57801"/>
              <a:gd name="adj2" fmla="val 47681"/>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lgn="ctr">
              <a:lnSpc>
                <a:spcPct val="150000"/>
              </a:lnSpc>
              <a:buAutoNum type="arabicPeriod"/>
            </a:pPr>
            <a:r>
              <a:rPr lang="vi-VN" sz="4000" dirty="0">
                <a:solidFill>
                  <a:sysClr val="windowText" lastClr="000000"/>
                </a:solidFill>
                <a:latin typeface="Arial" panose="020B0604020202020204" pitchFamily="34" charset="0"/>
                <a:cs typeface="Arial" panose="020B0604020202020204" pitchFamily="34" charset="0"/>
              </a:rPr>
              <a:t>Nghe </a:t>
            </a:r>
          </a:p>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kể chuyện </a:t>
            </a:r>
          </a:p>
        </p:txBody>
      </p:sp>
      <p:sp>
        <p:nvSpPr>
          <p:cNvPr id="13" name="Thought Bubble: Cloud 12">
            <a:extLst>
              <a:ext uri="{FF2B5EF4-FFF2-40B4-BE49-F238E27FC236}">
                <a16:creationId xmlns:a16="http://schemas.microsoft.com/office/drawing/2014/main" id="{59B9E6E1-E770-0DDC-6AB9-3E6C9757E69A}"/>
              </a:ext>
            </a:extLst>
          </p:cNvPr>
          <p:cNvSpPr/>
          <p:nvPr/>
        </p:nvSpPr>
        <p:spPr>
          <a:xfrm flipH="1">
            <a:off x="6400799" y="1908096"/>
            <a:ext cx="5140189" cy="2531270"/>
          </a:xfrm>
          <a:prstGeom prst="cloudCallout">
            <a:avLst>
              <a:gd name="adj1" fmla="val -5119"/>
              <a:gd name="adj2" fmla="val 67317"/>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2. Kể chuyện</a:t>
            </a:r>
          </a:p>
        </p:txBody>
      </p:sp>
      <p:sp>
        <p:nvSpPr>
          <p:cNvPr id="14" name="Thought Bubble: Cloud 13">
            <a:extLst>
              <a:ext uri="{FF2B5EF4-FFF2-40B4-BE49-F238E27FC236}">
                <a16:creationId xmlns:a16="http://schemas.microsoft.com/office/drawing/2014/main" id="{2D37C2FE-DA4B-0C80-63CB-C8D87E7847B2}"/>
              </a:ext>
            </a:extLst>
          </p:cNvPr>
          <p:cNvSpPr/>
          <p:nvPr/>
        </p:nvSpPr>
        <p:spPr>
          <a:xfrm>
            <a:off x="12397948" y="2636635"/>
            <a:ext cx="5140189" cy="3085268"/>
          </a:xfrm>
          <a:prstGeom prst="cloudCallout">
            <a:avLst>
              <a:gd name="adj1" fmla="val -37584"/>
              <a:gd name="adj2" fmla="val 58054"/>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3. Trao đổi về câu chuyện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4">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4">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5909443" y="1943100"/>
            <a:ext cx="6575920" cy="531183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01.</a:t>
            </a:r>
          </a:p>
          <a:p>
            <a:pPr algn="ctr">
              <a:lnSpc>
                <a:spcPct val="150000"/>
              </a:lnSpc>
            </a:pPr>
            <a:r>
              <a:rPr lang="en-US" sz="8000" b="1" dirty="0">
                <a:solidFill>
                  <a:srgbClr val="44312B"/>
                </a:solidFill>
                <a:latin typeface="Arial" panose="020B0604020202020204" pitchFamily="34" charset="0"/>
                <a:cs typeface="Arial" panose="020B0604020202020204" pitchFamily="34" charset="0"/>
              </a:rPr>
              <a:t>NGHE </a:t>
            </a:r>
            <a:endParaRPr lang="vi-VN" sz="8000" b="1" dirty="0">
              <a:solidFill>
                <a:srgbClr val="44312B"/>
              </a:solidFill>
              <a:latin typeface="Arial" panose="020B0604020202020204" pitchFamily="34" charset="0"/>
              <a:cs typeface="Arial" panose="020B0604020202020204" pitchFamily="34" charset="0"/>
            </a:endParaRPr>
          </a:p>
          <a:p>
            <a:pPr algn="ctr">
              <a:lnSpc>
                <a:spcPct val="150000"/>
              </a:lnSpc>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1400" y="3579493"/>
            <a:ext cx="8315592" cy="831559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73">
            <a:extLst>
              <a:ext uri="{FF2B5EF4-FFF2-40B4-BE49-F238E27FC236}">
                <a16:creationId xmlns:a16="http://schemas.microsoft.com/office/drawing/2014/main" id="{D6BCCBBD-82EC-9B96-BD57-298BBA09C934}"/>
              </a:ext>
            </a:extLst>
          </p:cNvPr>
          <p:cNvSpPr/>
          <p:nvPr/>
        </p:nvSpPr>
        <p:spPr>
          <a:xfrm>
            <a:off x="1436010" y="3514992"/>
            <a:ext cx="3088885" cy="5685068"/>
          </a:xfrm>
          <a:custGeom>
            <a:avLst/>
            <a:gdLst/>
            <a:ahLst/>
            <a:cxnLst/>
            <a:rect l="l" t="t" r="r" b="b"/>
            <a:pathLst>
              <a:path w="677732" h="1247360">
                <a:moveTo>
                  <a:pt x="0" y="0"/>
                </a:moveTo>
                <a:lnTo>
                  <a:pt x="677733" y="0"/>
                </a:lnTo>
                <a:lnTo>
                  <a:pt x="677733" y="1247360"/>
                </a:lnTo>
                <a:lnTo>
                  <a:pt x="0" y="1247360"/>
                </a:lnTo>
                <a:lnTo>
                  <a:pt x="0" y="0"/>
                </a:lnTo>
                <a:close/>
              </a:path>
            </a:pathLst>
          </a:custGeom>
          <a:blipFill>
            <a:blip r:embed="rId8"/>
            <a:stretch>
              <a:fillRect/>
            </a:stretch>
          </a:blipFill>
        </p:spPr>
      </p:sp>
      <p:pic>
        <p:nvPicPr>
          <p:cNvPr id="5" name="Giếng nước của Rai ân Lớp 4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19200" y="4985926"/>
            <a:ext cx="2438400" cy="1371600"/>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ếng nước của Rai ân Lớp 4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266700"/>
            <a:ext cx="17221200" cy="8915400"/>
          </a:xfrm>
          <a:prstGeom prst="rect">
            <a:avLst/>
          </a:prstGeom>
        </p:spPr>
      </p:pic>
    </p:spTree>
    <p:extLst>
      <p:ext uri="{BB962C8B-B14F-4D97-AF65-F5344CB8AC3E}">
        <p14:creationId xmlns:p14="http://schemas.microsoft.com/office/powerpoint/2010/main" val="264293776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5621000" y="-32218"/>
            <a:ext cx="4916999" cy="9823918"/>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801444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4"/>
          <p:cNvPicPr>
            <a:picLocks noChangeAspect="1"/>
          </p:cNvPicPr>
          <p:nvPr/>
        </p:nvPicPr>
        <p:blipFill>
          <a:blip r:embed="rId5"/>
          <a:srcRect/>
          <a:stretch>
            <a:fillRect/>
          </a:stretch>
        </p:blipFill>
        <p:spPr>
          <a:xfrm flipH="1">
            <a:off x="381000" y="319049"/>
            <a:ext cx="2057400" cy="1430888"/>
          </a:xfrm>
          <a:prstGeom prst="rect">
            <a:avLst/>
          </a:prstGeom>
        </p:spPr>
      </p:pic>
      <p:sp>
        <p:nvSpPr>
          <p:cNvPr id="5" name="TextBox 5"/>
          <p:cNvSpPr txBox="1"/>
          <p:nvPr/>
        </p:nvSpPr>
        <p:spPr>
          <a:xfrm>
            <a:off x="1213331" y="2166786"/>
            <a:ext cx="13601700" cy="542590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Rai-ân là một cậu bé người Ca-na-đa. Hồi em học lớp 1, cô giáo thường kể cho cả lớp nghe về các nước châu Phi: “Ở châu Phi, nhiều nơi không có nước sạch để dùng. Vì thế mà nhiều người đã chết vì sử dụng nguồn nước ô nhiễm.”. Nghe cô giáo kể, Rai-ân rất thương các bạn nhỏ ở châu Phi xa xôi. Cậu bé hạ quyết tâm tặng các bạn một giếng nước.</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D29BE5C-1D26-D226-39CD-43DDA54DD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706600" y="6819900"/>
            <a:ext cx="3581400" cy="3581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flipH="1">
            <a:off x="-1829868" y="-385411"/>
            <a:ext cx="6862199" cy="10892380"/>
          </a:xfrm>
          <a:custGeom>
            <a:avLst/>
            <a:gdLst/>
            <a:ahLst/>
            <a:cxnLst/>
            <a:rect l="l" t="t" r="r" b="b"/>
            <a:pathLst>
              <a:path w="6862199" h="10892380">
                <a:moveTo>
                  <a:pt x="6862200" y="0"/>
                </a:moveTo>
                <a:lnTo>
                  <a:pt x="0" y="0"/>
                </a:lnTo>
                <a:lnTo>
                  <a:pt x="0" y="10892380"/>
                </a:lnTo>
                <a:lnTo>
                  <a:pt x="6862200" y="10892380"/>
                </a:lnTo>
                <a:lnTo>
                  <a:pt x="6862200" y="0"/>
                </a:lnTo>
                <a:close/>
              </a:path>
            </a:pathLst>
          </a:custGeom>
          <a:blipFill>
            <a:blip r:embed="rId2">
              <a:alphaModFix amt="67000"/>
            </a:blip>
            <a:stretch>
              <a:fillRect/>
            </a:stretch>
          </a:blipFill>
        </p:spPr>
        <p:txBody>
          <a:bodyPr/>
          <a:lstStyle/>
          <a:p>
            <a:endParaRPr lang="vi-VN" dirty="0"/>
          </a:p>
        </p:txBody>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4"/>
          <p:cNvPicPr>
            <a:picLocks noChangeAspect="1"/>
          </p:cNvPicPr>
          <p:nvPr/>
        </p:nvPicPr>
        <p:blipFill>
          <a:blip r:embed="rId5"/>
          <a:srcRect/>
          <a:stretch>
            <a:fillRect/>
          </a:stretch>
        </p:blipFill>
        <p:spPr>
          <a:xfrm>
            <a:off x="13923016" y="0"/>
            <a:ext cx="3336284" cy="2785797"/>
          </a:xfrm>
          <a:prstGeom prst="rect">
            <a:avLst/>
          </a:prstGeom>
        </p:spPr>
      </p:pic>
      <p:sp>
        <p:nvSpPr>
          <p:cNvPr id="5" name="TextBox 5"/>
          <p:cNvSpPr txBox="1"/>
          <p:nvPr/>
        </p:nvSpPr>
        <p:spPr>
          <a:xfrm>
            <a:off x="5985029" y="2892210"/>
            <a:ext cx="11163300" cy="450257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Rai-ân bắt đầu làm việc chăm chỉ và dành dụm số tiền mình kiếm được từ những việc nhỏ bé như thu gom rác cho tổ dân phố, tỉa cây cho hàng xóm,... Bốn tháng sau, Rai-ân tiết kiệm được 70 đô la và gửi cho quỹ quyên góp quốc tế.</a:t>
            </a:r>
            <a:endParaRPr lang="vi-VN" sz="4000" dirty="0">
              <a:effectLst/>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5"/>
          <a:srcRect/>
          <a:stretch>
            <a:fillRect/>
          </a:stretch>
        </p:blipFill>
        <p:spPr>
          <a:xfrm>
            <a:off x="8367196" y="885959"/>
            <a:ext cx="2278490" cy="1902539"/>
          </a:xfrm>
          <a:prstGeom prst="rect">
            <a:avLst/>
          </a:prstGeom>
        </p:spPr>
      </p:pic>
      <p:pic>
        <p:nvPicPr>
          <p:cNvPr id="7" name="Picture 7"/>
          <p:cNvPicPr>
            <a:picLocks noChangeAspect="1"/>
          </p:cNvPicPr>
          <p:nvPr/>
        </p:nvPicPr>
        <p:blipFill>
          <a:blip r:embed="rId5"/>
          <a:srcRect/>
          <a:stretch>
            <a:fillRect/>
          </a:stretch>
        </p:blipFill>
        <p:spPr>
          <a:xfrm>
            <a:off x="11566679" y="1473030"/>
            <a:ext cx="1219080" cy="1017932"/>
          </a:xfrm>
          <a:prstGeom prst="rect">
            <a:avLst/>
          </a:prstGeom>
        </p:spPr>
      </p:pic>
      <p:pic>
        <p:nvPicPr>
          <p:cNvPr id="10" name="Picture 9">
            <a:extLst>
              <a:ext uri="{FF2B5EF4-FFF2-40B4-BE49-F238E27FC236}">
                <a16:creationId xmlns:a16="http://schemas.microsoft.com/office/drawing/2014/main" id="{8FE79A6B-0966-6239-B31A-6F0620E48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7463" y="3695700"/>
            <a:ext cx="6210300" cy="62103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3">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4"/>
          <p:cNvPicPr>
            <a:picLocks noChangeAspect="1"/>
          </p:cNvPicPr>
          <p:nvPr/>
        </p:nvPicPr>
        <p:blipFill>
          <a:blip r:embed="rId6"/>
          <a:srcRect/>
          <a:stretch>
            <a:fillRect/>
          </a:stretch>
        </p:blipFill>
        <p:spPr>
          <a:xfrm flipH="1">
            <a:off x="502496" y="278073"/>
            <a:ext cx="2838843" cy="2370434"/>
          </a:xfrm>
          <a:prstGeom prst="rect">
            <a:avLst/>
          </a:prstGeom>
        </p:spPr>
      </p:pic>
      <p:sp>
        <p:nvSpPr>
          <p:cNvPr id="5" name="TextBox 5"/>
          <p:cNvSpPr txBox="1"/>
          <p:nvPr/>
        </p:nvSpPr>
        <p:spPr>
          <a:xfrm>
            <a:off x="1023424" y="2711212"/>
            <a:ext cx="12126619" cy="4502579"/>
          </a:xfrm>
          <a:prstGeom prst="rect">
            <a:avLst/>
          </a:prstGeom>
        </p:spPr>
        <p:txBody>
          <a:bodyPr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Nhưng sau đó, Rai-ân được biết rằng để làm một cái giếng, cần 2 000 đô la.</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Không nản lòng, Rai-ân lại tiếp tục cố gắng làm việc chăm chỉ. Một năm sau, cậu</a:t>
            </a:r>
            <a:r>
              <a:rPr lang="vi-VN" sz="4000" dirty="0">
                <a:latin typeface="Arial" panose="020B060402020202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bé dành dụm đủ 2.000 đô la và quyên góp nó cho quỹ.</a:t>
            </a:r>
            <a:endParaRPr lang="vi-VN" sz="4000" dirty="0">
              <a:effectLst/>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6"/>
          <a:srcRect/>
          <a:stretch>
            <a:fillRect/>
          </a:stretch>
        </p:blipFill>
        <p:spPr>
          <a:xfrm flipH="1">
            <a:off x="3341339" y="278073"/>
            <a:ext cx="1938767" cy="1618870"/>
          </a:xfrm>
          <a:prstGeom prst="rect">
            <a:avLst/>
          </a:prstGeom>
        </p:spPr>
      </p:pic>
      <p:pic>
        <p:nvPicPr>
          <p:cNvPr id="8" name="Picture 8"/>
          <p:cNvPicPr>
            <a:picLocks noChangeAspect="1"/>
          </p:cNvPicPr>
          <p:nvPr/>
        </p:nvPicPr>
        <p:blipFill>
          <a:blip r:embed="rId6"/>
          <a:srcRect/>
          <a:stretch>
            <a:fillRect/>
          </a:stretch>
        </p:blipFill>
        <p:spPr>
          <a:xfrm flipH="1">
            <a:off x="5301253" y="1229342"/>
            <a:ext cx="1037315" cy="866158"/>
          </a:xfrm>
          <a:prstGeom prst="rect">
            <a:avLst/>
          </a:prstGeom>
        </p:spPr>
      </p:pic>
      <p:pic>
        <p:nvPicPr>
          <p:cNvPr id="9" name="Picture 2" descr="removed">
            <a:extLst>
              <a:ext uri="{FF2B5EF4-FFF2-40B4-BE49-F238E27FC236}">
                <a16:creationId xmlns:a16="http://schemas.microsoft.com/office/drawing/2014/main" id="{6111F266-6D35-1416-7EED-239E2166C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9600" y="4289364"/>
            <a:ext cx="7477392" cy="7477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flipH="1">
            <a:off x="-1829868" y="-385411"/>
            <a:ext cx="6862199" cy="10892380"/>
          </a:xfrm>
          <a:custGeom>
            <a:avLst/>
            <a:gdLst/>
            <a:ahLst/>
            <a:cxnLst/>
            <a:rect l="l" t="t" r="r" b="b"/>
            <a:pathLst>
              <a:path w="6862199" h="10892380">
                <a:moveTo>
                  <a:pt x="6862200" y="0"/>
                </a:moveTo>
                <a:lnTo>
                  <a:pt x="0" y="0"/>
                </a:lnTo>
                <a:lnTo>
                  <a:pt x="0" y="10892380"/>
                </a:lnTo>
                <a:lnTo>
                  <a:pt x="6862200" y="10892380"/>
                </a:lnTo>
                <a:lnTo>
                  <a:pt x="6862200" y="0"/>
                </a:lnTo>
                <a:close/>
              </a:path>
            </a:pathLst>
          </a:custGeom>
          <a:blipFill>
            <a:blip r:embed="rId2">
              <a:alphaModFix amt="67000"/>
            </a:blip>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6172201" y="723900"/>
            <a:ext cx="11163299" cy="634923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Hành động của Rai-ân như lời kêu gọi sự quan tâm và giúp đỡ những người gặp khó khăn ở khắp nơi trên thế giới. Năm năm sau, ước mơ của Rai-ân đã trở thành ước mơ chung của nhiều người. Tổ chức “Giếng nước của Rai-ân” ra đời đã quyên góp được 750 000 đô la, tặng 30 giếng cho 8 nước ở châu Phi.</a:t>
            </a:r>
            <a:endParaRPr lang="vi-VN" sz="4000" dirty="0">
              <a:effectLst/>
              <a:latin typeface="Arial" panose="020B0604020202020204" pitchFamily="34" charset="0"/>
              <a:cs typeface="Arial" panose="020B0604020202020204" pitchFamily="34" charset="0"/>
            </a:endParaRPr>
          </a:p>
        </p:txBody>
      </p:sp>
      <p:sp>
        <p:nvSpPr>
          <p:cNvPr id="8" name="Freeform 94">
            <a:extLst>
              <a:ext uri="{FF2B5EF4-FFF2-40B4-BE49-F238E27FC236}">
                <a16:creationId xmlns:a16="http://schemas.microsoft.com/office/drawing/2014/main" id="{FBADD7EA-7528-C0FF-7CB4-0BEFA54DA463}"/>
              </a:ext>
            </a:extLst>
          </p:cNvPr>
          <p:cNvSpPr/>
          <p:nvPr/>
        </p:nvSpPr>
        <p:spPr>
          <a:xfrm>
            <a:off x="952500" y="4629483"/>
            <a:ext cx="4993077" cy="5192112"/>
          </a:xfrm>
          <a:custGeom>
            <a:avLst/>
            <a:gdLst/>
            <a:ahLst/>
            <a:cxnLst/>
            <a:rect l="l" t="t" r="r" b="b"/>
            <a:pathLst>
              <a:path w="1034630" h="1075872">
                <a:moveTo>
                  <a:pt x="0" y="0"/>
                </a:moveTo>
                <a:lnTo>
                  <a:pt x="1034630" y="0"/>
                </a:lnTo>
                <a:lnTo>
                  <a:pt x="1034630" y="1075872"/>
                </a:lnTo>
                <a:lnTo>
                  <a:pt x="0" y="1075872"/>
                </a:lnTo>
                <a:lnTo>
                  <a:pt x="0" y="0"/>
                </a:lnTo>
                <a:close/>
              </a:path>
            </a:pathLst>
          </a:custGeom>
          <a:blipFill>
            <a:blip r:embed="rId5"/>
            <a:stretch>
              <a:fillRect/>
            </a:stretch>
          </a:blipFill>
        </p:spPr>
      </p:sp>
    </p:spTree>
    <p:extLst>
      <p:ext uri="{BB962C8B-B14F-4D97-AF65-F5344CB8AC3E}">
        <p14:creationId xmlns:p14="http://schemas.microsoft.com/office/powerpoint/2010/main" val="425786086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884</Words>
  <Application>Microsoft Office PowerPoint</Application>
  <PresentationFormat>Custom</PresentationFormat>
  <Paragraphs>79</Paragraphs>
  <Slides>25</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kenhgiaoovine_b11_ke_chuyen_gieng_buoc_cua_rai_an</dc:title>
  <cp:lastModifiedBy>CTY REDSTAR</cp:lastModifiedBy>
  <cp:revision>32</cp:revision>
  <dcterms:created xsi:type="dcterms:W3CDTF">2006-08-16T00:00:00Z</dcterms:created>
  <dcterms:modified xsi:type="dcterms:W3CDTF">2025-01-16T03:19:38Z</dcterms:modified>
  <dc:identifier>DAFzpBnHWa0</dc:identifier>
</cp:coreProperties>
</file>