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95" r:id="rId3"/>
    <p:sldId id="278" r:id="rId4"/>
    <p:sldId id="259" r:id="rId5"/>
    <p:sldId id="258" r:id="rId6"/>
    <p:sldId id="261" r:id="rId7"/>
    <p:sldId id="285" r:id="rId8"/>
    <p:sldId id="286" r:id="rId9"/>
    <p:sldId id="287" r:id="rId10"/>
    <p:sldId id="288" r:id="rId11"/>
    <p:sldId id="289" r:id="rId12"/>
    <p:sldId id="290" r:id="rId13"/>
    <p:sldId id="291" r:id="rId14"/>
    <p:sldId id="292" r:id="rId15"/>
    <p:sldId id="293" r:id="rId16"/>
    <p:sldId id="276" r:id="rId17"/>
    <p:sldId id="294"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Arial" panose="020B0604020202020204" pitchFamily="34" charset="0"/>
      <p:regular r:id="rId24"/>
    </p:embeddedFont>
    <p:embeddedFont>
      <p:font typeface="宋体" panose="02010600030101010101" pitchFamily="2" charset="-122"/>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4859" autoAdjust="0"/>
  </p:normalViewPr>
  <p:slideViewPr>
    <p:cSldViewPr>
      <p:cViewPr varScale="1">
        <p:scale>
          <a:sx n="47" d="100"/>
          <a:sy n="47" d="100"/>
        </p:scale>
        <p:origin x="7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4DD52-EA68-4596-83EA-1A11410B44DE}"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023C6-C10D-4010-A9C1-719D2B7F961E}" type="slidenum">
              <a:rPr lang="en-US" smtClean="0"/>
              <a:t>‹#›</a:t>
            </a:fld>
            <a:endParaRPr lang="en-US"/>
          </a:p>
        </p:txBody>
      </p:sp>
    </p:spTree>
    <p:extLst>
      <p:ext uri="{BB962C8B-B14F-4D97-AF65-F5344CB8AC3E}">
        <p14:creationId xmlns:p14="http://schemas.microsoft.com/office/powerpoint/2010/main" val="132623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mtClean="0"/>
              <a:t>Em</a:t>
            </a:r>
            <a:r>
              <a:rPr lang="vi-VN" baseline="0" smtClean="0"/>
              <a:t> chèn video cô thầy giới thieu  bài sau xem video</a:t>
            </a:r>
            <a:endParaRPr lang="en-US" dirty="0"/>
          </a:p>
        </p:txBody>
      </p:sp>
      <p:sp>
        <p:nvSpPr>
          <p:cNvPr id="4" name="Slide Number Placeholder 3"/>
          <p:cNvSpPr>
            <a:spLocks noGrp="1"/>
          </p:cNvSpPr>
          <p:nvPr>
            <p:ph type="sldNum" sz="quarter" idx="10"/>
          </p:nvPr>
        </p:nvSpPr>
        <p:spPr/>
        <p:txBody>
          <a:bodyPr/>
          <a:lstStyle/>
          <a:p>
            <a:fld id="{602023C6-C10D-4010-A9C1-719D2B7F961E}" type="slidenum">
              <a:rPr lang="en-US" smtClean="0"/>
              <a:t>2</a:t>
            </a:fld>
            <a:endParaRPr lang="en-US"/>
          </a:p>
        </p:txBody>
      </p:sp>
    </p:spTree>
    <p:extLst>
      <p:ext uri="{BB962C8B-B14F-4D97-AF65-F5344CB8AC3E}">
        <p14:creationId xmlns:p14="http://schemas.microsoft.com/office/powerpoint/2010/main" val="1688254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13.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2.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2.png"/><Relationship Id="rId32" Type="http://schemas.openxmlformats.org/officeDocument/2006/relationships/image" Target="../media/image16.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26.svg"/><Relationship Id="rId30" Type="http://schemas.openxmlformats.org/officeDocument/2006/relationships/image" Target="../media/image15.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13.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24.svg"/><Relationship Id="rId33" Type="http://schemas.openxmlformats.org/officeDocument/2006/relationships/image" Target="../media/image32.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12.png"/><Relationship Id="rId32" Type="http://schemas.openxmlformats.org/officeDocument/2006/relationships/image" Target="../media/image16.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14.pn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30.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image" Target="../media/image26.svg"/><Relationship Id="rId30" Type="http://schemas.openxmlformats.org/officeDocument/2006/relationships/image" Target="../media/image15.png"/><Relationship Id="rId8"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7.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5.svg"/><Relationship Id="rId7" Type="http://schemas.openxmlformats.org/officeDocument/2006/relationships/image" Target="../media/image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7.svg"/><Relationship Id="rId4" Type="http://schemas.openxmlformats.org/officeDocument/2006/relationships/image" Target="../media/image20.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5252082" y="-382066"/>
            <a:ext cx="1715468" cy="2137655"/>
          </a:xfrm>
          <a:custGeom>
            <a:avLst/>
            <a:gdLst/>
            <a:ahLst/>
            <a:cxnLst/>
            <a:rect l="l" t="t" r="r" b="b"/>
            <a:pathLst>
              <a:path w="1715468" h="2137655">
                <a:moveTo>
                  <a:pt x="1715468" y="0"/>
                </a:moveTo>
                <a:lnTo>
                  <a:pt x="0" y="0"/>
                </a:lnTo>
                <a:lnTo>
                  <a:pt x="0" y="2137655"/>
                </a:lnTo>
                <a:lnTo>
                  <a:pt x="1715468" y="2137655"/>
                </a:lnTo>
                <a:lnTo>
                  <a:pt x="1715468"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337015" y="1606349"/>
            <a:ext cx="2672577" cy="2702985"/>
          </a:xfrm>
          <a:custGeom>
            <a:avLst/>
            <a:gdLst/>
            <a:ahLst/>
            <a:cxnLst/>
            <a:rect l="l" t="t" r="r" b="b"/>
            <a:pathLst>
              <a:path w="2672577" h="2702985">
                <a:moveTo>
                  <a:pt x="0" y="0"/>
                </a:moveTo>
                <a:lnTo>
                  <a:pt x="2672577" y="0"/>
                </a:lnTo>
                <a:lnTo>
                  <a:pt x="2672577" y="2702985"/>
                </a:lnTo>
                <a:lnTo>
                  <a:pt x="0" y="270298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5680212" y="-531525"/>
            <a:ext cx="3011284" cy="2420320"/>
          </a:xfrm>
          <a:custGeom>
            <a:avLst/>
            <a:gdLst/>
            <a:ahLst/>
            <a:cxnLst/>
            <a:rect l="l" t="t" r="r" b="b"/>
            <a:pathLst>
              <a:path w="3011284" h="2420320">
                <a:moveTo>
                  <a:pt x="0" y="0"/>
                </a:moveTo>
                <a:lnTo>
                  <a:pt x="3011285" y="0"/>
                </a:lnTo>
                <a:lnTo>
                  <a:pt x="3011285" y="2420320"/>
                </a:lnTo>
                <a:lnTo>
                  <a:pt x="0" y="242032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2436491" y="0"/>
            <a:ext cx="1859759" cy="2137655"/>
          </a:xfrm>
          <a:custGeom>
            <a:avLst/>
            <a:gdLst/>
            <a:ahLst/>
            <a:cxnLst/>
            <a:rect l="l" t="t" r="r" b="b"/>
            <a:pathLst>
              <a:path w="1859759" h="2137655">
                <a:moveTo>
                  <a:pt x="0" y="0"/>
                </a:moveTo>
                <a:lnTo>
                  <a:pt x="1859759" y="0"/>
                </a:lnTo>
                <a:lnTo>
                  <a:pt x="1859759" y="2137655"/>
                </a:lnTo>
                <a:lnTo>
                  <a:pt x="0" y="213765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14996443" y="1755589"/>
            <a:ext cx="1184219" cy="2404506"/>
          </a:xfrm>
          <a:custGeom>
            <a:avLst/>
            <a:gdLst/>
            <a:ahLst/>
            <a:cxnLst/>
            <a:rect l="l" t="t" r="r" b="b"/>
            <a:pathLst>
              <a:path w="1184219" h="2404506">
                <a:moveTo>
                  <a:pt x="0" y="0"/>
                </a:moveTo>
                <a:lnTo>
                  <a:pt x="1184219" y="0"/>
                </a:lnTo>
                <a:lnTo>
                  <a:pt x="1184219" y="2404506"/>
                </a:lnTo>
                <a:lnTo>
                  <a:pt x="0" y="240450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3253771" y="6286500"/>
            <a:ext cx="2672577" cy="2702985"/>
          </a:xfrm>
          <a:custGeom>
            <a:avLst/>
            <a:gdLst/>
            <a:ahLst/>
            <a:cxnLst/>
            <a:rect l="l" t="t" r="r" b="b"/>
            <a:pathLst>
              <a:path w="2672577" h="2702985">
                <a:moveTo>
                  <a:pt x="0" y="0"/>
                </a:moveTo>
                <a:lnTo>
                  <a:pt x="2672577" y="0"/>
                </a:lnTo>
                <a:lnTo>
                  <a:pt x="2672577" y="2702985"/>
                </a:lnTo>
                <a:lnTo>
                  <a:pt x="0" y="2702985"/>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flipH="1">
            <a:off x="278520" y="6461320"/>
            <a:ext cx="1859759" cy="2137655"/>
          </a:xfrm>
          <a:custGeom>
            <a:avLst/>
            <a:gdLst/>
            <a:ahLst/>
            <a:cxnLst/>
            <a:rect l="l" t="t" r="r" b="b"/>
            <a:pathLst>
              <a:path w="1859759" h="2137655">
                <a:moveTo>
                  <a:pt x="1859759" y="0"/>
                </a:moveTo>
                <a:lnTo>
                  <a:pt x="0" y="0"/>
                </a:lnTo>
                <a:lnTo>
                  <a:pt x="0" y="2137655"/>
                </a:lnTo>
                <a:lnTo>
                  <a:pt x="1859759" y="2137655"/>
                </a:lnTo>
                <a:lnTo>
                  <a:pt x="1859759"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a:off x="278520" y="2360930"/>
            <a:ext cx="1157006" cy="2137655"/>
          </a:xfrm>
          <a:custGeom>
            <a:avLst/>
            <a:gdLst/>
            <a:ahLst/>
            <a:cxnLst/>
            <a:rect l="l" t="t" r="r" b="b"/>
            <a:pathLst>
              <a:path w="1157006" h="2137655">
                <a:moveTo>
                  <a:pt x="0" y="0"/>
                </a:moveTo>
                <a:lnTo>
                  <a:pt x="1157005" y="0"/>
                </a:lnTo>
                <a:lnTo>
                  <a:pt x="1157005" y="2137654"/>
                </a:lnTo>
                <a:lnTo>
                  <a:pt x="0" y="2137654"/>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6" name="Freeform 16"/>
          <p:cNvSpPr/>
          <p:nvPr/>
        </p:nvSpPr>
        <p:spPr>
          <a:xfrm>
            <a:off x="15680212" y="8989485"/>
            <a:ext cx="1157006" cy="2137655"/>
          </a:xfrm>
          <a:custGeom>
            <a:avLst/>
            <a:gdLst/>
            <a:ahLst/>
            <a:cxnLst/>
            <a:rect l="l" t="t" r="r" b="b"/>
            <a:pathLst>
              <a:path w="1157006" h="2137655">
                <a:moveTo>
                  <a:pt x="0" y="0"/>
                </a:moveTo>
                <a:lnTo>
                  <a:pt x="1157006" y="0"/>
                </a:lnTo>
                <a:lnTo>
                  <a:pt x="1157006" y="2137655"/>
                </a:lnTo>
                <a:lnTo>
                  <a:pt x="0" y="2137655"/>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7" name="Freeform 17"/>
          <p:cNvSpPr/>
          <p:nvPr/>
        </p:nvSpPr>
        <p:spPr>
          <a:xfrm flipH="1">
            <a:off x="8090130" y="-680984"/>
            <a:ext cx="2962398" cy="2436573"/>
          </a:xfrm>
          <a:custGeom>
            <a:avLst/>
            <a:gdLst/>
            <a:ahLst/>
            <a:cxnLst/>
            <a:rect l="l" t="t" r="r" b="b"/>
            <a:pathLst>
              <a:path w="2962398" h="2436573">
                <a:moveTo>
                  <a:pt x="2962398" y="0"/>
                </a:moveTo>
                <a:lnTo>
                  <a:pt x="0" y="0"/>
                </a:lnTo>
                <a:lnTo>
                  <a:pt x="0" y="2436573"/>
                </a:lnTo>
                <a:lnTo>
                  <a:pt x="2962398" y="2436573"/>
                </a:lnTo>
                <a:lnTo>
                  <a:pt x="2962398"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8" name="Freeform 18"/>
          <p:cNvSpPr/>
          <p:nvPr/>
        </p:nvSpPr>
        <p:spPr>
          <a:xfrm>
            <a:off x="278520" y="-845552"/>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9" name="Freeform 19"/>
          <p:cNvSpPr/>
          <p:nvPr/>
        </p:nvSpPr>
        <p:spPr>
          <a:xfrm>
            <a:off x="2619943" y="7388815"/>
            <a:ext cx="3011284" cy="2420320"/>
          </a:xfrm>
          <a:custGeom>
            <a:avLst/>
            <a:gdLst/>
            <a:ahLst/>
            <a:cxnLst/>
            <a:rect l="l" t="t" r="r" b="b"/>
            <a:pathLst>
              <a:path w="3011284" h="2420320">
                <a:moveTo>
                  <a:pt x="0" y="0"/>
                </a:moveTo>
                <a:lnTo>
                  <a:pt x="3011285" y="0"/>
                </a:lnTo>
                <a:lnTo>
                  <a:pt x="3011285" y="2420320"/>
                </a:lnTo>
                <a:lnTo>
                  <a:pt x="0" y="2420320"/>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20" name="Freeform 20"/>
          <p:cNvSpPr/>
          <p:nvPr/>
        </p:nvSpPr>
        <p:spPr>
          <a:xfrm flipH="1">
            <a:off x="10427120" y="8603821"/>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21" name="Freeform 21"/>
          <p:cNvSpPr/>
          <p:nvPr/>
        </p:nvSpPr>
        <p:spPr>
          <a:xfrm>
            <a:off x="17185855" y="6857243"/>
            <a:ext cx="1715468" cy="2137655"/>
          </a:xfrm>
          <a:custGeom>
            <a:avLst/>
            <a:gdLst/>
            <a:ahLst/>
            <a:cxnLst/>
            <a:rect l="l" t="t" r="r" b="b"/>
            <a:pathLst>
              <a:path w="1715468" h="2137655">
                <a:moveTo>
                  <a:pt x="0" y="0"/>
                </a:moveTo>
                <a:lnTo>
                  <a:pt x="1715467" y="0"/>
                </a:lnTo>
                <a:lnTo>
                  <a:pt x="1715467" y="2137654"/>
                </a:lnTo>
                <a:lnTo>
                  <a:pt x="0" y="2137654"/>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sp>
      <p:sp>
        <p:nvSpPr>
          <p:cNvPr id="22" name="Freeform 22"/>
          <p:cNvSpPr/>
          <p:nvPr/>
        </p:nvSpPr>
        <p:spPr>
          <a:xfrm>
            <a:off x="278520" y="9523189"/>
            <a:ext cx="2962398" cy="2436573"/>
          </a:xfrm>
          <a:custGeom>
            <a:avLst/>
            <a:gdLst/>
            <a:ahLst/>
            <a:cxnLst/>
            <a:rect l="l" t="t" r="r" b="b"/>
            <a:pathLst>
              <a:path w="2962398" h="2436573">
                <a:moveTo>
                  <a:pt x="0" y="0"/>
                </a:moveTo>
                <a:lnTo>
                  <a:pt x="2962398" y="0"/>
                </a:lnTo>
                <a:lnTo>
                  <a:pt x="2962398" y="2436573"/>
                </a:lnTo>
                <a:lnTo>
                  <a:pt x="0" y="2436573"/>
                </a:lnTo>
                <a:lnTo>
                  <a:pt x="0" y="0"/>
                </a:lnTo>
                <a:close/>
              </a:path>
            </a:pathLst>
          </a:custGeom>
          <a:blipFill>
            <a:blip r:embed="rId30">
              <a:extLst>
                <a:ext uri="{96DAC541-7B7A-43D3-8B79-37D633B846F1}">
                  <asvg:svgBlip xmlns="" xmlns:asvg="http://schemas.microsoft.com/office/drawing/2016/SVG/main" r:embed="rId31"/>
                </a:ext>
              </a:extLst>
            </a:blip>
            <a:stretch>
              <a:fillRect/>
            </a:stretch>
          </a:blipFill>
        </p:spPr>
      </p:sp>
      <p:sp>
        <p:nvSpPr>
          <p:cNvPr id="23" name="Freeform 23"/>
          <p:cNvSpPr/>
          <p:nvPr/>
        </p:nvSpPr>
        <p:spPr>
          <a:xfrm>
            <a:off x="7197683" y="8470395"/>
            <a:ext cx="1184219" cy="2404506"/>
          </a:xfrm>
          <a:custGeom>
            <a:avLst/>
            <a:gdLst/>
            <a:ahLst/>
            <a:cxnLst/>
            <a:rect l="l" t="t" r="r" b="b"/>
            <a:pathLst>
              <a:path w="1184219" h="2404506">
                <a:moveTo>
                  <a:pt x="0" y="0"/>
                </a:moveTo>
                <a:lnTo>
                  <a:pt x="1184220" y="0"/>
                </a:lnTo>
                <a:lnTo>
                  <a:pt x="1184220" y="2404506"/>
                </a:lnTo>
                <a:lnTo>
                  <a:pt x="0" y="2404506"/>
                </a:lnTo>
                <a:lnTo>
                  <a:pt x="0" y="0"/>
                </a:lnTo>
                <a:close/>
              </a:path>
            </a:pathLst>
          </a:custGeom>
          <a:blipFill>
            <a:blip r:embed="rId32">
              <a:extLst>
                <a:ext uri="{96DAC541-7B7A-43D3-8B79-37D633B846F1}">
                  <asvg:svgBlip xmlns="" xmlns:asvg="http://schemas.microsoft.com/office/drawing/2016/SVG/main" r:embed="rId33"/>
                </a:ext>
              </a:extLst>
            </a:blip>
            <a:stretch>
              <a:fillRect/>
            </a:stretch>
          </a:blipFill>
        </p:spPr>
      </p:sp>
      <p:sp>
        <p:nvSpPr>
          <p:cNvPr id="24" name="Freeform 11">
            <a:extLst>
              <a:ext uri="{FF2B5EF4-FFF2-40B4-BE49-F238E27FC236}">
                <a16:creationId xmlns:a16="http://schemas.microsoft.com/office/drawing/2014/main" id="{1E8D62DF-422F-93CE-FF4C-5F5F70136BE2}"/>
              </a:ext>
            </a:extLst>
          </p:cNvPr>
          <p:cNvSpPr/>
          <p:nvPr/>
        </p:nvSpPr>
        <p:spPr>
          <a:xfrm>
            <a:off x="428610" y="1283838"/>
            <a:ext cx="17780880" cy="7039657"/>
          </a:xfrm>
          <a:custGeom>
            <a:avLst/>
            <a:gdLst/>
            <a:ahLst/>
            <a:cxnLst/>
            <a:rect l="l" t="t" r="r" b="b"/>
            <a:pathLst>
              <a:path w="5055508" h="812800">
                <a:moveTo>
                  <a:pt x="0" y="0"/>
                </a:moveTo>
                <a:lnTo>
                  <a:pt x="5055508" y="0"/>
                </a:lnTo>
                <a:lnTo>
                  <a:pt x="5055508" y="812800"/>
                </a:lnTo>
                <a:lnTo>
                  <a:pt x="0" y="812800"/>
                </a:lnTo>
                <a:close/>
              </a:path>
            </a:pathLst>
          </a:custGeom>
          <a:solidFill>
            <a:srgbClr val="1F5776"/>
          </a:solidFill>
        </p:spPr>
        <p:txBody>
          <a:bodyPr bIns="252000" anchor="ctr"/>
          <a:lstStyle/>
          <a:p>
            <a:pPr algn="ctr">
              <a:lnSpc>
                <a:spcPct val="150000"/>
              </a:lnSpc>
            </a:pPr>
            <a:r>
              <a:rPr lang="vi-VN" sz="8000" b="1" dirty="0">
                <a:solidFill>
                  <a:schemeClr val="bg1"/>
                </a:solidFill>
                <a:effectLst/>
                <a:latin typeface="Arial" panose="020B0604020202020204" pitchFamily="34" charset="0"/>
                <a:ea typeface="宋体" panose="02010600030101010101" pitchFamily="2" charset="-122"/>
                <a:cs typeface="Arial" panose="020B0604020202020204" pitchFamily="34" charset="0"/>
              </a:rPr>
              <a:t>CHÀO MỪNG CÁC EM </a:t>
            </a:r>
          </a:p>
          <a:p>
            <a:pPr algn="ctr">
              <a:lnSpc>
                <a:spcPct val="150000"/>
              </a:lnSpc>
            </a:pPr>
            <a:r>
              <a:rPr lang="vi-VN" sz="8000" b="1" dirty="0">
                <a:solidFill>
                  <a:schemeClr val="bg1"/>
                </a:solidFill>
                <a:effectLst/>
                <a:latin typeface="Arial" panose="020B0604020202020204" pitchFamily="34" charset="0"/>
                <a:ea typeface="宋体" panose="02010600030101010101" pitchFamily="2" charset="-122"/>
                <a:cs typeface="Arial" panose="020B0604020202020204" pitchFamily="34" charset="0"/>
              </a:rPr>
              <a:t>ĐẾN VỚI BÀI GIẢNG </a:t>
            </a:r>
            <a:r>
              <a:rPr lang="vi-VN" sz="8000" b="1">
                <a:solidFill>
                  <a:schemeClr val="bg1"/>
                </a:solidFill>
                <a:effectLst/>
                <a:latin typeface="Arial" panose="020B0604020202020204" pitchFamily="34" charset="0"/>
                <a:ea typeface="宋体" panose="02010600030101010101" pitchFamily="2" charset="-122"/>
                <a:cs typeface="Arial" panose="020B0604020202020204" pitchFamily="34" charset="0"/>
              </a:rPr>
              <a:t>HÔM </a:t>
            </a:r>
            <a:r>
              <a:rPr lang="vi-VN" sz="8000" b="1" smtClean="0">
                <a:solidFill>
                  <a:schemeClr val="bg1"/>
                </a:solidFill>
                <a:effectLst/>
                <a:latin typeface="Arial" panose="020B0604020202020204" pitchFamily="34" charset="0"/>
                <a:ea typeface="宋体" panose="02010600030101010101" pitchFamily="2" charset="-122"/>
                <a:cs typeface="Arial" panose="020B0604020202020204" pitchFamily="34" charset="0"/>
              </a:rPr>
              <a:t>NAY</a:t>
            </a:r>
            <a:endParaRPr lang="en-US" sz="8000" b="1" smtClean="0">
              <a:solidFill>
                <a:schemeClr val="bg1"/>
              </a:solidFill>
              <a:effectLst/>
              <a:latin typeface="Arial" panose="020B0604020202020204" pitchFamily="34" charset="0"/>
              <a:ea typeface="宋体" panose="02010600030101010101" pitchFamily="2" charset="-122"/>
              <a:cs typeface="Arial" panose="020B0604020202020204" pitchFamily="34" charset="0"/>
            </a:endParaRPr>
          </a:p>
          <a:p>
            <a:pPr algn="ctr">
              <a:lnSpc>
                <a:spcPct val="150000"/>
              </a:lnSpc>
            </a:pPr>
            <a:r>
              <a:rPr lang="en-US" sz="8000" b="1" smtClean="0">
                <a:solidFill>
                  <a:schemeClr val="bg1"/>
                </a:solidFill>
                <a:latin typeface="Arial" panose="020B0604020202020204" pitchFamily="34" charset="0"/>
                <a:ea typeface="宋体" panose="02010600030101010101" pitchFamily="2" charset="-122"/>
                <a:cs typeface="Arial" panose="020B0604020202020204" pitchFamily="34" charset="0"/>
              </a:rPr>
              <a:t>GV: NGUYỄN THỊ CHUNG THỦY </a:t>
            </a:r>
            <a:endParaRPr lang="vi-VN" sz="8000" b="1" dirty="0">
              <a:solidFill>
                <a:schemeClr val="bg1"/>
              </a:solidFill>
              <a:effectLst/>
              <a:latin typeface="Arial" panose="020B0604020202020204" pitchFamily="34" charset="0"/>
              <a:ea typeface="宋体" panose="02010600030101010101" pitchFamily="2" charset="-122"/>
              <a:cs typeface="Arial" panose="020B060402020202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flipH="1">
            <a:off x="16916400" y="-315966"/>
            <a:ext cx="1066801" cy="10918932"/>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sp>
      <p:grpSp>
        <p:nvGrpSpPr>
          <p:cNvPr id="20" name="Group 19">
            <a:extLst>
              <a:ext uri="{FF2B5EF4-FFF2-40B4-BE49-F238E27FC236}">
                <a16:creationId xmlns:a16="http://schemas.microsoft.com/office/drawing/2014/main" id="{02234E3E-3A55-1A96-48F1-95ABB76BED45}"/>
              </a:ext>
            </a:extLst>
          </p:cNvPr>
          <p:cNvGrpSpPr/>
          <p:nvPr/>
        </p:nvGrpSpPr>
        <p:grpSpPr>
          <a:xfrm>
            <a:off x="990600" y="581532"/>
            <a:ext cx="6992101" cy="1524000"/>
            <a:chOff x="627899" y="401062"/>
            <a:chExt cx="6992101" cy="1524000"/>
          </a:xfrm>
        </p:grpSpPr>
        <p:sp>
          <p:nvSpPr>
            <p:cNvPr id="16" name="Freeform 3">
              <a:extLst>
                <a:ext uri="{FF2B5EF4-FFF2-40B4-BE49-F238E27FC236}">
                  <a16:creationId xmlns:a16="http://schemas.microsoft.com/office/drawing/2014/main" id="{3D303270-AAAD-12D8-D714-49D0480969C3}"/>
                </a:ext>
              </a:extLst>
            </p:cNvPr>
            <p:cNvSpPr/>
            <p:nvPr/>
          </p:nvSpPr>
          <p:spPr>
            <a:xfrm>
              <a:off x="1247530" y="401062"/>
              <a:ext cx="6372470" cy="1524000"/>
            </a:xfrm>
            <a:custGeom>
              <a:avLst/>
              <a:gdLst/>
              <a:ahLst/>
              <a:cxnLst/>
              <a:rect l="l" t="t" r="r" b="b"/>
              <a:pathLst>
                <a:path w="4153341" h="3458667">
                  <a:moveTo>
                    <a:pt x="4028880" y="3458667"/>
                  </a:moveTo>
                  <a:lnTo>
                    <a:pt x="124460" y="3458667"/>
                  </a:lnTo>
                  <a:cubicBezTo>
                    <a:pt x="55880" y="3458667"/>
                    <a:pt x="0" y="3402787"/>
                    <a:pt x="0" y="3334207"/>
                  </a:cubicBezTo>
                  <a:lnTo>
                    <a:pt x="0" y="124460"/>
                  </a:lnTo>
                  <a:cubicBezTo>
                    <a:pt x="0" y="55880"/>
                    <a:pt x="55880" y="0"/>
                    <a:pt x="124460" y="0"/>
                  </a:cubicBezTo>
                  <a:lnTo>
                    <a:pt x="4028881" y="0"/>
                  </a:lnTo>
                  <a:cubicBezTo>
                    <a:pt x="4097461" y="0"/>
                    <a:pt x="4153341" y="55880"/>
                    <a:pt x="4153341" y="124460"/>
                  </a:cubicBezTo>
                  <a:lnTo>
                    <a:pt x="4153341" y="3334207"/>
                  </a:lnTo>
                  <a:cubicBezTo>
                    <a:pt x="4153341" y="3402787"/>
                    <a:pt x="4097461" y="3458667"/>
                    <a:pt x="4028881" y="3458667"/>
                  </a:cubicBezTo>
                  <a:close/>
                </a:path>
              </a:pathLst>
            </a:custGeom>
            <a:solidFill>
              <a:srgbClr val="BEEBDD"/>
            </a:solidFill>
          </p:spPr>
        </p:sp>
        <p:sp>
          <p:nvSpPr>
            <p:cNvPr id="17" name="TextBox 8">
              <a:extLst>
                <a:ext uri="{FF2B5EF4-FFF2-40B4-BE49-F238E27FC236}">
                  <a16:creationId xmlns:a16="http://schemas.microsoft.com/office/drawing/2014/main" id="{4DAAAC2E-C734-13D4-1FB0-3E252418B10A}"/>
                </a:ext>
              </a:extLst>
            </p:cNvPr>
            <p:cNvSpPr txBox="1"/>
            <p:nvPr/>
          </p:nvSpPr>
          <p:spPr>
            <a:xfrm>
              <a:off x="2200101" y="678387"/>
              <a:ext cx="5086959" cy="923330"/>
            </a:xfrm>
            <a:prstGeom prst="rect">
              <a:avLst/>
            </a:prstGeom>
          </p:spPr>
          <p:txBody>
            <a:bodyPr wrap="square" lIns="0" tIns="0" rIns="0" bIns="0" rtlCol="0" anchor="t">
              <a:spAutoFit/>
            </a:bodyPr>
            <a:lstStyle/>
            <a:p>
              <a:pPr algn="ctr"/>
              <a:r>
                <a:rPr lang="vi-VN" sz="6000" dirty="0">
                  <a:latin typeface="Arial" panose="020B0604020202020204" pitchFamily="34" charset="0"/>
                  <a:cs typeface="Arial" panose="020B0604020202020204" pitchFamily="34" charset="0"/>
                </a:rPr>
                <a:t>Rút ra bài học</a:t>
              </a:r>
              <a:endParaRPr lang="en-US" sz="6000" dirty="0">
                <a:latin typeface="Arial" panose="020B0604020202020204" pitchFamily="34" charset="0"/>
                <a:cs typeface="Arial" panose="020B0604020202020204" pitchFamily="34" charset="0"/>
              </a:endParaRPr>
            </a:p>
          </p:txBody>
        </p:sp>
        <p:sp>
          <p:nvSpPr>
            <p:cNvPr id="18" name="Freeform 12">
              <a:extLst>
                <a:ext uri="{FF2B5EF4-FFF2-40B4-BE49-F238E27FC236}">
                  <a16:creationId xmlns:a16="http://schemas.microsoft.com/office/drawing/2014/main" id="{4D6268DE-7886-1FC4-6B9A-966D3FA378DF}"/>
                </a:ext>
              </a:extLst>
            </p:cNvPr>
            <p:cNvSpPr/>
            <p:nvPr/>
          </p:nvSpPr>
          <p:spPr>
            <a:xfrm>
              <a:off x="627899" y="543431"/>
              <a:ext cx="1239263" cy="1239263"/>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p:spPr>
          <p:txBody>
            <a:bodyPr anchor="ctr"/>
            <a:lstStyle/>
            <a:p>
              <a:pPr algn="ctr"/>
              <a:r>
                <a:rPr lang="en-US" sz="6000" b="1" dirty="0">
                  <a:solidFill>
                    <a:schemeClr val="bg1"/>
                  </a:solidFill>
                  <a:latin typeface="Arial" panose="020B0604020202020204" pitchFamily="34" charset="0"/>
                  <a:cs typeface="Arial" panose="020B0604020202020204" pitchFamily="34" charset="0"/>
                </a:rPr>
                <a:t>2</a:t>
              </a:r>
              <a:endParaRPr lang="vi-VN" sz="6000" b="1" dirty="0">
                <a:solidFill>
                  <a:schemeClr val="bg1"/>
                </a:solidFill>
                <a:latin typeface="Arial" panose="020B0604020202020204" pitchFamily="34" charset="0"/>
                <a:cs typeface="Arial" panose="020B0604020202020204" pitchFamily="34" charset="0"/>
              </a:endParaRPr>
            </a:p>
          </p:txBody>
        </p:sp>
      </p:grpSp>
      <p:sp>
        <p:nvSpPr>
          <p:cNvPr id="2" name="Rectangle: Rounded Corners 1">
            <a:extLst>
              <a:ext uri="{FF2B5EF4-FFF2-40B4-BE49-F238E27FC236}">
                <a16:creationId xmlns:a16="http://schemas.microsoft.com/office/drawing/2014/main" id="{95079992-C44B-C508-3418-AEF215EC4CC2}"/>
              </a:ext>
            </a:extLst>
          </p:cNvPr>
          <p:cNvSpPr/>
          <p:nvPr/>
        </p:nvSpPr>
        <p:spPr>
          <a:xfrm>
            <a:off x="1610230" y="2542179"/>
            <a:ext cx="14163169" cy="1239263"/>
          </a:xfrm>
          <a:prstGeom prst="roundRect">
            <a:avLst/>
          </a:prstGeom>
          <a:solidFill>
            <a:srgbClr val="1F5776"/>
          </a:solidFill>
          <a:ln>
            <a:solidFill>
              <a:srgbClr val="1F57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pPr>
            <a:r>
              <a:rPr lang="vi-VN" sz="4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Vị ngữ là thành phần chính của câu, dùng để</a:t>
            </a:r>
            <a:endParaRPr lang="vi-VN" sz="4000" b="1" dirty="0">
              <a:solidFill>
                <a:schemeClr val="bg1"/>
              </a:solidFill>
              <a:effectLst/>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7BD88B2F-EF17-4F77-3F44-919A0FDA1067}"/>
              </a:ext>
            </a:extLst>
          </p:cNvPr>
          <p:cNvSpPr/>
          <p:nvPr/>
        </p:nvSpPr>
        <p:spPr>
          <a:xfrm>
            <a:off x="2562802" y="4218090"/>
            <a:ext cx="13210597" cy="1590168"/>
          </a:xfrm>
          <a:prstGeom prst="roundRect">
            <a:avLst/>
          </a:prstGeom>
          <a:solidFill>
            <a:schemeClr val="bg1"/>
          </a:solidFill>
          <a:ln>
            <a:solidFill>
              <a:srgbClr val="1F5776"/>
            </a:solidFill>
          </a:ln>
        </p:spPr>
        <p:style>
          <a:lnRef idx="2">
            <a:schemeClr val="accent1">
              <a:shade val="15000"/>
            </a:schemeClr>
          </a:lnRef>
          <a:fillRef idx="1">
            <a:schemeClr val="accent1"/>
          </a:fillRef>
          <a:effectRef idx="0">
            <a:schemeClr val="accent1"/>
          </a:effectRef>
          <a:fontRef idx="minor">
            <a:schemeClr val="lt1"/>
          </a:fontRef>
        </p:style>
        <p:txBody>
          <a:bodyPr bIns="252000" rtlCol="0" anchor="ctr"/>
          <a:lstStyle/>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Giới thiệu, nhận xét về sự vật được nêu ở chủ ngữ (trả lời câu hỏi Là gì?). </a:t>
            </a:r>
            <a:endParaRPr lang="vi-VN" sz="3600" dirty="0">
              <a:effectLst/>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C85600F1-B48F-65DA-90EC-1435CF5F3578}"/>
              </a:ext>
            </a:extLst>
          </p:cNvPr>
          <p:cNvSpPr/>
          <p:nvPr/>
        </p:nvSpPr>
        <p:spPr>
          <a:xfrm>
            <a:off x="2562802" y="6036858"/>
            <a:ext cx="13210597" cy="1590168"/>
          </a:xfrm>
          <a:prstGeom prst="roundRect">
            <a:avLst/>
          </a:prstGeom>
          <a:solidFill>
            <a:schemeClr val="bg1"/>
          </a:solidFill>
          <a:ln>
            <a:solidFill>
              <a:srgbClr val="1F5776"/>
            </a:solidFill>
          </a:ln>
        </p:spPr>
        <p:style>
          <a:lnRef idx="2">
            <a:schemeClr val="accent1">
              <a:shade val="15000"/>
            </a:schemeClr>
          </a:lnRef>
          <a:fillRef idx="1">
            <a:schemeClr val="accent1"/>
          </a:fillRef>
          <a:effectRef idx="0">
            <a:schemeClr val="accent1"/>
          </a:effectRef>
          <a:fontRef idx="minor">
            <a:schemeClr val="lt1"/>
          </a:fontRef>
        </p:style>
        <p:txBody>
          <a:bodyPr bIns="252000" rtlCol="0" anchor="ctr"/>
          <a:lstStyle/>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Kể hoạt động của sự vật được nêu ở chủ ngữ (trả lời câu hỏi Làm gì?). </a:t>
            </a:r>
            <a:endParaRPr lang="vi-VN" sz="3600" dirty="0">
              <a:effectLst/>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FAC37ED-A497-4B2D-06D9-F64E85751D94}"/>
              </a:ext>
            </a:extLst>
          </p:cNvPr>
          <p:cNvSpPr/>
          <p:nvPr/>
        </p:nvSpPr>
        <p:spPr>
          <a:xfrm>
            <a:off x="2562802" y="7855626"/>
            <a:ext cx="13210597" cy="1590168"/>
          </a:xfrm>
          <a:prstGeom prst="roundRect">
            <a:avLst/>
          </a:prstGeom>
          <a:solidFill>
            <a:schemeClr val="bg1"/>
          </a:solidFill>
          <a:ln>
            <a:solidFill>
              <a:srgbClr val="1F5776"/>
            </a:solidFill>
          </a:ln>
        </p:spPr>
        <p:style>
          <a:lnRef idx="2">
            <a:schemeClr val="accent1">
              <a:shade val="15000"/>
            </a:schemeClr>
          </a:lnRef>
          <a:fillRef idx="1">
            <a:schemeClr val="accent1"/>
          </a:fillRef>
          <a:effectRef idx="0">
            <a:schemeClr val="accent1"/>
          </a:effectRef>
          <a:fontRef idx="minor">
            <a:schemeClr val="lt1"/>
          </a:fontRef>
        </p:style>
        <p:txBody>
          <a:bodyPr bIns="252000" rtlCol="0" anchor="ctr"/>
          <a:lstStyle/>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Miêu tả đặc điểm, trạng thái của sự vật được nêu ở chủ ngữ (trả lời câu hỏi Thế nào?).</a:t>
            </a:r>
            <a:endParaRPr lang="vi-VN" sz="3600" dirty="0">
              <a:effectLst/>
              <a:latin typeface="Arial" panose="020B0604020202020204" pitchFamily="34" charset="0"/>
              <a:cs typeface="Arial" panose="020B0604020202020204" pitchFamily="34" charset="0"/>
            </a:endParaRPr>
          </a:p>
        </p:txBody>
      </p:sp>
      <p:cxnSp>
        <p:nvCxnSpPr>
          <p:cNvPr id="9" name="Connector: Elbow 8">
            <a:extLst>
              <a:ext uri="{FF2B5EF4-FFF2-40B4-BE49-F238E27FC236}">
                <a16:creationId xmlns:a16="http://schemas.microsoft.com/office/drawing/2014/main" id="{1336B093-51C1-A98A-9039-3A3F8AF81198}"/>
              </a:ext>
            </a:extLst>
          </p:cNvPr>
          <p:cNvCxnSpPr>
            <a:cxnSpLocks/>
            <a:stCxn id="2" idx="1"/>
            <a:endCxn id="3" idx="1"/>
          </p:cNvCxnSpPr>
          <p:nvPr/>
        </p:nvCxnSpPr>
        <p:spPr>
          <a:xfrm rot="10800000" flipH="1" flipV="1">
            <a:off x="1610230" y="3161810"/>
            <a:ext cx="952572" cy="1851363"/>
          </a:xfrm>
          <a:prstGeom prst="bentConnector3">
            <a:avLst>
              <a:gd name="adj1" fmla="val -23998"/>
            </a:avLst>
          </a:prstGeom>
          <a:ln w="28575">
            <a:solidFill>
              <a:srgbClr val="1F577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B429A04B-976E-412D-607F-5DCB47105251}"/>
              </a:ext>
            </a:extLst>
          </p:cNvPr>
          <p:cNvCxnSpPr>
            <a:cxnSpLocks/>
            <a:stCxn id="2" idx="1"/>
            <a:endCxn id="5" idx="1"/>
          </p:cNvCxnSpPr>
          <p:nvPr/>
        </p:nvCxnSpPr>
        <p:spPr>
          <a:xfrm rot="10800000" flipH="1" flipV="1">
            <a:off x="1610230" y="3161810"/>
            <a:ext cx="952572" cy="3670131"/>
          </a:xfrm>
          <a:prstGeom prst="bentConnector3">
            <a:avLst>
              <a:gd name="adj1" fmla="val -23998"/>
            </a:avLst>
          </a:prstGeom>
          <a:ln w="28575">
            <a:solidFill>
              <a:srgbClr val="1F577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44B2AAA8-7878-ABDE-6FF3-8375842D90BD}"/>
              </a:ext>
            </a:extLst>
          </p:cNvPr>
          <p:cNvCxnSpPr>
            <a:cxnSpLocks/>
            <a:stCxn id="2" idx="1"/>
            <a:endCxn id="6" idx="1"/>
          </p:cNvCxnSpPr>
          <p:nvPr/>
        </p:nvCxnSpPr>
        <p:spPr>
          <a:xfrm rot="10800000" flipH="1" flipV="1">
            <a:off x="1610230" y="3161810"/>
            <a:ext cx="952572" cy="5488899"/>
          </a:xfrm>
          <a:prstGeom prst="bentConnector3">
            <a:avLst>
              <a:gd name="adj1" fmla="val -23998"/>
            </a:avLst>
          </a:prstGeom>
          <a:ln w="28575">
            <a:solidFill>
              <a:srgbClr val="1F577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526051"/>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flipH="1">
            <a:off x="16916400" y="-315966"/>
            <a:ext cx="1066801" cy="10918932"/>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sp>
      <p:grpSp>
        <p:nvGrpSpPr>
          <p:cNvPr id="20" name="Group 19">
            <a:extLst>
              <a:ext uri="{FF2B5EF4-FFF2-40B4-BE49-F238E27FC236}">
                <a16:creationId xmlns:a16="http://schemas.microsoft.com/office/drawing/2014/main" id="{02234E3E-3A55-1A96-48F1-95ABB76BED45}"/>
              </a:ext>
            </a:extLst>
          </p:cNvPr>
          <p:cNvGrpSpPr/>
          <p:nvPr/>
        </p:nvGrpSpPr>
        <p:grpSpPr>
          <a:xfrm>
            <a:off x="627899" y="766955"/>
            <a:ext cx="5163302" cy="1524000"/>
            <a:chOff x="627899" y="401062"/>
            <a:chExt cx="5163302" cy="1524000"/>
          </a:xfrm>
        </p:grpSpPr>
        <p:sp>
          <p:nvSpPr>
            <p:cNvPr id="16" name="Freeform 3">
              <a:extLst>
                <a:ext uri="{FF2B5EF4-FFF2-40B4-BE49-F238E27FC236}">
                  <a16:creationId xmlns:a16="http://schemas.microsoft.com/office/drawing/2014/main" id="{3D303270-AAAD-12D8-D714-49D0480969C3}"/>
                </a:ext>
              </a:extLst>
            </p:cNvPr>
            <p:cNvSpPr/>
            <p:nvPr/>
          </p:nvSpPr>
          <p:spPr>
            <a:xfrm>
              <a:off x="1247531" y="401062"/>
              <a:ext cx="4543670" cy="1524000"/>
            </a:xfrm>
            <a:custGeom>
              <a:avLst/>
              <a:gdLst/>
              <a:ahLst/>
              <a:cxnLst/>
              <a:rect l="l" t="t" r="r" b="b"/>
              <a:pathLst>
                <a:path w="4153341" h="3458667">
                  <a:moveTo>
                    <a:pt x="4028880" y="3458667"/>
                  </a:moveTo>
                  <a:lnTo>
                    <a:pt x="124460" y="3458667"/>
                  </a:lnTo>
                  <a:cubicBezTo>
                    <a:pt x="55880" y="3458667"/>
                    <a:pt x="0" y="3402787"/>
                    <a:pt x="0" y="3334207"/>
                  </a:cubicBezTo>
                  <a:lnTo>
                    <a:pt x="0" y="124460"/>
                  </a:lnTo>
                  <a:cubicBezTo>
                    <a:pt x="0" y="55880"/>
                    <a:pt x="55880" y="0"/>
                    <a:pt x="124460" y="0"/>
                  </a:cubicBezTo>
                  <a:lnTo>
                    <a:pt x="4028881" y="0"/>
                  </a:lnTo>
                  <a:cubicBezTo>
                    <a:pt x="4097461" y="0"/>
                    <a:pt x="4153341" y="55880"/>
                    <a:pt x="4153341" y="124460"/>
                  </a:cubicBezTo>
                  <a:lnTo>
                    <a:pt x="4153341" y="3334207"/>
                  </a:lnTo>
                  <a:cubicBezTo>
                    <a:pt x="4153341" y="3402787"/>
                    <a:pt x="4097461" y="3458667"/>
                    <a:pt x="4028881" y="3458667"/>
                  </a:cubicBezTo>
                  <a:close/>
                </a:path>
              </a:pathLst>
            </a:custGeom>
            <a:solidFill>
              <a:srgbClr val="BEEBDD"/>
            </a:solidFill>
          </p:spPr>
        </p:sp>
        <p:sp>
          <p:nvSpPr>
            <p:cNvPr id="17" name="TextBox 8">
              <a:extLst>
                <a:ext uri="{FF2B5EF4-FFF2-40B4-BE49-F238E27FC236}">
                  <a16:creationId xmlns:a16="http://schemas.microsoft.com/office/drawing/2014/main" id="{4DAAAC2E-C734-13D4-1FB0-3E252418B10A}"/>
                </a:ext>
              </a:extLst>
            </p:cNvPr>
            <p:cNvSpPr txBox="1"/>
            <p:nvPr/>
          </p:nvSpPr>
          <p:spPr>
            <a:xfrm>
              <a:off x="2043947" y="680606"/>
              <a:ext cx="3494123" cy="923330"/>
            </a:xfrm>
            <a:prstGeom prst="rect">
              <a:avLst/>
            </a:prstGeom>
          </p:spPr>
          <p:txBody>
            <a:bodyPr wrap="square" lIns="0" tIns="0" rIns="0" bIns="0" rtlCol="0" anchor="t">
              <a:spAutoFit/>
            </a:bodyPr>
            <a:lstStyle/>
            <a:p>
              <a:pPr algn="ctr"/>
              <a:r>
                <a:rPr lang="vi-VN" sz="6000" dirty="0">
                  <a:latin typeface="Arial" panose="020B0604020202020204" pitchFamily="34" charset="0"/>
                  <a:cs typeface="Arial" panose="020B0604020202020204" pitchFamily="34" charset="0"/>
                </a:rPr>
                <a:t>Luyện tập</a:t>
              </a:r>
              <a:endParaRPr lang="en-US" sz="6000" dirty="0">
                <a:latin typeface="Arial" panose="020B0604020202020204" pitchFamily="34" charset="0"/>
                <a:cs typeface="Arial" panose="020B0604020202020204" pitchFamily="34" charset="0"/>
              </a:endParaRPr>
            </a:p>
          </p:txBody>
        </p:sp>
        <p:sp>
          <p:nvSpPr>
            <p:cNvPr id="18" name="Freeform 12">
              <a:extLst>
                <a:ext uri="{FF2B5EF4-FFF2-40B4-BE49-F238E27FC236}">
                  <a16:creationId xmlns:a16="http://schemas.microsoft.com/office/drawing/2014/main" id="{4D6268DE-7886-1FC4-6B9A-966D3FA378DF}"/>
                </a:ext>
              </a:extLst>
            </p:cNvPr>
            <p:cNvSpPr/>
            <p:nvPr/>
          </p:nvSpPr>
          <p:spPr>
            <a:xfrm>
              <a:off x="627899" y="543431"/>
              <a:ext cx="1239263" cy="1239263"/>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p:spPr>
          <p:txBody>
            <a:bodyPr anchor="ctr"/>
            <a:lstStyle/>
            <a:p>
              <a:pPr algn="ctr"/>
              <a:r>
                <a:rPr lang="en-US" sz="6000" b="1" dirty="0">
                  <a:solidFill>
                    <a:schemeClr val="bg1"/>
                  </a:solidFill>
                  <a:latin typeface="Arial" panose="020B0604020202020204" pitchFamily="34" charset="0"/>
                  <a:cs typeface="Arial" panose="020B0604020202020204" pitchFamily="34" charset="0"/>
                </a:rPr>
                <a:t>3</a:t>
              </a:r>
              <a:endParaRPr lang="vi-VN" sz="6000" b="1" dirty="0">
                <a:solidFill>
                  <a:schemeClr val="bg1"/>
                </a:solidFill>
                <a:latin typeface="Arial" panose="020B0604020202020204" pitchFamily="34" charset="0"/>
                <a:cs typeface="Arial" panose="020B0604020202020204" pitchFamily="34" charset="0"/>
              </a:endParaRPr>
            </a:p>
          </p:txBody>
        </p:sp>
      </p:grpSp>
      <p:sp>
        <p:nvSpPr>
          <p:cNvPr id="19" name="Freeform 8">
            <a:extLst>
              <a:ext uri="{FF2B5EF4-FFF2-40B4-BE49-F238E27FC236}">
                <a16:creationId xmlns:a16="http://schemas.microsoft.com/office/drawing/2014/main" id="{D7C50454-A1A9-80B6-63F5-13D84935627F}"/>
              </a:ext>
            </a:extLst>
          </p:cNvPr>
          <p:cNvSpPr/>
          <p:nvPr/>
        </p:nvSpPr>
        <p:spPr>
          <a:xfrm flipH="1">
            <a:off x="627899" y="2857500"/>
            <a:ext cx="16440898" cy="1239264"/>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txBody>
          <a:bodyPr anchor="ctr"/>
          <a:lstStyle/>
          <a:p>
            <a:pPr algn="ctr"/>
            <a:r>
              <a:rPr lang="vi-VN" sz="5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 Tìm vị ngữ của mỗi câu trong đoạn</a:t>
            </a:r>
            <a:r>
              <a:rPr lang="vi-VN" sz="5000" b="1" dirty="0">
                <a:solidFill>
                  <a:schemeClr val="bg1"/>
                </a:solidFill>
                <a:latin typeface="Arial" panose="020B0604020202020204" pitchFamily="34" charset="0"/>
                <a:ea typeface="Calibri" panose="020F0502020204030204" pitchFamily="34" charset="0"/>
                <a:cs typeface="Arial" panose="020B0604020202020204" pitchFamily="34" charset="0"/>
              </a:rPr>
              <a:t> văn</a:t>
            </a:r>
            <a:endParaRPr lang="vi-VN" sz="5000" dirty="0">
              <a:solidFill>
                <a:schemeClr val="bg1"/>
              </a:solidFill>
              <a:effectLst/>
              <a:latin typeface="Arial" panose="020B0604020202020204" pitchFamily="34" charset="0"/>
              <a:cs typeface="Arial" panose="020B0604020202020204" pitchFamily="34" charset="0"/>
            </a:endParaRPr>
          </a:p>
        </p:txBody>
      </p:sp>
      <p:sp>
        <p:nvSpPr>
          <p:cNvPr id="21" name="Freeform 8">
            <a:extLst>
              <a:ext uri="{FF2B5EF4-FFF2-40B4-BE49-F238E27FC236}">
                <a16:creationId xmlns:a16="http://schemas.microsoft.com/office/drawing/2014/main" id="{E1942426-3DBE-CBED-2C9D-8B143F00E16E}"/>
              </a:ext>
            </a:extLst>
          </p:cNvPr>
          <p:cNvSpPr/>
          <p:nvPr/>
        </p:nvSpPr>
        <p:spPr>
          <a:xfrm>
            <a:off x="0" y="5322053"/>
            <a:ext cx="7010399" cy="1239264"/>
          </a:xfrm>
          <a:prstGeom prst="homePlate">
            <a:avLst/>
          </a:prstGeom>
          <a:solidFill>
            <a:schemeClr val="bg1"/>
          </a:solidFill>
          <a:ln w="28575">
            <a:solidFill>
              <a:srgbClr val="1F5776"/>
            </a:solidFill>
          </a:ln>
        </p:spPr>
        <p:txBody>
          <a:bodyPr anchor="t"/>
          <a:lstStyle/>
          <a:p>
            <a:pPr algn="ctr">
              <a:lnSpc>
                <a:spcPct val="150000"/>
              </a:lnSpc>
            </a:pPr>
            <a:r>
              <a:rPr lang="vi-VN" sz="4400" b="1" dirty="0">
                <a:effectLst/>
                <a:latin typeface="Arial" panose="020B0604020202020204" pitchFamily="34" charset="0"/>
                <a:ea typeface="Calibri" panose="020F0502020204030204" pitchFamily="34" charset="0"/>
                <a:cs typeface="Arial" panose="020B0604020202020204" pitchFamily="34" charset="0"/>
              </a:rPr>
              <a:t>THẢO LUẬN NHÓM</a:t>
            </a:r>
            <a:endParaRPr lang="vi-VN" sz="4400" dirty="0">
              <a:effectLst/>
              <a:latin typeface="Arial" panose="020B0604020202020204" pitchFamily="34" charset="0"/>
              <a:cs typeface="Arial" panose="020B0604020202020204" pitchFamily="34" charset="0"/>
            </a:endParaRPr>
          </a:p>
        </p:txBody>
      </p:sp>
      <p:sp>
        <p:nvSpPr>
          <p:cNvPr id="2" name="Freeform 55">
            <a:extLst>
              <a:ext uri="{FF2B5EF4-FFF2-40B4-BE49-F238E27FC236}">
                <a16:creationId xmlns:a16="http://schemas.microsoft.com/office/drawing/2014/main" id="{B70D2B6A-BD7A-0282-6007-32CD7A29D61A}"/>
              </a:ext>
            </a:extLst>
          </p:cNvPr>
          <p:cNvSpPr/>
          <p:nvPr/>
        </p:nvSpPr>
        <p:spPr>
          <a:xfrm>
            <a:off x="7603671" y="4663309"/>
            <a:ext cx="8567063" cy="4915356"/>
          </a:xfrm>
          <a:custGeom>
            <a:avLst/>
            <a:gdLst/>
            <a:ahLst/>
            <a:cxnLst/>
            <a:rect l="l" t="t" r="r" b="b"/>
            <a:pathLst>
              <a:path w="1622014" h="930631">
                <a:moveTo>
                  <a:pt x="0" y="0"/>
                </a:moveTo>
                <a:lnTo>
                  <a:pt x="1622014" y="0"/>
                </a:lnTo>
                <a:lnTo>
                  <a:pt x="1622014" y="930631"/>
                </a:lnTo>
                <a:lnTo>
                  <a:pt x="0" y="93063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TextBox 4">
            <a:extLst>
              <a:ext uri="{FF2B5EF4-FFF2-40B4-BE49-F238E27FC236}">
                <a16:creationId xmlns:a16="http://schemas.microsoft.com/office/drawing/2014/main" id="{619CCD3B-25CA-BFA4-32D7-45DC5E9470F6}"/>
              </a:ext>
            </a:extLst>
          </p:cNvPr>
          <p:cNvSpPr txBox="1"/>
          <p:nvPr/>
        </p:nvSpPr>
        <p:spPr>
          <a:xfrm>
            <a:off x="627899" y="6992364"/>
            <a:ext cx="6382500" cy="199817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vi-VN" sz="4400" dirty="0">
                <a:effectLst/>
                <a:latin typeface="Arial" panose="020B0604020202020204" pitchFamily="34" charset="0"/>
                <a:ea typeface="Calibri" panose="020F0502020204030204" pitchFamily="34" charset="0"/>
                <a:cs typeface="Arial" panose="020B0604020202020204" pitchFamily="34" charset="0"/>
              </a:rPr>
              <a:t>Tìm vị ngữ của mỗi câu trong đoạn</a:t>
            </a:r>
            <a:r>
              <a:rPr lang="vi-VN" sz="4400" dirty="0">
                <a:latin typeface="Arial" panose="020B0604020202020204" pitchFamily="34" charset="0"/>
                <a:ea typeface="Calibri" panose="020F0502020204030204" pitchFamily="34" charset="0"/>
                <a:cs typeface="Arial" panose="020B0604020202020204" pitchFamily="34" charset="0"/>
              </a:rPr>
              <a:t> văn sau</a:t>
            </a:r>
            <a:endParaRPr lang="vi-VN" sz="4400" dirty="0"/>
          </a:p>
        </p:txBody>
      </p:sp>
    </p:spTree>
    <p:extLst>
      <p:ext uri="{BB962C8B-B14F-4D97-AF65-F5344CB8AC3E}">
        <p14:creationId xmlns:p14="http://schemas.microsoft.com/office/powerpoint/2010/main" val="3045647881"/>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flipH="1">
            <a:off x="16916400" y="-315966"/>
            <a:ext cx="1066801" cy="10918932"/>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sp>
      <p:sp>
        <p:nvSpPr>
          <p:cNvPr id="19" name="Freeform 8">
            <a:extLst>
              <a:ext uri="{FF2B5EF4-FFF2-40B4-BE49-F238E27FC236}">
                <a16:creationId xmlns:a16="http://schemas.microsoft.com/office/drawing/2014/main" id="{D7C50454-A1A9-80B6-63F5-13D84935627F}"/>
              </a:ext>
            </a:extLst>
          </p:cNvPr>
          <p:cNvSpPr/>
          <p:nvPr/>
        </p:nvSpPr>
        <p:spPr>
          <a:xfrm flipH="1">
            <a:off x="627899" y="876300"/>
            <a:ext cx="16440898" cy="1239264"/>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txBody>
          <a:bodyPr anchor="ctr"/>
          <a:lstStyle/>
          <a:p>
            <a:pPr algn="ctr"/>
            <a:r>
              <a:rPr lang="vi-VN" sz="5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 Tìm vị ngữ của mỗi câu trong đoạn</a:t>
            </a:r>
            <a:r>
              <a:rPr lang="vi-VN" sz="5000" b="1" dirty="0">
                <a:solidFill>
                  <a:schemeClr val="bg1"/>
                </a:solidFill>
                <a:latin typeface="Arial" panose="020B0604020202020204" pitchFamily="34" charset="0"/>
                <a:ea typeface="Calibri" panose="020F0502020204030204" pitchFamily="34" charset="0"/>
                <a:cs typeface="Arial" panose="020B0604020202020204" pitchFamily="34" charset="0"/>
              </a:rPr>
              <a:t> văn</a:t>
            </a:r>
            <a:endParaRPr lang="vi-VN" sz="5000" dirty="0">
              <a:solidFill>
                <a:schemeClr val="bg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2FD0505-9FF6-2404-CB09-1D64821F68EE}"/>
              </a:ext>
            </a:extLst>
          </p:cNvPr>
          <p:cNvSpPr txBox="1"/>
          <p:nvPr/>
        </p:nvSpPr>
        <p:spPr>
          <a:xfrm>
            <a:off x="627899" y="2705100"/>
            <a:ext cx="15602701" cy="6441572"/>
          </a:xfrm>
          <a:prstGeom prst="rect">
            <a:avLst/>
          </a:prstGeom>
          <a:noFill/>
        </p:spPr>
        <p:txBody>
          <a:bodyPr wrap="square">
            <a:spAutoFit/>
          </a:bodyPr>
          <a:lstStyle/>
          <a:p>
            <a:pPr algn="just">
              <a:lnSpc>
                <a:spcPct val="150000"/>
              </a:lnSpc>
            </a:pPr>
            <a:r>
              <a:rPr lang="vi-VN" sz="4000" dirty="0">
                <a:effectLst/>
                <a:latin typeface="Arial" panose="020B0604020202020204" pitchFamily="34" charset="0"/>
                <a:ea typeface="Calibri" panose="020F0502020204030204" pitchFamily="34" charset="0"/>
                <a:cs typeface="Arial" panose="020B0604020202020204" pitchFamily="34" charset="0"/>
              </a:rPr>
              <a:t>    Chàng trai lên xe buýt và ngồi cạnh bà cụ đi chân đất. Cậu nhìn từ chân bà cụ sang chân mình. Đôi giày của cậu mới tinh. Cậu đã tiết kiệm tiền tiêu vặt khá lâu mới mua được. Nhưng rồi cậu cúi xuống, cởi giây và ngồi xuống sàn xe. Cậu nhấc bàn chân lạnh cóng của bà cụ lên, xỏ tất và giày vào chân bà. Bà cụ sững người, khẽ nói lời cảm ơn.</a:t>
            </a:r>
            <a:endParaRPr lang="vi-VN" sz="4000" dirty="0">
              <a:effectLst/>
              <a:latin typeface="Arial" panose="020B0604020202020204" pitchFamily="34" charset="0"/>
              <a:cs typeface="Arial" panose="020B0604020202020204" pitchFamily="34" charset="0"/>
            </a:endParaRPr>
          </a:p>
          <a:p>
            <a:pPr algn="r">
              <a:lnSpc>
                <a:spcPct val="150000"/>
              </a:lnSpc>
            </a:pPr>
            <a:r>
              <a:rPr lang="vi-VN" sz="4000" dirty="0">
                <a:effectLst/>
                <a:latin typeface="Arial" panose="020B0604020202020204" pitchFamily="34" charset="0"/>
                <a:ea typeface="Calibri" panose="020F0502020204030204" pitchFamily="34" charset="0"/>
                <a:cs typeface="Arial" panose="020B0604020202020204" pitchFamily="34" charset="0"/>
              </a:rPr>
              <a:t>Theo sách </a:t>
            </a:r>
            <a:r>
              <a:rPr lang="vi-VN" sz="4000" i="1" dirty="0">
                <a:effectLst/>
                <a:latin typeface="Arial" panose="020B0604020202020204" pitchFamily="34" charset="0"/>
                <a:ea typeface="Calibri" panose="020F0502020204030204" pitchFamily="34" charset="0"/>
                <a:cs typeface="Arial" panose="020B0604020202020204" pitchFamily="34" charset="0"/>
              </a:rPr>
              <a:t>Truyện kể về những trái tim nhân hậu</a:t>
            </a:r>
            <a:endParaRPr lang="vi-VN" sz="4000" i="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364130"/>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flipH="1">
            <a:off x="16916400" y="-289032"/>
            <a:ext cx="1066801" cy="10918932"/>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sp>
      <p:sp>
        <p:nvSpPr>
          <p:cNvPr id="19" name="Freeform 8">
            <a:extLst>
              <a:ext uri="{FF2B5EF4-FFF2-40B4-BE49-F238E27FC236}">
                <a16:creationId xmlns:a16="http://schemas.microsoft.com/office/drawing/2014/main" id="{D7C50454-A1A9-80B6-63F5-13D84935627F}"/>
              </a:ext>
            </a:extLst>
          </p:cNvPr>
          <p:cNvSpPr/>
          <p:nvPr/>
        </p:nvSpPr>
        <p:spPr>
          <a:xfrm flipH="1">
            <a:off x="627899" y="876300"/>
            <a:ext cx="16440898" cy="1239264"/>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txBody>
          <a:bodyPr anchor="ctr"/>
          <a:lstStyle/>
          <a:p>
            <a:pPr algn="ctr"/>
            <a:r>
              <a:rPr lang="vi-VN" sz="5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 Tìm vị ngữ của mỗi câu trong đoạn</a:t>
            </a:r>
            <a:r>
              <a:rPr lang="vi-VN" sz="5000" b="1" dirty="0">
                <a:solidFill>
                  <a:schemeClr val="bg1"/>
                </a:solidFill>
                <a:latin typeface="Arial" panose="020B0604020202020204" pitchFamily="34" charset="0"/>
                <a:ea typeface="Calibri" panose="020F0502020204030204" pitchFamily="34" charset="0"/>
                <a:cs typeface="Arial" panose="020B0604020202020204" pitchFamily="34" charset="0"/>
              </a:rPr>
              <a:t> văn</a:t>
            </a:r>
            <a:endParaRPr lang="vi-VN" sz="5000" dirty="0">
              <a:solidFill>
                <a:schemeClr val="bg1"/>
              </a:solidFill>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2FD0505-9FF6-2404-CB09-1D64821F68EE}"/>
              </a:ext>
            </a:extLst>
          </p:cNvPr>
          <p:cNvSpPr txBox="1"/>
          <p:nvPr/>
        </p:nvSpPr>
        <p:spPr>
          <a:xfrm>
            <a:off x="1447800" y="2705100"/>
            <a:ext cx="14325600" cy="6441572"/>
          </a:xfrm>
          <a:prstGeom prst="rect">
            <a:avLst/>
          </a:prstGeom>
          <a:noFill/>
        </p:spPr>
        <p:txBody>
          <a:bodyPr wrap="square">
            <a:spAutoFit/>
          </a:bodyPr>
          <a:lstStyle/>
          <a:p>
            <a:pPr algn="just">
              <a:lnSpc>
                <a:spcPct val="150000"/>
              </a:lnSpc>
            </a:pPr>
            <a:r>
              <a:rPr lang="vi-VN" sz="4000" b="0" i="0" dirty="0">
                <a:solidFill>
                  <a:srgbClr val="000000"/>
                </a:solidFill>
                <a:effectLst/>
                <a:latin typeface="Arial" panose="020B0604020202020204" pitchFamily="34" charset="0"/>
                <a:cs typeface="Arial" panose="020B0604020202020204" pitchFamily="34" charset="0"/>
              </a:rPr>
              <a:t>Chàng trai </a:t>
            </a:r>
            <a:r>
              <a:rPr lang="vi-VN" sz="4000" b="1" i="0" dirty="0">
                <a:solidFill>
                  <a:srgbClr val="000000"/>
                </a:solidFill>
                <a:effectLst/>
                <a:latin typeface="Arial" panose="020B0604020202020204" pitchFamily="34" charset="0"/>
                <a:cs typeface="Arial" panose="020B0604020202020204" pitchFamily="34" charset="0"/>
              </a:rPr>
              <a:t>lên xe buýt và ngồi cạnh bà cụ đi chân đất</a:t>
            </a:r>
            <a:r>
              <a:rPr lang="vi-VN" sz="4000" b="0" i="0" dirty="0">
                <a:solidFill>
                  <a:srgbClr val="000000"/>
                </a:solidFill>
                <a:effectLst/>
                <a:latin typeface="Arial" panose="020B0604020202020204" pitchFamily="34" charset="0"/>
                <a:cs typeface="Arial" panose="020B0604020202020204" pitchFamily="34" charset="0"/>
              </a:rPr>
              <a:t>. Cậu </a:t>
            </a:r>
            <a:r>
              <a:rPr lang="vi-VN" sz="4000" b="1" i="0" dirty="0">
                <a:solidFill>
                  <a:srgbClr val="000000"/>
                </a:solidFill>
                <a:effectLst/>
                <a:latin typeface="Arial" panose="020B0604020202020204" pitchFamily="34" charset="0"/>
                <a:cs typeface="Arial" panose="020B0604020202020204" pitchFamily="34" charset="0"/>
              </a:rPr>
              <a:t>nhìn từ chân bà cụ sang chân mình</a:t>
            </a:r>
            <a:r>
              <a:rPr lang="vi-VN" sz="4000" b="0" i="0" dirty="0">
                <a:solidFill>
                  <a:srgbClr val="000000"/>
                </a:solidFill>
                <a:effectLst/>
                <a:latin typeface="Arial" panose="020B0604020202020204" pitchFamily="34" charset="0"/>
                <a:cs typeface="Arial" panose="020B0604020202020204" pitchFamily="34" charset="0"/>
              </a:rPr>
              <a:t>. Đôi giày của cậu </a:t>
            </a:r>
            <a:r>
              <a:rPr lang="vi-VN" sz="4000" b="1" i="0" dirty="0">
                <a:solidFill>
                  <a:srgbClr val="000000"/>
                </a:solidFill>
                <a:effectLst/>
                <a:latin typeface="Arial" panose="020B0604020202020204" pitchFamily="34" charset="0"/>
                <a:cs typeface="Arial" panose="020B0604020202020204" pitchFamily="34" charset="0"/>
              </a:rPr>
              <a:t>mới tinh</a:t>
            </a:r>
            <a:r>
              <a:rPr lang="vi-VN" sz="4000" b="0" i="0" dirty="0">
                <a:solidFill>
                  <a:srgbClr val="000000"/>
                </a:solidFill>
                <a:effectLst/>
                <a:latin typeface="Arial" panose="020B0604020202020204" pitchFamily="34" charset="0"/>
                <a:cs typeface="Arial" panose="020B0604020202020204" pitchFamily="34" charset="0"/>
              </a:rPr>
              <a:t>. Cậu </a:t>
            </a:r>
            <a:r>
              <a:rPr lang="vi-VN" sz="4000" b="1" i="0" dirty="0">
                <a:solidFill>
                  <a:srgbClr val="000000"/>
                </a:solidFill>
                <a:effectLst/>
                <a:latin typeface="Arial" panose="020B0604020202020204" pitchFamily="34" charset="0"/>
                <a:cs typeface="Arial" panose="020B0604020202020204" pitchFamily="34" charset="0"/>
              </a:rPr>
              <a:t>đã tiết kiệm tiền tiêu vặt khá lâu mới mua được</a:t>
            </a:r>
            <a:r>
              <a:rPr lang="vi-VN" sz="4000" b="0" i="0" dirty="0">
                <a:solidFill>
                  <a:srgbClr val="000000"/>
                </a:solidFill>
                <a:effectLst/>
                <a:latin typeface="Arial" panose="020B0604020202020204" pitchFamily="34" charset="0"/>
                <a:cs typeface="Arial" panose="020B0604020202020204" pitchFamily="34" charset="0"/>
              </a:rPr>
              <a:t>. Nhưng rồi cậu </a:t>
            </a:r>
            <a:r>
              <a:rPr lang="vi-VN" sz="4000" b="1" i="0" dirty="0">
                <a:solidFill>
                  <a:srgbClr val="000000"/>
                </a:solidFill>
                <a:effectLst/>
                <a:latin typeface="Arial" panose="020B0604020202020204" pitchFamily="34" charset="0"/>
                <a:cs typeface="Arial" panose="020B0604020202020204" pitchFamily="34" charset="0"/>
              </a:rPr>
              <a:t>cúi xuống, cởi giày và ngồi xuống sàn xe</a:t>
            </a:r>
            <a:r>
              <a:rPr lang="vi-VN" sz="4000" b="0" i="0" dirty="0">
                <a:solidFill>
                  <a:srgbClr val="000000"/>
                </a:solidFill>
                <a:effectLst/>
                <a:latin typeface="Arial" panose="020B0604020202020204" pitchFamily="34" charset="0"/>
                <a:cs typeface="Arial" panose="020B0604020202020204" pitchFamily="34" charset="0"/>
              </a:rPr>
              <a:t>. Cậu </a:t>
            </a:r>
            <a:r>
              <a:rPr lang="vi-VN" sz="4000" b="1" i="0" dirty="0">
                <a:solidFill>
                  <a:srgbClr val="000000"/>
                </a:solidFill>
                <a:effectLst/>
                <a:latin typeface="Arial" panose="020B0604020202020204" pitchFamily="34" charset="0"/>
                <a:cs typeface="Arial" panose="020B0604020202020204" pitchFamily="34" charset="0"/>
              </a:rPr>
              <a:t>nhấc bàn chân lạnh cóng của bà cụ lên, xỏ tất và giày vào chân bà.</a:t>
            </a:r>
            <a:r>
              <a:rPr lang="vi-VN" sz="4000" b="0" i="0" dirty="0">
                <a:solidFill>
                  <a:srgbClr val="000000"/>
                </a:solidFill>
                <a:effectLst/>
                <a:latin typeface="Arial" panose="020B0604020202020204" pitchFamily="34" charset="0"/>
                <a:cs typeface="Arial" panose="020B0604020202020204" pitchFamily="34" charset="0"/>
              </a:rPr>
              <a:t> Bà cụ </a:t>
            </a:r>
            <a:r>
              <a:rPr lang="vi-VN" sz="4000" b="1" i="0" dirty="0">
                <a:solidFill>
                  <a:srgbClr val="000000"/>
                </a:solidFill>
                <a:effectLst/>
                <a:latin typeface="Arial" panose="020B0604020202020204" pitchFamily="34" charset="0"/>
                <a:cs typeface="Arial" panose="020B0604020202020204" pitchFamily="34" charset="0"/>
              </a:rPr>
              <a:t>sững người, khẽ nói lời cảm ơn</a:t>
            </a:r>
            <a:r>
              <a:rPr lang="vi-VN" sz="4000" b="0" i="0" dirty="0">
                <a:solidFill>
                  <a:srgbClr val="000000"/>
                </a:solidFill>
                <a:effectLst/>
                <a:latin typeface="Arial" panose="020B0604020202020204" pitchFamily="34" charset="0"/>
                <a:cs typeface="Arial" panose="020B0604020202020204" pitchFamily="34" charset="0"/>
              </a:rPr>
              <a:t>.</a:t>
            </a:r>
            <a:endParaRPr lang="vi-VN" sz="4000" i="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832232"/>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flipH="1">
            <a:off x="16916400" y="-315966"/>
            <a:ext cx="1066801" cy="10918932"/>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sp>
      <p:grpSp>
        <p:nvGrpSpPr>
          <p:cNvPr id="20" name="Group 19">
            <a:extLst>
              <a:ext uri="{FF2B5EF4-FFF2-40B4-BE49-F238E27FC236}">
                <a16:creationId xmlns:a16="http://schemas.microsoft.com/office/drawing/2014/main" id="{02234E3E-3A55-1A96-48F1-95ABB76BED45}"/>
              </a:ext>
            </a:extLst>
          </p:cNvPr>
          <p:cNvGrpSpPr/>
          <p:nvPr/>
        </p:nvGrpSpPr>
        <p:grpSpPr>
          <a:xfrm>
            <a:off x="627899" y="766955"/>
            <a:ext cx="5163302" cy="1524000"/>
            <a:chOff x="627899" y="401062"/>
            <a:chExt cx="5163302" cy="1524000"/>
          </a:xfrm>
        </p:grpSpPr>
        <p:sp>
          <p:nvSpPr>
            <p:cNvPr id="16" name="Freeform 3">
              <a:extLst>
                <a:ext uri="{FF2B5EF4-FFF2-40B4-BE49-F238E27FC236}">
                  <a16:creationId xmlns:a16="http://schemas.microsoft.com/office/drawing/2014/main" id="{3D303270-AAAD-12D8-D714-49D0480969C3}"/>
                </a:ext>
              </a:extLst>
            </p:cNvPr>
            <p:cNvSpPr/>
            <p:nvPr/>
          </p:nvSpPr>
          <p:spPr>
            <a:xfrm>
              <a:off x="1247531" y="401062"/>
              <a:ext cx="4543670" cy="1524000"/>
            </a:xfrm>
            <a:custGeom>
              <a:avLst/>
              <a:gdLst/>
              <a:ahLst/>
              <a:cxnLst/>
              <a:rect l="l" t="t" r="r" b="b"/>
              <a:pathLst>
                <a:path w="4153341" h="3458667">
                  <a:moveTo>
                    <a:pt x="4028880" y="3458667"/>
                  </a:moveTo>
                  <a:lnTo>
                    <a:pt x="124460" y="3458667"/>
                  </a:lnTo>
                  <a:cubicBezTo>
                    <a:pt x="55880" y="3458667"/>
                    <a:pt x="0" y="3402787"/>
                    <a:pt x="0" y="3334207"/>
                  </a:cubicBezTo>
                  <a:lnTo>
                    <a:pt x="0" y="124460"/>
                  </a:lnTo>
                  <a:cubicBezTo>
                    <a:pt x="0" y="55880"/>
                    <a:pt x="55880" y="0"/>
                    <a:pt x="124460" y="0"/>
                  </a:cubicBezTo>
                  <a:lnTo>
                    <a:pt x="4028881" y="0"/>
                  </a:lnTo>
                  <a:cubicBezTo>
                    <a:pt x="4097461" y="0"/>
                    <a:pt x="4153341" y="55880"/>
                    <a:pt x="4153341" y="124460"/>
                  </a:cubicBezTo>
                  <a:lnTo>
                    <a:pt x="4153341" y="3334207"/>
                  </a:lnTo>
                  <a:cubicBezTo>
                    <a:pt x="4153341" y="3402787"/>
                    <a:pt x="4097461" y="3458667"/>
                    <a:pt x="4028881" y="3458667"/>
                  </a:cubicBezTo>
                  <a:close/>
                </a:path>
              </a:pathLst>
            </a:custGeom>
            <a:solidFill>
              <a:srgbClr val="BEEBDD"/>
            </a:solidFill>
          </p:spPr>
        </p:sp>
        <p:sp>
          <p:nvSpPr>
            <p:cNvPr id="17" name="TextBox 8">
              <a:extLst>
                <a:ext uri="{FF2B5EF4-FFF2-40B4-BE49-F238E27FC236}">
                  <a16:creationId xmlns:a16="http://schemas.microsoft.com/office/drawing/2014/main" id="{4DAAAC2E-C734-13D4-1FB0-3E252418B10A}"/>
                </a:ext>
              </a:extLst>
            </p:cNvPr>
            <p:cNvSpPr txBox="1"/>
            <p:nvPr/>
          </p:nvSpPr>
          <p:spPr>
            <a:xfrm>
              <a:off x="2043947" y="680606"/>
              <a:ext cx="3494123" cy="923330"/>
            </a:xfrm>
            <a:prstGeom prst="rect">
              <a:avLst/>
            </a:prstGeom>
          </p:spPr>
          <p:txBody>
            <a:bodyPr wrap="square" lIns="0" tIns="0" rIns="0" bIns="0" rtlCol="0" anchor="t">
              <a:spAutoFit/>
            </a:bodyPr>
            <a:lstStyle/>
            <a:p>
              <a:pPr algn="ctr"/>
              <a:r>
                <a:rPr lang="vi-VN" sz="6000" dirty="0">
                  <a:latin typeface="Arial" panose="020B0604020202020204" pitchFamily="34" charset="0"/>
                  <a:cs typeface="Arial" panose="020B0604020202020204" pitchFamily="34" charset="0"/>
                </a:rPr>
                <a:t>Luyện tập</a:t>
              </a:r>
              <a:endParaRPr lang="en-US" sz="6000" dirty="0">
                <a:latin typeface="Arial" panose="020B0604020202020204" pitchFamily="34" charset="0"/>
                <a:cs typeface="Arial" panose="020B0604020202020204" pitchFamily="34" charset="0"/>
              </a:endParaRPr>
            </a:p>
          </p:txBody>
        </p:sp>
        <p:sp>
          <p:nvSpPr>
            <p:cNvPr id="18" name="Freeform 12">
              <a:extLst>
                <a:ext uri="{FF2B5EF4-FFF2-40B4-BE49-F238E27FC236}">
                  <a16:creationId xmlns:a16="http://schemas.microsoft.com/office/drawing/2014/main" id="{4D6268DE-7886-1FC4-6B9A-966D3FA378DF}"/>
                </a:ext>
              </a:extLst>
            </p:cNvPr>
            <p:cNvSpPr/>
            <p:nvPr/>
          </p:nvSpPr>
          <p:spPr>
            <a:xfrm>
              <a:off x="627899" y="543431"/>
              <a:ext cx="1239263" cy="1239263"/>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p:spPr>
          <p:txBody>
            <a:bodyPr anchor="ctr"/>
            <a:lstStyle/>
            <a:p>
              <a:pPr algn="ctr"/>
              <a:r>
                <a:rPr lang="en-US" sz="6000" b="1" dirty="0">
                  <a:solidFill>
                    <a:schemeClr val="bg1"/>
                  </a:solidFill>
                  <a:latin typeface="Arial" panose="020B0604020202020204" pitchFamily="34" charset="0"/>
                  <a:cs typeface="Arial" panose="020B0604020202020204" pitchFamily="34" charset="0"/>
                </a:rPr>
                <a:t>3</a:t>
              </a:r>
              <a:endParaRPr lang="vi-VN" sz="6000" b="1" dirty="0">
                <a:solidFill>
                  <a:schemeClr val="bg1"/>
                </a:solidFill>
                <a:latin typeface="Arial" panose="020B0604020202020204" pitchFamily="34" charset="0"/>
                <a:cs typeface="Arial" panose="020B0604020202020204" pitchFamily="34" charset="0"/>
              </a:endParaRPr>
            </a:p>
          </p:txBody>
        </p:sp>
      </p:grpSp>
      <p:sp>
        <p:nvSpPr>
          <p:cNvPr id="19" name="Freeform 8">
            <a:extLst>
              <a:ext uri="{FF2B5EF4-FFF2-40B4-BE49-F238E27FC236}">
                <a16:creationId xmlns:a16="http://schemas.microsoft.com/office/drawing/2014/main" id="{D7C50454-A1A9-80B6-63F5-13D84935627F}"/>
              </a:ext>
            </a:extLst>
          </p:cNvPr>
          <p:cNvSpPr/>
          <p:nvPr/>
        </p:nvSpPr>
        <p:spPr>
          <a:xfrm flipH="1">
            <a:off x="627899" y="2834470"/>
            <a:ext cx="16440898" cy="1239264"/>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txBody>
          <a:bodyPr anchor="ctr"/>
          <a:lstStyle/>
          <a:p>
            <a:pPr algn="ctr"/>
            <a:r>
              <a:rPr lang="vi-VN" sz="5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 Đặt một câu nói về lòng nhân ái</a:t>
            </a:r>
            <a:r>
              <a:rPr lang="vi-VN" sz="5000" b="1" dirty="0">
                <a:solidFill>
                  <a:schemeClr val="bg1"/>
                </a:solidFill>
                <a:latin typeface="Arial" panose="020B0604020202020204" pitchFamily="34" charset="0"/>
                <a:ea typeface="Calibri" panose="020F0502020204030204" pitchFamily="34" charset="0"/>
                <a:cs typeface="Arial" panose="020B0604020202020204" pitchFamily="34" charset="0"/>
              </a:rPr>
              <a:t> và xác định vị ngữ</a:t>
            </a:r>
            <a:endParaRPr lang="vi-VN" sz="5000" dirty="0">
              <a:solidFill>
                <a:schemeClr val="bg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19CCD3B-25CA-BFA4-32D7-45DC5E9470F6}"/>
              </a:ext>
            </a:extLst>
          </p:cNvPr>
          <p:cNvSpPr txBox="1"/>
          <p:nvPr/>
        </p:nvSpPr>
        <p:spPr>
          <a:xfrm>
            <a:off x="899019" y="4474881"/>
            <a:ext cx="9278102" cy="5045164"/>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Em hãy vận dụng kiến thức về lòng nhân ái qua các bài đọc và tiết Trao đổi ở Bài 11 để đặt câu.</a:t>
            </a:r>
          </a:p>
          <a:p>
            <a:pPr marL="571500" indent="-571500" algn="just">
              <a:lnSpc>
                <a:spcPct val="150000"/>
              </a:lnSpc>
              <a:buFont typeface="Arial" panose="020B0604020202020204" pitchFamily="34" charset="0"/>
              <a:buChar char="•"/>
            </a:pPr>
            <a:r>
              <a:rPr lang="vi-VN" sz="4400" dirty="0">
                <a:solidFill>
                  <a:srgbClr val="000000"/>
                </a:solidFill>
                <a:latin typeface="Arial" panose="020B0604020202020204" pitchFamily="34" charset="0"/>
                <a:ea typeface="Calibri" panose="020F0502020204030204" pitchFamily="34" charset="0"/>
                <a:cs typeface="Arial" panose="020B0604020202020204" pitchFamily="34" charset="0"/>
              </a:rPr>
              <a:t>Sau đó, xác định vị ngữ của câu em vừa đặt. </a:t>
            </a:r>
            <a:endParaRPr lang="vi-VN" sz="4400" dirty="0">
              <a:effectLst/>
              <a:latin typeface="Arial" panose="020B0604020202020204" pitchFamily="34" charset="0"/>
              <a:cs typeface="Arial" panose="020B0604020202020204" pitchFamily="34" charset="0"/>
            </a:endParaRPr>
          </a:p>
        </p:txBody>
      </p:sp>
      <p:sp>
        <p:nvSpPr>
          <p:cNvPr id="3" name="Freeform 51">
            <a:extLst>
              <a:ext uri="{FF2B5EF4-FFF2-40B4-BE49-F238E27FC236}">
                <a16:creationId xmlns:a16="http://schemas.microsoft.com/office/drawing/2014/main" id="{0ED6A8A5-581F-B43C-50EC-1CB6B69E1E1B}"/>
              </a:ext>
            </a:extLst>
          </p:cNvPr>
          <p:cNvSpPr/>
          <p:nvPr/>
        </p:nvSpPr>
        <p:spPr>
          <a:xfrm>
            <a:off x="11049000" y="4287443"/>
            <a:ext cx="4822749" cy="6345726"/>
          </a:xfrm>
          <a:custGeom>
            <a:avLst/>
            <a:gdLst/>
            <a:ahLst/>
            <a:cxnLst/>
            <a:rect l="l" t="t" r="r" b="b"/>
            <a:pathLst>
              <a:path w="811460" h="1067711">
                <a:moveTo>
                  <a:pt x="0" y="0"/>
                </a:moveTo>
                <a:lnTo>
                  <a:pt x="811460" y="0"/>
                </a:lnTo>
                <a:lnTo>
                  <a:pt x="811460" y="1067711"/>
                </a:lnTo>
                <a:lnTo>
                  <a:pt x="0" y="1067711"/>
                </a:lnTo>
                <a:lnTo>
                  <a:pt x="0" y="0"/>
                </a:lnTo>
                <a:close/>
              </a:path>
            </a:pathLst>
          </a:custGeom>
          <a:blipFill>
            <a:blip r:embed="rId2"/>
            <a:stretch>
              <a:fillRect/>
            </a:stretch>
          </a:blipFill>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sz="1200"/>
          </a:p>
        </p:txBody>
      </p:sp>
    </p:spTree>
    <p:extLst>
      <p:ext uri="{BB962C8B-B14F-4D97-AF65-F5344CB8AC3E}">
        <p14:creationId xmlns:p14="http://schemas.microsoft.com/office/powerpoint/2010/main" val="498709588"/>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flipH="1">
            <a:off x="16916400" y="-315966"/>
            <a:ext cx="1066801" cy="10918932"/>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sp>
      <p:grpSp>
        <p:nvGrpSpPr>
          <p:cNvPr id="20" name="Group 19">
            <a:extLst>
              <a:ext uri="{FF2B5EF4-FFF2-40B4-BE49-F238E27FC236}">
                <a16:creationId xmlns:a16="http://schemas.microsoft.com/office/drawing/2014/main" id="{02234E3E-3A55-1A96-48F1-95ABB76BED45}"/>
              </a:ext>
            </a:extLst>
          </p:cNvPr>
          <p:cNvGrpSpPr/>
          <p:nvPr/>
        </p:nvGrpSpPr>
        <p:grpSpPr>
          <a:xfrm>
            <a:off x="627899" y="766955"/>
            <a:ext cx="5163302" cy="1524000"/>
            <a:chOff x="627899" y="401062"/>
            <a:chExt cx="5163302" cy="1524000"/>
          </a:xfrm>
        </p:grpSpPr>
        <p:sp>
          <p:nvSpPr>
            <p:cNvPr id="16" name="Freeform 3">
              <a:extLst>
                <a:ext uri="{FF2B5EF4-FFF2-40B4-BE49-F238E27FC236}">
                  <a16:creationId xmlns:a16="http://schemas.microsoft.com/office/drawing/2014/main" id="{3D303270-AAAD-12D8-D714-49D0480969C3}"/>
                </a:ext>
              </a:extLst>
            </p:cNvPr>
            <p:cNvSpPr/>
            <p:nvPr/>
          </p:nvSpPr>
          <p:spPr>
            <a:xfrm>
              <a:off x="1247531" y="401062"/>
              <a:ext cx="4543670" cy="1524000"/>
            </a:xfrm>
            <a:custGeom>
              <a:avLst/>
              <a:gdLst/>
              <a:ahLst/>
              <a:cxnLst/>
              <a:rect l="l" t="t" r="r" b="b"/>
              <a:pathLst>
                <a:path w="4153341" h="3458667">
                  <a:moveTo>
                    <a:pt x="4028880" y="3458667"/>
                  </a:moveTo>
                  <a:lnTo>
                    <a:pt x="124460" y="3458667"/>
                  </a:lnTo>
                  <a:cubicBezTo>
                    <a:pt x="55880" y="3458667"/>
                    <a:pt x="0" y="3402787"/>
                    <a:pt x="0" y="3334207"/>
                  </a:cubicBezTo>
                  <a:lnTo>
                    <a:pt x="0" y="124460"/>
                  </a:lnTo>
                  <a:cubicBezTo>
                    <a:pt x="0" y="55880"/>
                    <a:pt x="55880" y="0"/>
                    <a:pt x="124460" y="0"/>
                  </a:cubicBezTo>
                  <a:lnTo>
                    <a:pt x="4028881" y="0"/>
                  </a:lnTo>
                  <a:cubicBezTo>
                    <a:pt x="4097461" y="0"/>
                    <a:pt x="4153341" y="55880"/>
                    <a:pt x="4153341" y="124460"/>
                  </a:cubicBezTo>
                  <a:lnTo>
                    <a:pt x="4153341" y="3334207"/>
                  </a:lnTo>
                  <a:cubicBezTo>
                    <a:pt x="4153341" y="3402787"/>
                    <a:pt x="4097461" y="3458667"/>
                    <a:pt x="4028881" y="3458667"/>
                  </a:cubicBezTo>
                  <a:close/>
                </a:path>
              </a:pathLst>
            </a:custGeom>
            <a:solidFill>
              <a:srgbClr val="BEEBDD"/>
            </a:solidFill>
          </p:spPr>
        </p:sp>
        <p:sp>
          <p:nvSpPr>
            <p:cNvPr id="17" name="TextBox 8">
              <a:extLst>
                <a:ext uri="{FF2B5EF4-FFF2-40B4-BE49-F238E27FC236}">
                  <a16:creationId xmlns:a16="http://schemas.microsoft.com/office/drawing/2014/main" id="{4DAAAC2E-C734-13D4-1FB0-3E252418B10A}"/>
                </a:ext>
              </a:extLst>
            </p:cNvPr>
            <p:cNvSpPr txBox="1"/>
            <p:nvPr/>
          </p:nvSpPr>
          <p:spPr>
            <a:xfrm>
              <a:off x="2043947" y="680606"/>
              <a:ext cx="3494123" cy="923330"/>
            </a:xfrm>
            <a:prstGeom prst="rect">
              <a:avLst/>
            </a:prstGeom>
          </p:spPr>
          <p:txBody>
            <a:bodyPr wrap="square" lIns="0" tIns="0" rIns="0" bIns="0" rtlCol="0" anchor="t">
              <a:spAutoFit/>
            </a:bodyPr>
            <a:lstStyle/>
            <a:p>
              <a:pPr algn="ctr"/>
              <a:r>
                <a:rPr lang="vi-VN" sz="6000" dirty="0">
                  <a:latin typeface="Arial" panose="020B0604020202020204" pitchFamily="34" charset="0"/>
                  <a:cs typeface="Arial" panose="020B0604020202020204" pitchFamily="34" charset="0"/>
                </a:rPr>
                <a:t>Luyện tập</a:t>
              </a:r>
              <a:endParaRPr lang="en-US" sz="6000" dirty="0">
                <a:latin typeface="Arial" panose="020B0604020202020204" pitchFamily="34" charset="0"/>
                <a:cs typeface="Arial" panose="020B0604020202020204" pitchFamily="34" charset="0"/>
              </a:endParaRPr>
            </a:p>
          </p:txBody>
        </p:sp>
        <p:sp>
          <p:nvSpPr>
            <p:cNvPr id="18" name="Freeform 12">
              <a:extLst>
                <a:ext uri="{FF2B5EF4-FFF2-40B4-BE49-F238E27FC236}">
                  <a16:creationId xmlns:a16="http://schemas.microsoft.com/office/drawing/2014/main" id="{4D6268DE-7886-1FC4-6B9A-966D3FA378DF}"/>
                </a:ext>
              </a:extLst>
            </p:cNvPr>
            <p:cNvSpPr/>
            <p:nvPr/>
          </p:nvSpPr>
          <p:spPr>
            <a:xfrm>
              <a:off x="627899" y="543431"/>
              <a:ext cx="1239263" cy="1239263"/>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p:spPr>
          <p:txBody>
            <a:bodyPr anchor="ctr"/>
            <a:lstStyle/>
            <a:p>
              <a:pPr algn="ctr"/>
              <a:r>
                <a:rPr lang="en-US" sz="6000" b="1" dirty="0">
                  <a:solidFill>
                    <a:schemeClr val="bg1"/>
                  </a:solidFill>
                  <a:latin typeface="Arial" panose="020B0604020202020204" pitchFamily="34" charset="0"/>
                  <a:cs typeface="Arial" panose="020B0604020202020204" pitchFamily="34" charset="0"/>
                </a:rPr>
                <a:t>3</a:t>
              </a:r>
              <a:endParaRPr lang="vi-VN" sz="6000" b="1" dirty="0">
                <a:solidFill>
                  <a:schemeClr val="bg1"/>
                </a:solidFill>
                <a:latin typeface="Arial" panose="020B0604020202020204" pitchFamily="34" charset="0"/>
                <a:cs typeface="Arial" panose="020B0604020202020204" pitchFamily="34" charset="0"/>
              </a:endParaRPr>
            </a:p>
          </p:txBody>
        </p:sp>
      </p:grpSp>
      <p:sp>
        <p:nvSpPr>
          <p:cNvPr id="19" name="Freeform 8">
            <a:extLst>
              <a:ext uri="{FF2B5EF4-FFF2-40B4-BE49-F238E27FC236}">
                <a16:creationId xmlns:a16="http://schemas.microsoft.com/office/drawing/2014/main" id="{D7C50454-A1A9-80B6-63F5-13D84935627F}"/>
              </a:ext>
            </a:extLst>
          </p:cNvPr>
          <p:cNvSpPr/>
          <p:nvPr/>
        </p:nvSpPr>
        <p:spPr>
          <a:xfrm flipH="1">
            <a:off x="627899" y="2834470"/>
            <a:ext cx="16440898" cy="1239264"/>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txBody>
          <a:bodyPr anchor="ctr"/>
          <a:lstStyle/>
          <a:p>
            <a:pPr algn="ctr"/>
            <a:r>
              <a:rPr lang="vi-VN" sz="5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 Đặt một câu nói về lòng nhân ái</a:t>
            </a:r>
            <a:r>
              <a:rPr lang="vi-VN" sz="5000" b="1" dirty="0">
                <a:solidFill>
                  <a:schemeClr val="bg1"/>
                </a:solidFill>
                <a:latin typeface="Arial" panose="020B0604020202020204" pitchFamily="34" charset="0"/>
                <a:ea typeface="Calibri" panose="020F0502020204030204" pitchFamily="34" charset="0"/>
                <a:cs typeface="Arial" panose="020B0604020202020204" pitchFamily="34" charset="0"/>
              </a:rPr>
              <a:t> và xác định vị ngữ</a:t>
            </a:r>
            <a:endParaRPr lang="vi-VN" sz="5000" dirty="0">
              <a:solidFill>
                <a:schemeClr val="bg1"/>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19CCD3B-25CA-BFA4-32D7-45DC5E9470F6}"/>
              </a:ext>
            </a:extLst>
          </p:cNvPr>
          <p:cNvSpPr txBox="1"/>
          <p:nvPr/>
        </p:nvSpPr>
        <p:spPr>
          <a:xfrm>
            <a:off x="6400800" y="5088834"/>
            <a:ext cx="9278102" cy="4046429"/>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Bà Dung </a:t>
            </a: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là một người giàu lòng nhân ái</a:t>
            </a: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400" dirty="0">
              <a:effectLst/>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Bà ấy </a:t>
            </a: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có tấm lòng nhân ái nên luôn được mọi người yêu mến.</a:t>
            </a:r>
            <a:endParaRPr lang="vi-VN" sz="4400" dirty="0">
              <a:effectLst/>
              <a:latin typeface="Arial" panose="020B0604020202020204" pitchFamily="34" charset="0"/>
              <a:cs typeface="Arial" panose="020B0604020202020204" pitchFamily="34" charset="0"/>
            </a:endParaRPr>
          </a:p>
        </p:txBody>
      </p:sp>
      <p:sp>
        <p:nvSpPr>
          <p:cNvPr id="2" name="Freeform 8">
            <a:extLst>
              <a:ext uri="{FF2B5EF4-FFF2-40B4-BE49-F238E27FC236}">
                <a16:creationId xmlns:a16="http://schemas.microsoft.com/office/drawing/2014/main" id="{B58D79D3-5A5A-FB5C-2CA6-A47988C53528}"/>
              </a:ext>
            </a:extLst>
          </p:cNvPr>
          <p:cNvSpPr/>
          <p:nvPr/>
        </p:nvSpPr>
        <p:spPr>
          <a:xfrm>
            <a:off x="627899" y="4474881"/>
            <a:ext cx="3657598" cy="1239264"/>
          </a:xfrm>
          <a:prstGeom prst="homePlate">
            <a:avLst/>
          </a:prstGeom>
          <a:solidFill>
            <a:schemeClr val="bg1"/>
          </a:solidFill>
          <a:ln w="28575">
            <a:solidFill>
              <a:srgbClr val="1F5776"/>
            </a:solidFill>
          </a:ln>
        </p:spPr>
        <p:txBody>
          <a:bodyPr anchor="t"/>
          <a:lstStyle/>
          <a:p>
            <a:pPr algn="ctr">
              <a:lnSpc>
                <a:spcPct val="150000"/>
              </a:lnSpc>
            </a:pPr>
            <a:r>
              <a:rPr lang="vi-VN" sz="4400" b="1">
                <a:effectLst/>
                <a:latin typeface="Arial" panose="020B0604020202020204" pitchFamily="34" charset="0"/>
                <a:ea typeface="Calibri" panose="020F0502020204030204" pitchFamily="34" charset="0"/>
                <a:cs typeface="Arial" panose="020B0604020202020204" pitchFamily="34" charset="0"/>
              </a:rPr>
              <a:t>Gợi ý</a:t>
            </a:r>
            <a:endParaRPr lang="vi-VN" sz="4400" dirty="0">
              <a:effectLst/>
              <a:latin typeface="Arial" panose="020B0604020202020204" pitchFamily="34" charset="0"/>
              <a:cs typeface="Arial" panose="020B0604020202020204" pitchFamily="34" charset="0"/>
            </a:endParaRPr>
          </a:p>
        </p:txBody>
      </p:sp>
      <p:sp>
        <p:nvSpPr>
          <p:cNvPr id="6" name="Freeform 10">
            <a:extLst>
              <a:ext uri="{FF2B5EF4-FFF2-40B4-BE49-F238E27FC236}">
                <a16:creationId xmlns:a16="http://schemas.microsoft.com/office/drawing/2014/main" id="{B639F691-1D45-C353-DCC6-342338C257F4}"/>
              </a:ext>
            </a:extLst>
          </p:cNvPr>
          <p:cNvSpPr/>
          <p:nvPr/>
        </p:nvSpPr>
        <p:spPr>
          <a:xfrm flipH="1">
            <a:off x="1066982" y="6115292"/>
            <a:ext cx="4904767" cy="4046429"/>
          </a:xfrm>
          <a:custGeom>
            <a:avLst/>
            <a:gdLst/>
            <a:ahLst/>
            <a:cxnLst/>
            <a:rect l="l" t="t" r="r" b="b"/>
            <a:pathLst>
              <a:path w="1349145" h="1113044">
                <a:moveTo>
                  <a:pt x="0" y="0"/>
                </a:moveTo>
                <a:lnTo>
                  <a:pt x="1349145" y="0"/>
                </a:lnTo>
                <a:lnTo>
                  <a:pt x="1349145" y="1113044"/>
                </a:lnTo>
                <a:lnTo>
                  <a:pt x="0" y="1113044"/>
                </a:lnTo>
                <a:lnTo>
                  <a:pt x="0" y="0"/>
                </a:lnTo>
                <a:close/>
              </a:path>
            </a:pathLst>
          </a:custGeom>
          <a:blipFill>
            <a:blip r:embed="rId2"/>
            <a:stretch>
              <a:fillRect/>
            </a:stretch>
          </a:blipFill>
        </p:spPr>
      </p:sp>
    </p:spTree>
    <p:extLst>
      <p:ext uri="{BB962C8B-B14F-4D97-AF65-F5344CB8AC3E}">
        <p14:creationId xmlns:p14="http://schemas.microsoft.com/office/powerpoint/2010/main" val="2778116595"/>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19">
            <a:extLst>
              <a:ext uri="{FF2B5EF4-FFF2-40B4-BE49-F238E27FC236}">
                <a16:creationId xmlns:a16="http://schemas.microsoft.com/office/drawing/2014/main" id="{781ABE17-A250-9320-C0C3-CD544B7BE875}"/>
              </a:ext>
            </a:extLst>
          </p:cNvPr>
          <p:cNvSpPr/>
          <p:nvPr/>
        </p:nvSpPr>
        <p:spPr>
          <a:xfrm>
            <a:off x="3849975" y="6499365"/>
            <a:ext cx="10588049" cy="3719055"/>
          </a:xfrm>
          <a:custGeom>
            <a:avLst/>
            <a:gdLst/>
            <a:ahLst/>
            <a:cxnLst/>
            <a:rect l="l" t="t" r="r" b="b"/>
            <a:pathLst>
              <a:path w="1826514" h="641563">
                <a:moveTo>
                  <a:pt x="0" y="0"/>
                </a:moveTo>
                <a:lnTo>
                  <a:pt x="1826514" y="0"/>
                </a:lnTo>
                <a:lnTo>
                  <a:pt x="1826514" y="641563"/>
                </a:lnTo>
                <a:lnTo>
                  <a:pt x="0" y="64156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2068150" y="2857500"/>
            <a:ext cx="14151700" cy="1447800"/>
          </a:xfrm>
          <a:custGeom>
            <a:avLst/>
            <a:gdLst/>
            <a:ahLst/>
            <a:cxnLst/>
            <a:rect l="l" t="t" r="r" b="b"/>
            <a:pathLst>
              <a:path w="8071065" h="2991551">
                <a:moveTo>
                  <a:pt x="7946605" y="2991550"/>
                </a:moveTo>
                <a:lnTo>
                  <a:pt x="124460" y="2991550"/>
                </a:lnTo>
                <a:cubicBezTo>
                  <a:pt x="55880" y="2991550"/>
                  <a:pt x="0" y="2935670"/>
                  <a:pt x="0" y="2867090"/>
                </a:cubicBezTo>
                <a:lnTo>
                  <a:pt x="0" y="124460"/>
                </a:lnTo>
                <a:cubicBezTo>
                  <a:pt x="0" y="55880"/>
                  <a:pt x="55880" y="0"/>
                  <a:pt x="124460" y="0"/>
                </a:cubicBezTo>
                <a:lnTo>
                  <a:pt x="7946605" y="0"/>
                </a:lnTo>
                <a:cubicBezTo>
                  <a:pt x="8015185" y="0"/>
                  <a:pt x="8071065" y="55880"/>
                  <a:pt x="8071065" y="124460"/>
                </a:cubicBezTo>
                <a:lnTo>
                  <a:pt x="8071065" y="2867090"/>
                </a:lnTo>
                <a:cubicBezTo>
                  <a:pt x="8071065" y="2935670"/>
                  <a:pt x="8015185" y="2991551"/>
                  <a:pt x="7946605" y="2991551"/>
                </a:cubicBezTo>
                <a:close/>
              </a:path>
            </a:pathLst>
          </a:custGeom>
          <a:solidFill>
            <a:srgbClr val="86C1E1"/>
          </a:solidFill>
        </p:spPr>
        <p:txBody>
          <a:bodyPr bIns="252000" anchor="ctr"/>
          <a:lstStyle/>
          <a:p>
            <a:pPr algn="ctr">
              <a:lnSpc>
                <a:spcPct val="150000"/>
              </a:lnSpc>
            </a:pPr>
            <a:r>
              <a:rPr lang="vi-VN" sz="4000" dirty="0">
                <a:latin typeface="Arial" panose="020B0604020202020204" pitchFamily="34" charset="0"/>
                <a:cs typeface="Arial" panose="020B0604020202020204" pitchFamily="34" charset="0"/>
              </a:rPr>
              <a:t>Luyện tập đặt câu và xác định vị ngữ có trong câu.</a:t>
            </a:r>
          </a:p>
        </p:txBody>
      </p:sp>
      <p:sp>
        <p:nvSpPr>
          <p:cNvPr id="9" name="Freeform 9"/>
          <p:cNvSpPr/>
          <p:nvPr/>
        </p:nvSpPr>
        <p:spPr>
          <a:xfrm>
            <a:off x="2068150" y="4610100"/>
            <a:ext cx="14151700" cy="2133600"/>
          </a:xfrm>
          <a:custGeom>
            <a:avLst/>
            <a:gdLst/>
            <a:ahLst/>
            <a:cxnLst/>
            <a:rect l="l" t="t" r="r" b="b"/>
            <a:pathLst>
              <a:path w="8071065" h="3001813">
                <a:moveTo>
                  <a:pt x="7946605" y="3001813"/>
                </a:moveTo>
                <a:lnTo>
                  <a:pt x="124460" y="3001813"/>
                </a:lnTo>
                <a:cubicBezTo>
                  <a:pt x="55880" y="3001813"/>
                  <a:pt x="0" y="2945933"/>
                  <a:pt x="0" y="2877353"/>
                </a:cubicBezTo>
                <a:lnTo>
                  <a:pt x="0" y="124460"/>
                </a:lnTo>
                <a:cubicBezTo>
                  <a:pt x="0" y="55880"/>
                  <a:pt x="55880" y="0"/>
                  <a:pt x="124460" y="0"/>
                </a:cubicBezTo>
                <a:lnTo>
                  <a:pt x="7946605" y="0"/>
                </a:lnTo>
                <a:cubicBezTo>
                  <a:pt x="8015185" y="0"/>
                  <a:pt x="8071065" y="55880"/>
                  <a:pt x="8071065" y="124460"/>
                </a:cubicBezTo>
                <a:lnTo>
                  <a:pt x="8071065" y="2877353"/>
                </a:lnTo>
                <a:cubicBezTo>
                  <a:pt x="8071065" y="2945933"/>
                  <a:pt x="8015185" y="3001813"/>
                  <a:pt x="7946605" y="3001813"/>
                </a:cubicBezTo>
                <a:close/>
              </a:path>
            </a:pathLst>
          </a:custGeom>
          <a:solidFill>
            <a:srgbClr val="FAB885"/>
          </a:solidFill>
        </p:spPr>
        <p:txBody>
          <a:bodyPr bIns="252000" anchor="ctr"/>
          <a:lstStyle/>
          <a:p>
            <a:pPr algn="ctr">
              <a:lnSpc>
                <a:spcPct val="150000"/>
              </a:lnSpc>
            </a:pPr>
            <a:r>
              <a:rPr lang="vi-VN" sz="4000" dirty="0">
                <a:latin typeface="Arial" panose="020B0604020202020204" pitchFamily="34" charset="0"/>
                <a:cs typeface="Arial" panose="020B0604020202020204" pitchFamily="34" charset="0"/>
              </a:rPr>
              <a:t>Chuẩn bị cho tiết học sau: </a:t>
            </a:r>
          </a:p>
          <a:p>
            <a:pPr algn="ctr">
              <a:lnSpc>
                <a:spcPct val="150000"/>
              </a:lnSpc>
            </a:pPr>
            <a:r>
              <a:rPr lang="vi-VN" sz="4000" i="1" dirty="0">
                <a:latin typeface="Arial" panose="020B0604020202020204" pitchFamily="34" charset="0"/>
                <a:cs typeface="Arial" panose="020B0604020202020204" pitchFamily="34" charset="0"/>
              </a:rPr>
              <a:t>Góc sáng tạo: Dự án "Trái tim yêu thương".</a:t>
            </a:r>
          </a:p>
        </p:txBody>
      </p:sp>
      <p:sp>
        <p:nvSpPr>
          <p:cNvPr id="21" name="Freeform 21"/>
          <p:cNvSpPr/>
          <p:nvPr/>
        </p:nvSpPr>
        <p:spPr>
          <a:xfrm>
            <a:off x="-453566" y="562127"/>
            <a:ext cx="19195132" cy="1723873"/>
          </a:xfrm>
          <a:custGeom>
            <a:avLst/>
            <a:gdLst/>
            <a:ahLst/>
            <a:cxnLst/>
            <a:rect l="l" t="t" r="r" b="b"/>
            <a:pathLst>
              <a:path w="5055508" h="454024">
                <a:moveTo>
                  <a:pt x="0" y="0"/>
                </a:moveTo>
                <a:lnTo>
                  <a:pt x="5055508" y="0"/>
                </a:lnTo>
                <a:lnTo>
                  <a:pt x="5055508" y="454024"/>
                </a:lnTo>
                <a:lnTo>
                  <a:pt x="0" y="454024"/>
                </a:lnTo>
                <a:close/>
              </a:path>
            </a:pathLst>
          </a:custGeom>
          <a:solidFill>
            <a:srgbClr val="1F5776"/>
          </a:solidFill>
        </p:spPr>
      </p:sp>
      <p:sp>
        <p:nvSpPr>
          <p:cNvPr id="23" name="TextBox 23"/>
          <p:cNvSpPr txBox="1"/>
          <p:nvPr/>
        </p:nvSpPr>
        <p:spPr>
          <a:xfrm>
            <a:off x="4800600" y="944155"/>
            <a:ext cx="8686800" cy="1015663"/>
          </a:xfrm>
          <a:prstGeom prst="rect">
            <a:avLst/>
          </a:prstGeom>
        </p:spPr>
        <p:txBody>
          <a:bodyPr wrap="square" lIns="0" tIns="0" rIns="0" bIns="0" rtlCol="0" anchor="t">
            <a:spAutoFit/>
          </a:bodyPr>
          <a:lstStyle/>
          <a:p>
            <a:pPr marL="0" lvl="0" indent="0" algn="ctr">
              <a:spcBef>
                <a:spcPct val="0"/>
              </a:spcBef>
            </a:pPr>
            <a:r>
              <a:rPr lang="vi-VN" sz="6600" b="1" dirty="0">
                <a:solidFill>
                  <a:srgbClr val="FFFFFF"/>
                </a:solidFill>
                <a:latin typeface="Arial" panose="020B0604020202020204" pitchFamily="34" charset="0"/>
                <a:cs typeface="Arial" panose="020B0604020202020204" pitchFamily="34" charset="0"/>
              </a:rPr>
              <a:t>CỦNG CỐ, DẶN DÒ</a:t>
            </a:r>
            <a:endParaRPr lang="en-US" sz="6600" b="1" dirty="0">
              <a:solidFill>
                <a:srgbClr val="FFFF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5252082" y="-382066"/>
            <a:ext cx="1715468" cy="2137655"/>
          </a:xfrm>
          <a:custGeom>
            <a:avLst/>
            <a:gdLst/>
            <a:ahLst/>
            <a:cxnLst/>
            <a:rect l="l" t="t" r="r" b="b"/>
            <a:pathLst>
              <a:path w="1715468" h="2137655">
                <a:moveTo>
                  <a:pt x="1715468" y="0"/>
                </a:moveTo>
                <a:lnTo>
                  <a:pt x="0" y="0"/>
                </a:lnTo>
                <a:lnTo>
                  <a:pt x="0" y="2137655"/>
                </a:lnTo>
                <a:lnTo>
                  <a:pt x="1715468" y="2137655"/>
                </a:lnTo>
                <a:lnTo>
                  <a:pt x="1715468"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2337015" y="1606349"/>
            <a:ext cx="2672577" cy="2702985"/>
          </a:xfrm>
          <a:custGeom>
            <a:avLst/>
            <a:gdLst/>
            <a:ahLst/>
            <a:cxnLst/>
            <a:rect l="l" t="t" r="r" b="b"/>
            <a:pathLst>
              <a:path w="2672577" h="2702985">
                <a:moveTo>
                  <a:pt x="0" y="0"/>
                </a:moveTo>
                <a:lnTo>
                  <a:pt x="2672577" y="0"/>
                </a:lnTo>
                <a:lnTo>
                  <a:pt x="2672577" y="2702985"/>
                </a:lnTo>
                <a:lnTo>
                  <a:pt x="0" y="270298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5680212" y="-531525"/>
            <a:ext cx="3011284" cy="2420320"/>
          </a:xfrm>
          <a:custGeom>
            <a:avLst/>
            <a:gdLst/>
            <a:ahLst/>
            <a:cxnLst/>
            <a:rect l="l" t="t" r="r" b="b"/>
            <a:pathLst>
              <a:path w="3011284" h="2420320">
                <a:moveTo>
                  <a:pt x="0" y="0"/>
                </a:moveTo>
                <a:lnTo>
                  <a:pt x="3011285" y="0"/>
                </a:lnTo>
                <a:lnTo>
                  <a:pt x="3011285" y="2420320"/>
                </a:lnTo>
                <a:lnTo>
                  <a:pt x="0" y="242032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2436491" y="0"/>
            <a:ext cx="1859759" cy="2137655"/>
          </a:xfrm>
          <a:custGeom>
            <a:avLst/>
            <a:gdLst/>
            <a:ahLst/>
            <a:cxnLst/>
            <a:rect l="l" t="t" r="r" b="b"/>
            <a:pathLst>
              <a:path w="1859759" h="2137655">
                <a:moveTo>
                  <a:pt x="0" y="0"/>
                </a:moveTo>
                <a:lnTo>
                  <a:pt x="1859759" y="0"/>
                </a:lnTo>
                <a:lnTo>
                  <a:pt x="1859759" y="2137655"/>
                </a:lnTo>
                <a:lnTo>
                  <a:pt x="0" y="213765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14996443" y="1755589"/>
            <a:ext cx="1184219" cy="2404506"/>
          </a:xfrm>
          <a:custGeom>
            <a:avLst/>
            <a:gdLst/>
            <a:ahLst/>
            <a:cxnLst/>
            <a:rect l="l" t="t" r="r" b="b"/>
            <a:pathLst>
              <a:path w="1184219" h="2404506">
                <a:moveTo>
                  <a:pt x="0" y="0"/>
                </a:moveTo>
                <a:lnTo>
                  <a:pt x="1184219" y="0"/>
                </a:lnTo>
                <a:lnTo>
                  <a:pt x="1184219" y="2404506"/>
                </a:lnTo>
                <a:lnTo>
                  <a:pt x="0" y="240450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13253771" y="6286500"/>
            <a:ext cx="2672577" cy="2702985"/>
          </a:xfrm>
          <a:custGeom>
            <a:avLst/>
            <a:gdLst/>
            <a:ahLst/>
            <a:cxnLst/>
            <a:rect l="l" t="t" r="r" b="b"/>
            <a:pathLst>
              <a:path w="2672577" h="2702985">
                <a:moveTo>
                  <a:pt x="0" y="0"/>
                </a:moveTo>
                <a:lnTo>
                  <a:pt x="2672577" y="0"/>
                </a:lnTo>
                <a:lnTo>
                  <a:pt x="2672577" y="2702985"/>
                </a:lnTo>
                <a:lnTo>
                  <a:pt x="0" y="2702985"/>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flipH="1">
            <a:off x="278520" y="6461320"/>
            <a:ext cx="1859759" cy="2137655"/>
          </a:xfrm>
          <a:custGeom>
            <a:avLst/>
            <a:gdLst/>
            <a:ahLst/>
            <a:cxnLst/>
            <a:rect l="l" t="t" r="r" b="b"/>
            <a:pathLst>
              <a:path w="1859759" h="2137655">
                <a:moveTo>
                  <a:pt x="1859759" y="0"/>
                </a:moveTo>
                <a:lnTo>
                  <a:pt x="0" y="0"/>
                </a:lnTo>
                <a:lnTo>
                  <a:pt x="0" y="2137655"/>
                </a:lnTo>
                <a:lnTo>
                  <a:pt x="1859759" y="2137655"/>
                </a:lnTo>
                <a:lnTo>
                  <a:pt x="1859759"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Freeform 9"/>
          <p:cNvSpPr/>
          <p:nvPr/>
        </p:nvSpPr>
        <p:spPr>
          <a:xfrm>
            <a:off x="278520" y="2360930"/>
            <a:ext cx="1157006" cy="2137655"/>
          </a:xfrm>
          <a:custGeom>
            <a:avLst/>
            <a:gdLst/>
            <a:ahLst/>
            <a:cxnLst/>
            <a:rect l="l" t="t" r="r" b="b"/>
            <a:pathLst>
              <a:path w="1157006" h="2137655">
                <a:moveTo>
                  <a:pt x="0" y="0"/>
                </a:moveTo>
                <a:lnTo>
                  <a:pt x="1157005" y="0"/>
                </a:lnTo>
                <a:lnTo>
                  <a:pt x="1157005" y="2137654"/>
                </a:lnTo>
                <a:lnTo>
                  <a:pt x="0" y="2137654"/>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6" name="Freeform 16"/>
          <p:cNvSpPr/>
          <p:nvPr/>
        </p:nvSpPr>
        <p:spPr>
          <a:xfrm>
            <a:off x="15680212" y="8989485"/>
            <a:ext cx="1157006" cy="2137655"/>
          </a:xfrm>
          <a:custGeom>
            <a:avLst/>
            <a:gdLst/>
            <a:ahLst/>
            <a:cxnLst/>
            <a:rect l="l" t="t" r="r" b="b"/>
            <a:pathLst>
              <a:path w="1157006" h="2137655">
                <a:moveTo>
                  <a:pt x="0" y="0"/>
                </a:moveTo>
                <a:lnTo>
                  <a:pt x="1157006" y="0"/>
                </a:lnTo>
                <a:lnTo>
                  <a:pt x="1157006" y="2137655"/>
                </a:lnTo>
                <a:lnTo>
                  <a:pt x="0" y="2137655"/>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7" name="Freeform 17"/>
          <p:cNvSpPr/>
          <p:nvPr/>
        </p:nvSpPr>
        <p:spPr>
          <a:xfrm flipH="1">
            <a:off x="8090130" y="-680984"/>
            <a:ext cx="2962398" cy="2436573"/>
          </a:xfrm>
          <a:custGeom>
            <a:avLst/>
            <a:gdLst/>
            <a:ahLst/>
            <a:cxnLst/>
            <a:rect l="l" t="t" r="r" b="b"/>
            <a:pathLst>
              <a:path w="2962398" h="2436573">
                <a:moveTo>
                  <a:pt x="2962398" y="0"/>
                </a:moveTo>
                <a:lnTo>
                  <a:pt x="0" y="0"/>
                </a:lnTo>
                <a:lnTo>
                  <a:pt x="0" y="2436573"/>
                </a:lnTo>
                <a:lnTo>
                  <a:pt x="2962398" y="2436573"/>
                </a:lnTo>
                <a:lnTo>
                  <a:pt x="2962398" y="0"/>
                </a:lnTo>
                <a:close/>
              </a:path>
            </a:pathLst>
          </a:custGeom>
          <a:blipFill>
            <a:blip r:embed="rId20">
              <a:extLst>
                <a:ext uri="{96DAC541-7B7A-43D3-8B79-37D633B846F1}">
                  <asvg:svgBlip xmlns="" xmlns:asvg="http://schemas.microsoft.com/office/drawing/2016/SVG/main" r:embed="rId21"/>
                </a:ext>
              </a:extLst>
            </a:blip>
            <a:stretch>
              <a:fillRect/>
            </a:stretch>
          </a:blipFill>
        </p:spPr>
      </p:sp>
      <p:sp>
        <p:nvSpPr>
          <p:cNvPr id="18" name="Freeform 18"/>
          <p:cNvSpPr/>
          <p:nvPr/>
        </p:nvSpPr>
        <p:spPr>
          <a:xfrm>
            <a:off x="278520" y="-845552"/>
            <a:ext cx="2826651" cy="2137655"/>
          </a:xfrm>
          <a:custGeom>
            <a:avLst/>
            <a:gdLst/>
            <a:ahLst/>
            <a:cxnLst/>
            <a:rect l="l" t="t" r="r" b="b"/>
            <a:pathLst>
              <a:path w="2826651" h="2137655">
                <a:moveTo>
                  <a:pt x="0" y="0"/>
                </a:moveTo>
                <a:lnTo>
                  <a:pt x="2826651" y="0"/>
                </a:lnTo>
                <a:lnTo>
                  <a:pt x="2826651" y="2137655"/>
                </a:lnTo>
                <a:lnTo>
                  <a:pt x="0" y="2137655"/>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sp>
      <p:sp>
        <p:nvSpPr>
          <p:cNvPr id="19" name="Freeform 19"/>
          <p:cNvSpPr/>
          <p:nvPr/>
        </p:nvSpPr>
        <p:spPr>
          <a:xfrm>
            <a:off x="2619943" y="7388815"/>
            <a:ext cx="3011284" cy="2420320"/>
          </a:xfrm>
          <a:custGeom>
            <a:avLst/>
            <a:gdLst/>
            <a:ahLst/>
            <a:cxnLst/>
            <a:rect l="l" t="t" r="r" b="b"/>
            <a:pathLst>
              <a:path w="3011284" h="2420320">
                <a:moveTo>
                  <a:pt x="0" y="0"/>
                </a:moveTo>
                <a:lnTo>
                  <a:pt x="3011285" y="0"/>
                </a:lnTo>
                <a:lnTo>
                  <a:pt x="3011285" y="2420320"/>
                </a:lnTo>
                <a:lnTo>
                  <a:pt x="0" y="2420320"/>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sp>
      <p:sp>
        <p:nvSpPr>
          <p:cNvPr id="20" name="Freeform 20"/>
          <p:cNvSpPr/>
          <p:nvPr/>
        </p:nvSpPr>
        <p:spPr>
          <a:xfrm flipH="1">
            <a:off x="10427120" y="8603821"/>
            <a:ext cx="2826651" cy="2137655"/>
          </a:xfrm>
          <a:custGeom>
            <a:avLst/>
            <a:gdLst/>
            <a:ahLst/>
            <a:cxnLst/>
            <a:rect l="l" t="t" r="r" b="b"/>
            <a:pathLst>
              <a:path w="2826651" h="2137655">
                <a:moveTo>
                  <a:pt x="2826651" y="0"/>
                </a:moveTo>
                <a:lnTo>
                  <a:pt x="0" y="0"/>
                </a:lnTo>
                <a:lnTo>
                  <a:pt x="0" y="2137655"/>
                </a:lnTo>
                <a:lnTo>
                  <a:pt x="2826651" y="2137655"/>
                </a:lnTo>
                <a:lnTo>
                  <a:pt x="2826651" y="0"/>
                </a:lnTo>
                <a:close/>
              </a:path>
            </a:pathLst>
          </a:custGeom>
          <a:blipFill>
            <a:blip r:embed="rId26">
              <a:extLst>
                <a:ext uri="{96DAC541-7B7A-43D3-8B79-37D633B846F1}">
                  <asvg:svgBlip xmlns="" xmlns:asvg="http://schemas.microsoft.com/office/drawing/2016/SVG/main" r:embed="rId27"/>
                </a:ext>
              </a:extLst>
            </a:blip>
            <a:stretch>
              <a:fillRect/>
            </a:stretch>
          </a:blipFill>
        </p:spPr>
      </p:sp>
      <p:sp>
        <p:nvSpPr>
          <p:cNvPr id="21" name="Freeform 21"/>
          <p:cNvSpPr/>
          <p:nvPr/>
        </p:nvSpPr>
        <p:spPr>
          <a:xfrm>
            <a:off x="17185855" y="6857243"/>
            <a:ext cx="1715468" cy="2137655"/>
          </a:xfrm>
          <a:custGeom>
            <a:avLst/>
            <a:gdLst/>
            <a:ahLst/>
            <a:cxnLst/>
            <a:rect l="l" t="t" r="r" b="b"/>
            <a:pathLst>
              <a:path w="1715468" h="2137655">
                <a:moveTo>
                  <a:pt x="0" y="0"/>
                </a:moveTo>
                <a:lnTo>
                  <a:pt x="1715467" y="0"/>
                </a:lnTo>
                <a:lnTo>
                  <a:pt x="1715467" y="2137654"/>
                </a:lnTo>
                <a:lnTo>
                  <a:pt x="0" y="2137654"/>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sp>
      <p:sp>
        <p:nvSpPr>
          <p:cNvPr id="22" name="Freeform 22"/>
          <p:cNvSpPr/>
          <p:nvPr/>
        </p:nvSpPr>
        <p:spPr>
          <a:xfrm>
            <a:off x="278520" y="9523189"/>
            <a:ext cx="2962398" cy="2436573"/>
          </a:xfrm>
          <a:custGeom>
            <a:avLst/>
            <a:gdLst/>
            <a:ahLst/>
            <a:cxnLst/>
            <a:rect l="l" t="t" r="r" b="b"/>
            <a:pathLst>
              <a:path w="2962398" h="2436573">
                <a:moveTo>
                  <a:pt x="0" y="0"/>
                </a:moveTo>
                <a:lnTo>
                  <a:pt x="2962398" y="0"/>
                </a:lnTo>
                <a:lnTo>
                  <a:pt x="2962398" y="2436573"/>
                </a:lnTo>
                <a:lnTo>
                  <a:pt x="0" y="2436573"/>
                </a:lnTo>
                <a:lnTo>
                  <a:pt x="0" y="0"/>
                </a:lnTo>
                <a:close/>
              </a:path>
            </a:pathLst>
          </a:custGeom>
          <a:blipFill>
            <a:blip r:embed="rId30">
              <a:extLst>
                <a:ext uri="{96DAC541-7B7A-43D3-8B79-37D633B846F1}">
                  <asvg:svgBlip xmlns="" xmlns:asvg="http://schemas.microsoft.com/office/drawing/2016/SVG/main" r:embed="rId31"/>
                </a:ext>
              </a:extLst>
            </a:blip>
            <a:stretch>
              <a:fillRect/>
            </a:stretch>
          </a:blipFill>
        </p:spPr>
      </p:sp>
      <p:sp>
        <p:nvSpPr>
          <p:cNvPr id="23" name="Freeform 23"/>
          <p:cNvSpPr/>
          <p:nvPr/>
        </p:nvSpPr>
        <p:spPr>
          <a:xfrm>
            <a:off x="7197683" y="8470395"/>
            <a:ext cx="1184219" cy="2404506"/>
          </a:xfrm>
          <a:custGeom>
            <a:avLst/>
            <a:gdLst/>
            <a:ahLst/>
            <a:cxnLst/>
            <a:rect l="l" t="t" r="r" b="b"/>
            <a:pathLst>
              <a:path w="1184219" h="2404506">
                <a:moveTo>
                  <a:pt x="0" y="0"/>
                </a:moveTo>
                <a:lnTo>
                  <a:pt x="1184220" y="0"/>
                </a:lnTo>
                <a:lnTo>
                  <a:pt x="1184220" y="2404506"/>
                </a:lnTo>
                <a:lnTo>
                  <a:pt x="0" y="2404506"/>
                </a:lnTo>
                <a:lnTo>
                  <a:pt x="0" y="0"/>
                </a:lnTo>
                <a:close/>
              </a:path>
            </a:pathLst>
          </a:custGeom>
          <a:blipFill>
            <a:blip r:embed="rId32">
              <a:extLst>
                <a:ext uri="{96DAC541-7B7A-43D3-8B79-37D633B846F1}">
                  <asvg:svgBlip xmlns="" xmlns:asvg="http://schemas.microsoft.com/office/drawing/2016/SVG/main" r:embed="rId33"/>
                </a:ext>
              </a:extLst>
            </a:blip>
            <a:stretch>
              <a:fillRect/>
            </a:stretch>
          </a:blipFill>
        </p:spPr>
      </p:sp>
      <p:sp>
        <p:nvSpPr>
          <p:cNvPr id="24" name="Freeform 11">
            <a:extLst>
              <a:ext uri="{FF2B5EF4-FFF2-40B4-BE49-F238E27FC236}">
                <a16:creationId xmlns:a16="http://schemas.microsoft.com/office/drawing/2014/main" id="{1E8D62DF-422F-93CE-FF4C-5F5F70136BE2}"/>
              </a:ext>
            </a:extLst>
          </p:cNvPr>
          <p:cNvSpPr/>
          <p:nvPr/>
        </p:nvSpPr>
        <p:spPr>
          <a:xfrm>
            <a:off x="-453566" y="2947018"/>
            <a:ext cx="19195132" cy="4325620"/>
          </a:xfrm>
          <a:custGeom>
            <a:avLst/>
            <a:gdLst/>
            <a:ahLst/>
            <a:cxnLst/>
            <a:rect l="l" t="t" r="r" b="b"/>
            <a:pathLst>
              <a:path w="5055508" h="812800">
                <a:moveTo>
                  <a:pt x="0" y="0"/>
                </a:moveTo>
                <a:lnTo>
                  <a:pt x="5055508" y="0"/>
                </a:lnTo>
                <a:lnTo>
                  <a:pt x="5055508" y="812800"/>
                </a:lnTo>
                <a:lnTo>
                  <a:pt x="0" y="812800"/>
                </a:lnTo>
                <a:close/>
              </a:path>
            </a:pathLst>
          </a:custGeom>
          <a:solidFill>
            <a:srgbClr val="1F5776"/>
          </a:solidFill>
        </p:spPr>
        <p:txBody>
          <a:bodyPr bIns="252000" anchor="ctr"/>
          <a:lstStyle/>
          <a:p>
            <a:pPr algn="ctr">
              <a:lnSpc>
                <a:spcPct val="150000"/>
              </a:lnSpc>
            </a:pPr>
            <a:r>
              <a:rPr lang="vi-VN" sz="8000" b="1" dirty="0">
                <a:solidFill>
                  <a:schemeClr val="bg1"/>
                </a:solidFill>
                <a:effectLst/>
                <a:latin typeface="Arial" panose="020B0604020202020204" pitchFamily="34" charset="0"/>
                <a:ea typeface="宋体" panose="02010600030101010101" pitchFamily="2" charset="-122"/>
                <a:cs typeface="Arial" panose="020B0604020202020204" pitchFamily="34" charset="0"/>
              </a:rPr>
              <a:t>CẢM ƠN CÁC EM </a:t>
            </a:r>
          </a:p>
          <a:p>
            <a:pPr algn="ctr">
              <a:lnSpc>
                <a:spcPct val="150000"/>
              </a:lnSpc>
            </a:pPr>
            <a:r>
              <a:rPr lang="vi-VN" sz="8000" b="1" dirty="0">
                <a:solidFill>
                  <a:schemeClr val="bg1"/>
                </a:solidFill>
                <a:effectLst/>
                <a:latin typeface="Arial" panose="020B0604020202020204" pitchFamily="34" charset="0"/>
                <a:ea typeface="宋体" panose="02010600030101010101" pitchFamily="2" charset="-122"/>
                <a:cs typeface="Arial" panose="020B0604020202020204" pitchFamily="34" charset="0"/>
              </a:rPr>
              <a:t>ĐÃ CHÚ Ý LẮNG NGHE!</a:t>
            </a:r>
          </a:p>
        </p:txBody>
      </p:sp>
    </p:spTree>
    <p:extLst>
      <p:ext uri="{BB962C8B-B14F-4D97-AF65-F5344CB8AC3E}">
        <p14:creationId xmlns:p14="http://schemas.microsoft.com/office/powerpoint/2010/main" val="631681646"/>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ị-ngữ hien tran zalo 0353095025">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7200" y="266700"/>
            <a:ext cx="17297400" cy="8686800"/>
          </a:xfrm>
          <a:prstGeom prst="rect">
            <a:avLst/>
          </a:prstGeom>
        </p:spPr>
      </p:pic>
    </p:spTree>
    <p:extLst>
      <p:ext uri="{BB962C8B-B14F-4D97-AF65-F5344CB8AC3E}">
        <p14:creationId xmlns:p14="http://schemas.microsoft.com/office/powerpoint/2010/main" val="1435847464"/>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10606">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562127"/>
            <a:ext cx="18288000" cy="1723873"/>
          </a:xfrm>
          <a:custGeom>
            <a:avLst/>
            <a:gdLst/>
            <a:ahLst/>
            <a:cxnLst/>
            <a:rect l="l" t="t" r="r" b="b"/>
            <a:pathLst>
              <a:path w="5055508" h="454024">
                <a:moveTo>
                  <a:pt x="0" y="0"/>
                </a:moveTo>
                <a:lnTo>
                  <a:pt x="5055508" y="0"/>
                </a:lnTo>
                <a:lnTo>
                  <a:pt x="5055508" y="454024"/>
                </a:lnTo>
                <a:lnTo>
                  <a:pt x="0" y="454024"/>
                </a:lnTo>
                <a:close/>
              </a:path>
            </a:pathLst>
          </a:custGeom>
          <a:solidFill>
            <a:srgbClr val="1F5776"/>
          </a:solidFill>
        </p:spPr>
      </p:sp>
      <p:sp>
        <p:nvSpPr>
          <p:cNvPr id="5" name="TextBox 5"/>
          <p:cNvSpPr txBox="1"/>
          <p:nvPr/>
        </p:nvSpPr>
        <p:spPr>
          <a:xfrm>
            <a:off x="5630580" y="916231"/>
            <a:ext cx="7026840" cy="1015663"/>
          </a:xfrm>
          <a:prstGeom prst="rect">
            <a:avLst/>
          </a:prstGeom>
        </p:spPr>
        <p:txBody>
          <a:bodyPr wrap="square" lIns="0" tIns="0" rIns="0" bIns="0" rtlCol="0" anchor="t">
            <a:spAutoFit/>
          </a:bodyPr>
          <a:lstStyle/>
          <a:p>
            <a:pPr marL="0" lvl="0" indent="0" algn="ctr">
              <a:spcBef>
                <a:spcPct val="0"/>
              </a:spcBef>
            </a:pPr>
            <a:r>
              <a:rPr lang="vi-VN" sz="6600" b="1" dirty="0">
                <a:solidFill>
                  <a:srgbClr val="FFFFFF"/>
                </a:solidFill>
                <a:latin typeface="Arial" panose="020B0604020202020204" pitchFamily="34" charset="0"/>
                <a:cs typeface="Arial" panose="020B0604020202020204" pitchFamily="34" charset="0"/>
              </a:rPr>
              <a:t>KHỞI ĐỘNG</a:t>
            </a:r>
            <a:endParaRPr lang="en-US" sz="6600" b="1" dirty="0">
              <a:solidFill>
                <a:srgbClr val="FFFFFF"/>
              </a:solidFill>
              <a:latin typeface="Arial" panose="020B0604020202020204" pitchFamily="34" charset="0"/>
              <a:cs typeface="Arial" panose="020B0604020202020204" pitchFamily="34" charset="0"/>
            </a:endParaRPr>
          </a:p>
        </p:txBody>
      </p:sp>
      <p:sp>
        <p:nvSpPr>
          <p:cNvPr id="6" name="TextBox 6"/>
          <p:cNvSpPr txBox="1"/>
          <p:nvPr/>
        </p:nvSpPr>
        <p:spPr>
          <a:xfrm>
            <a:off x="3352800" y="2795560"/>
            <a:ext cx="11582400" cy="890180"/>
          </a:xfrm>
          <a:prstGeom prst="rect">
            <a:avLst/>
          </a:prstGeom>
        </p:spPr>
        <p:txBody>
          <a:bodyPr wrap="square" lIns="0" tIns="0" rIns="0" bIns="0" rtlCol="0" anchor="t">
            <a:spAutoFit/>
          </a:bodyPr>
          <a:lstStyle/>
          <a:p>
            <a:pPr algn="ctr">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Em hãy tìm chủ ngữ trong các câu sau:</a:t>
            </a:r>
          </a:p>
        </p:txBody>
      </p:sp>
      <p:sp>
        <p:nvSpPr>
          <p:cNvPr id="13" name="Rectangle 12">
            <a:extLst>
              <a:ext uri="{FF2B5EF4-FFF2-40B4-BE49-F238E27FC236}">
                <a16:creationId xmlns:a16="http://schemas.microsoft.com/office/drawing/2014/main" id="{A466CC95-4F96-83B6-C33E-E1DB4F125AB9}"/>
              </a:ext>
            </a:extLst>
          </p:cNvPr>
          <p:cNvSpPr/>
          <p:nvPr/>
        </p:nvSpPr>
        <p:spPr>
          <a:xfrm>
            <a:off x="1066800" y="4275010"/>
            <a:ext cx="9601200" cy="1371600"/>
          </a:xfrm>
          <a:prstGeom prst="rect">
            <a:avLst/>
          </a:prstGeom>
          <a:solidFill>
            <a:schemeClr val="bg1"/>
          </a:solidFill>
          <a:ln>
            <a:solidFill>
              <a:srgbClr val="1F5776"/>
            </a:solidFill>
          </a:ln>
        </p:spPr>
        <p:style>
          <a:lnRef idx="2">
            <a:schemeClr val="accent1">
              <a:shade val="15000"/>
            </a:schemeClr>
          </a:lnRef>
          <a:fillRef idx="1">
            <a:schemeClr val="accent1"/>
          </a:fillRef>
          <a:effectRef idx="0">
            <a:schemeClr val="accent1"/>
          </a:effectRef>
          <a:fontRef idx="minor">
            <a:schemeClr val="lt1"/>
          </a:fontRef>
        </p:style>
        <p:txBody>
          <a:bodyPr bIns="180000" rtlCol="0" anchor="ctr"/>
          <a:lstStyle/>
          <a:p>
            <a:pPr algn="ct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Mấy hôm nay, Chi đang rất bối rối.</a:t>
            </a:r>
            <a:endParaRPr lang="vi-VN" sz="4000" dirty="0">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C8009B2-7EA7-75B2-ADC3-A7D056763A4F}"/>
              </a:ext>
            </a:extLst>
          </p:cNvPr>
          <p:cNvSpPr/>
          <p:nvPr/>
        </p:nvSpPr>
        <p:spPr>
          <a:xfrm>
            <a:off x="1066800" y="6118039"/>
            <a:ext cx="9601200" cy="1371600"/>
          </a:xfrm>
          <a:prstGeom prst="rect">
            <a:avLst/>
          </a:prstGeom>
          <a:solidFill>
            <a:schemeClr val="bg1"/>
          </a:solidFill>
          <a:ln>
            <a:solidFill>
              <a:srgbClr val="1F5776"/>
            </a:solidFill>
          </a:ln>
        </p:spPr>
        <p:style>
          <a:lnRef idx="2">
            <a:schemeClr val="accent1">
              <a:shade val="15000"/>
            </a:schemeClr>
          </a:lnRef>
          <a:fillRef idx="1">
            <a:schemeClr val="accent1"/>
          </a:fillRef>
          <a:effectRef idx="0">
            <a:schemeClr val="accent1"/>
          </a:effectRef>
          <a:fontRef idx="minor">
            <a:schemeClr val="lt1"/>
          </a:fontRef>
        </p:style>
        <p:txBody>
          <a:bodyPr bIns="180000" rtlCol="0" anchor="ctr"/>
          <a:lstStyle/>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Rai-ân là một cậu bé người Ca-na-da.</a:t>
            </a:r>
            <a:endParaRPr lang="vi-VN" sz="4000" dirty="0">
              <a:effectLst/>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69B01B3-208E-C753-C19F-2C027D55F59D}"/>
              </a:ext>
            </a:extLst>
          </p:cNvPr>
          <p:cNvSpPr/>
          <p:nvPr/>
        </p:nvSpPr>
        <p:spPr>
          <a:xfrm>
            <a:off x="1066800" y="7961069"/>
            <a:ext cx="9601200" cy="1371600"/>
          </a:xfrm>
          <a:prstGeom prst="rect">
            <a:avLst/>
          </a:prstGeom>
          <a:solidFill>
            <a:schemeClr val="bg1"/>
          </a:solidFill>
          <a:ln>
            <a:solidFill>
              <a:srgbClr val="1F5776"/>
            </a:solidFill>
          </a:ln>
        </p:spPr>
        <p:style>
          <a:lnRef idx="2">
            <a:schemeClr val="accent1">
              <a:shade val="15000"/>
            </a:schemeClr>
          </a:lnRef>
          <a:fillRef idx="1">
            <a:schemeClr val="accent1"/>
          </a:fillRef>
          <a:effectRef idx="0">
            <a:schemeClr val="accent1"/>
          </a:effectRef>
          <a:fontRef idx="minor">
            <a:schemeClr val="lt1"/>
          </a:fontRef>
        </p:style>
        <p:txBody>
          <a:bodyPr bIns="180000" rtlCol="0" anchor="ctr"/>
          <a:lstStyle/>
          <a:p>
            <a:pPr algn="ctr">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Cô bé chạy thoắt về nhà gọi anh.</a:t>
            </a:r>
            <a:endParaRPr lang="vi-VN" sz="4000" dirty="0">
              <a:effectLst/>
              <a:latin typeface="Arial" panose="020B0604020202020204" pitchFamily="34" charset="0"/>
              <a:cs typeface="Arial" panose="020B0604020202020204" pitchFamily="34" charset="0"/>
            </a:endParaRPr>
          </a:p>
        </p:txBody>
      </p:sp>
      <p:sp>
        <p:nvSpPr>
          <p:cNvPr id="17" name="Freeform 51">
            <a:extLst>
              <a:ext uri="{FF2B5EF4-FFF2-40B4-BE49-F238E27FC236}">
                <a16:creationId xmlns:a16="http://schemas.microsoft.com/office/drawing/2014/main" id="{97DAFD27-7DEC-73C6-2160-983B9B38154C}"/>
              </a:ext>
            </a:extLst>
          </p:cNvPr>
          <p:cNvSpPr/>
          <p:nvPr/>
        </p:nvSpPr>
        <p:spPr>
          <a:xfrm>
            <a:off x="11997714" y="4524563"/>
            <a:ext cx="5223486" cy="6873012"/>
          </a:xfrm>
          <a:custGeom>
            <a:avLst/>
            <a:gdLst/>
            <a:ahLst/>
            <a:cxnLst/>
            <a:rect l="l" t="t" r="r" b="b"/>
            <a:pathLst>
              <a:path w="811460" h="1067711">
                <a:moveTo>
                  <a:pt x="0" y="0"/>
                </a:moveTo>
                <a:lnTo>
                  <a:pt x="811460" y="0"/>
                </a:lnTo>
                <a:lnTo>
                  <a:pt x="811460" y="1067711"/>
                </a:lnTo>
                <a:lnTo>
                  <a:pt x="0" y="1067711"/>
                </a:lnTo>
                <a:lnTo>
                  <a:pt x="0" y="0"/>
                </a:lnTo>
                <a:close/>
              </a:path>
            </a:pathLst>
          </a:custGeom>
          <a:blipFill>
            <a:blip r:embed="rId2"/>
            <a:stretch>
              <a:fillRect/>
            </a:stretch>
          </a:blipFill>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sz="1200"/>
          </a:p>
        </p:txBody>
      </p:sp>
      <p:cxnSp>
        <p:nvCxnSpPr>
          <p:cNvPr id="19" name="Straight Connector 18">
            <a:extLst>
              <a:ext uri="{FF2B5EF4-FFF2-40B4-BE49-F238E27FC236}">
                <a16:creationId xmlns:a16="http://schemas.microsoft.com/office/drawing/2014/main" id="{92134780-F840-6D92-C403-B9EB041E9A74}"/>
              </a:ext>
            </a:extLst>
          </p:cNvPr>
          <p:cNvCxnSpPr/>
          <p:nvPr/>
        </p:nvCxnSpPr>
        <p:spPr>
          <a:xfrm>
            <a:off x="5486400" y="5219700"/>
            <a:ext cx="99882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7694704E-2BA3-AB7D-CAE6-155507C3D4B0}"/>
              </a:ext>
            </a:extLst>
          </p:cNvPr>
          <p:cNvCxnSpPr>
            <a:cxnSpLocks/>
          </p:cNvCxnSpPr>
          <p:nvPr/>
        </p:nvCxnSpPr>
        <p:spPr>
          <a:xfrm>
            <a:off x="1676400" y="7200900"/>
            <a:ext cx="16764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51BDDAF6-36DF-B28E-4CBE-C2DFD6BCC2C4}"/>
              </a:ext>
            </a:extLst>
          </p:cNvPr>
          <p:cNvCxnSpPr>
            <a:cxnSpLocks/>
          </p:cNvCxnSpPr>
          <p:nvPr/>
        </p:nvCxnSpPr>
        <p:spPr>
          <a:xfrm>
            <a:off x="2353980" y="9029700"/>
            <a:ext cx="145602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p:tgtEl>
                                          <p:spTgt spid="14"/>
                                        </p:tgtEl>
                                        <p:attrNameLst>
                                          <p:attrName>ppt_y</p:attrName>
                                        </p:attrNameLst>
                                      </p:cBhvr>
                                      <p:tavLst>
                                        <p:tav tm="0">
                                          <p:val>
                                            <p:strVal val="#ppt_y+#ppt_h*1.125000"/>
                                          </p:val>
                                        </p:tav>
                                        <p:tav tm="100000">
                                          <p:val>
                                            <p:strVal val="#ppt_y"/>
                                          </p:val>
                                        </p:tav>
                                      </p:tavLst>
                                    </p:anim>
                                    <p:animEffect transition="in" filter="wipe(up)">
                                      <p:cBhvr>
                                        <p:cTn id="22" dur="500"/>
                                        <p:tgtEl>
                                          <p:spTgt spid="14"/>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p:tgtEl>
                                          <p:spTgt spid="15"/>
                                        </p:tgtEl>
                                        <p:attrNameLst>
                                          <p:attrName>ppt_y</p:attrName>
                                        </p:attrNameLst>
                                      </p:cBhvr>
                                      <p:tavLst>
                                        <p:tav tm="0">
                                          <p:val>
                                            <p:strVal val="#ppt_y+#ppt_h*1.125000"/>
                                          </p:val>
                                        </p:tav>
                                        <p:tav tm="100000">
                                          <p:val>
                                            <p:strVal val="#ppt_y"/>
                                          </p:val>
                                        </p:tav>
                                      </p:tavLst>
                                    </p:anim>
                                    <p:animEffect transition="in" filter="wipe(up)">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22" presetClass="entr" presetSubtype="8"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934200" y="3201639"/>
            <a:ext cx="4419600" cy="1231106"/>
          </a:xfrm>
          <a:prstGeom prst="rect">
            <a:avLst/>
          </a:prstGeom>
        </p:spPr>
        <p:txBody>
          <a:bodyPr wrap="square" lIns="0" tIns="0" rIns="0" bIns="0" rtlCol="0" anchor="t">
            <a:spAutoFit/>
          </a:bodyPr>
          <a:lstStyle/>
          <a:p>
            <a:pPr marL="0" lvl="0" indent="0" algn="ctr">
              <a:spcBef>
                <a:spcPct val="0"/>
              </a:spcBef>
            </a:pPr>
            <a:r>
              <a:rPr lang="vi-VN" sz="8000" b="1" dirty="0">
                <a:solidFill>
                  <a:srgbClr val="1F5776"/>
                </a:solidFill>
                <a:latin typeface="Arial" panose="020B0604020202020204" pitchFamily="34" charset="0"/>
                <a:cs typeface="Arial" panose="020B0604020202020204" pitchFamily="34" charset="0"/>
              </a:rPr>
              <a:t>BÀI 11</a:t>
            </a:r>
            <a:endParaRPr lang="en-US" sz="8000" b="1" dirty="0">
              <a:solidFill>
                <a:srgbClr val="1F5776"/>
              </a:solidFill>
              <a:latin typeface="Arial" panose="020B0604020202020204" pitchFamily="34" charset="0"/>
              <a:cs typeface="Arial" panose="020B0604020202020204" pitchFamily="34" charset="0"/>
            </a:endParaRPr>
          </a:p>
        </p:txBody>
      </p:sp>
      <p:sp>
        <p:nvSpPr>
          <p:cNvPr id="3" name="Freeform 3"/>
          <p:cNvSpPr/>
          <p:nvPr/>
        </p:nvSpPr>
        <p:spPr>
          <a:xfrm>
            <a:off x="287567" y="401546"/>
            <a:ext cx="3245204" cy="3282128"/>
          </a:xfrm>
          <a:custGeom>
            <a:avLst/>
            <a:gdLst/>
            <a:ahLst/>
            <a:cxnLst/>
            <a:rect l="l" t="t" r="r" b="b"/>
            <a:pathLst>
              <a:path w="3245204" h="3282128">
                <a:moveTo>
                  <a:pt x="0" y="0"/>
                </a:moveTo>
                <a:lnTo>
                  <a:pt x="3245204" y="0"/>
                </a:lnTo>
                <a:lnTo>
                  <a:pt x="3245204" y="3282128"/>
                </a:lnTo>
                <a:lnTo>
                  <a:pt x="0" y="328212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flipH="1">
            <a:off x="4047702" y="1937127"/>
            <a:ext cx="2429284" cy="2456925"/>
          </a:xfrm>
          <a:custGeom>
            <a:avLst/>
            <a:gdLst/>
            <a:ahLst/>
            <a:cxnLst/>
            <a:rect l="l" t="t" r="r" b="b"/>
            <a:pathLst>
              <a:path w="2429284" h="2456925">
                <a:moveTo>
                  <a:pt x="2429284" y="0"/>
                </a:moveTo>
                <a:lnTo>
                  <a:pt x="0" y="0"/>
                </a:lnTo>
                <a:lnTo>
                  <a:pt x="0" y="2456925"/>
                </a:lnTo>
                <a:lnTo>
                  <a:pt x="2429284" y="2456925"/>
                </a:lnTo>
                <a:lnTo>
                  <a:pt x="242928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4755229" y="1524525"/>
            <a:ext cx="3245204" cy="3282128"/>
          </a:xfrm>
          <a:custGeom>
            <a:avLst/>
            <a:gdLst/>
            <a:ahLst/>
            <a:cxnLst/>
            <a:rect l="l" t="t" r="r" b="b"/>
            <a:pathLst>
              <a:path w="3245204" h="3282128">
                <a:moveTo>
                  <a:pt x="0" y="0"/>
                </a:moveTo>
                <a:lnTo>
                  <a:pt x="3245204" y="0"/>
                </a:lnTo>
                <a:lnTo>
                  <a:pt x="3245204" y="3282128"/>
                </a:lnTo>
                <a:lnTo>
                  <a:pt x="0" y="328212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453566" y="5121999"/>
            <a:ext cx="19195132" cy="2292498"/>
          </a:xfrm>
          <a:custGeom>
            <a:avLst/>
            <a:gdLst/>
            <a:ahLst/>
            <a:cxnLst/>
            <a:rect l="l" t="t" r="r" b="b"/>
            <a:pathLst>
              <a:path w="5055508" h="812800">
                <a:moveTo>
                  <a:pt x="0" y="0"/>
                </a:moveTo>
                <a:lnTo>
                  <a:pt x="5055508" y="0"/>
                </a:lnTo>
                <a:lnTo>
                  <a:pt x="5055508" y="812800"/>
                </a:lnTo>
                <a:lnTo>
                  <a:pt x="0" y="812800"/>
                </a:lnTo>
                <a:close/>
              </a:path>
            </a:pathLst>
          </a:custGeom>
          <a:solidFill>
            <a:srgbClr val="1F5776"/>
          </a:solidFill>
        </p:spPr>
      </p:sp>
      <p:sp>
        <p:nvSpPr>
          <p:cNvPr id="9" name="TextBox 9"/>
          <p:cNvSpPr txBox="1"/>
          <p:nvPr/>
        </p:nvSpPr>
        <p:spPr>
          <a:xfrm>
            <a:off x="3532771" y="5622494"/>
            <a:ext cx="11222458" cy="1291507"/>
          </a:xfrm>
          <a:prstGeom prst="rect">
            <a:avLst/>
          </a:prstGeom>
        </p:spPr>
        <p:txBody>
          <a:bodyPr wrap="square" lIns="0" tIns="0" rIns="0" bIns="0" rtlCol="0" anchor="t">
            <a:spAutoFit/>
          </a:bodyPr>
          <a:lstStyle/>
          <a:p>
            <a:pPr marL="0" lvl="0" indent="0" algn="ctr">
              <a:lnSpc>
                <a:spcPts val="10999"/>
              </a:lnSpc>
            </a:pPr>
            <a:r>
              <a:rPr lang="vi-VN" sz="8000" b="1" dirty="0">
                <a:solidFill>
                  <a:srgbClr val="FFFFFF"/>
                </a:solidFill>
                <a:latin typeface="Arial" panose="020B0604020202020204" pitchFamily="34" charset="0"/>
                <a:cs typeface="Arial" panose="020B0604020202020204" pitchFamily="34" charset="0"/>
              </a:rPr>
              <a:t>LUYỆN TỪ VÀ CÂU</a:t>
            </a:r>
            <a:endParaRPr lang="en-US" sz="8000" b="1" dirty="0">
              <a:solidFill>
                <a:srgbClr val="FFFFFF"/>
              </a:solidFill>
              <a:latin typeface="Arial" panose="020B0604020202020204" pitchFamily="34" charset="0"/>
              <a:cs typeface="Arial" panose="020B0604020202020204" pitchFamily="34" charset="0"/>
            </a:endParaRPr>
          </a:p>
        </p:txBody>
      </p:sp>
      <p:sp>
        <p:nvSpPr>
          <p:cNvPr id="10" name="Freeform 10"/>
          <p:cNvSpPr/>
          <p:nvPr/>
        </p:nvSpPr>
        <p:spPr>
          <a:xfrm>
            <a:off x="7154544" y="-720962"/>
            <a:ext cx="3245204" cy="3282128"/>
          </a:xfrm>
          <a:custGeom>
            <a:avLst/>
            <a:gdLst/>
            <a:ahLst/>
            <a:cxnLst/>
            <a:rect l="l" t="t" r="r" b="b"/>
            <a:pathLst>
              <a:path w="3245204" h="3282128">
                <a:moveTo>
                  <a:pt x="0" y="0"/>
                </a:moveTo>
                <a:lnTo>
                  <a:pt x="3245204" y="0"/>
                </a:lnTo>
                <a:lnTo>
                  <a:pt x="3245204" y="3282128"/>
                </a:lnTo>
                <a:lnTo>
                  <a:pt x="0" y="328212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Freeform 11"/>
          <p:cNvSpPr/>
          <p:nvPr/>
        </p:nvSpPr>
        <p:spPr>
          <a:xfrm flipH="1">
            <a:off x="11810433" y="1045511"/>
            <a:ext cx="2429284" cy="2456925"/>
          </a:xfrm>
          <a:custGeom>
            <a:avLst/>
            <a:gdLst/>
            <a:ahLst/>
            <a:cxnLst/>
            <a:rect l="l" t="t" r="r" b="b"/>
            <a:pathLst>
              <a:path w="2429284" h="2456925">
                <a:moveTo>
                  <a:pt x="2429284" y="0"/>
                </a:moveTo>
                <a:lnTo>
                  <a:pt x="0" y="0"/>
                </a:lnTo>
                <a:lnTo>
                  <a:pt x="0" y="2456925"/>
                </a:lnTo>
                <a:lnTo>
                  <a:pt x="2429284" y="2456925"/>
                </a:lnTo>
                <a:lnTo>
                  <a:pt x="2429284"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2" name="Freeform 12"/>
          <p:cNvSpPr/>
          <p:nvPr/>
        </p:nvSpPr>
        <p:spPr>
          <a:xfrm flipH="1">
            <a:off x="13948547" y="-1618315"/>
            <a:ext cx="2429284" cy="2456925"/>
          </a:xfrm>
          <a:custGeom>
            <a:avLst/>
            <a:gdLst/>
            <a:ahLst/>
            <a:cxnLst/>
            <a:rect l="l" t="t" r="r" b="b"/>
            <a:pathLst>
              <a:path w="2429284" h="2456925">
                <a:moveTo>
                  <a:pt x="2429284" y="0"/>
                </a:moveTo>
                <a:lnTo>
                  <a:pt x="0" y="0"/>
                </a:lnTo>
                <a:lnTo>
                  <a:pt x="0" y="2456925"/>
                </a:lnTo>
                <a:lnTo>
                  <a:pt x="2429284" y="2456925"/>
                </a:lnTo>
                <a:lnTo>
                  <a:pt x="2429284"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3" name="Freeform 13"/>
          <p:cNvSpPr/>
          <p:nvPr/>
        </p:nvSpPr>
        <p:spPr>
          <a:xfrm flipH="1">
            <a:off x="3314575" y="-1824015"/>
            <a:ext cx="2429284" cy="2456925"/>
          </a:xfrm>
          <a:custGeom>
            <a:avLst/>
            <a:gdLst/>
            <a:ahLst/>
            <a:cxnLst/>
            <a:rect l="l" t="t" r="r" b="b"/>
            <a:pathLst>
              <a:path w="2429284" h="2456925">
                <a:moveTo>
                  <a:pt x="2429284" y="0"/>
                </a:moveTo>
                <a:lnTo>
                  <a:pt x="0" y="0"/>
                </a:lnTo>
                <a:lnTo>
                  <a:pt x="0" y="2456925"/>
                </a:lnTo>
                <a:lnTo>
                  <a:pt x="2429284" y="2456925"/>
                </a:lnTo>
                <a:lnTo>
                  <a:pt x="2429284"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TextBox 2">
            <a:extLst>
              <a:ext uri="{FF2B5EF4-FFF2-40B4-BE49-F238E27FC236}">
                <a16:creationId xmlns:a16="http://schemas.microsoft.com/office/drawing/2014/main" id="{96CDB037-10EA-BF57-7FFD-528D6D0CE8B3}"/>
              </a:ext>
            </a:extLst>
          </p:cNvPr>
          <p:cNvSpPr txBox="1"/>
          <p:nvPr/>
        </p:nvSpPr>
        <p:spPr>
          <a:xfrm>
            <a:off x="6934200" y="8103751"/>
            <a:ext cx="4419600" cy="1231106"/>
          </a:xfrm>
          <a:prstGeom prst="rect">
            <a:avLst/>
          </a:prstGeom>
        </p:spPr>
        <p:txBody>
          <a:bodyPr wrap="square" lIns="0" tIns="0" rIns="0" bIns="0" rtlCol="0" anchor="t">
            <a:spAutoFit/>
          </a:bodyPr>
          <a:lstStyle/>
          <a:p>
            <a:pPr marL="0" lvl="0" indent="0" algn="ctr">
              <a:spcBef>
                <a:spcPct val="0"/>
              </a:spcBef>
            </a:pPr>
            <a:r>
              <a:rPr lang="vi-VN" sz="8000" b="1" dirty="0">
                <a:solidFill>
                  <a:srgbClr val="1F5776"/>
                </a:solidFill>
                <a:latin typeface="Arial" panose="020B0604020202020204" pitchFamily="34" charset="0"/>
                <a:cs typeface="Arial" panose="020B0604020202020204" pitchFamily="34" charset="0"/>
              </a:rPr>
              <a:t>VỊ NGỮ</a:t>
            </a:r>
            <a:endParaRPr lang="en-US" sz="8000" b="1" dirty="0">
              <a:solidFill>
                <a:srgbClr val="1F577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F0AECB22-3923-8033-AE19-6B7DD462CD65}"/>
              </a:ext>
            </a:extLst>
          </p:cNvPr>
          <p:cNvGrpSpPr/>
          <p:nvPr/>
        </p:nvGrpSpPr>
        <p:grpSpPr>
          <a:xfrm>
            <a:off x="1028700" y="2951340"/>
            <a:ext cx="5086959" cy="3359441"/>
            <a:chOff x="1028700" y="2951340"/>
            <a:chExt cx="5086959" cy="3359441"/>
          </a:xfrm>
        </p:grpSpPr>
        <p:sp>
          <p:nvSpPr>
            <p:cNvPr id="3" name="Freeform 3"/>
            <p:cNvSpPr/>
            <p:nvPr/>
          </p:nvSpPr>
          <p:spPr>
            <a:xfrm>
              <a:off x="1028700" y="3643781"/>
              <a:ext cx="5086959" cy="2667000"/>
            </a:xfrm>
            <a:custGeom>
              <a:avLst/>
              <a:gdLst/>
              <a:ahLst/>
              <a:cxnLst/>
              <a:rect l="l" t="t" r="r" b="b"/>
              <a:pathLst>
                <a:path w="4153341" h="3458667">
                  <a:moveTo>
                    <a:pt x="4028880" y="3458667"/>
                  </a:moveTo>
                  <a:lnTo>
                    <a:pt x="124460" y="3458667"/>
                  </a:lnTo>
                  <a:cubicBezTo>
                    <a:pt x="55880" y="3458667"/>
                    <a:pt x="0" y="3402787"/>
                    <a:pt x="0" y="3334207"/>
                  </a:cubicBezTo>
                  <a:lnTo>
                    <a:pt x="0" y="124460"/>
                  </a:lnTo>
                  <a:cubicBezTo>
                    <a:pt x="0" y="55880"/>
                    <a:pt x="55880" y="0"/>
                    <a:pt x="124460" y="0"/>
                  </a:cubicBezTo>
                  <a:lnTo>
                    <a:pt x="4028881" y="0"/>
                  </a:lnTo>
                  <a:cubicBezTo>
                    <a:pt x="4097461" y="0"/>
                    <a:pt x="4153341" y="55880"/>
                    <a:pt x="4153341" y="124460"/>
                  </a:cubicBezTo>
                  <a:lnTo>
                    <a:pt x="4153341" y="3334207"/>
                  </a:lnTo>
                  <a:cubicBezTo>
                    <a:pt x="4153341" y="3402787"/>
                    <a:pt x="4097461" y="3458667"/>
                    <a:pt x="4028881" y="3458667"/>
                  </a:cubicBezTo>
                  <a:close/>
                </a:path>
              </a:pathLst>
            </a:custGeom>
            <a:solidFill>
              <a:srgbClr val="BEEBDD"/>
            </a:solidFill>
          </p:spPr>
        </p:sp>
        <p:sp>
          <p:nvSpPr>
            <p:cNvPr id="8" name="TextBox 8"/>
            <p:cNvSpPr txBox="1"/>
            <p:nvPr/>
          </p:nvSpPr>
          <p:spPr>
            <a:xfrm>
              <a:off x="1561475" y="4724003"/>
              <a:ext cx="4075233" cy="769441"/>
            </a:xfrm>
            <a:prstGeom prst="rect">
              <a:avLst/>
            </a:prstGeom>
          </p:spPr>
          <p:txBody>
            <a:bodyPr lIns="0" tIns="0" rIns="0" bIns="0" rtlCol="0" anchor="t">
              <a:spAutoFit/>
            </a:bodyPr>
            <a:lstStyle/>
            <a:p>
              <a:pPr algn="ctr"/>
              <a:r>
                <a:rPr lang="vi-VN" sz="5000" dirty="0">
                  <a:latin typeface="Arial" panose="020B0604020202020204" pitchFamily="34" charset="0"/>
                  <a:cs typeface="Arial" panose="020B0604020202020204" pitchFamily="34" charset="0"/>
                </a:rPr>
                <a:t>Nhận xét</a:t>
              </a:r>
              <a:endParaRPr lang="en-US" sz="5000" dirty="0">
                <a:latin typeface="Arial" panose="020B0604020202020204" pitchFamily="34" charset="0"/>
                <a:cs typeface="Arial" panose="020B0604020202020204" pitchFamily="34" charset="0"/>
              </a:endParaRPr>
            </a:p>
          </p:txBody>
        </p:sp>
        <p:sp>
          <p:nvSpPr>
            <p:cNvPr id="12" name="Freeform 12"/>
            <p:cNvSpPr/>
            <p:nvPr/>
          </p:nvSpPr>
          <p:spPr>
            <a:xfrm>
              <a:off x="2935795" y="2951340"/>
              <a:ext cx="1239263" cy="1239263"/>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p:spPr>
          <p:txBody>
            <a:bodyPr anchor="ctr"/>
            <a:lstStyle/>
            <a:p>
              <a:pPr algn="ctr"/>
              <a:r>
                <a:rPr lang="en-US" sz="6000" b="1" dirty="0">
                  <a:solidFill>
                    <a:schemeClr val="bg1"/>
                  </a:solidFill>
                  <a:latin typeface="Arial" panose="020B0604020202020204" pitchFamily="34" charset="0"/>
                  <a:cs typeface="Arial" panose="020B0604020202020204" pitchFamily="34" charset="0"/>
                </a:rPr>
                <a:t>1</a:t>
              </a:r>
              <a:endParaRPr lang="vi-VN" sz="6000" b="1" dirty="0">
                <a:solidFill>
                  <a:schemeClr val="bg1"/>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19824303-7922-3EE4-D8CB-C058C2727A7E}"/>
              </a:ext>
            </a:extLst>
          </p:cNvPr>
          <p:cNvGrpSpPr/>
          <p:nvPr/>
        </p:nvGrpSpPr>
        <p:grpSpPr>
          <a:xfrm>
            <a:off x="6602693" y="2951340"/>
            <a:ext cx="5086959" cy="3359441"/>
            <a:chOff x="6602693" y="2951340"/>
            <a:chExt cx="5086959" cy="3359441"/>
          </a:xfrm>
        </p:grpSpPr>
        <p:sp>
          <p:nvSpPr>
            <p:cNvPr id="5" name="Freeform 5"/>
            <p:cNvSpPr/>
            <p:nvPr/>
          </p:nvSpPr>
          <p:spPr>
            <a:xfrm>
              <a:off x="6602693" y="3643781"/>
              <a:ext cx="5086959" cy="2667000"/>
            </a:xfrm>
            <a:custGeom>
              <a:avLst/>
              <a:gdLst/>
              <a:ahLst/>
              <a:cxnLst/>
              <a:rect l="l" t="t" r="r" b="b"/>
              <a:pathLst>
                <a:path w="4153341" h="3458667">
                  <a:moveTo>
                    <a:pt x="4028880" y="3458667"/>
                  </a:moveTo>
                  <a:lnTo>
                    <a:pt x="124460" y="3458667"/>
                  </a:lnTo>
                  <a:cubicBezTo>
                    <a:pt x="55880" y="3458667"/>
                    <a:pt x="0" y="3402787"/>
                    <a:pt x="0" y="3334207"/>
                  </a:cubicBezTo>
                  <a:lnTo>
                    <a:pt x="0" y="124460"/>
                  </a:lnTo>
                  <a:cubicBezTo>
                    <a:pt x="0" y="55880"/>
                    <a:pt x="55880" y="0"/>
                    <a:pt x="124460" y="0"/>
                  </a:cubicBezTo>
                  <a:lnTo>
                    <a:pt x="4028881" y="0"/>
                  </a:lnTo>
                  <a:cubicBezTo>
                    <a:pt x="4097461" y="0"/>
                    <a:pt x="4153341" y="55880"/>
                    <a:pt x="4153341" y="124460"/>
                  </a:cubicBezTo>
                  <a:lnTo>
                    <a:pt x="4153341" y="3334207"/>
                  </a:lnTo>
                  <a:cubicBezTo>
                    <a:pt x="4153341" y="3402787"/>
                    <a:pt x="4097461" y="3458667"/>
                    <a:pt x="4028881" y="3458667"/>
                  </a:cubicBezTo>
                  <a:close/>
                </a:path>
              </a:pathLst>
            </a:custGeom>
            <a:solidFill>
              <a:srgbClr val="BEEBDD"/>
            </a:solidFill>
          </p:spPr>
        </p:sp>
        <p:sp>
          <p:nvSpPr>
            <p:cNvPr id="9" name="TextBox 9"/>
            <p:cNvSpPr txBox="1"/>
            <p:nvPr/>
          </p:nvSpPr>
          <p:spPr>
            <a:xfrm>
              <a:off x="6709782" y="4724002"/>
              <a:ext cx="4868434" cy="769441"/>
            </a:xfrm>
            <a:prstGeom prst="rect">
              <a:avLst/>
            </a:prstGeom>
          </p:spPr>
          <p:txBody>
            <a:bodyPr wrap="square" lIns="0" tIns="0" rIns="0" bIns="0" rtlCol="0" anchor="t">
              <a:spAutoFit/>
            </a:bodyPr>
            <a:lstStyle/>
            <a:p>
              <a:pPr marL="0" lvl="0" indent="0" algn="ctr">
                <a:spcBef>
                  <a:spcPct val="0"/>
                </a:spcBef>
              </a:pPr>
              <a:r>
                <a:rPr lang="vi-VN" sz="5000" dirty="0">
                  <a:latin typeface="Arial" panose="020B0604020202020204" pitchFamily="34" charset="0"/>
                  <a:cs typeface="Arial" panose="020B0604020202020204" pitchFamily="34" charset="0"/>
                </a:rPr>
                <a:t>Rút ra bài học</a:t>
              </a:r>
              <a:endParaRPr lang="en-US" sz="5000" dirty="0">
                <a:latin typeface="Arial" panose="020B0604020202020204" pitchFamily="34" charset="0"/>
                <a:cs typeface="Arial" panose="020B0604020202020204" pitchFamily="34" charset="0"/>
              </a:endParaRPr>
            </a:p>
          </p:txBody>
        </p:sp>
        <p:sp>
          <p:nvSpPr>
            <p:cNvPr id="15" name="Freeform 15"/>
            <p:cNvSpPr/>
            <p:nvPr/>
          </p:nvSpPr>
          <p:spPr>
            <a:xfrm>
              <a:off x="8524368" y="2951340"/>
              <a:ext cx="1239263" cy="1239263"/>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p:spPr>
          <p:txBody>
            <a:bodyPr anchor="ctr"/>
            <a:lstStyle/>
            <a:p>
              <a:pPr algn="ctr"/>
              <a:r>
                <a:rPr lang="en-US" sz="6000" b="1" dirty="0">
                  <a:solidFill>
                    <a:schemeClr val="bg1"/>
                  </a:solidFill>
                  <a:latin typeface="Arial" panose="020B0604020202020204" pitchFamily="34" charset="0"/>
                  <a:cs typeface="Arial" panose="020B0604020202020204" pitchFamily="34" charset="0"/>
                </a:rPr>
                <a:t>2</a:t>
              </a:r>
              <a:endParaRPr lang="vi-VN" sz="6000" b="1" dirty="0">
                <a:solidFill>
                  <a:schemeClr val="bg1"/>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038BB613-BA74-DDC1-CB70-95B8EA56AA94}"/>
              </a:ext>
            </a:extLst>
          </p:cNvPr>
          <p:cNvGrpSpPr/>
          <p:nvPr/>
        </p:nvGrpSpPr>
        <p:grpSpPr>
          <a:xfrm>
            <a:off x="12172341" y="2951340"/>
            <a:ext cx="5086959" cy="3359441"/>
            <a:chOff x="12172341" y="2951340"/>
            <a:chExt cx="5086959" cy="3359441"/>
          </a:xfrm>
        </p:grpSpPr>
        <p:sp>
          <p:nvSpPr>
            <p:cNvPr id="7" name="Freeform 7"/>
            <p:cNvSpPr/>
            <p:nvPr/>
          </p:nvSpPr>
          <p:spPr>
            <a:xfrm>
              <a:off x="12172341" y="3643781"/>
              <a:ext cx="5086959" cy="2667000"/>
            </a:xfrm>
            <a:custGeom>
              <a:avLst/>
              <a:gdLst/>
              <a:ahLst/>
              <a:cxnLst/>
              <a:rect l="l" t="t" r="r" b="b"/>
              <a:pathLst>
                <a:path w="4153341" h="3458667">
                  <a:moveTo>
                    <a:pt x="4028880" y="3458667"/>
                  </a:moveTo>
                  <a:lnTo>
                    <a:pt x="124460" y="3458667"/>
                  </a:lnTo>
                  <a:cubicBezTo>
                    <a:pt x="55880" y="3458667"/>
                    <a:pt x="0" y="3402787"/>
                    <a:pt x="0" y="3334207"/>
                  </a:cubicBezTo>
                  <a:lnTo>
                    <a:pt x="0" y="124460"/>
                  </a:lnTo>
                  <a:cubicBezTo>
                    <a:pt x="0" y="55880"/>
                    <a:pt x="55880" y="0"/>
                    <a:pt x="124460" y="0"/>
                  </a:cubicBezTo>
                  <a:lnTo>
                    <a:pt x="4028881" y="0"/>
                  </a:lnTo>
                  <a:cubicBezTo>
                    <a:pt x="4097461" y="0"/>
                    <a:pt x="4153341" y="55880"/>
                    <a:pt x="4153341" y="124460"/>
                  </a:cubicBezTo>
                  <a:lnTo>
                    <a:pt x="4153341" y="3334207"/>
                  </a:lnTo>
                  <a:cubicBezTo>
                    <a:pt x="4153341" y="3402787"/>
                    <a:pt x="4097461" y="3458667"/>
                    <a:pt x="4028881" y="3458667"/>
                  </a:cubicBezTo>
                  <a:close/>
                </a:path>
              </a:pathLst>
            </a:custGeom>
            <a:solidFill>
              <a:srgbClr val="BEEBDD"/>
            </a:solidFill>
          </p:spPr>
        </p:sp>
        <p:sp>
          <p:nvSpPr>
            <p:cNvPr id="10" name="TextBox 10"/>
            <p:cNvSpPr txBox="1"/>
            <p:nvPr/>
          </p:nvSpPr>
          <p:spPr>
            <a:xfrm>
              <a:off x="12723918" y="4724001"/>
              <a:ext cx="4002607" cy="769441"/>
            </a:xfrm>
            <a:prstGeom prst="rect">
              <a:avLst/>
            </a:prstGeom>
          </p:spPr>
          <p:txBody>
            <a:bodyPr lIns="0" tIns="0" rIns="0" bIns="0" rtlCol="0" anchor="t">
              <a:spAutoFit/>
            </a:bodyPr>
            <a:lstStyle/>
            <a:p>
              <a:pPr marL="0" lvl="0" indent="0" algn="ctr">
                <a:spcBef>
                  <a:spcPct val="0"/>
                </a:spcBef>
              </a:pPr>
              <a:r>
                <a:rPr lang="vi-VN" sz="5000" dirty="0">
                  <a:latin typeface="Arial" panose="020B0604020202020204" pitchFamily="34" charset="0"/>
                  <a:cs typeface="Arial" panose="020B0604020202020204" pitchFamily="34" charset="0"/>
                </a:rPr>
                <a:t>Luyện tập</a:t>
              </a:r>
              <a:endParaRPr lang="en-US" sz="5000" dirty="0">
                <a:latin typeface="Arial" panose="020B0604020202020204" pitchFamily="34" charset="0"/>
                <a:cs typeface="Arial" panose="020B0604020202020204" pitchFamily="34" charset="0"/>
              </a:endParaRPr>
            </a:p>
          </p:txBody>
        </p:sp>
        <p:sp>
          <p:nvSpPr>
            <p:cNvPr id="18" name="Freeform 18"/>
            <p:cNvSpPr/>
            <p:nvPr/>
          </p:nvSpPr>
          <p:spPr>
            <a:xfrm>
              <a:off x="14061924" y="2951340"/>
              <a:ext cx="1239263" cy="1239263"/>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p:spPr>
          <p:txBody>
            <a:bodyPr anchor="ctr"/>
            <a:lstStyle/>
            <a:p>
              <a:pPr algn="ctr"/>
              <a:r>
                <a:rPr lang="en-US" sz="6000" b="1" dirty="0">
                  <a:solidFill>
                    <a:schemeClr val="bg1"/>
                  </a:solidFill>
                  <a:latin typeface="Arial" panose="020B0604020202020204" pitchFamily="34" charset="0"/>
                  <a:cs typeface="Arial" panose="020B0604020202020204" pitchFamily="34" charset="0"/>
                </a:rPr>
                <a:t>3</a:t>
              </a:r>
              <a:endParaRPr lang="vi-VN" sz="6000" b="1" dirty="0">
                <a:solidFill>
                  <a:schemeClr val="bg1"/>
                </a:solidFill>
                <a:latin typeface="Arial" panose="020B0604020202020204" pitchFamily="34" charset="0"/>
                <a:cs typeface="Arial" panose="020B0604020202020204" pitchFamily="34" charset="0"/>
              </a:endParaRPr>
            </a:p>
          </p:txBody>
        </p:sp>
      </p:grpSp>
      <p:sp>
        <p:nvSpPr>
          <p:cNvPr id="21" name="Freeform 21"/>
          <p:cNvSpPr/>
          <p:nvPr/>
        </p:nvSpPr>
        <p:spPr>
          <a:xfrm>
            <a:off x="0" y="562127"/>
            <a:ext cx="18288000" cy="1723873"/>
          </a:xfrm>
          <a:custGeom>
            <a:avLst/>
            <a:gdLst/>
            <a:ahLst/>
            <a:cxnLst/>
            <a:rect l="l" t="t" r="r" b="b"/>
            <a:pathLst>
              <a:path w="5055508" h="454024">
                <a:moveTo>
                  <a:pt x="0" y="0"/>
                </a:moveTo>
                <a:lnTo>
                  <a:pt x="5055508" y="0"/>
                </a:lnTo>
                <a:lnTo>
                  <a:pt x="5055508" y="454024"/>
                </a:lnTo>
                <a:lnTo>
                  <a:pt x="0" y="454024"/>
                </a:lnTo>
                <a:close/>
              </a:path>
            </a:pathLst>
          </a:custGeom>
          <a:solidFill>
            <a:srgbClr val="1F5776"/>
          </a:solidFill>
        </p:spPr>
      </p:sp>
      <p:sp>
        <p:nvSpPr>
          <p:cNvPr id="23" name="TextBox 23"/>
          <p:cNvSpPr txBox="1"/>
          <p:nvPr/>
        </p:nvSpPr>
        <p:spPr>
          <a:xfrm>
            <a:off x="4876799" y="793759"/>
            <a:ext cx="8534400" cy="1115947"/>
          </a:xfrm>
          <a:prstGeom prst="rect">
            <a:avLst/>
          </a:prstGeom>
        </p:spPr>
        <p:txBody>
          <a:bodyPr wrap="square" lIns="0" tIns="0" rIns="0" bIns="0" rtlCol="0" anchor="t">
            <a:spAutoFit/>
          </a:bodyPr>
          <a:lstStyle/>
          <a:p>
            <a:pPr marL="0" lvl="0" indent="0" algn="ctr">
              <a:lnSpc>
                <a:spcPts val="9600"/>
              </a:lnSpc>
              <a:spcBef>
                <a:spcPct val="0"/>
              </a:spcBef>
            </a:pPr>
            <a:r>
              <a:rPr lang="vi-VN" sz="6600" b="1" dirty="0">
                <a:solidFill>
                  <a:srgbClr val="FFFFFF"/>
                </a:solidFill>
                <a:latin typeface="Arial" panose="020B0604020202020204" pitchFamily="34" charset="0"/>
                <a:cs typeface="Arial" panose="020B0604020202020204" pitchFamily="34" charset="0"/>
              </a:rPr>
              <a:t>NỘI DUNG BÀI HỌC</a:t>
            </a:r>
            <a:endParaRPr lang="en-US" sz="6600" b="1" dirty="0">
              <a:solidFill>
                <a:srgbClr val="FFFFFF"/>
              </a:solidFill>
              <a:latin typeface="Arial" panose="020B0604020202020204" pitchFamily="34" charset="0"/>
              <a:cs typeface="Arial" panose="020B0604020202020204" pitchFamily="34" charset="0"/>
            </a:endParaRPr>
          </a:p>
        </p:txBody>
      </p:sp>
      <p:sp>
        <p:nvSpPr>
          <p:cNvPr id="25" name="Freeform 107">
            <a:extLst>
              <a:ext uri="{FF2B5EF4-FFF2-40B4-BE49-F238E27FC236}">
                <a16:creationId xmlns:a16="http://schemas.microsoft.com/office/drawing/2014/main" id="{DA3E53A8-1822-E5EF-AC3A-943F055CDE39}"/>
              </a:ext>
            </a:extLst>
          </p:cNvPr>
          <p:cNvSpPr/>
          <p:nvPr/>
        </p:nvSpPr>
        <p:spPr>
          <a:xfrm>
            <a:off x="3794191" y="6991362"/>
            <a:ext cx="11938879" cy="3283195"/>
          </a:xfrm>
          <a:custGeom>
            <a:avLst/>
            <a:gdLst/>
            <a:ahLst/>
            <a:cxnLst/>
            <a:rect l="l" t="t" r="r" b="b"/>
            <a:pathLst>
              <a:path w="2565766" h="705586">
                <a:moveTo>
                  <a:pt x="0" y="0"/>
                </a:moveTo>
                <a:lnTo>
                  <a:pt x="2565766" y="0"/>
                </a:lnTo>
                <a:lnTo>
                  <a:pt x="2565766" y="705586"/>
                </a:lnTo>
                <a:lnTo>
                  <a:pt x="0" y="70558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par>
                                <p:cTn id="15" presetID="53" presetClass="entr" presetSubtype="16"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391400" y="2706584"/>
            <a:ext cx="8763000" cy="6729984"/>
          </a:xfrm>
          <a:prstGeom prst="rect">
            <a:avLst/>
          </a:prstGeom>
        </p:spPr>
        <p:txBody>
          <a:bodyPr wrap="square" lIns="0" tIns="0" rIns="0" bIns="0" rtlCol="0" anchor="t">
            <a:spAutoFit/>
          </a:bodyPr>
          <a:lstStyle/>
          <a:p>
            <a:pPr algn="just">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Bộ phận in đậm trong mỗi câu sau được dùng để làm gì?</a:t>
            </a: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Mấy hôm nay, Chi </a:t>
            </a: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đang rất bối rối</a:t>
            </a: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vi-VN" sz="3600" dirty="0">
              <a:effectLst/>
              <a:latin typeface="Arial" panose="020B0604020202020204" pitchFamily="34" charset="0"/>
              <a:cs typeface="Arial" panose="020B0604020202020204" pitchFamily="34" charset="0"/>
            </a:endParaRPr>
          </a:p>
          <a:p>
            <a:pPr algn="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Theo TRẦN TÙNG CHINH</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Rai-ân </a:t>
            </a: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là một cậu bé người Ca-na-da</a:t>
            </a: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cs typeface="Arial" panose="020B0604020202020204" pitchFamily="34" charset="0"/>
            </a:endParaRPr>
          </a:p>
          <a:p>
            <a:pPr algn="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Theo báo </a:t>
            </a:r>
            <a:r>
              <a:rPr lang="vi-VN" sz="3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Tuổi Trẻ</a:t>
            </a:r>
            <a:endParaRPr lang="vi-VN" sz="3600" i="1" dirty="0">
              <a:effectLst/>
              <a:latin typeface="Arial" panose="020B0604020202020204" pitchFamily="34" charset="0"/>
              <a:cs typeface="Arial" panose="020B0604020202020204" pitchFamily="34" charset="0"/>
            </a:endParaRP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Cô bé </a:t>
            </a: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chạy thoắt về nhà gọi anh</a:t>
            </a: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cs typeface="Arial" panose="020B0604020202020204" pitchFamily="34" charset="0"/>
            </a:endParaRPr>
          </a:p>
          <a:p>
            <a:pPr algn="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Theo LÊ MINH</a:t>
            </a:r>
            <a:endParaRPr lang="vi-VN" sz="3600" dirty="0">
              <a:effectLst/>
              <a:latin typeface="Arial" panose="020B0604020202020204" pitchFamily="34" charset="0"/>
              <a:cs typeface="Arial" panose="020B0604020202020204" pitchFamily="34" charset="0"/>
            </a:endParaRPr>
          </a:p>
        </p:txBody>
      </p:sp>
      <p:sp>
        <p:nvSpPr>
          <p:cNvPr id="8" name="Freeform 8"/>
          <p:cNvSpPr/>
          <p:nvPr/>
        </p:nvSpPr>
        <p:spPr>
          <a:xfrm flipH="1">
            <a:off x="16916400" y="-315966"/>
            <a:ext cx="1066801" cy="10918932"/>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sp>
      <p:grpSp>
        <p:nvGrpSpPr>
          <p:cNvPr id="20" name="Group 19">
            <a:extLst>
              <a:ext uri="{FF2B5EF4-FFF2-40B4-BE49-F238E27FC236}">
                <a16:creationId xmlns:a16="http://schemas.microsoft.com/office/drawing/2014/main" id="{02234E3E-3A55-1A96-48F1-95ABB76BED45}"/>
              </a:ext>
            </a:extLst>
          </p:cNvPr>
          <p:cNvGrpSpPr/>
          <p:nvPr/>
        </p:nvGrpSpPr>
        <p:grpSpPr>
          <a:xfrm>
            <a:off x="627899" y="766955"/>
            <a:ext cx="5706590" cy="1524000"/>
            <a:chOff x="627899" y="401062"/>
            <a:chExt cx="5706590" cy="1524000"/>
          </a:xfrm>
        </p:grpSpPr>
        <p:sp>
          <p:nvSpPr>
            <p:cNvPr id="16" name="Freeform 3">
              <a:extLst>
                <a:ext uri="{FF2B5EF4-FFF2-40B4-BE49-F238E27FC236}">
                  <a16:creationId xmlns:a16="http://schemas.microsoft.com/office/drawing/2014/main" id="{3D303270-AAAD-12D8-D714-49D0480969C3}"/>
                </a:ext>
              </a:extLst>
            </p:cNvPr>
            <p:cNvSpPr/>
            <p:nvPr/>
          </p:nvSpPr>
          <p:spPr>
            <a:xfrm>
              <a:off x="1247530" y="401062"/>
              <a:ext cx="5086959" cy="1524000"/>
            </a:xfrm>
            <a:custGeom>
              <a:avLst/>
              <a:gdLst/>
              <a:ahLst/>
              <a:cxnLst/>
              <a:rect l="l" t="t" r="r" b="b"/>
              <a:pathLst>
                <a:path w="4153341" h="3458667">
                  <a:moveTo>
                    <a:pt x="4028880" y="3458667"/>
                  </a:moveTo>
                  <a:lnTo>
                    <a:pt x="124460" y="3458667"/>
                  </a:lnTo>
                  <a:cubicBezTo>
                    <a:pt x="55880" y="3458667"/>
                    <a:pt x="0" y="3402787"/>
                    <a:pt x="0" y="3334207"/>
                  </a:cubicBezTo>
                  <a:lnTo>
                    <a:pt x="0" y="124460"/>
                  </a:lnTo>
                  <a:cubicBezTo>
                    <a:pt x="0" y="55880"/>
                    <a:pt x="55880" y="0"/>
                    <a:pt x="124460" y="0"/>
                  </a:cubicBezTo>
                  <a:lnTo>
                    <a:pt x="4028881" y="0"/>
                  </a:lnTo>
                  <a:cubicBezTo>
                    <a:pt x="4097461" y="0"/>
                    <a:pt x="4153341" y="55880"/>
                    <a:pt x="4153341" y="124460"/>
                  </a:cubicBezTo>
                  <a:lnTo>
                    <a:pt x="4153341" y="3334207"/>
                  </a:lnTo>
                  <a:cubicBezTo>
                    <a:pt x="4153341" y="3402787"/>
                    <a:pt x="4097461" y="3458667"/>
                    <a:pt x="4028881" y="3458667"/>
                  </a:cubicBezTo>
                  <a:close/>
                </a:path>
              </a:pathLst>
            </a:custGeom>
            <a:solidFill>
              <a:srgbClr val="BEEBDD"/>
            </a:solidFill>
          </p:spPr>
        </p:sp>
        <p:sp>
          <p:nvSpPr>
            <p:cNvPr id="17" name="TextBox 8">
              <a:extLst>
                <a:ext uri="{FF2B5EF4-FFF2-40B4-BE49-F238E27FC236}">
                  <a16:creationId xmlns:a16="http://schemas.microsoft.com/office/drawing/2014/main" id="{4DAAAC2E-C734-13D4-1FB0-3E252418B10A}"/>
                </a:ext>
              </a:extLst>
            </p:cNvPr>
            <p:cNvSpPr txBox="1"/>
            <p:nvPr/>
          </p:nvSpPr>
          <p:spPr>
            <a:xfrm>
              <a:off x="2043947" y="680606"/>
              <a:ext cx="3494123" cy="923330"/>
            </a:xfrm>
            <a:prstGeom prst="rect">
              <a:avLst/>
            </a:prstGeom>
          </p:spPr>
          <p:txBody>
            <a:bodyPr wrap="square" lIns="0" tIns="0" rIns="0" bIns="0" rtlCol="0" anchor="t">
              <a:spAutoFit/>
            </a:bodyPr>
            <a:lstStyle/>
            <a:p>
              <a:pPr algn="ctr"/>
              <a:r>
                <a:rPr lang="vi-VN" sz="6000" dirty="0">
                  <a:latin typeface="Arial" panose="020B0604020202020204" pitchFamily="34" charset="0"/>
                  <a:cs typeface="Arial" panose="020B0604020202020204" pitchFamily="34" charset="0"/>
                </a:rPr>
                <a:t>Nhận xét</a:t>
              </a:r>
              <a:endParaRPr lang="en-US" sz="6000" dirty="0">
                <a:latin typeface="Arial" panose="020B0604020202020204" pitchFamily="34" charset="0"/>
                <a:cs typeface="Arial" panose="020B0604020202020204" pitchFamily="34" charset="0"/>
              </a:endParaRPr>
            </a:p>
          </p:txBody>
        </p:sp>
        <p:sp>
          <p:nvSpPr>
            <p:cNvPr id="18" name="Freeform 12">
              <a:extLst>
                <a:ext uri="{FF2B5EF4-FFF2-40B4-BE49-F238E27FC236}">
                  <a16:creationId xmlns:a16="http://schemas.microsoft.com/office/drawing/2014/main" id="{4D6268DE-7886-1FC4-6B9A-966D3FA378DF}"/>
                </a:ext>
              </a:extLst>
            </p:cNvPr>
            <p:cNvSpPr/>
            <p:nvPr/>
          </p:nvSpPr>
          <p:spPr>
            <a:xfrm>
              <a:off x="627899" y="543431"/>
              <a:ext cx="1239263" cy="1239263"/>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p:spPr>
          <p:txBody>
            <a:bodyPr anchor="ctr"/>
            <a:lstStyle/>
            <a:p>
              <a:pPr algn="ctr"/>
              <a:r>
                <a:rPr lang="en-US" sz="6000" b="1" dirty="0">
                  <a:solidFill>
                    <a:schemeClr val="bg1"/>
                  </a:solidFill>
                  <a:latin typeface="Arial" panose="020B0604020202020204" pitchFamily="34" charset="0"/>
                  <a:cs typeface="Arial" panose="020B0604020202020204" pitchFamily="34" charset="0"/>
                </a:rPr>
                <a:t>1</a:t>
              </a:r>
              <a:endParaRPr lang="vi-VN" sz="6000" b="1" dirty="0">
                <a:solidFill>
                  <a:schemeClr val="bg1"/>
                </a:solidFill>
                <a:latin typeface="Arial" panose="020B0604020202020204" pitchFamily="34" charset="0"/>
                <a:cs typeface="Arial" panose="020B0604020202020204" pitchFamily="34" charset="0"/>
              </a:endParaRPr>
            </a:p>
          </p:txBody>
        </p:sp>
      </p:grpSp>
      <p:sp>
        <p:nvSpPr>
          <p:cNvPr id="19" name="Freeform 8">
            <a:extLst>
              <a:ext uri="{FF2B5EF4-FFF2-40B4-BE49-F238E27FC236}">
                <a16:creationId xmlns:a16="http://schemas.microsoft.com/office/drawing/2014/main" id="{D7C50454-A1A9-80B6-63F5-13D84935627F}"/>
              </a:ext>
            </a:extLst>
          </p:cNvPr>
          <p:cNvSpPr/>
          <p:nvPr/>
        </p:nvSpPr>
        <p:spPr>
          <a:xfrm flipH="1">
            <a:off x="7010399" y="888532"/>
            <a:ext cx="10058398" cy="1239264"/>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txBody>
          <a:bodyPr anchor="ctr"/>
          <a:lstStyle/>
          <a:p>
            <a:pPr algn="ctr"/>
            <a:r>
              <a:rPr lang="vi-VN" sz="5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 Tìm hiểu ý nghĩa của vị ngữ </a:t>
            </a:r>
            <a:endParaRPr lang="vi-VN" sz="5000" dirty="0">
              <a:solidFill>
                <a:schemeClr val="bg1"/>
              </a:solidFill>
              <a:effectLst/>
              <a:latin typeface="Arial" panose="020B0604020202020204" pitchFamily="34" charset="0"/>
              <a:cs typeface="Arial" panose="020B0604020202020204" pitchFamily="34" charset="0"/>
            </a:endParaRPr>
          </a:p>
        </p:txBody>
      </p:sp>
      <p:sp>
        <p:nvSpPr>
          <p:cNvPr id="21" name="Freeform 8">
            <a:extLst>
              <a:ext uri="{FF2B5EF4-FFF2-40B4-BE49-F238E27FC236}">
                <a16:creationId xmlns:a16="http://schemas.microsoft.com/office/drawing/2014/main" id="{E1942426-3DBE-CBED-2C9D-8B143F00E16E}"/>
              </a:ext>
            </a:extLst>
          </p:cNvPr>
          <p:cNvSpPr/>
          <p:nvPr/>
        </p:nvSpPr>
        <p:spPr>
          <a:xfrm>
            <a:off x="0" y="8280781"/>
            <a:ext cx="7010399" cy="1239264"/>
          </a:xfrm>
          <a:prstGeom prst="homePlate">
            <a:avLst/>
          </a:prstGeom>
          <a:solidFill>
            <a:schemeClr val="bg1"/>
          </a:solidFill>
          <a:ln w="28575">
            <a:solidFill>
              <a:srgbClr val="1F5776"/>
            </a:solidFill>
          </a:ln>
        </p:spPr>
        <p:txBody>
          <a:bodyPr anchor="t"/>
          <a:lstStyle/>
          <a:p>
            <a:pPr algn="ctr">
              <a:lnSpc>
                <a:spcPct val="150000"/>
              </a:lnSpc>
            </a:pPr>
            <a:r>
              <a:rPr lang="vi-VN" sz="4400" b="1" dirty="0">
                <a:effectLst/>
                <a:latin typeface="Arial" panose="020B0604020202020204" pitchFamily="34" charset="0"/>
                <a:ea typeface="Calibri" panose="020F0502020204030204" pitchFamily="34" charset="0"/>
                <a:cs typeface="Arial" panose="020B0604020202020204" pitchFamily="34" charset="0"/>
              </a:rPr>
              <a:t>THẢO LUẬN NHÓM ĐÔI</a:t>
            </a:r>
            <a:endParaRPr lang="vi-VN" sz="4400" dirty="0">
              <a:effectLst/>
              <a:latin typeface="Arial" panose="020B0604020202020204" pitchFamily="34" charset="0"/>
              <a:cs typeface="Arial" panose="020B0604020202020204" pitchFamily="34" charset="0"/>
            </a:endParaRPr>
          </a:p>
        </p:txBody>
      </p:sp>
      <p:sp>
        <p:nvSpPr>
          <p:cNvPr id="22" name="Freeform 55">
            <a:extLst>
              <a:ext uri="{FF2B5EF4-FFF2-40B4-BE49-F238E27FC236}">
                <a16:creationId xmlns:a16="http://schemas.microsoft.com/office/drawing/2014/main" id="{9213F4B1-F46E-197A-8C32-DDF87191A27A}"/>
              </a:ext>
            </a:extLst>
          </p:cNvPr>
          <p:cNvSpPr/>
          <p:nvPr/>
        </p:nvSpPr>
        <p:spPr>
          <a:xfrm>
            <a:off x="1562278" y="2593359"/>
            <a:ext cx="3885842" cy="5359253"/>
          </a:xfrm>
          <a:custGeom>
            <a:avLst/>
            <a:gdLst/>
            <a:ahLst/>
            <a:cxnLst/>
            <a:rect l="l" t="t" r="r" b="b"/>
            <a:pathLst>
              <a:path w="1622014" h="930631">
                <a:moveTo>
                  <a:pt x="0" y="0"/>
                </a:moveTo>
                <a:lnTo>
                  <a:pt x="1622014" y="0"/>
                </a:lnTo>
                <a:lnTo>
                  <a:pt x="1622014" y="930631"/>
                </a:lnTo>
                <a:lnTo>
                  <a:pt x="0" y="930631"/>
                </a:lnTo>
                <a:lnTo>
                  <a:pt x="0" y="0"/>
                </a:lnTo>
                <a:close/>
              </a:path>
            </a:pathLst>
          </a:custGeom>
          <a:blipFill>
            <a:blip r:embed="rId2">
              <a:extLst>
                <a:ext uri="{96DAC541-7B7A-43D3-8B79-37D633B846F1}">
                  <asvg:svgBlip xmlns="" xmlns:asvg="http://schemas.microsoft.com/office/drawing/2016/SVG/main" r:embed="rId3"/>
                </a:ext>
              </a:extLst>
            </a:blip>
            <a:stretch>
              <a:fillRect l="-140378" r="-1"/>
            </a:stretch>
          </a:blipFill>
        </p:spPr>
        <p:txBody>
          <a:bodyPr/>
          <a:lstStyle/>
          <a:p>
            <a:endParaRPr lang="vi-VN" dirty="0"/>
          </a:p>
        </p:txBody>
      </p:sp>
    </p:spTree>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0-#ppt_w/2"/>
                                          </p:val>
                                        </p:tav>
                                        <p:tav tm="100000">
                                          <p:val>
                                            <p:strVal val="#ppt_x"/>
                                          </p:val>
                                        </p:tav>
                                      </p:tavLst>
                                    </p:anim>
                                    <p:anim calcmode="lin" valueType="num">
                                      <p:cBhvr additive="base">
                                        <p:cTn id="17"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flipH="1">
            <a:off x="16916400" y="-315966"/>
            <a:ext cx="1066801" cy="10918932"/>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sp>
      <p:grpSp>
        <p:nvGrpSpPr>
          <p:cNvPr id="20" name="Group 19">
            <a:extLst>
              <a:ext uri="{FF2B5EF4-FFF2-40B4-BE49-F238E27FC236}">
                <a16:creationId xmlns:a16="http://schemas.microsoft.com/office/drawing/2014/main" id="{02234E3E-3A55-1A96-48F1-95ABB76BED45}"/>
              </a:ext>
            </a:extLst>
          </p:cNvPr>
          <p:cNvGrpSpPr/>
          <p:nvPr/>
        </p:nvGrpSpPr>
        <p:grpSpPr>
          <a:xfrm>
            <a:off x="627899" y="766955"/>
            <a:ext cx="5706590" cy="1524000"/>
            <a:chOff x="627899" y="401062"/>
            <a:chExt cx="5706590" cy="1524000"/>
          </a:xfrm>
        </p:grpSpPr>
        <p:sp>
          <p:nvSpPr>
            <p:cNvPr id="16" name="Freeform 3">
              <a:extLst>
                <a:ext uri="{FF2B5EF4-FFF2-40B4-BE49-F238E27FC236}">
                  <a16:creationId xmlns:a16="http://schemas.microsoft.com/office/drawing/2014/main" id="{3D303270-AAAD-12D8-D714-49D0480969C3}"/>
                </a:ext>
              </a:extLst>
            </p:cNvPr>
            <p:cNvSpPr/>
            <p:nvPr/>
          </p:nvSpPr>
          <p:spPr>
            <a:xfrm>
              <a:off x="1247530" y="401062"/>
              <a:ext cx="5086959" cy="1524000"/>
            </a:xfrm>
            <a:custGeom>
              <a:avLst/>
              <a:gdLst/>
              <a:ahLst/>
              <a:cxnLst/>
              <a:rect l="l" t="t" r="r" b="b"/>
              <a:pathLst>
                <a:path w="4153341" h="3458667">
                  <a:moveTo>
                    <a:pt x="4028880" y="3458667"/>
                  </a:moveTo>
                  <a:lnTo>
                    <a:pt x="124460" y="3458667"/>
                  </a:lnTo>
                  <a:cubicBezTo>
                    <a:pt x="55880" y="3458667"/>
                    <a:pt x="0" y="3402787"/>
                    <a:pt x="0" y="3334207"/>
                  </a:cubicBezTo>
                  <a:lnTo>
                    <a:pt x="0" y="124460"/>
                  </a:lnTo>
                  <a:cubicBezTo>
                    <a:pt x="0" y="55880"/>
                    <a:pt x="55880" y="0"/>
                    <a:pt x="124460" y="0"/>
                  </a:cubicBezTo>
                  <a:lnTo>
                    <a:pt x="4028881" y="0"/>
                  </a:lnTo>
                  <a:cubicBezTo>
                    <a:pt x="4097461" y="0"/>
                    <a:pt x="4153341" y="55880"/>
                    <a:pt x="4153341" y="124460"/>
                  </a:cubicBezTo>
                  <a:lnTo>
                    <a:pt x="4153341" y="3334207"/>
                  </a:lnTo>
                  <a:cubicBezTo>
                    <a:pt x="4153341" y="3402787"/>
                    <a:pt x="4097461" y="3458667"/>
                    <a:pt x="4028881" y="3458667"/>
                  </a:cubicBezTo>
                  <a:close/>
                </a:path>
              </a:pathLst>
            </a:custGeom>
            <a:solidFill>
              <a:srgbClr val="BEEBDD"/>
            </a:solidFill>
          </p:spPr>
        </p:sp>
        <p:sp>
          <p:nvSpPr>
            <p:cNvPr id="17" name="TextBox 8">
              <a:extLst>
                <a:ext uri="{FF2B5EF4-FFF2-40B4-BE49-F238E27FC236}">
                  <a16:creationId xmlns:a16="http://schemas.microsoft.com/office/drawing/2014/main" id="{4DAAAC2E-C734-13D4-1FB0-3E252418B10A}"/>
                </a:ext>
              </a:extLst>
            </p:cNvPr>
            <p:cNvSpPr txBox="1"/>
            <p:nvPr/>
          </p:nvSpPr>
          <p:spPr>
            <a:xfrm>
              <a:off x="2043947" y="680606"/>
              <a:ext cx="3494123" cy="923330"/>
            </a:xfrm>
            <a:prstGeom prst="rect">
              <a:avLst/>
            </a:prstGeom>
          </p:spPr>
          <p:txBody>
            <a:bodyPr wrap="square" lIns="0" tIns="0" rIns="0" bIns="0" rtlCol="0" anchor="t">
              <a:spAutoFit/>
            </a:bodyPr>
            <a:lstStyle/>
            <a:p>
              <a:pPr algn="ctr"/>
              <a:r>
                <a:rPr lang="vi-VN" sz="6000" dirty="0">
                  <a:latin typeface="Arial" panose="020B0604020202020204" pitchFamily="34" charset="0"/>
                  <a:cs typeface="Arial" panose="020B0604020202020204" pitchFamily="34" charset="0"/>
                </a:rPr>
                <a:t>Nhận xét</a:t>
              </a:r>
              <a:endParaRPr lang="en-US" sz="6000" dirty="0">
                <a:latin typeface="Arial" panose="020B0604020202020204" pitchFamily="34" charset="0"/>
                <a:cs typeface="Arial" panose="020B0604020202020204" pitchFamily="34" charset="0"/>
              </a:endParaRPr>
            </a:p>
          </p:txBody>
        </p:sp>
        <p:sp>
          <p:nvSpPr>
            <p:cNvPr id="18" name="Freeform 12">
              <a:extLst>
                <a:ext uri="{FF2B5EF4-FFF2-40B4-BE49-F238E27FC236}">
                  <a16:creationId xmlns:a16="http://schemas.microsoft.com/office/drawing/2014/main" id="{4D6268DE-7886-1FC4-6B9A-966D3FA378DF}"/>
                </a:ext>
              </a:extLst>
            </p:cNvPr>
            <p:cNvSpPr/>
            <p:nvPr/>
          </p:nvSpPr>
          <p:spPr>
            <a:xfrm>
              <a:off x="627899" y="543431"/>
              <a:ext cx="1239263" cy="1239263"/>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p:spPr>
          <p:txBody>
            <a:bodyPr anchor="ctr"/>
            <a:lstStyle/>
            <a:p>
              <a:pPr algn="ctr"/>
              <a:r>
                <a:rPr lang="en-US" sz="6000" b="1" dirty="0">
                  <a:solidFill>
                    <a:schemeClr val="bg1"/>
                  </a:solidFill>
                  <a:latin typeface="Arial" panose="020B0604020202020204" pitchFamily="34" charset="0"/>
                  <a:cs typeface="Arial" panose="020B0604020202020204" pitchFamily="34" charset="0"/>
                </a:rPr>
                <a:t>1</a:t>
              </a:r>
              <a:endParaRPr lang="vi-VN" sz="6000" b="1" dirty="0">
                <a:solidFill>
                  <a:schemeClr val="bg1"/>
                </a:solidFill>
                <a:latin typeface="Arial" panose="020B0604020202020204" pitchFamily="34" charset="0"/>
                <a:cs typeface="Arial" panose="020B0604020202020204" pitchFamily="34" charset="0"/>
              </a:endParaRPr>
            </a:p>
          </p:txBody>
        </p:sp>
      </p:grpSp>
      <p:sp>
        <p:nvSpPr>
          <p:cNvPr id="19" name="Freeform 8">
            <a:extLst>
              <a:ext uri="{FF2B5EF4-FFF2-40B4-BE49-F238E27FC236}">
                <a16:creationId xmlns:a16="http://schemas.microsoft.com/office/drawing/2014/main" id="{D7C50454-A1A9-80B6-63F5-13D84935627F}"/>
              </a:ext>
            </a:extLst>
          </p:cNvPr>
          <p:cNvSpPr/>
          <p:nvPr/>
        </p:nvSpPr>
        <p:spPr>
          <a:xfrm flipH="1">
            <a:off x="7010399" y="888532"/>
            <a:ext cx="10058398" cy="1239264"/>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txBody>
          <a:bodyPr anchor="ctr"/>
          <a:lstStyle/>
          <a:p>
            <a:pPr algn="ctr"/>
            <a:r>
              <a:rPr lang="vi-VN" sz="5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 Tìm hiểu ý nghĩa của vị ngữ </a:t>
            </a:r>
            <a:endParaRPr lang="vi-VN" sz="5000" dirty="0">
              <a:solidFill>
                <a:schemeClr val="bg1"/>
              </a:solidFill>
              <a:effectLs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BFE6B3E4-E504-C6BE-A4A5-8A9A25304A8C}"/>
              </a:ext>
            </a:extLst>
          </p:cNvPr>
          <p:cNvGraphicFramePr>
            <a:graphicFrameLocks noGrp="1"/>
          </p:cNvGraphicFramePr>
          <p:nvPr>
            <p:extLst>
              <p:ext uri="{D42A27DB-BD31-4B8C-83A1-F6EECF244321}">
                <p14:modId xmlns:p14="http://schemas.microsoft.com/office/powerpoint/2010/main" val="3712440423"/>
              </p:ext>
            </p:extLst>
          </p:nvPr>
        </p:nvGraphicFramePr>
        <p:xfrm>
          <a:off x="838200" y="3009899"/>
          <a:ext cx="15240000" cy="6510146"/>
        </p:xfrm>
        <a:graphic>
          <a:graphicData uri="http://schemas.openxmlformats.org/drawingml/2006/table">
            <a:tbl>
              <a:tblPr>
                <a:tableStyleId>{BC89EF96-8CEA-46FF-86C4-4CE0E7609802}</a:tableStyleId>
              </a:tblPr>
              <a:tblGrid>
                <a:gridCol w="6172200">
                  <a:extLst>
                    <a:ext uri="{9D8B030D-6E8A-4147-A177-3AD203B41FA5}">
                      <a16:colId xmlns:a16="http://schemas.microsoft.com/office/drawing/2014/main" val="1931848527"/>
                    </a:ext>
                  </a:extLst>
                </a:gridCol>
                <a:gridCol w="9067800">
                  <a:extLst>
                    <a:ext uri="{9D8B030D-6E8A-4147-A177-3AD203B41FA5}">
                      <a16:colId xmlns:a16="http://schemas.microsoft.com/office/drawing/2014/main" val="89490715"/>
                    </a:ext>
                  </a:extLst>
                </a:gridCol>
              </a:tblGrid>
              <a:tr h="916721">
                <a:tc>
                  <a:txBody>
                    <a:bodyPr/>
                    <a:lstStyle/>
                    <a:p>
                      <a:pPr algn="ctr">
                        <a:lnSpc>
                          <a:spcPct val="150000"/>
                        </a:lnSpc>
                      </a:pPr>
                      <a:r>
                        <a:rPr lang="vi-VN" sz="3600" b="1" dirty="0">
                          <a:effectLst/>
                          <a:latin typeface="Arial" panose="020B0604020202020204" pitchFamily="34" charset="0"/>
                          <a:cs typeface="Arial" panose="020B0604020202020204" pitchFamily="34" charset="0"/>
                        </a:rPr>
                        <a:t>Câu</a:t>
                      </a:r>
                    </a:p>
                  </a:txBody>
                  <a:tcPr marL="74717" marR="74717" marT="37358" marB="37358"/>
                </a:tc>
                <a:tc>
                  <a:txBody>
                    <a:bodyPr/>
                    <a:lstStyle/>
                    <a:p>
                      <a:pPr algn="ctr">
                        <a:lnSpc>
                          <a:spcPct val="150000"/>
                        </a:lnSpc>
                      </a:pPr>
                      <a:r>
                        <a:rPr lang="vi-VN" sz="3600" b="1" dirty="0">
                          <a:effectLst/>
                          <a:latin typeface="Arial" panose="020B0604020202020204" pitchFamily="34" charset="0"/>
                          <a:cs typeface="Arial" panose="020B0604020202020204" pitchFamily="34" charset="0"/>
                        </a:rPr>
                        <a:t>Tác dụng của bộ phận in đậm</a:t>
                      </a:r>
                    </a:p>
                  </a:txBody>
                  <a:tcPr marL="74717" marR="74717" marT="37358" marB="37358"/>
                </a:tc>
                <a:extLst>
                  <a:ext uri="{0D108BD9-81ED-4DB2-BD59-A6C34878D82A}">
                    <a16:rowId xmlns:a16="http://schemas.microsoft.com/office/drawing/2014/main" val="641828168"/>
                  </a:ext>
                </a:extLst>
              </a:tr>
              <a:tr h="1864475">
                <a:tc>
                  <a:txBody>
                    <a:bodyPr/>
                    <a:lstStyle/>
                    <a:p>
                      <a:pPr algn="just">
                        <a:lnSpc>
                          <a:spcPct val="150000"/>
                        </a:lnSpc>
                      </a:pPr>
                      <a:r>
                        <a:rPr lang="vi-VN" sz="3600" dirty="0">
                          <a:effectLst/>
                          <a:latin typeface="Arial" panose="020B0604020202020204" pitchFamily="34" charset="0"/>
                          <a:cs typeface="Arial" panose="020B0604020202020204" pitchFamily="34" charset="0"/>
                        </a:rPr>
                        <a:t>a. Mấy hôm nay, Chi </a:t>
                      </a:r>
                      <a:r>
                        <a:rPr lang="vi-VN" sz="3600" b="1" dirty="0">
                          <a:effectLst/>
                          <a:latin typeface="Arial" panose="020B0604020202020204" pitchFamily="34" charset="0"/>
                          <a:cs typeface="Arial" panose="020B0604020202020204" pitchFamily="34" charset="0"/>
                        </a:rPr>
                        <a:t>đang rất bối rối</a:t>
                      </a:r>
                      <a:r>
                        <a:rPr lang="vi-VN" sz="3600" dirty="0">
                          <a:effectLst/>
                          <a:latin typeface="Arial" panose="020B0604020202020204" pitchFamily="34" charset="0"/>
                          <a:cs typeface="Arial" panose="020B0604020202020204" pitchFamily="34" charset="0"/>
                        </a:rPr>
                        <a:t>.</a:t>
                      </a:r>
                    </a:p>
                  </a:txBody>
                  <a:tcPr marL="360000" marR="360000" marT="37358" marB="180000"/>
                </a:tc>
                <a:tc>
                  <a:txBody>
                    <a:bodyPr/>
                    <a:lstStyle/>
                    <a:p>
                      <a:pPr algn="just">
                        <a:lnSpc>
                          <a:spcPct val="150000"/>
                        </a:lnSpc>
                      </a:pPr>
                      <a:r>
                        <a:rPr lang="vi-VN" sz="3600" dirty="0">
                          <a:effectLst/>
                          <a:latin typeface="Arial" panose="020B0604020202020204" pitchFamily="34" charset="0"/>
                          <a:cs typeface="Arial" panose="020B0604020202020204" pitchFamily="34" charset="0"/>
                        </a:rPr>
                        <a:t>Miêu tả đặc điểm, trạng thái của sự vật được nêu chủ ngữ.</a:t>
                      </a:r>
                    </a:p>
                  </a:txBody>
                  <a:tcPr marL="360000" marR="360000" marT="37358" marB="180000"/>
                </a:tc>
                <a:extLst>
                  <a:ext uri="{0D108BD9-81ED-4DB2-BD59-A6C34878D82A}">
                    <a16:rowId xmlns:a16="http://schemas.microsoft.com/office/drawing/2014/main" val="2467291024"/>
                  </a:ext>
                </a:extLst>
              </a:tr>
              <a:tr h="1864475">
                <a:tc>
                  <a:txBody>
                    <a:bodyPr/>
                    <a:lstStyle/>
                    <a:p>
                      <a:pPr algn="just">
                        <a:lnSpc>
                          <a:spcPct val="150000"/>
                        </a:lnSpc>
                      </a:pPr>
                      <a:r>
                        <a:rPr lang="vi-VN" sz="3600" dirty="0">
                          <a:effectLst/>
                          <a:latin typeface="Arial" panose="020B0604020202020204" pitchFamily="34" charset="0"/>
                          <a:cs typeface="Arial" panose="020B0604020202020204" pitchFamily="34" charset="0"/>
                        </a:rPr>
                        <a:t>b. Rai - ân </a:t>
                      </a:r>
                      <a:r>
                        <a:rPr lang="vi-VN" sz="3600" b="1" dirty="0">
                          <a:effectLst/>
                          <a:latin typeface="Arial" panose="020B0604020202020204" pitchFamily="34" charset="0"/>
                          <a:cs typeface="Arial" panose="020B0604020202020204" pitchFamily="34" charset="0"/>
                        </a:rPr>
                        <a:t>là một cậu bé người Ca-na-da</a:t>
                      </a:r>
                      <a:r>
                        <a:rPr lang="vi-VN" sz="3600" dirty="0">
                          <a:effectLst/>
                          <a:latin typeface="Arial" panose="020B0604020202020204" pitchFamily="34" charset="0"/>
                          <a:cs typeface="Arial" panose="020B0604020202020204" pitchFamily="34" charset="0"/>
                        </a:rPr>
                        <a:t>.</a:t>
                      </a:r>
                    </a:p>
                  </a:txBody>
                  <a:tcPr marL="360000" marR="360000" marT="37358" marB="180000"/>
                </a:tc>
                <a:tc>
                  <a:txBody>
                    <a:bodyPr/>
                    <a:lstStyle/>
                    <a:p>
                      <a:pPr algn="just">
                        <a:lnSpc>
                          <a:spcPct val="150000"/>
                        </a:lnSpc>
                      </a:pPr>
                      <a:r>
                        <a:rPr lang="vi-VN" sz="3600">
                          <a:effectLst/>
                          <a:latin typeface="Arial" panose="020B0604020202020204" pitchFamily="34" charset="0"/>
                          <a:cs typeface="Arial" panose="020B0604020202020204" pitchFamily="34" charset="0"/>
                        </a:rPr>
                        <a:t>Giới thiệu, nhận xét về sự vật được nêu ở chủ ngữ.</a:t>
                      </a:r>
                    </a:p>
                  </a:txBody>
                  <a:tcPr marL="360000" marR="360000" marT="37358" marB="180000"/>
                </a:tc>
                <a:extLst>
                  <a:ext uri="{0D108BD9-81ED-4DB2-BD59-A6C34878D82A}">
                    <a16:rowId xmlns:a16="http://schemas.microsoft.com/office/drawing/2014/main" val="3570708665"/>
                  </a:ext>
                </a:extLst>
              </a:tr>
              <a:tr h="1864475">
                <a:tc>
                  <a:txBody>
                    <a:bodyPr/>
                    <a:lstStyle/>
                    <a:p>
                      <a:pPr algn="just">
                        <a:lnSpc>
                          <a:spcPct val="150000"/>
                        </a:lnSpc>
                      </a:pPr>
                      <a:r>
                        <a:rPr lang="vi-VN" sz="3600" dirty="0">
                          <a:effectLst/>
                          <a:latin typeface="Arial" panose="020B0604020202020204" pitchFamily="34" charset="0"/>
                          <a:cs typeface="Arial" panose="020B0604020202020204" pitchFamily="34" charset="0"/>
                        </a:rPr>
                        <a:t>c. Cô bé </a:t>
                      </a:r>
                      <a:r>
                        <a:rPr lang="vi-VN" sz="3600" b="1" dirty="0">
                          <a:effectLst/>
                          <a:latin typeface="Arial" panose="020B0604020202020204" pitchFamily="34" charset="0"/>
                          <a:cs typeface="Arial" panose="020B0604020202020204" pitchFamily="34" charset="0"/>
                        </a:rPr>
                        <a:t>chạy thoắt về nhà gọi anh</a:t>
                      </a:r>
                      <a:r>
                        <a:rPr lang="vi-VN" sz="3600" dirty="0">
                          <a:effectLst/>
                          <a:latin typeface="Arial" panose="020B0604020202020204" pitchFamily="34" charset="0"/>
                          <a:cs typeface="Arial" panose="020B0604020202020204" pitchFamily="34" charset="0"/>
                        </a:rPr>
                        <a:t>.</a:t>
                      </a:r>
                    </a:p>
                  </a:txBody>
                  <a:tcPr marL="360000" marR="360000" marT="37358" marB="180000"/>
                </a:tc>
                <a:tc>
                  <a:txBody>
                    <a:bodyPr/>
                    <a:lstStyle/>
                    <a:p>
                      <a:pPr algn="just">
                        <a:lnSpc>
                          <a:spcPct val="150000"/>
                        </a:lnSpc>
                      </a:pPr>
                      <a:r>
                        <a:rPr lang="vi-VN" sz="3600" dirty="0">
                          <a:effectLst/>
                          <a:latin typeface="Arial" panose="020B0604020202020204" pitchFamily="34" charset="0"/>
                          <a:cs typeface="Arial" panose="020B0604020202020204" pitchFamily="34" charset="0"/>
                        </a:rPr>
                        <a:t>Kể hoạt động của sự vật được nêu ở chủ ngữ.</a:t>
                      </a:r>
                    </a:p>
                  </a:txBody>
                  <a:tcPr marL="360000" marR="360000" marT="37358" marB="180000"/>
                </a:tc>
                <a:extLst>
                  <a:ext uri="{0D108BD9-81ED-4DB2-BD59-A6C34878D82A}">
                    <a16:rowId xmlns:a16="http://schemas.microsoft.com/office/drawing/2014/main" val="2000930513"/>
                  </a:ext>
                </a:extLst>
              </a:tr>
            </a:tbl>
          </a:graphicData>
        </a:graphic>
      </p:graphicFrame>
    </p:spTree>
    <p:extLst>
      <p:ext uri="{BB962C8B-B14F-4D97-AF65-F5344CB8AC3E}">
        <p14:creationId xmlns:p14="http://schemas.microsoft.com/office/powerpoint/2010/main" val="3035389212"/>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flipH="1">
            <a:off x="16916400" y="-315966"/>
            <a:ext cx="1066801" cy="10918932"/>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sp>
      <p:sp>
        <p:nvSpPr>
          <p:cNvPr id="19" name="Freeform 8">
            <a:extLst>
              <a:ext uri="{FF2B5EF4-FFF2-40B4-BE49-F238E27FC236}">
                <a16:creationId xmlns:a16="http://schemas.microsoft.com/office/drawing/2014/main" id="{D7C50454-A1A9-80B6-63F5-13D84935627F}"/>
              </a:ext>
            </a:extLst>
          </p:cNvPr>
          <p:cNvSpPr/>
          <p:nvPr/>
        </p:nvSpPr>
        <p:spPr>
          <a:xfrm flipH="1">
            <a:off x="304799" y="800100"/>
            <a:ext cx="16763997" cy="1239264"/>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txBody>
          <a:bodyPr anchor="ctr"/>
          <a:lstStyle/>
          <a:p>
            <a:pPr algn="ctr">
              <a:lnSpc>
                <a:spcPct val="114000"/>
              </a:lnSpc>
            </a:pPr>
            <a:r>
              <a:rPr lang="vi-VN" sz="5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 Tìm hiểu dấu hiệu nhận biết vị ngữ</a:t>
            </a:r>
            <a:endParaRPr lang="vi-VN" sz="5000" dirty="0">
              <a:solidFill>
                <a:schemeClr val="bg1"/>
              </a:solidFill>
              <a:effectLst/>
              <a:latin typeface="Arial" panose="020B0604020202020204" pitchFamily="34" charset="0"/>
              <a:cs typeface="Arial" panose="020B0604020202020204" pitchFamily="34" charset="0"/>
            </a:endParaRPr>
          </a:p>
        </p:txBody>
      </p:sp>
      <p:sp>
        <p:nvSpPr>
          <p:cNvPr id="3" name="TextBox 4">
            <a:extLst>
              <a:ext uri="{FF2B5EF4-FFF2-40B4-BE49-F238E27FC236}">
                <a16:creationId xmlns:a16="http://schemas.microsoft.com/office/drawing/2014/main" id="{36352151-C17A-F5F3-1831-1F5C7501E48F}"/>
              </a:ext>
            </a:extLst>
          </p:cNvPr>
          <p:cNvSpPr txBox="1"/>
          <p:nvPr/>
        </p:nvSpPr>
        <p:spPr>
          <a:xfrm>
            <a:off x="2743197" y="2378451"/>
            <a:ext cx="11887200" cy="5806654"/>
          </a:xfrm>
          <a:prstGeom prst="rect">
            <a:avLst/>
          </a:prstGeom>
        </p:spPr>
        <p:txBody>
          <a:bodyPr wrap="square" lIns="0" tIns="0" rIns="0" bIns="0" rtlCol="0" anchor="t">
            <a:spAutoFit/>
          </a:bodyPr>
          <a:lstStyle/>
          <a:p>
            <a:pPr algn="just">
              <a:lnSpc>
                <a:spcPct val="150000"/>
              </a:lnSpc>
            </a:pPr>
            <a:r>
              <a:rPr lang="vi-VN" sz="4000" b="1" dirty="0">
                <a:solidFill>
                  <a:srgbClr val="000000"/>
                </a:solidFill>
                <a:latin typeface="Arial" panose="020B0604020202020204" pitchFamily="34" charset="0"/>
                <a:ea typeface="Calibri" panose="020F0502020204030204" pitchFamily="34" charset="0"/>
                <a:cs typeface="Arial" panose="020B0604020202020204" pitchFamily="34" charset="0"/>
              </a:rPr>
              <a:t>Mỗi b</a:t>
            </a: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ộ phận in đậm sau trả lời cho câu hỏi nào?</a:t>
            </a: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Mấy hôm nay, Chi </a:t>
            </a: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đang rất bối rối</a:t>
            </a: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vi-VN" sz="3600" dirty="0">
              <a:effectLst/>
              <a:latin typeface="Arial" panose="020B0604020202020204" pitchFamily="34" charset="0"/>
              <a:cs typeface="Arial" panose="020B0604020202020204" pitchFamily="34" charset="0"/>
            </a:endParaRPr>
          </a:p>
          <a:p>
            <a:pPr algn="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Theo TRẦN TÙNG CHINH</a:t>
            </a:r>
            <a:endParaRPr lang="vi-VN" sz="3600" dirty="0">
              <a:effectLst/>
              <a:latin typeface="Arial" panose="020B0604020202020204" pitchFamily="34" charset="0"/>
              <a:cs typeface="Arial" panose="020B0604020202020204" pitchFamily="34" charset="0"/>
            </a:endParaRP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Rai-ân </a:t>
            </a: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là một cậu bé người Ca-na-da</a:t>
            </a: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cs typeface="Arial" panose="020B0604020202020204" pitchFamily="34" charset="0"/>
            </a:endParaRPr>
          </a:p>
          <a:p>
            <a:pPr algn="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Theo báo </a:t>
            </a:r>
            <a:r>
              <a:rPr lang="vi-VN" sz="36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Tuổi Trẻ</a:t>
            </a:r>
            <a:endParaRPr lang="vi-VN" sz="3600" i="1" dirty="0">
              <a:effectLst/>
              <a:latin typeface="Arial" panose="020B0604020202020204" pitchFamily="34" charset="0"/>
              <a:cs typeface="Arial" panose="020B0604020202020204" pitchFamily="34" charset="0"/>
            </a:endParaRPr>
          </a:p>
          <a:p>
            <a:pPr algn="just">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Cô bé </a:t>
            </a: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chạy thoắt về nhà gọi anh</a:t>
            </a: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cs typeface="Arial" panose="020B0604020202020204" pitchFamily="34" charset="0"/>
            </a:endParaRPr>
          </a:p>
          <a:p>
            <a:pPr algn="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Theo LÊ MINH</a:t>
            </a:r>
            <a:endParaRPr lang="vi-VN" sz="3600" dirty="0">
              <a:effectLst/>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7C7CBBA-4FED-2A29-23B9-46D64E83074D}"/>
              </a:ext>
            </a:extLst>
          </p:cNvPr>
          <p:cNvSpPr/>
          <p:nvPr/>
        </p:nvSpPr>
        <p:spPr>
          <a:xfrm>
            <a:off x="990600" y="8524192"/>
            <a:ext cx="3733800" cy="990600"/>
          </a:xfrm>
          <a:prstGeom prst="roundRect">
            <a:avLst/>
          </a:prstGeom>
          <a:solidFill>
            <a:schemeClr val="bg1"/>
          </a:solidFill>
          <a:ln>
            <a:solidFill>
              <a:srgbClr val="1F57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i="1" dirty="0">
                <a:solidFill>
                  <a:schemeClr val="tx1"/>
                </a:solidFill>
                <a:latin typeface="Arial" panose="020B0604020202020204" pitchFamily="34" charset="0"/>
                <a:cs typeface="Arial" panose="020B0604020202020204" pitchFamily="34" charset="0"/>
              </a:rPr>
              <a:t>Là gì?</a:t>
            </a:r>
          </a:p>
        </p:txBody>
      </p:sp>
      <p:sp>
        <p:nvSpPr>
          <p:cNvPr id="5" name="Rectangle: Rounded Corners 4">
            <a:extLst>
              <a:ext uri="{FF2B5EF4-FFF2-40B4-BE49-F238E27FC236}">
                <a16:creationId xmlns:a16="http://schemas.microsoft.com/office/drawing/2014/main" id="{C5B6E503-0082-FE13-437A-29430FED3D36}"/>
              </a:ext>
            </a:extLst>
          </p:cNvPr>
          <p:cNvSpPr/>
          <p:nvPr/>
        </p:nvSpPr>
        <p:spPr>
          <a:xfrm>
            <a:off x="6019800" y="8524192"/>
            <a:ext cx="3733800" cy="990600"/>
          </a:xfrm>
          <a:prstGeom prst="roundRect">
            <a:avLst/>
          </a:prstGeom>
          <a:solidFill>
            <a:schemeClr val="bg1"/>
          </a:solidFill>
          <a:ln>
            <a:solidFill>
              <a:srgbClr val="1F57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i="1" dirty="0">
                <a:solidFill>
                  <a:schemeClr val="tx1"/>
                </a:solidFill>
                <a:latin typeface="Arial" panose="020B0604020202020204" pitchFamily="34" charset="0"/>
                <a:cs typeface="Arial" panose="020B0604020202020204" pitchFamily="34" charset="0"/>
              </a:rPr>
              <a:t>Làm gì?</a:t>
            </a:r>
          </a:p>
        </p:txBody>
      </p:sp>
      <p:sp>
        <p:nvSpPr>
          <p:cNvPr id="6" name="Rectangle: Rounded Corners 5">
            <a:extLst>
              <a:ext uri="{FF2B5EF4-FFF2-40B4-BE49-F238E27FC236}">
                <a16:creationId xmlns:a16="http://schemas.microsoft.com/office/drawing/2014/main" id="{DB5B9EFE-4D59-B932-BCAC-504BEFB33573}"/>
              </a:ext>
            </a:extLst>
          </p:cNvPr>
          <p:cNvSpPr/>
          <p:nvPr/>
        </p:nvSpPr>
        <p:spPr>
          <a:xfrm>
            <a:off x="11049000" y="8524192"/>
            <a:ext cx="3733800" cy="990600"/>
          </a:xfrm>
          <a:prstGeom prst="roundRect">
            <a:avLst/>
          </a:prstGeom>
          <a:solidFill>
            <a:schemeClr val="bg1"/>
          </a:solidFill>
          <a:ln>
            <a:solidFill>
              <a:srgbClr val="1F57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i="1" dirty="0">
                <a:solidFill>
                  <a:schemeClr val="tx1"/>
                </a:solidFill>
                <a:latin typeface="Arial" panose="020B0604020202020204" pitchFamily="34" charset="0"/>
                <a:cs typeface="Arial" panose="020B0604020202020204" pitchFamily="34" charset="0"/>
              </a:rPr>
              <a:t>Thế nào?</a:t>
            </a:r>
          </a:p>
        </p:txBody>
      </p:sp>
    </p:spTree>
    <p:extLst>
      <p:ext uri="{BB962C8B-B14F-4D97-AF65-F5344CB8AC3E}">
        <p14:creationId xmlns:p14="http://schemas.microsoft.com/office/powerpoint/2010/main" val="1206819019"/>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flipH="1">
            <a:off x="16916400" y="-315966"/>
            <a:ext cx="1066801" cy="10918932"/>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sp>
      <p:sp>
        <p:nvSpPr>
          <p:cNvPr id="19" name="Freeform 8">
            <a:extLst>
              <a:ext uri="{FF2B5EF4-FFF2-40B4-BE49-F238E27FC236}">
                <a16:creationId xmlns:a16="http://schemas.microsoft.com/office/drawing/2014/main" id="{D7C50454-A1A9-80B6-63F5-13D84935627F}"/>
              </a:ext>
            </a:extLst>
          </p:cNvPr>
          <p:cNvSpPr/>
          <p:nvPr/>
        </p:nvSpPr>
        <p:spPr>
          <a:xfrm flipH="1">
            <a:off x="304799" y="800100"/>
            <a:ext cx="16763997" cy="1239264"/>
          </a:xfrm>
          <a:custGeom>
            <a:avLst/>
            <a:gdLst/>
            <a:ahLst/>
            <a:cxnLst/>
            <a:rect l="l" t="t" r="r" b="b"/>
            <a:pathLst>
              <a:path w="516978" h="2875768">
                <a:moveTo>
                  <a:pt x="0" y="0"/>
                </a:moveTo>
                <a:lnTo>
                  <a:pt x="516978" y="0"/>
                </a:lnTo>
                <a:lnTo>
                  <a:pt x="516978" y="2875768"/>
                </a:lnTo>
                <a:lnTo>
                  <a:pt x="0" y="2875768"/>
                </a:lnTo>
                <a:close/>
              </a:path>
            </a:pathLst>
          </a:custGeom>
          <a:solidFill>
            <a:srgbClr val="1F5776"/>
          </a:solidFill>
        </p:spPr>
        <p:txBody>
          <a:bodyPr anchor="ctr"/>
          <a:lstStyle/>
          <a:p>
            <a:pPr algn="ctr">
              <a:lnSpc>
                <a:spcPct val="114000"/>
              </a:lnSpc>
            </a:pPr>
            <a:r>
              <a:rPr lang="vi-VN" sz="5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 Tìm hiểu dấu hiệu nhận biết vị ngữ</a:t>
            </a:r>
            <a:endParaRPr lang="vi-VN" sz="5000" dirty="0">
              <a:solidFill>
                <a:schemeClr val="bg1"/>
              </a:solidFill>
              <a:effectLst/>
              <a:latin typeface="Arial" panose="020B0604020202020204" pitchFamily="34" charset="0"/>
              <a:cs typeface="Arial" panose="020B0604020202020204" pitchFamily="34" charset="0"/>
            </a:endParaRPr>
          </a:p>
        </p:txBody>
      </p:sp>
      <p:sp>
        <p:nvSpPr>
          <p:cNvPr id="3" name="TextBox 4">
            <a:extLst>
              <a:ext uri="{FF2B5EF4-FFF2-40B4-BE49-F238E27FC236}">
                <a16:creationId xmlns:a16="http://schemas.microsoft.com/office/drawing/2014/main" id="{36352151-C17A-F5F3-1831-1F5C7501E48F}"/>
              </a:ext>
            </a:extLst>
          </p:cNvPr>
          <p:cNvSpPr txBox="1"/>
          <p:nvPr/>
        </p:nvSpPr>
        <p:spPr>
          <a:xfrm>
            <a:off x="1600200" y="2489987"/>
            <a:ext cx="8686800" cy="809261"/>
          </a:xfrm>
          <a:prstGeom prst="rect">
            <a:avLst/>
          </a:prstGeom>
        </p:spPr>
        <p:txBody>
          <a:bodyPr wrap="square" lIns="0" tIns="0" rIns="0" bIns="0" rtlCol="0" anchor="t">
            <a:spAutoFit/>
          </a:bodyPr>
          <a:lstStyle/>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Mấy hôm nay, Chi </a:t>
            </a: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đang rất bối rối</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vi-VN" sz="4000" dirty="0">
              <a:effectLst/>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7C7CBBA-4FED-2A29-23B9-46D64E83074D}"/>
              </a:ext>
            </a:extLst>
          </p:cNvPr>
          <p:cNvSpPr/>
          <p:nvPr/>
        </p:nvSpPr>
        <p:spPr>
          <a:xfrm>
            <a:off x="5561981" y="6159742"/>
            <a:ext cx="3733800" cy="809261"/>
          </a:xfrm>
          <a:prstGeom prst="roundRect">
            <a:avLst/>
          </a:prstGeom>
          <a:solidFill>
            <a:schemeClr val="bg1"/>
          </a:solidFill>
          <a:ln>
            <a:solidFill>
              <a:srgbClr val="1F57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i="1" dirty="0">
                <a:solidFill>
                  <a:schemeClr val="tx1"/>
                </a:solidFill>
                <a:latin typeface="Arial" panose="020B0604020202020204" pitchFamily="34" charset="0"/>
                <a:cs typeface="Arial" panose="020B0604020202020204" pitchFamily="34" charset="0"/>
              </a:rPr>
              <a:t>Là gì?</a:t>
            </a:r>
          </a:p>
        </p:txBody>
      </p:sp>
      <p:sp>
        <p:nvSpPr>
          <p:cNvPr id="5" name="Rectangle: Rounded Corners 4">
            <a:extLst>
              <a:ext uri="{FF2B5EF4-FFF2-40B4-BE49-F238E27FC236}">
                <a16:creationId xmlns:a16="http://schemas.microsoft.com/office/drawing/2014/main" id="{C5B6E503-0082-FE13-437A-29430FED3D36}"/>
              </a:ext>
            </a:extLst>
          </p:cNvPr>
          <p:cNvSpPr/>
          <p:nvPr/>
        </p:nvSpPr>
        <p:spPr>
          <a:xfrm>
            <a:off x="4959280" y="8533818"/>
            <a:ext cx="3733800" cy="809262"/>
          </a:xfrm>
          <a:prstGeom prst="roundRect">
            <a:avLst/>
          </a:prstGeom>
          <a:solidFill>
            <a:schemeClr val="bg1"/>
          </a:solidFill>
          <a:ln>
            <a:solidFill>
              <a:srgbClr val="1F57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i="1" dirty="0">
                <a:solidFill>
                  <a:schemeClr val="tx1"/>
                </a:solidFill>
                <a:latin typeface="Arial" panose="020B0604020202020204" pitchFamily="34" charset="0"/>
                <a:cs typeface="Arial" panose="020B0604020202020204" pitchFamily="34" charset="0"/>
              </a:rPr>
              <a:t>Làm gì?</a:t>
            </a:r>
          </a:p>
        </p:txBody>
      </p:sp>
      <p:sp>
        <p:nvSpPr>
          <p:cNvPr id="2" name="TextBox 4">
            <a:extLst>
              <a:ext uri="{FF2B5EF4-FFF2-40B4-BE49-F238E27FC236}">
                <a16:creationId xmlns:a16="http://schemas.microsoft.com/office/drawing/2014/main" id="{704A9961-CD12-5466-E9ED-A0355585596F}"/>
              </a:ext>
            </a:extLst>
          </p:cNvPr>
          <p:cNvSpPr txBox="1"/>
          <p:nvPr/>
        </p:nvSpPr>
        <p:spPr>
          <a:xfrm>
            <a:off x="1600198" y="4871683"/>
            <a:ext cx="9677403" cy="809261"/>
          </a:xfrm>
          <a:prstGeom prst="rect">
            <a:avLst/>
          </a:prstGeom>
        </p:spPr>
        <p:txBody>
          <a:bodyPr wrap="square" lIns="0" tIns="0" rIns="0" bIns="0" rtlCol="0" anchor="t">
            <a:spAutoFit/>
          </a:bodyPr>
          <a:lstStyle/>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Rai-ân </a:t>
            </a: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là một cậu bé người Ca-na-da</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000" dirty="0">
              <a:effectLst/>
              <a:latin typeface="Arial" panose="020B0604020202020204" pitchFamily="34" charset="0"/>
              <a:cs typeface="Arial" panose="020B0604020202020204" pitchFamily="34" charset="0"/>
            </a:endParaRPr>
          </a:p>
        </p:txBody>
      </p:sp>
      <p:sp>
        <p:nvSpPr>
          <p:cNvPr id="7" name="TextBox 4">
            <a:extLst>
              <a:ext uri="{FF2B5EF4-FFF2-40B4-BE49-F238E27FC236}">
                <a16:creationId xmlns:a16="http://schemas.microsoft.com/office/drawing/2014/main" id="{89D64A02-5891-6AA5-C168-0DE575A0A12D}"/>
              </a:ext>
            </a:extLst>
          </p:cNvPr>
          <p:cNvSpPr txBox="1"/>
          <p:nvPr/>
        </p:nvSpPr>
        <p:spPr>
          <a:xfrm>
            <a:off x="1600198" y="7253379"/>
            <a:ext cx="8686800" cy="809261"/>
          </a:xfrm>
          <a:prstGeom prst="rect">
            <a:avLst/>
          </a:prstGeom>
        </p:spPr>
        <p:txBody>
          <a:bodyPr wrap="square" lIns="0" tIns="0" rIns="0" bIns="0" rtlCol="0" anchor="t">
            <a:spAutoFit/>
          </a:bodyPr>
          <a:lstStyle/>
          <a:p>
            <a:pPr algn="just">
              <a:lnSpc>
                <a:spcPct val="150000"/>
              </a:lnSpc>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Cô bé </a:t>
            </a: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chạy thoắt về nhà gọi anh</a:t>
            </a: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000" dirty="0">
              <a:effectLst/>
              <a:latin typeface="Arial" panose="020B0604020202020204" pitchFamily="34" charset="0"/>
              <a:cs typeface="Arial" panose="020B0604020202020204" pitchFamily="34" charset="0"/>
            </a:endParaRPr>
          </a:p>
        </p:txBody>
      </p:sp>
      <p:sp>
        <p:nvSpPr>
          <p:cNvPr id="10" name="Left Brace 9">
            <a:extLst>
              <a:ext uri="{FF2B5EF4-FFF2-40B4-BE49-F238E27FC236}">
                <a16:creationId xmlns:a16="http://schemas.microsoft.com/office/drawing/2014/main" id="{184D74EE-CEA6-FFDC-E2F6-EC8C30274618}"/>
              </a:ext>
            </a:extLst>
          </p:cNvPr>
          <p:cNvSpPr/>
          <p:nvPr/>
        </p:nvSpPr>
        <p:spPr>
          <a:xfrm rot="16200000">
            <a:off x="7986378" y="1744150"/>
            <a:ext cx="457200" cy="3552156"/>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vi-VN"/>
          </a:p>
        </p:txBody>
      </p:sp>
      <p:sp>
        <p:nvSpPr>
          <p:cNvPr id="11" name="Rectangle: Rounded Corners 10">
            <a:extLst>
              <a:ext uri="{FF2B5EF4-FFF2-40B4-BE49-F238E27FC236}">
                <a16:creationId xmlns:a16="http://schemas.microsoft.com/office/drawing/2014/main" id="{33BC8EF6-1232-11B2-1905-E74C6AE3DD9A}"/>
              </a:ext>
            </a:extLst>
          </p:cNvPr>
          <p:cNvSpPr/>
          <p:nvPr/>
        </p:nvSpPr>
        <p:spPr>
          <a:xfrm>
            <a:off x="6348078" y="3760157"/>
            <a:ext cx="3733800" cy="790311"/>
          </a:xfrm>
          <a:prstGeom prst="roundRect">
            <a:avLst/>
          </a:prstGeom>
          <a:solidFill>
            <a:schemeClr val="bg1"/>
          </a:solidFill>
          <a:ln>
            <a:solidFill>
              <a:srgbClr val="1F57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i="1" dirty="0">
                <a:solidFill>
                  <a:schemeClr val="tx1"/>
                </a:solidFill>
                <a:latin typeface="Arial" panose="020B0604020202020204" pitchFamily="34" charset="0"/>
                <a:cs typeface="Arial" panose="020B0604020202020204" pitchFamily="34" charset="0"/>
              </a:rPr>
              <a:t>Thế nào?</a:t>
            </a:r>
          </a:p>
        </p:txBody>
      </p:sp>
      <p:sp>
        <p:nvSpPr>
          <p:cNvPr id="12" name="Left Brace 11">
            <a:extLst>
              <a:ext uri="{FF2B5EF4-FFF2-40B4-BE49-F238E27FC236}">
                <a16:creationId xmlns:a16="http://schemas.microsoft.com/office/drawing/2014/main" id="{4FDB4A52-4468-A46F-72C6-D16EADA1A3E9}"/>
              </a:ext>
            </a:extLst>
          </p:cNvPr>
          <p:cNvSpPr/>
          <p:nvPr/>
        </p:nvSpPr>
        <p:spPr>
          <a:xfrm rot="16200000">
            <a:off x="7200281" y="2218171"/>
            <a:ext cx="457200" cy="7390164"/>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vi-VN"/>
          </a:p>
        </p:txBody>
      </p:sp>
      <p:sp>
        <p:nvSpPr>
          <p:cNvPr id="13" name="Left Brace 12">
            <a:extLst>
              <a:ext uri="{FF2B5EF4-FFF2-40B4-BE49-F238E27FC236}">
                <a16:creationId xmlns:a16="http://schemas.microsoft.com/office/drawing/2014/main" id="{73E255C8-C930-FF4D-944F-0B96B21C5A45}"/>
              </a:ext>
            </a:extLst>
          </p:cNvPr>
          <p:cNvSpPr/>
          <p:nvPr/>
        </p:nvSpPr>
        <p:spPr>
          <a:xfrm rot="16200000">
            <a:off x="6623088" y="5121937"/>
            <a:ext cx="406184" cy="6323366"/>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vi-VN"/>
          </a:p>
        </p:txBody>
      </p:sp>
      <p:sp>
        <p:nvSpPr>
          <p:cNvPr id="14" name="Freeform 51">
            <a:extLst>
              <a:ext uri="{FF2B5EF4-FFF2-40B4-BE49-F238E27FC236}">
                <a16:creationId xmlns:a16="http://schemas.microsoft.com/office/drawing/2014/main" id="{7D16D485-9D0B-EA2F-C746-B7342990D195}"/>
              </a:ext>
            </a:extLst>
          </p:cNvPr>
          <p:cNvSpPr/>
          <p:nvPr/>
        </p:nvSpPr>
        <p:spPr>
          <a:xfrm>
            <a:off x="11817395" y="3760157"/>
            <a:ext cx="5223486" cy="6873012"/>
          </a:xfrm>
          <a:custGeom>
            <a:avLst/>
            <a:gdLst/>
            <a:ahLst/>
            <a:cxnLst/>
            <a:rect l="l" t="t" r="r" b="b"/>
            <a:pathLst>
              <a:path w="811460" h="1067711">
                <a:moveTo>
                  <a:pt x="0" y="0"/>
                </a:moveTo>
                <a:lnTo>
                  <a:pt x="811460" y="0"/>
                </a:lnTo>
                <a:lnTo>
                  <a:pt x="811460" y="1067711"/>
                </a:lnTo>
                <a:lnTo>
                  <a:pt x="0" y="1067711"/>
                </a:lnTo>
                <a:lnTo>
                  <a:pt x="0" y="0"/>
                </a:lnTo>
                <a:close/>
              </a:path>
            </a:pathLst>
          </a:custGeom>
          <a:blipFill>
            <a:blip r:embed="rId2"/>
            <a:stretch>
              <a:fillRect/>
            </a:stretch>
          </a:blipFill>
        </p:spPr>
        <p:txBody>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vi-VN" sz="1200"/>
          </a:p>
        </p:txBody>
      </p:sp>
    </p:spTree>
    <p:extLst>
      <p:ext uri="{BB962C8B-B14F-4D97-AF65-F5344CB8AC3E}">
        <p14:creationId xmlns:p14="http://schemas.microsoft.com/office/powerpoint/2010/main" val="1373826063"/>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p:bldP spid="10"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777</Words>
  <Application>Microsoft Office PowerPoint</Application>
  <PresentationFormat>Custom</PresentationFormat>
  <Paragraphs>93</Paragraphs>
  <Slides>17</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Arial</vt:lpstr>
      <vt:lpstr>宋体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kenhgiaovien_b11_luyen_tu_va_cau_vi_ngu</dc:title>
  <cp:lastModifiedBy>CTY REDSTAR</cp:lastModifiedBy>
  <cp:revision>17</cp:revision>
  <dcterms:created xsi:type="dcterms:W3CDTF">2006-08-16T00:00:00Z</dcterms:created>
  <dcterms:modified xsi:type="dcterms:W3CDTF">2025-01-16T01:04:59Z</dcterms:modified>
  <dc:identifier>DAFz-vYQojc</dc:identifier>
</cp:coreProperties>
</file>