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1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5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2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8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4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3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86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0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97FE9-795E-4F22-B3A4-3213E0E73E99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484CC-EBCE-469C-B3D7-B58257383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9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smtClean="0">
                <a:solidFill>
                  <a:srgbClr val="00B050"/>
                </a:solidFill>
              </a:rPr>
              <a:t>Đạo đức</a:t>
            </a:r>
            <a:endParaRPr lang="en-US" b="1" u="sng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42484" y="3770898"/>
            <a:ext cx="64636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ÔN TẬP CUỐI HỌC KÌ I</a:t>
            </a:r>
            <a:endParaRPr lang="en-US" sz="54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447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26" y="516445"/>
            <a:ext cx="11812047" cy="1325563"/>
          </a:xfrm>
        </p:spPr>
        <p:txBody>
          <a:bodyPr>
            <a:normAutofit/>
          </a:bodyPr>
          <a:lstStyle/>
          <a:p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8. </a:t>
            </a:r>
            <a:r>
              <a:rPr lang="en-US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làm nào là tự giác làm việc của mình?</a:t>
            </a:r>
            <a:br>
              <a:rPr lang="en-US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8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610" y="3098594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44610" y="1997502"/>
            <a:ext cx="11214340" cy="3495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A. Bố mẹ nhắc đánh răng hằng ngày</a:t>
            </a:r>
          </a:p>
          <a:p>
            <a:pPr>
              <a:lnSpc>
                <a:spcPct val="150000"/>
              </a:lnSpc>
            </a:pP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B. Tự sắp xếp sách vở sau khi học bài</a:t>
            </a:r>
          </a:p>
          <a:p>
            <a:pPr>
              <a:lnSpc>
                <a:spcPct val="150000"/>
              </a:lnSpc>
            </a:pP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C. Rủ bạn đi chơi</a:t>
            </a:r>
          </a:p>
          <a:p>
            <a:pPr>
              <a:lnSpc>
                <a:spcPct val="150000"/>
              </a:lnSpc>
            </a:pP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D. Nhờ bạn làm bài tập giúp.</a:t>
            </a:r>
          </a:p>
        </p:txBody>
      </p:sp>
    </p:spTree>
    <p:extLst>
      <p:ext uri="{BB962C8B-B14F-4D97-AF65-F5344CB8AC3E}">
        <p14:creationId xmlns:p14="http://schemas.microsoft.com/office/powerpoint/2010/main" val="250276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pPr algn="ctr"/>
            <a:r>
              <a:rPr lang="en-GB" b="1" smtClean="0">
                <a:solidFill>
                  <a:srgbClr val="FF0000"/>
                </a:solidFill>
              </a:rPr>
              <a:t>Em đã học được những gì?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3500" y="1828799"/>
            <a:ext cx="9525000" cy="3748783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indent="241300" algn="just">
              <a:lnSpc>
                <a:spcPct val="112000"/>
              </a:lnSpc>
              <a:spcAft>
                <a:spcPts val="0"/>
              </a:spcAft>
              <a:tabLst>
                <a:tab pos="199390" algn="l"/>
              </a:tabLst>
            </a:pPr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Thực hiện nội quy trường, lớp</a:t>
            </a:r>
            <a:endParaRPr lang="en-US" sz="360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41300" algn="just">
              <a:lnSpc>
                <a:spcPct val="112000"/>
              </a:lnSpc>
              <a:spcAft>
                <a:spcPts val="0"/>
              </a:spcAft>
              <a:tabLst>
                <a:tab pos="199390" algn="l"/>
              </a:tabLst>
            </a:pPr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Sinh hoạt nề nếp</a:t>
            </a:r>
            <a:endParaRPr lang="en-US" sz="360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41300" algn="just">
              <a:lnSpc>
                <a:spcPct val="112000"/>
              </a:lnSpc>
              <a:spcAft>
                <a:spcPts val="0"/>
              </a:spcAft>
              <a:tabLst>
                <a:tab pos="199390" algn="l"/>
              </a:tabLst>
            </a:pPr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Tự chăm sóc bản thân</a:t>
            </a:r>
            <a:endParaRPr lang="en-US" sz="360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41300" algn="just">
              <a:lnSpc>
                <a:spcPct val="112000"/>
              </a:lnSpc>
              <a:spcAft>
                <a:spcPts val="0"/>
              </a:spcAft>
              <a:tabLst>
                <a:tab pos="199390" algn="l"/>
              </a:tabLst>
            </a:pPr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Tự giác làm việc của mình</a:t>
            </a:r>
            <a:endParaRPr lang="en-US" sz="360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41300" algn="just">
              <a:lnSpc>
                <a:spcPct val="112000"/>
              </a:lnSpc>
              <a:spcAft>
                <a:spcPts val="0"/>
              </a:spcAft>
              <a:tabLst>
                <a:tab pos="199390" algn="l"/>
              </a:tabLst>
            </a:pPr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Yêu thương gia đình</a:t>
            </a:r>
            <a:endParaRPr lang="en-US" sz="360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60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+ Quan tâm, chăm sóc người thân trong gia đình </a:t>
            </a:r>
            <a:endParaRPr lang="en-US" sz="36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68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508" y="919306"/>
            <a:ext cx="11173691" cy="1325563"/>
          </a:xfrm>
        </p:spPr>
        <p:txBody>
          <a:bodyPr>
            <a:normAutofit fontScale="90000"/>
          </a:bodyPr>
          <a:lstStyle/>
          <a:p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1. </a:t>
            </a:r>
            <a:r>
              <a:rPr lang="en-US" sz="420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 làm nào giúp nơi học gọn gàng, ngăn nắp?</a:t>
            </a:r>
            <a:r>
              <a:rPr lang="en-US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58189" y="2244869"/>
            <a:ext cx="9684327" cy="2496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264160" algn="l"/>
              </a:tabLst>
            </a:pPr>
            <a:r>
              <a:rPr lang="en-US" sz="3600" spc="-5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Sắp xếp sách vở vào cặp sau khi học bài.</a:t>
            </a:r>
            <a:endParaRPr lang="en-US" sz="360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264160" algn="l"/>
              </a:tabLst>
            </a:pPr>
            <a:r>
              <a:rPr lang="en-US" sz="36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Nhờ mẹ đặt giúp đồng hồ báo thức.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264160" algn="l"/>
              </a:tabLst>
            </a:pP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36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 chải đầu trước khi đi học.</a:t>
            </a:r>
            <a:endParaRPr lang="en-US" sz="3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7352" y="2438400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508" y="919306"/>
            <a:ext cx="11173691" cy="1325563"/>
          </a:xfrm>
        </p:spPr>
        <p:txBody>
          <a:bodyPr>
            <a:normAutofit/>
          </a:bodyPr>
          <a:lstStyle/>
          <a:p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2. </a:t>
            </a:r>
            <a:r>
              <a:rPr lang="en-US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làm nào là thực hiện đúng nội quy trường, lớp?</a:t>
            </a:r>
          </a:p>
        </p:txBody>
      </p:sp>
      <p:sp>
        <p:nvSpPr>
          <p:cNvPr id="6" name="Oval 5"/>
          <p:cNvSpPr/>
          <p:nvPr/>
        </p:nvSpPr>
        <p:spPr>
          <a:xfrm>
            <a:off x="1449239" y="3857157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49239" y="2723529"/>
            <a:ext cx="10297258" cy="3507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99390" algn="l"/>
              </a:tabLst>
            </a:pPr>
            <a:r>
              <a:rPr lang="en-US" sz="3800" spc="-6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Hỏi </a:t>
            </a:r>
            <a:r>
              <a:rPr lang="en-US" sz="3800" spc="-6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thăm sức khoẻ ông bà qua điện thoại</a:t>
            </a:r>
            <a:endParaRPr lang="en-US" sz="38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99390" algn="l"/>
              </a:tabLst>
            </a:pPr>
            <a:r>
              <a:rPr lang="en-US" sz="38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Chào </a:t>
            </a:r>
            <a:r>
              <a:rPr lang="en-US" sz="3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thầy cô giáo khi ở trường.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99390" algn="l"/>
              </a:tabLst>
            </a:pPr>
            <a:r>
              <a:rPr lang="en-US" sz="38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Nghịch </a:t>
            </a:r>
            <a:r>
              <a:rPr lang="en-US" sz="3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 điện của nồi cơm điện đang sử dụng.</a:t>
            </a:r>
          </a:p>
          <a:p>
            <a:pPr>
              <a:lnSpc>
                <a:spcPct val="150000"/>
              </a:lnSpc>
            </a:pPr>
            <a:r>
              <a:rPr lang="en-US" sz="38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D. Chạy nhảy ở hành lang lớp học</a:t>
            </a:r>
            <a:endParaRPr lang="en-US" sz="3800"/>
          </a:p>
        </p:txBody>
      </p:sp>
    </p:spTree>
    <p:extLst>
      <p:ext uri="{BB962C8B-B14F-4D97-AF65-F5344CB8AC3E}">
        <p14:creationId xmlns:p14="http://schemas.microsoft.com/office/powerpoint/2010/main" val="315379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508" y="919306"/>
            <a:ext cx="11173691" cy="1325563"/>
          </a:xfrm>
        </p:spPr>
        <p:txBody>
          <a:bodyPr>
            <a:normAutofit/>
          </a:bodyPr>
          <a:lstStyle/>
          <a:p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3. </a:t>
            </a:r>
            <a:r>
              <a:rPr lang="en-US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vi nào thể hiện sạch sẽ, gọn gàng?</a:t>
            </a:r>
            <a:br>
              <a:rPr lang="en-US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759235" y="3581112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59235" y="2470517"/>
            <a:ext cx="10297258" cy="4387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Nói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chuyện riêng với bạn trong giờ học.</a:t>
            </a:r>
          </a:p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Tự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giác cắt móng tay khi móng tay dài.</a:t>
            </a:r>
          </a:p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Đi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học đúng giờ.</a:t>
            </a:r>
          </a:p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Thông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báo với bố mẹ khi bị ốm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99390" algn="l"/>
              </a:tabLst>
            </a:pPr>
            <a:endParaRPr lang="en-US" sz="3800"/>
          </a:p>
        </p:txBody>
      </p:sp>
    </p:spTree>
    <p:extLst>
      <p:ext uri="{BB962C8B-B14F-4D97-AF65-F5344CB8AC3E}">
        <p14:creationId xmlns:p14="http://schemas.microsoft.com/office/powerpoint/2010/main" val="2814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953" y="1037470"/>
            <a:ext cx="11812047" cy="1325563"/>
          </a:xfrm>
        </p:spPr>
        <p:txBody>
          <a:bodyPr>
            <a:normAutofit fontScale="90000"/>
          </a:bodyPr>
          <a:lstStyle/>
          <a:p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4. </a:t>
            </a:r>
            <a:r>
              <a:rPr lang="en-US" sz="4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vi nào thế hiện tình cảm yêu thương gia đình?</a:t>
            </a:r>
            <a:r>
              <a:rPr lang="en-US"/>
              <a:t/>
            </a:r>
            <a:br>
              <a:rPr lang="en-US"/>
            </a:br>
            <a:endParaRPr lang="en-US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379228" y="4875074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79228" y="2007363"/>
            <a:ext cx="10297258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Tranh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giành đồ chơi với em.</a:t>
            </a:r>
          </a:p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Quét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nhà giúp bố mẹ khi ở nhà.</a:t>
            </a:r>
          </a:p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Nói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: “Con yêu mẹ lắm!”.</a:t>
            </a:r>
          </a:p>
          <a:p>
            <a:pPr lvl="0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Cả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B và C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99390" algn="l"/>
              </a:tabLst>
            </a:pPr>
            <a:endParaRPr lang="en-US" sz="3800"/>
          </a:p>
        </p:txBody>
      </p:sp>
    </p:spTree>
    <p:extLst>
      <p:ext uri="{BB962C8B-B14F-4D97-AF65-F5344CB8AC3E}">
        <p14:creationId xmlns:p14="http://schemas.microsoft.com/office/powerpoint/2010/main" val="341387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134" y="985711"/>
            <a:ext cx="11812047" cy="1325563"/>
          </a:xfrm>
        </p:spPr>
        <p:txBody>
          <a:bodyPr>
            <a:normAutofit fontScale="90000"/>
          </a:bodyPr>
          <a:lstStyle/>
          <a:p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5. </a:t>
            </a:r>
            <a:r>
              <a:rPr lang="en-US" sz="4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việc cần làm khi bị ốm là gì?</a:t>
            </a:r>
            <a:r>
              <a:rPr lang="en-US" sz="4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2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91826" y="5755359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45802" y="1179227"/>
            <a:ext cx="11386867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Thông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báo cho người lớn về tình hình sức khoẻ không tốt.</a:t>
            </a:r>
          </a:p>
          <a:p>
            <a:pPr lvl="0" algn="just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Nghỉ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ngơi, uống thuốc theo hướng dẫn của người lớn và cán bộ y tế.</a:t>
            </a:r>
          </a:p>
          <a:p>
            <a:pPr lvl="0" algn="just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Tắm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sau 9 giờ tối</a:t>
            </a:r>
          </a:p>
          <a:p>
            <a:pPr lvl="0" algn="just">
              <a:lnSpc>
                <a:spcPct val="150000"/>
              </a:lnSpc>
            </a:pPr>
            <a:r>
              <a:rPr lang="en-US" sz="3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Cả </a:t>
            </a:r>
            <a:r>
              <a:rPr lang="en-US" sz="3800">
                <a:latin typeface="Times New Roman" panose="02020603050405020304" pitchFamily="18" charset="0"/>
                <a:cs typeface="Times New Roman" panose="02020603050405020304" pitchFamily="18" charset="0"/>
              </a:rPr>
              <a:t>A và B.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99390" algn="l"/>
              </a:tabLst>
            </a:pPr>
            <a:endParaRPr lang="en-US" sz="3800"/>
          </a:p>
        </p:txBody>
      </p:sp>
    </p:spTree>
    <p:extLst>
      <p:ext uri="{BB962C8B-B14F-4D97-AF65-F5344CB8AC3E}">
        <p14:creationId xmlns:p14="http://schemas.microsoft.com/office/powerpoint/2010/main" val="209439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26" y="516445"/>
            <a:ext cx="11812047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6. </a:t>
            </a:r>
            <a:r>
              <a:rPr lang="en-US" sz="4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 đang ngồi xem một bộ phim rất hay mà em thích. Mẹ nhờ Vân trông em bé để mẹ nấu cơm. Vân nên làm gì?</a:t>
            </a:r>
          </a:p>
        </p:txBody>
      </p:sp>
      <p:sp>
        <p:nvSpPr>
          <p:cNvPr id="6" name="Oval 5"/>
          <p:cNvSpPr/>
          <p:nvPr/>
        </p:nvSpPr>
        <p:spPr>
          <a:xfrm>
            <a:off x="793630" y="3739838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93630" y="2452194"/>
            <a:ext cx="11214340" cy="3815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2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264160" algn="l"/>
              </a:tabLst>
            </a:pPr>
            <a:r>
              <a:rPr lang="en-US" sz="36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Vân </a:t>
            </a:r>
            <a:r>
              <a:rPr lang="en-US" sz="36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chối, không trông em.</a:t>
            </a:r>
          </a:p>
          <a:p>
            <a:pPr lvl="0" algn="just">
              <a:lnSpc>
                <a:spcPct val="112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264160" algn="l"/>
              </a:tabLst>
            </a:pPr>
            <a:r>
              <a:rPr lang="en-US" sz="36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Vân </a:t>
            </a:r>
            <a:r>
              <a:rPr lang="en-US" sz="36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trông em nhưng cáu kỉnh, khó chịu với </a:t>
            </a:r>
            <a:r>
              <a:rPr lang="en-US" sz="36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36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bé.</a:t>
            </a:r>
          </a:p>
          <a:p>
            <a:pPr lvl="0" algn="just">
              <a:lnSpc>
                <a:spcPct val="112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264160" algn="l"/>
              </a:tabLst>
            </a:pP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Vân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vui vẻ đáp: “Mẹ cứ yên tâm, con sẽ trông em và vui vẻ chơi với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lvl="0" algn="just">
              <a:lnSpc>
                <a:spcPct val="112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264160" algn="l"/>
              </a:tabLst>
            </a:pPr>
            <a:r>
              <a:rPr lang="en-US" sz="36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Vân </a:t>
            </a:r>
            <a:r>
              <a:rPr lang="en-US" sz="3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 ý nhưng cứ ngồi xem phim, để em tự chơi một mình.</a:t>
            </a:r>
          </a:p>
        </p:txBody>
      </p:sp>
    </p:spTree>
    <p:extLst>
      <p:ext uri="{BB962C8B-B14F-4D97-AF65-F5344CB8AC3E}">
        <p14:creationId xmlns:p14="http://schemas.microsoft.com/office/powerpoint/2010/main" val="123021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26" y="516445"/>
            <a:ext cx="11812047" cy="1325563"/>
          </a:xfrm>
        </p:spPr>
        <p:txBody>
          <a:bodyPr>
            <a:normAutofit/>
          </a:bodyPr>
          <a:lstStyle/>
          <a:p>
            <a:r>
              <a:rPr lang="en-US" sz="4200" b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7. </a:t>
            </a:r>
            <a:r>
              <a:rPr lang="en-US" sz="3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dụng cụ nào là cần thiết để giúp em luôn sạch sẽ?</a:t>
            </a:r>
          </a:p>
        </p:txBody>
      </p:sp>
      <p:sp>
        <p:nvSpPr>
          <p:cNvPr id="6" name="Oval 5"/>
          <p:cNvSpPr/>
          <p:nvPr/>
        </p:nvSpPr>
        <p:spPr>
          <a:xfrm>
            <a:off x="1034614" y="4873466"/>
            <a:ext cx="619993" cy="6199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03626" y="1986217"/>
            <a:ext cx="11214340" cy="3507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00" smtClean="0"/>
              <a:t>A. Lược</a:t>
            </a:r>
            <a:r>
              <a:rPr lang="en-US" sz="3800"/>
              <a:t>, khăn mặt.</a:t>
            </a:r>
          </a:p>
          <a:p>
            <a:pPr>
              <a:lnSpc>
                <a:spcPct val="150000"/>
              </a:lnSpc>
            </a:pPr>
            <a:r>
              <a:rPr lang="en-US" sz="3800"/>
              <a:t>B. Bút chì, thước kẻ, bảng con</a:t>
            </a:r>
          </a:p>
          <a:p>
            <a:pPr>
              <a:lnSpc>
                <a:spcPct val="150000"/>
              </a:lnSpc>
            </a:pPr>
            <a:r>
              <a:rPr lang="en-US" sz="3800"/>
              <a:t>C. Bấm móng tay, bàn chải và kem đánh răng.</a:t>
            </a:r>
          </a:p>
          <a:p>
            <a:pPr>
              <a:lnSpc>
                <a:spcPct val="150000"/>
              </a:lnSpc>
            </a:pPr>
            <a:r>
              <a:rPr lang="en-US" sz="3800"/>
              <a:t>D. Cả A và C.</a:t>
            </a:r>
            <a:endParaRPr lang="en-US" sz="38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10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nyConv.com__tieng_tinh_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534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Đạo đức</vt:lpstr>
      <vt:lpstr>Em đã học được những gì?</vt:lpstr>
      <vt:lpstr>Câu 1. Việc làm nào giúp nơi học gọn gàng, ngăn nắp? </vt:lpstr>
      <vt:lpstr>Câu 2. Việc làm nào là thực hiện đúng nội quy trường, lớp?</vt:lpstr>
      <vt:lpstr>Câu 3. Hành vi nào thể hiện sạch sẽ, gọn gàng? </vt:lpstr>
      <vt:lpstr>Câu 4. Hành vi nào thế hiện tình cảm yêu thương gia đình? </vt:lpstr>
      <vt:lpstr>Câu 5. Các việc cần làm khi bị ốm là gì?  </vt:lpstr>
      <vt:lpstr>Câu 6. Vân đang ngồi xem một bộ phim rất hay mà em thích. Mẹ nhờ Vân trông em bé để mẹ nấu cơm. Vân nên làm gì?</vt:lpstr>
      <vt:lpstr>Câu 7. Những dụng cụ nào là cần thiết để giúp em luôn sạch sẽ?</vt:lpstr>
      <vt:lpstr>Câu 8. Việc làm nào là tự giác làm việc của mình?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Đạo đức</dc:title>
  <dc:creator>Admin - HP</dc:creator>
  <cp:lastModifiedBy>Admin - HP</cp:lastModifiedBy>
  <cp:revision>3</cp:revision>
  <dcterms:created xsi:type="dcterms:W3CDTF">2026-01-04T01:52:52Z</dcterms:created>
  <dcterms:modified xsi:type="dcterms:W3CDTF">2026-01-04T02:07:43Z</dcterms:modified>
</cp:coreProperties>
</file>