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67" r:id="rId2"/>
    <p:sldId id="277" r:id="rId3"/>
    <p:sldId id="303" r:id="rId4"/>
    <p:sldId id="304" r:id="rId5"/>
    <p:sldId id="305" r:id="rId6"/>
    <p:sldId id="306" r:id="rId7"/>
    <p:sldId id="307" r:id="rId8"/>
    <p:sldId id="292" r:id="rId9"/>
    <p:sldId id="299" r:id="rId10"/>
    <p:sldId id="293" r:id="rId11"/>
    <p:sldId id="294" r:id="rId12"/>
    <p:sldId id="296" r:id="rId13"/>
    <p:sldId id="295" r:id="rId14"/>
    <p:sldId id="302" r:id="rId15"/>
    <p:sldId id="301" r:id="rId16"/>
    <p:sldId id="270" r:id="rId17"/>
  </p:sldIdLst>
  <p:sldSz cx="12192000" cy="68580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Malgun Gothic" pitchFamily="34" charset="-127"/>
      <p:regular r:id="rId23"/>
      <p:bold r:id="rId24"/>
    </p:embeddedFont>
    <p:embeddedFont>
      <p:font typeface="微软雅黑" pitchFamily="34" charset="-122"/>
      <p:regular r:id="rId25"/>
      <p:bold r:id="rId26"/>
    </p:embeddedFont>
    <p:embeddedFont>
      <p:font typeface="Wingdings 2" pitchFamily="18" charset="2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9C9"/>
    <a:srgbClr val="C7C7C7"/>
    <a:srgbClr val="FFFF99"/>
    <a:srgbClr val="FF8119"/>
    <a:srgbClr val="FF7707"/>
    <a:srgbClr val="FFAF6C"/>
    <a:srgbClr val="FFFFFF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4EF41-C2FF-4776-AAA0-A9ED6973B540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7E827-D99F-4F7A-B552-1E522208B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0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DC7DED6-55B0-465F-AC2A-9215654A61AD}" type="slidenum">
              <a:rPr lang="zh-CN" alt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9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973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DC7DED6-55B0-465F-AC2A-9215654A61AD}" type="slidenum">
              <a:rPr lang="zh-CN" alt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14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04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7988477-19AE-4F69-B030-52841DDF7CD9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0485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5675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4308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2763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80334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19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256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49" r:id="rId6"/>
    <p:sldLayoutId id="2147483655" r:id="rId7"/>
    <p:sldLayoutId id="2147483686" r:id="rId8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.mp3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.mp3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.mp3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1.mp3"/><Relationship Id="rId7" Type="http://schemas.openxmlformats.org/officeDocument/2006/relationships/image" Target="../media/image1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.png"/><Relationship Id="rId4" Type="http://schemas.openxmlformats.org/officeDocument/2006/relationships/audio" Target="../media/media1.mp3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8475699" y="121374"/>
            <a:ext cx="2805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101047-25E6-45B1-9FAC-C1D2B827DC01}"/>
              </a:ext>
            </a:extLst>
          </p:cNvPr>
          <p:cNvSpPr/>
          <p:nvPr/>
        </p:nvSpPr>
        <p:spPr>
          <a:xfrm>
            <a:off x="10309534" y="628964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C03BB5-2E45-459E-A044-802CE2628669}"/>
              </a:ext>
            </a:extLst>
          </p:cNvPr>
          <p:cNvSpPr txBox="1"/>
          <p:nvPr/>
        </p:nvSpPr>
        <p:spPr>
          <a:xfrm>
            <a:off x="384314" y="1598219"/>
            <a:ext cx="11807686" cy="2423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Tuần</a:t>
            </a:r>
            <a:r>
              <a:rPr lang="en-US" sz="5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17 </a:t>
            </a:r>
          </a:p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Kể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chuyện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chuyện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bó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đũa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8E4C0EC-E574-4987-AAD3-A5E297515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"/>
          <a:stretch/>
        </p:blipFill>
        <p:spPr>
          <a:xfrm>
            <a:off x="1460191" y="1533524"/>
            <a:ext cx="9592267" cy="4363693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DA6AA8E6-E6F0-42FF-97FD-49B4893A8FEE}"/>
              </a:ext>
            </a:extLst>
          </p:cNvPr>
          <p:cNvSpPr/>
          <p:nvPr/>
        </p:nvSpPr>
        <p:spPr>
          <a:xfrm>
            <a:off x="3485321" y="450573"/>
            <a:ext cx="4922783" cy="70899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bó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đũa</a:t>
            </a:r>
            <a:endParaRPr lang="en-US" sz="3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90AB8FD-6A4B-4D78-A1FA-E4B3F8150F75}"/>
              </a:ext>
            </a:extLst>
          </p:cNvPr>
          <p:cNvSpPr txBox="1"/>
          <p:nvPr/>
        </p:nvSpPr>
        <p:spPr>
          <a:xfrm>
            <a:off x="160269" y="6040342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yêu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ơng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ng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ời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cha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dạy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bảo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5740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3C78254-EB8D-4EB4-B161-9A1D2A9DE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6778" y="1371600"/>
            <a:ext cx="8901498" cy="4486275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ED5F09CB-6AAB-432C-8FBF-70CA88E81FAA}"/>
              </a:ext>
            </a:extLst>
          </p:cNvPr>
          <p:cNvSpPr/>
          <p:nvPr/>
        </p:nvSpPr>
        <p:spPr>
          <a:xfrm>
            <a:off x="3485321" y="450573"/>
            <a:ext cx="4922783" cy="70899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bó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đũa</a:t>
            </a:r>
            <a:endParaRPr lang="en-US" sz="3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9686B41-29E4-4828-888C-67FB462B7047}"/>
              </a:ext>
            </a:extLst>
          </p:cNvPr>
          <p:cNvSpPr txBox="1"/>
          <p:nvPr/>
        </p:nvSpPr>
        <p:spPr>
          <a:xfrm>
            <a:off x="1634739" y="5945762"/>
            <a:ext cx="9709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ng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ời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cầm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đũa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ra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sức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bẻ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ng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bẻ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gãy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016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33D4A05F-5AC7-4A54-B9A2-AEE3CA8F8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48" y="1342585"/>
            <a:ext cx="6982395" cy="4471295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41A5C0F7-5D12-45FF-BE3D-760786D2B474}"/>
              </a:ext>
            </a:extLst>
          </p:cNvPr>
          <p:cNvSpPr/>
          <p:nvPr/>
        </p:nvSpPr>
        <p:spPr>
          <a:xfrm>
            <a:off x="3485321" y="450573"/>
            <a:ext cx="4922783" cy="70899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bó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đũa</a:t>
            </a:r>
            <a:endParaRPr lang="en-US" sz="3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289D467F-57F5-4847-BB93-409F4F6605F0}"/>
              </a:ext>
            </a:extLst>
          </p:cNvPr>
          <p:cNvSpPr txBox="1"/>
          <p:nvPr/>
        </p:nvSpPr>
        <p:spPr>
          <a:xfrm>
            <a:off x="1362075" y="5996899"/>
            <a:ext cx="1006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Ng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ời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cha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cởi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bó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đũa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bẻ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gãy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dễ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dàng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3951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14C83C1-4B43-41D9-9392-C91789A53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972" y="1285875"/>
            <a:ext cx="10125962" cy="4386778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2E8CA1FF-E9E9-4477-BED9-D37301E4A30B}"/>
              </a:ext>
            </a:extLst>
          </p:cNvPr>
          <p:cNvSpPr/>
          <p:nvPr/>
        </p:nvSpPr>
        <p:spPr>
          <a:xfrm>
            <a:off x="3485321" y="450573"/>
            <a:ext cx="4922783" cy="70899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bó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đũa</a:t>
            </a:r>
            <a:endParaRPr lang="en-US" sz="3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2246F492-735F-43BD-BFC3-0EEB40B9F951}"/>
              </a:ext>
            </a:extLst>
          </p:cNvPr>
          <p:cNvSpPr txBox="1"/>
          <p:nvPr/>
        </p:nvSpPr>
        <p:spPr>
          <a:xfrm>
            <a:off x="628985" y="5945762"/>
            <a:ext cx="1140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Ng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ời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cha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khuyên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đoàn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yêu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th</a:t>
            </a:r>
            <a:r>
              <a:rPr lang="vi-VN" sz="2400" dirty="0">
                <a:latin typeface="+mj-lt"/>
                <a:cs typeface="Arial" panose="020B0604020202020204" pitchFamily="34" charset="0"/>
              </a:rPr>
              <a:t>ư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ơng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đỡ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lẫn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4464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V="1">
            <a:off x="5651787" y="-2"/>
            <a:ext cx="6539421" cy="68961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H="1" flipV="1">
            <a:off x="-18196" y="-1"/>
            <a:ext cx="6503261" cy="6858000"/>
          </a:xfrm>
          <a:prstGeom prst="rect">
            <a:avLst/>
          </a:prstGeom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958235" y="1893404"/>
            <a:ext cx="427553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prstTxWarp prst="textArchDow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4800" b="1" dirty="0">
                <a:latin typeface="+mj-lt"/>
                <a:ea typeface="微软雅黑" panose="020B0503020204020204" pitchFamily="34" charset="-122"/>
                <a:cs typeface="Times New Roman" pitchFamily="18" charset="0"/>
              </a:rPr>
              <a:t>KỂ TOÀN BỘ </a:t>
            </a:r>
          </a:p>
          <a:p>
            <a:pPr algn="ctr"/>
            <a:r>
              <a:rPr lang="en-US" altLang="zh-CN" sz="4800" b="1" dirty="0">
                <a:latin typeface="+mj-lt"/>
                <a:ea typeface="微软雅黑" panose="020B0503020204020204" pitchFamily="34" charset="-122"/>
                <a:cs typeface="Times New Roman" pitchFamily="18" charset="0"/>
              </a:rPr>
              <a:t>CÂU CHUYỆN</a:t>
            </a:r>
            <a:endParaRPr lang="zh-CN" altLang="en-US" sz="4800" b="1" dirty="0">
              <a:latin typeface="+mj-lt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04" y="4541866"/>
            <a:ext cx="2398825" cy="15016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0793" y="1359969"/>
            <a:ext cx="1335140" cy="20179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22" y="3785129"/>
            <a:ext cx="2437185" cy="221562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4" y="2907552"/>
            <a:ext cx="2966891" cy="2769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3C84E97-F6BF-4A86-96A4-5B8DC9C717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" y="-1110"/>
            <a:ext cx="923211" cy="4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56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9FEA1CA-9B15-49C5-8EED-759D9B2B5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" y="410816"/>
            <a:ext cx="12020520" cy="6447183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1B1AB8B2-14DA-480B-B4EE-DD48D4644831}"/>
              </a:ext>
            </a:extLst>
          </p:cNvPr>
          <p:cNvSpPr/>
          <p:nvPr/>
        </p:nvSpPr>
        <p:spPr>
          <a:xfrm>
            <a:off x="85740" y="410816"/>
            <a:ext cx="11582400" cy="708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bó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đũa</a:t>
            </a:r>
            <a:endParaRPr lang="en-US" sz="36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49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985" y="1960472"/>
            <a:ext cx="6252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6" y="4235689"/>
            <a:ext cx="2973699" cy="2622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6" y="439622"/>
            <a:ext cx="2332439" cy="2721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235" y="4059278"/>
            <a:ext cx="3536539" cy="3536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02" y="4902214"/>
            <a:ext cx="2174517" cy="21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51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65F7BC10-2B3B-40D7-9E1B-EDBA6929E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19894" r="18454" b="9206"/>
          <a:stretch/>
        </p:blipFill>
        <p:spPr>
          <a:xfrm>
            <a:off x="2903368" y="3733801"/>
            <a:ext cx="2310152" cy="2931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4913596" y="5388514"/>
            <a:ext cx="885372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5658247" y="5366825"/>
            <a:ext cx="885372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7410847" y="5366825"/>
            <a:ext cx="885372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6525475" y="5359568"/>
            <a:ext cx="885372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28393" y="498626"/>
            <a:ext cx="73629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Vịt con lạc mẹ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7875" y="2068287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+mj-lt"/>
              </a:rPr>
              <a:t>     </a:t>
            </a:r>
            <a:r>
              <a:rPr lang="vi-VN" sz="2800" dirty="0">
                <a:latin typeface="+mj-lt"/>
              </a:rPr>
              <a:t>Những chú vịt con m</a:t>
            </a:r>
            <a:r>
              <a:rPr lang="en-US" sz="2800" dirty="0">
                <a:latin typeface="+mj-lt"/>
              </a:rPr>
              <a:t>ả</a:t>
            </a:r>
            <a:r>
              <a:rPr lang="vi-VN" sz="2800" dirty="0">
                <a:latin typeface="+mj-lt"/>
              </a:rPr>
              <a:t>i mê ham chơi nên đã lạc mất mẹ, các em hãy trả lời đúng các câu hỏi để vịt con tìm về v</a:t>
            </a:r>
            <a:r>
              <a:rPr lang="en-US" sz="2800" dirty="0">
                <a:latin typeface="+mj-lt"/>
              </a:rPr>
              <a:t>ớ</a:t>
            </a:r>
            <a:r>
              <a:rPr lang="vi-VN" sz="2800" dirty="0">
                <a:latin typeface="+mj-lt"/>
              </a:rPr>
              <a:t>i vịt mẹ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pic>
        <p:nvPicPr>
          <p:cNvPr id="10" name="Tieng-vit-keu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26193" y="1458686"/>
            <a:ext cx="609600" cy="609600"/>
          </a:xfrm>
          <a:prstGeom prst="rect">
            <a:avLst/>
          </a:prstGeom>
        </p:spPr>
      </p:pic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3022BA47-565C-4AA1-AA2D-25E8C70AAFEC}"/>
              </a:ext>
            </a:extLst>
          </p:cNvPr>
          <p:cNvSpPr/>
          <p:nvPr/>
        </p:nvSpPr>
        <p:spPr>
          <a:xfrm>
            <a:off x="0" y="0"/>
            <a:ext cx="1060174" cy="11344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1E9E05C-2570-4D12-A6B9-B9431706E3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" y="-1110"/>
            <a:ext cx="923211" cy="4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42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2" grpId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635D7E3B-F7B8-4847-ABE7-E2F76BFBFF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19894" r="18454" b="9206"/>
          <a:stretch/>
        </p:blipFill>
        <p:spPr>
          <a:xfrm>
            <a:off x="9677401" y="4455663"/>
            <a:ext cx="1829751" cy="23218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0173" y="463389"/>
            <a:ext cx="11063345" cy="4374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+mj-lt"/>
                <a:cs typeface="Times New Roman" pitchFamily="18" charset="0"/>
              </a:rPr>
              <a:t>1. 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Thấy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các</a:t>
            </a:r>
            <a:r>
              <a:rPr lang="en-US" sz="3200" b="1" dirty="0">
                <a:latin typeface="+mj-lt"/>
                <a:cs typeface="Times New Roman" pitchFamily="18" charset="0"/>
              </a:rPr>
              <a:t> con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không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yêu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thương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nhau</a:t>
            </a:r>
            <a:r>
              <a:rPr lang="en-US" sz="3200" b="1" dirty="0">
                <a:latin typeface="+mj-lt"/>
                <a:cs typeface="Times New Roman" pitchFamily="18" charset="0"/>
              </a:rPr>
              <a:t>,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người</a:t>
            </a:r>
            <a:r>
              <a:rPr lang="en-US" sz="3200" b="1" dirty="0">
                <a:latin typeface="+mj-lt"/>
                <a:cs typeface="Times New Roman" pitchFamily="18" charset="0"/>
              </a:rPr>
              <a:t> cha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làm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gì</a:t>
            </a:r>
            <a:r>
              <a:rPr lang="en-US" sz="3200" b="1" dirty="0">
                <a:latin typeface="+mj-lt"/>
                <a:cs typeface="Times New Roman" pitchFamily="18" charset="0"/>
              </a:rPr>
              <a:t>?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	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err="1">
                <a:latin typeface="+mj-lt"/>
                <a:cs typeface="Times New Roman" pitchFamily="18" charset="0"/>
              </a:rPr>
              <a:t>Người</a:t>
            </a:r>
            <a:r>
              <a:rPr lang="en-US" sz="3200" dirty="0">
                <a:latin typeface="+mj-lt"/>
                <a:cs typeface="Times New Roman" pitchFamily="18" charset="0"/>
              </a:rPr>
              <a:t> cha chia </a:t>
            </a:r>
            <a:r>
              <a:rPr lang="en-US" sz="3200" dirty="0" err="1">
                <a:latin typeface="+mj-lt"/>
                <a:cs typeface="Times New Roman" pitchFamily="18" charset="0"/>
              </a:rPr>
              <a:t>tài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sản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cho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các</a:t>
            </a:r>
            <a:r>
              <a:rPr lang="en-US" sz="3200" dirty="0">
                <a:latin typeface="+mj-lt"/>
                <a:cs typeface="Times New Roman" pitchFamily="18" charset="0"/>
              </a:rPr>
              <a:t> con.</a:t>
            </a:r>
            <a:endParaRPr lang="vi-VN" sz="3200" dirty="0">
              <a:latin typeface="+mj-lt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err="1">
                <a:latin typeface="+mj-lt"/>
                <a:cs typeface="Times New Roman" pitchFamily="18" charset="0"/>
              </a:rPr>
              <a:t>Người</a:t>
            </a:r>
            <a:r>
              <a:rPr lang="en-US" sz="3200" dirty="0">
                <a:latin typeface="+mj-lt"/>
                <a:cs typeface="Times New Roman" pitchFamily="18" charset="0"/>
              </a:rPr>
              <a:t> cha </a:t>
            </a:r>
            <a:r>
              <a:rPr lang="en-US" sz="3200" dirty="0" err="1">
                <a:latin typeface="+mj-lt"/>
                <a:cs typeface="Times New Roman" pitchFamily="18" charset="0"/>
              </a:rPr>
              <a:t>không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làm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gì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cả</a:t>
            </a:r>
            <a:r>
              <a:rPr lang="en-US" sz="3200" dirty="0">
                <a:latin typeface="+mj-lt"/>
                <a:cs typeface="Times New Roman" pitchFamily="18" charset="0"/>
              </a:rPr>
              <a:t>.</a:t>
            </a:r>
            <a:endParaRPr lang="vi-VN" sz="3200" dirty="0">
              <a:latin typeface="+mj-lt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err="1">
                <a:latin typeface="+mj-lt"/>
                <a:cs typeface="Times New Roman" pitchFamily="18" charset="0"/>
              </a:rPr>
              <a:t>Người</a:t>
            </a:r>
            <a:r>
              <a:rPr lang="en-US" sz="3200" dirty="0">
                <a:latin typeface="+mj-lt"/>
                <a:cs typeface="Times New Roman" pitchFamily="18" charset="0"/>
              </a:rPr>
              <a:t> cha </a:t>
            </a:r>
            <a:r>
              <a:rPr lang="en-US" sz="3200" dirty="0" err="1">
                <a:latin typeface="+mj-lt"/>
                <a:cs typeface="Times New Roman" pitchFamily="18" charset="0"/>
              </a:rPr>
              <a:t>gọi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các</a:t>
            </a:r>
            <a:r>
              <a:rPr lang="en-US" sz="3200" dirty="0">
                <a:latin typeface="+mj-lt"/>
                <a:cs typeface="Times New Roman" pitchFamily="18" charset="0"/>
              </a:rPr>
              <a:t> con </a:t>
            </a:r>
            <a:r>
              <a:rPr lang="en-US" sz="3200" dirty="0" err="1">
                <a:latin typeface="+mj-lt"/>
                <a:cs typeface="Times New Roman" pitchFamily="18" charset="0"/>
              </a:rPr>
              <a:t>đến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để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dạy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bảo</a:t>
            </a:r>
            <a:r>
              <a:rPr lang="en-US" sz="32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81201" y="2266478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1981201" y="3200401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982152" y="4197792"/>
            <a:ext cx="532449" cy="515745"/>
          </a:xfrm>
          <a:prstGeom prst="roundRect">
            <a:avLst/>
          </a:prstGeom>
          <a:solidFill>
            <a:srgbClr val="C9C9C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45193" y="1858072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38686" y="4117870"/>
            <a:ext cx="6174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endParaRPr lang="vi-VN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11277600" y="5975129"/>
            <a:ext cx="801404" cy="827679"/>
          </a:xfrm>
          <a:prstGeom prst="rect">
            <a:avLst/>
          </a:prstGeom>
        </p:spPr>
      </p:pic>
      <p:pic>
        <p:nvPicPr>
          <p:cNvPr id="13" name="Tieng-vit-keu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64393" y="3892991"/>
            <a:ext cx="609600" cy="609600"/>
          </a:xfrm>
          <a:prstGeom prst="rect">
            <a:avLst/>
          </a:prstGeom>
        </p:spPr>
      </p:pic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13A8EF63-F5DB-44EF-B250-ADA3DCA064CB}"/>
              </a:ext>
            </a:extLst>
          </p:cNvPr>
          <p:cNvSpPr/>
          <p:nvPr/>
        </p:nvSpPr>
        <p:spPr>
          <a:xfrm>
            <a:off x="0" y="0"/>
            <a:ext cx="1060174" cy="11344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EF01AF4-47A6-431E-A32D-375B6DDA71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" y="-1110"/>
            <a:ext cx="923211" cy="4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97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9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957"/>
                            </p:stCondLst>
                            <p:childTnLst>
                              <p:par>
                                <p:cTn id="43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-4.68208E-6 L -1.05 -4.68208E-6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8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4341F4B0-0000-4927-9CBF-2406E20196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19894" r="18454" b="9206"/>
          <a:stretch/>
        </p:blipFill>
        <p:spPr>
          <a:xfrm>
            <a:off x="9067801" y="4455663"/>
            <a:ext cx="1829751" cy="23218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00200" y="463388"/>
            <a:ext cx="10210800" cy="3619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+mj-lt"/>
                <a:cs typeface="Times New Roman" pitchFamily="18" charset="0"/>
              </a:rPr>
              <a:t>b)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Người</a:t>
            </a:r>
            <a:r>
              <a:rPr lang="en-US" sz="3200" b="1" dirty="0">
                <a:latin typeface="+mj-lt"/>
                <a:cs typeface="Times New Roman" pitchFamily="18" charset="0"/>
              </a:rPr>
              <a:t> cha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yêu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cầu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các</a:t>
            </a:r>
            <a:r>
              <a:rPr lang="en-US" sz="3200" b="1" dirty="0">
                <a:latin typeface="+mj-lt"/>
                <a:cs typeface="Times New Roman" pitchFamily="18" charset="0"/>
              </a:rPr>
              <a:t> con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làm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gì</a:t>
            </a:r>
            <a:r>
              <a:rPr lang="vi-VN" sz="3200" b="1" dirty="0">
                <a:latin typeface="+mj-lt"/>
                <a:cs typeface="Times New Roman" pitchFamily="18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vi-VN" sz="3200" dirty="0">
                <a:latin typeface="+mj-lt"/>
                <a:cs typeface="Times New Roman" pitchFamily="18" charset="0"/>
              </a:rPr>
              <a:t>	</a:t>
            </a:r>
            <a:r>
              <a:rPr lang="en-US" sz="3200" dirty="0" err="1">
                <a:latin typeface="+mj-lt"/>
                <a:cs typeface="Times New Roman" pitchFamily="18" charset="0"/>
              </a:rPr>
              <a:t>đi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quét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dọn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nhà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cửa</a:t>
            </a:r>
            <a:r>
              <a:rPr lang="en-US" sz="3200" dirty="0">
                <a:latin typeface="+mj-lt"/>
                <a:cs typeface="Times New Roman" pitchFamily="18" charset="0"/>
              </a:rPr>
              <a:t>.</a:t>
            </a:r>
            <a:endParaRPr lang="vi-VN" sz="3200" dirty="0">
              <a:latin typeface="+mj-lt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vi-VN" sz="3200" dirty="0">
                <a:latin typeface="+mj-lt"/>
                <a:cs typeface="Times New Roman" pitchFamily="18" charset="0"/>
              </a:rPr>
              <a:t>	</a:t>
            </a:r>
            <a:r>
              <a:rPr lang="en-US" sz="3200" dirty="0" err="1">
                <a:latin typeface="+mj-lt"/>
                <a:cs typeface="Times New Roman" pitchFamily="18" charset="0"/>
              </a:rPr>
              <a:t>bẻ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gãy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một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bó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đũa</a:t>
            </a:r>
            <a:r>
              <a:rPr lang="en-US" sz="3200" dirty="0">
                <a:latin typeface="+mj-lt"/>
                <a:cs typeface="Times New Roman" pitchFamily="18" charset="0"/>
              </a:rPr>
              <a:t>.</a:t>
            </a:r>
            <a:endParaRPr lang="vi-VN" sz="3200" dirty="0">
              <a:latin typeface="+mj-lt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vi-VN" sz="3200" dirty="0">
                <a:latin typeface="+mj-lt"/>
                <a:cs typeface="Times New Roman" pitchFamily="18" charset="0"/>
              </a:rPr>
              <a:t>	</a:t>
            </a:r>
            <a:r>
              <a:rPr lang="en-US" sz="3200" dirty="0" err="1">
                <a:latin typeface="+mj-lt"/>
                <a:cs typeface="Times New Roman" pitchFamily="18" charset="0"/>
              </a:rPr>
              <a:t>ngồi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ăn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cơm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chung</a:t>
            </a:r>
            <a:r>
              <a:rPr lang="en-US" sz="32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82152" y="1524001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ounded Rectangle 16"/>
          <p:cNvSpPr/>
          <p:nvPr/>
        </p:nvSpPr>
        <p:spPr>
          <a:xfrm>
            <a:off x="1981201" y="2514601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ounded Rectangle 17"/>
          <p:cNvSpPr/>
          <p:nvPr/>
        </p:nvSpPr>
        <p:spPr>
          <a:xfrm>
            <a:off x="1982152" y="3511992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9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45193" y="1858072"/>
            <a:ext cx="609600" cy="609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05001" y="2507160"/>
            <a:ext cx="6174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endParaRPr lang="vi-VN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10515600" y="5975129"/>
            <a:ext cx="801404" cy="8276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11390596" y="5949827"/>
            <a:ext cx="801404" cy="827679"/>
          </a:xfrm>
          <a:prstGeom prst="rect">
            <a:avLst/>
          </a:prstGeom>
        </p:spPr>
      </p:pic>
      <p:pic>
        <p:nvPicPr>
          <p:cNvPr id="23" name="Tieng-vit-keu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26193" y="1458686"/>
            <a:ext cx="609600" cy="609600"/>
          </a:xfrm>
          <a:prstGeom prst="rect">
            <a:avLst/>
          </a:prstGeom>
        </p:spPr>
      </p:pic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8381C8DA-5EFE-4BF2-BE10-76CEB48FE7D3}"/>
              </a:ext>
            </a:extLst>
          </p:cNvPr>
          <p:cNvSpPr/>
          <p:nvPr/>
        </p:nvSpPr>
        <p:spPr>
          <a:xfrm>
            <a:off x="0" y="0"/>
            <a:ext cx="1060174" cy="11344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1912FCB-6617-427B-8B8E-6BFCCEA1EB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" y="-1110"/>
            <a:ext cx="923211" cy="4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61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195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957"/>
                            </p:stCondLst>
                            <p:childTnLst>
                              <p:par>
                                <p:cTn id="5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-4.68208E-6 L -1.05 -4.68208E-6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00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8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2AD11CC2-121C-401A-A1F9-7C596EDD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19894" r="18454" b="9206"/>
          <a:stretch/>
        </p:blipFill>
        <p:spPr>
          <a:xfrm>
            <a:off x="8229601" y="4455663"/>
            <a:ext cx="1829751" cy="23218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463388"/>
            <a:ext cx="10210800" cy="3630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+mj-lt"/>
                <a:cs typeface="Times New Roman" pitchFamily="18" charset="0"/>
              </a:rPr>
              <a:t>c) 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Người</a:t>
            </a:r>
            <a:r>
              <a:rPr lang="en-US" sz="3200" b="1" dirty="0">
                <a:latin typeface="+mj-lt"/>
                <a:cs typeface="Times New Roman" pitchFamily="18" charset="0"/>
              </a:rPr>
              <a:t> cha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bẻ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bó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đũa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bằng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cách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nào</a:t>
            </a:r>
            <a:r>
              <a:rPr lang="vi-VN" sz="3200" b="1" dirty="0">
                <a:latin typeface="+mj-lt"/>
                <a:cs typeface="Times New Roman" pitchFamily="18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vi-VN" sz="3200" dirty="0">
                <a:latin typeface="+mj-lt"/>
                <a:cs typeface="Times New Roman" pitchFamily="18" charset="0"/>
              </a:rPr>
              <a:t> 	</a:t>
            </a:r>
            <a:r>
              <a:rPr lang="en-US" sz="3200" dirty="0" err="1">
                <a:latin typeface="+mj-lt"/>
                <a:cs typeface="Times New Roman" pitchFamily="18" charset="0"/>
              </a:rPr>
              <a:t>Người</a:t>
            </a:r>
            <a:r>
              <a:rPr lang="en-US" sz="3200" dirty="0">
                <a:latin typeface="+mj-lt"/>
                <a:cs typeface="Times New Roman" pitchFamily="18" charset="0"/>
              </a:rPr>
              <a:t> cha </a:t>
            </a:r>
            <a:r>
              <a:rPr lang="en-US" sz="3200" dirty="0" err="1">
                <a:latin typeface="+mj-lt"/>
                <a:cs typeface="Times New Roman" pitchFamily="18" charset="0"/>
              </a:rPr>
              <a:t>cởi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bó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đũa</a:t>
            </a:r>
            <a:r>
              <a:rPr lang="en-US" sz="3200" dirty="0">
                <a:latin typeface="+mj-lt"/>
                <a:cs typeface="Times New Roman" pitchFamily="18" charset="0"/>
              </a:rPr>
              <a:t> ra, </a:t>
            </a:r>
            <a:r>
              <a:rPr lang="en-US" sz="3200" dirty="0" err="1">
                <a:latin typeface="+mj-lt"/>
                <a:cs typeface="Times New Roman" pitchFamily="18" charset="0"/>
              </a:rPr>
              <a:t>bẻ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từng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chiếc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đũa</a:t>
            </a:r>
            <a:r>
              <a:rPr lang="en-US" sz="3200" dirty="0">
                <a:latin typeface="+mj-lt"/>
                <a:cs typeface="Times New Roman" pitchFamily="18" charset="0"/>
              </a:rPr>
              <a:t>.</a:t>
            </a:r>
            <a:endParaRPr lang="vi-VN" sz="3200" dirty="0">
              <a:latin typeface="+mj-lt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vi-VN" sz="3200" dirty="0">
                <a:latin typeface="+mj-lt"/>
                <a:cs typeface="Times New Roman" pitchFamily="18" charset="0"/>
              </a:rPr>
              <a:t> 	</a:t>
            </a:r>
            <a:r>
              <a:rPr lang="en-US" sz="3200" dirty="0" err="1">
                <a:latin typeface="+mj-lt"/>
                <a:cs typeface="Times New Roman" pitchFamily="18" charset="0"/>
              </a:rPr>
              <a:t>Người</a:t>
            </a:r>
            <a:r>
              <a:rPr lang="en-US" sz="3200" dirty="0">
                <a:latin typeface="+mj-lt"/>
                <a:cs typeface="Times New Roman" pitchFamily="18" charset="0"/>
              </a:rPr>
              <a:t> cha </a:t>
            </a:r>
            <a:r>
              <a:rPr lang="en-US" sz="3200" dirty="0" err="1">
                <a:latin typeface="+mj-lt"/>
                <a:cs typeface="Times New Roman" pitchFamily="18" charset="0"/>
              </a:rPr>
              <a:t>lấy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dao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chặt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bó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đũa</a:t>
            </a:r>
            <a:r>
              <a:rPr lang="en-US" sz="3200" dirty="0">
                <a:latin typeface="+mj-lt"/>
                <a:cs typeface="Times New Roman" pitchFamily="18" charset="0"/>
              </a:rPr>
              <a:t>.</a:t>
            </a:r>
            <a:endParaRPr lang="vi-VN" sz="3200" dirty="0">
              <a:latin typeface="+mj-lt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vi-VN" sz="3200" dirty="0">
                <a:latin typeface="+mj-lt"/>
                <a:cs typeface="Times New Roman" pitchFamily="18" charset="0"/>
              </a:rPr>
              <a:t>	 </a:t>
            </a:r>
            <a:r>
              <a:rPr lang="en-US" sz="3200" dirty="0" err="1">
                <a:latin typeface="+mj-lt"/>
                <a:cs typeface="Times New Roman" pitchFamily="18" charset="0"/>
              </a:rPr>
              <a:t>Người</a:t>
            </a:r>
            <a:r>
              <a:rPr lang="en-US" sz="3200" dirty="0">
                <a:latin typeface="+mj-lt"/>
                <a:cs typeface="Times New Roman" pitchFamily="18" charset="0"/>
              </a:rPr>
              <a:t> cha </a:t>
            </a:r>
            <a:r>
              <a:rPr lang="en-US" sz="3200" dirty="0" err="1">
                <a:latin typeface="+mj-lt"/>
                <a:cs typeface="Times New Roman" pitchFamily="18" charset="0"/>
              </a:rPr>
              <a:t>bẻ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gãy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nguyên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bó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đũa</a:t>
            </a:r>
            <a:r>
              <a:rPr lang="en-US" sz="32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82152" y="1524001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1981201" y="2514601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1982152" y="3511992"/>
            <a:ext cx="532449" cy="5157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45193" y="1858072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38686" y="1473352"/>
            <a:ext cx="6174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endParaRPr lang="vi-VN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9677400" y="5975129"/>
            <a:ext cx="801404" cy="827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11353800" y="6030322"/>
            <a:ext cx="801404" cy="8276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10504969" y="6030322"/>
            <a:ext cx="801404" cy="827679"/>
          </a:xfrm>
          <a:prstGeom prst="rect">
            <a:avLst/>
          </a:prstGeom>
        </p:spPr>
      </p:pic>
      <p:pic>
        <p:nvPicPr>
          <p:cNvPr id="14" name="Tieng-vit-keu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26193" y="1458686"/>
            <a:ext cx="609600" cy="609600"/>
          </a:xfrm>
          <a:prstGeom prst="rect">
            <a:avLst/>
          </a:prstGeom>
        </p:spPr>
      </p:pic>
      <p:sp>
        <p:nvSpPr>
          <p:cNvPr id="16" name="Hình Bầu dục 15">
            <a:extLst>
              <a:ext uri="{FF2B5EF4-FFF2-40B4-BE49-F238E27FC236}">
                <a16:creationId xmlns:a16="http://schemas.microsoft.com/office/drawing/2014/main" xmlns="" id="{BAD2CF62-062C-424D-8CB9-427490A8650B}"/>
              </a:ext>
            </a:extLst>
          </p:cNvPr>
          <p:cNvSpPr/>
          <p:nvPr/>
        </p:nvSpPr>
        <p:spPr>
          <a:xfrm>
            <a:off x="0" y="0"/>
            <a:ext cx="1060174" cy="11344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B105314-8D09-40A1-B234-FFE9B54D21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" y="-1110"/>
            <a:ext cx="923211" cy="4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62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19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957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957"/>
                            </p:stCondLst>
                            <p:childTnLst>
                              <p:par>
                                <p:cTn id="62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-4.68208E-6 L -1.05 -4.68208E-6 " pathEditMode="relative" rAng="0" ptsTypes="AA">
                                      <p:cBhvr>
                                        <p:cTn id="6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00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6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6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8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3BC518B4-5344-4948-926E-00B2597598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19894" r="18454" b="9206"/>
          <a:stretch/>
        </p:blipFill>
        <p:spPr>
          <a:xfrm>
            <a:off x="7428197" y="4455663"/>
            <a:ext cx="1829751" cy="23218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4302" y="553819"/>
            <a:ext cx="1093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latin typeface="+mj-lt"/>
                <a:cs typeface="Times New Roman" pitchFamily="18" charset="0"/>
              </a:rPr>
              <a:t>2. </a:t>
            </a:r>
            <a:r>
              <a:rPr lang="en-US" sz="3600" dirty="0" err="1">
                <a:latin typeface="+mj-lt"/>
                <a:cs typeface="Times New Roman" pitchFamily="18" charset="0"/>
              </a:rPr>
              <a:t>Người</a:t>
            </a:r>
            <a:r>
              <a:rPr lang="en-US" sz="3600" dirty="0">
                <a:latin typeface="+mj-lt"/>
                <a:cs typeface="Times New Roman" pitchFamily="18" charset="0"/>
              </a:rPr>
              <a:t> cha </a:t>
            </a:r>
            <a:r>
              <a:rPr lang="en-US" sz="3600" dirty="0" err="1">
                <a:latin typeface="+mj-lt"/>
                <a:cs typeface="Times New Roman" pitchFamily="18" charset="0"/>
              </a:rPr>
              <a:t>muốn</a:t>
            </a:r>
            <a:r>
              <a:rPr lang="en-US" sz="3600" dirty="0"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latin typeface="+mj-lt"/>
                <a:cs typeface="Times New Roman" pitchFamily="18" charset="0"/>
              </a:rPr>
              <a:t>khuyên</a:t>
            </a:r>
            <a:r>
              <a:rPr lang="en-US" sz="3600" dirty="0"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latin typeface="+mj-lt"/>
                <a:cs typeface="Times New Roman" pitchFamily="18" charset="0"/>
              </a:rPr>
              <a:t>các</a:t>
            </a:r>
            <a:r>
              <a:rPr lang="en-US" sz="3600" dirty="0">
                <a:latin typeface="+mj-lt"/>
                <a:cs typeface="Times New Roman" pitchFamily="18" charset="0"/>
              </a:rPr>
              <a:t> con </a:t>
            </a:r>
            <a:r>
              <a:rPr lang="en-US" sz="3600" dirty="0" err="1">
                <a:latin typeface="+mj-lt"/>
                <a:cs typeface="Times New Roman" pitchFamily="18" charset="0"/>
              </a:rPr>
              <a:t>điều</a:t>
            </a:r>
            <a:r>
              <a:rPr lang="en-US" sz="3600" dirty="0"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latin typeface="+mj-lt"/>
                <a:cs typeface="Times New Roman" pitchFamily="18" charset="0"/>
              </a:rPr>
              <a:t>gì</a:t>
            </a:r>
            <a:r>
              <a:rPr lang="en-US" sz="3600" dirty="0">
                <a:latin typeface="+mj-lt"/>
                <a:cs typeface="Times New Roman" pitchFamily="18" charset="0"/>
              </a:rPr>
              <a:t>?</a:t>
            </a:r>
            <a:endParaRPr lang="en-US" sz="3600" b="1" dirty="0">
              <a:latin typeface="+mj-lt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8875996" y="5975129"/>
            <a:ext cx="801404" cy="827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11201400" y="5975129"/>
            <a:ext cx="801404" cy="827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9703565" y="6030322"/>
            <a:ext cx="801404" cy="8276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41072" y="2038022"/>
            <a:ext cx="100411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cha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con: Anh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thương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đùm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bọc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sức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mạnh</a:t>
            </a: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22222" r="21841" b="24444"/>
          <a:stretch/>
        </p:blipFill>
        <p:spPr>
          <a:xfrm>
            <a:off x="10476196" y="6030322"/>
            <a:ext cx="801404" cy="827679"/>
          </a:xfrm>
          <a:prstGeom prst="rect">
            <a:avLst/>
          </a:prstGeom>
        </p:spPr>
      </p:pic>
      <p:pic>
        <p:nvPicPr>
          <p:cNvPr id="1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08397" y="2412685"/>
            <a:ext cx="609600" cy="609600"/>
          </a:xfrm>
          <a:prstGeom prst="rect">
            <a:avLst/>
          </a:prstGeom>
        </p:spPr>
      </p:pic>
      <p:pic>
        <p:nvPicPr>
          <p:cNvPr id="16" name="Tieng-vit-keu-www_tiengdong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26193" y="1458686"/>
            <a:ext cx="609600" cy="609600"/>
          </a:xfrm>
          <a:prstGeom prst="rect">
            <a:avLst/>
          </a:prstGeom>
        </p:spPr>
      </p:pic>
      <p:sp>
        <p:nvSpPr>
          <p:cNvPr id="18" name="Hình Bầu dục 17">
            <a:extLst>
              <a:ext uri="{FF2B5EF4-FFF2-40B4-BE49-F238E27FC236}">
                <a16:creationId xmlns:a16="http://schemas.microsoft.com/office/drawing/2014/main" xmlns="" id="{0EB11D79-BF58-4719-AF1C-0E21EB0B5F3C}"/>
              </a:ext>
            </a:extLst>
          </p:cNvPr>
          <p:cNvSpPr/>
          <p:nvPr/>
        </p:nvSpPr>
        <p:spPr>
          <a:xfrm>
            <a:off x="0" y="0"/>
            <a:ext cx="1060174" cy="11344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1214875-A65B-42D8-8ADD-C760E8AD3A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" y="-1110"/>
            <a:ext cx="923211" cy="4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12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41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14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14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-4.68208E-6 L -1.05 -4.68208E-6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4.62428E-6 L -1.03281 0.00185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41" y="9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8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9FEA1CA-9B15-49C5-8EED-759D9B2B56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1"/>
          <a:stretch/>
        </p:blipFill>
        <p:spPr>
          <a:xfrm>
            <a:off x="0" y="1062658"/>
            <a:ext cx="12192000" cy="5795342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1B1AB8B2-14DA-480B-B4EE-DD48D4644831}"/>
              </a:ext>
            </a:extLst>
          </p:cNvPr>
          <p:cNvSpPr/>
          <p:nvPr/>
        </p:nvSpPr>
        <p:spPr>
          <a:xfrm>
            <a:off x="85740" y="410816"/>
            <a:ext cx="11582400" cy="708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bó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đũa</a:t>
            </a:r>
            <a:endParaRPr lang="en-US" sz="36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88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V="1">
            <a:off x="5772945" y="-2"/>
            <a:ext cx="6418263" cy="6768365"/>
          </a:xfrm>
          <a:prstGeom prst="rect">
            <a:avLst/>
          </a:prstGeom>
        </p:spPr>
      </p:pic>
      <p:pic>
        <p:nvPicPr>
          <p:cNvPr id="17" name="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81"/>
          <a:stretch/>
        </p:blipFill>
        <p:spPr>
          <a:xfrm flipH="1" flipV="1">
            <a:off x="-17637" y="-1"/>
            <a:ext cx="6503261" cy="6858000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793" y="1359969"/>
            <a:ext cx="1335140" cy="2017951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23" y="3649480"/>
            <a:ext cx="3171473" cy="28831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71647" y="1062732"/>
            <a:ext cx="4448711" cy="43272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03260309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64" y="2523366"/>
            <a:ext cx="3949978" cy="3686935"/>
          </a:xfrm>
          <a:prstGeom prst="rect">
            <a:avLst/>
          </a:prstGeom>
        </p:spPr>
      </p:pic>
      <p:sp>
        <p:nvSpPr>
          <p:cNvPr id="18" name="HUY DUẨN"/>
          <p:cNvSpPr txBox="1"/>
          <p:nvPr/>
        </p:nvSpPr>
        <p:spPr>
          <a:xfrm>
            <a:off x="4077293" y="2072233"/>
            <a:ext cx="4529068" cy="230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  <a:sym typeface="Arial"/>
              </a:rPr>
              <a:t>KỂ TỪNG ĐOẠN THEO TRANH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BFC96F1-1C1E-43B2-9F2A-7F786F7E47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" y="-1110"/>
            <a:ext cx="923211" cy="4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36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216</Words>
  <Application>Microsoft Office PowerPoint</Application>
  <PresentationFormat>Custom</PresentationFormat>
  <Paragraphs>39</Paragraphs>
  <Slides>16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Malgun Gothic</vt:lpstr>
      <vt:lpstr>Times New Roman</vt:lpstr>
      <vt:lpstr>微软雅黑</vt:lpstr>
      <vt:lpstr>Wingdings 2</vt:lpstr>
      <vt:lpstr>等线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76</cp:revision>
  <dcterms:created xsi:type="dcterms:W3CDTF">2021-11-01T08:16:43Z</dcterms:created>
  <dcterms:modified xsi:type="dcterms:W3CDTF">2021-12-29T03:32:57Z</dcterms:modified>
</cp:coreProperties>
</file>