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7"/>
  </p:notesMasterIdLst>
  <p:sldIdLst>
    <p:sldId id="2668" r:id="rId4"/>
    <p:sldId id="3446" r:id="rId5"/>
    <p:sldId id="3409" r:id="rId6"/>
    <p:sldId id="2667" r:id="rId7"/>
    <p:sldId id="3408" r:id="rId8"/>
    <p:sldId id="3426" r:id="rId9"/>
    <p:sldId id="3447" r:id="rId10"/>
    <p:sldId id="3448" r:id="rId11"/>
    <p:sldId id="294" r:id="rId12"/>
    <p:sldId id="3458" r:id="rId13"/>
    <p:sldId id="3449" r:id="rId14"/>
    <p:sldId id="3459" r:id="rId15"/>
    <p:sldId id="3452" r:id="rId16"/>
    <p:sldId id="3455" r:id="rId17"/>
    <p:sldId id="3460" r:id="rId18"/>
    <p:sldId id="3454" r:id="rId19"/>
    <p:sldId id="3457" r:id="rId20"/>
    <p:sldId id="3461" r:id="rId21"/>
    <p:sldId id="3462" r:id="rId22"/>
    <p:sldId id="3463" r:id="rId23"/>
    <p:sldId id="3456" r:id="rId24"/>
    <p:sldId id="3464" r:id="rId25"/>
    <p:sldId id="344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5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058256-D669-4CD4-AF4C-4435B4A96F08}"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A46F5D-DF04-472E-BF25-2BCDA68B68D5}" type="slidenum">
              <a:rPr lang="en-US" smtClean="0"/>
              <a:t>‹#›</a:t>
            </a:fld>
            <a:endParaRPr lang="en-US"/>
          </a:p>
        </p:txBody>
      </p:sp>
    </p:spTree>
    <p:extLst>
      <p:ext uri="{BB962C8B-B14F-4D97-AF65-F5344CB8AC3E}">
        <p14:creationId xmlns:p14="http://schemas.microsoft.com/office/powerpoint/2010/main" val="3201307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C28F201-4C81-48F0-85F2-B97C98CE379C}" type="datetimeFigureOut">
              <a:rPr lang="en-US" smtClean="0"/>
              <a:t>12/4/2023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30901569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C28F201-4C81-48F0-85F2-B97C98CE379C}" type="datetimeFigureOut">
              <a:rPr lang="en-US" smtClean="0"/>
              <a:t>12/4/2023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1052677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C28F201-4C81-48F0-85F2-B97C98CE379C}" type="datetimeFigureOut">
              <a:rPr lang="en-US" smtClean="0"/>
              <a:t>12/4/2023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193943450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6377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4368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9524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5953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12/4/2023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842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12/4/2023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7576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12/4/2023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4027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86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C28F201-4C81-48F0-85F2-B97C98CE379C}" type="datetimeFigureOut">
              <a:rPr lang="en-US" smtClean="0"/>
              <a:t>12/4/2023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400688498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2911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2319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0603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710844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95942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6668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8056866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330655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9200027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1651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C28F201-4C81-48F0-85F2-B97C98CE379C}" type="datetimeFigureOut">
              <a:rPr lang="en-US" smtClean="0"/>
              <a:t>12/4/2023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222982308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449874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740923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6890357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6350247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85151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C28F201-4C81-48F0-85F2-B97C98CE379C}" type="datetimeFigureOut">
              <a:rPr lang="en-US" smtClean="0"/>
              <a:t>12/4/2023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10979128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C28F201-4C81-48F0-85F2-B97C98CE379C}" type="datetimeFigureOut">
              <a:rPr lang="en-US" smtClean="0"/>
              <a:t>12/4/2023</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32215082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C28F201-4C81-48F0-85F2-B97C98CE379C}" type="datetimeFigureOut">
              <a:rPr lang="en-US" smtClean="0"/>
              <a:t>12/4/2023</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89429817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C28F201-4C81-48F0-85F2-B97C98CE379C}" type="datetimeFigureOut">
              <a:rPr lang="en-US" smtClean="0"/>
              <a:t>12/4/2023</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348155263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C28F201-4C81-48F0-85F2-B97C98CE379C}" type="datetimeFigureOut">
              <a:rPr lang="en-US" smtClean="0"/>
              <a:t>12/4/2023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8396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C28F201-4C81-48F0-85F2-B97C98CE379C}" type="datetimeFigureOut">
              <a:rPr lang="en-US" smtClean="0"/>
              <a:t>12/4/2023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56E5308-4402-402C-B34C-50313F1E537E}" type="slidenum">
              <a:rPr lang="en-US" smtClean="0"/>
              <a:t>‹#›</a:t>
            </a:fld>
            <a:endParaRPr lang="en-US" dirty="0"/>
          </a:p>
        </p:txBody>
      </p:sp>
    </p:spTree>
    <p:extLst>
      <p:ext uri="{BB962C8B-B14F-4D97-AF65-F5344CB8AC3E}">
        <p14:creationId xmlns:p14="http://schemas.microsoft.com/office/powerpoint/2010/main" val="4177437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A7A5F52-571F-4854-AAE7-43D263CF4FA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sp>
        <p:nvSpPr>
          <p:cNvPr id="20" name="Rectangle: Rounded Corners 19">
            <a:extLst>
              <a:ext uri="{FF2B5EF4-FFF2-40B4-BE49-F238E27FC236}">
                <a16:creationId xmlns:a16="http://schemas.microsoft.com/office/drawing/2014/main" id="{2A699D42-C230-46D3-8DE5-5D3A370A47F8}"/>
              </a:ext>
            </a:extLst>
          </p:cNvPr>
          <p:cNvSpPr/>
          <p:nvPr userDrawn="1"/>
        </p:nvSpPr>
        <p:spPr>
          <a:xfrm>
            <a:off x="228797" y="136525"/>
            <a:ext cx="11734405" cy="6584950"/>
          </a:xfrm>
          <a:prstGeom prst="roundRect">
            <a:avLst>
              <a:gd name="adj" fmla="val 10647"/>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01183" y="1994610"/>
            <a:ext cx="1701182" cy="1585717"/>
          </a:xfrm>
          <a:prstGeom prst="rect">
            <a:avLst/>
          </a:prstGeom>
        </p:spPr>
      </p:pic>
    </p:spTree>
    <p:extLst>
      <p:ext uri="{BB962C8B-B14F-4D97-AF65-F5344CB8AC3E}">
        <p14:creationId xmlns:p14="http://schemas.microsoft.com/office/powerpoint/2010/main" val="40574601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29465" y="4699173"/>
            <a:ext cx="1411032" cy="1315261"/>
          </a:xfrm>
          <a:prstGeom prst="rect">
            <a:avLst/>
          </a:prstGeom>
        </p:spPr>
      </p:pic>
    </p:spTree>
    <p:extLst>
      <p:ext uri="{BB962C8B-B14F-4D97-AF65-F5344CB8AC3E}">
        <p14:creationId xmlns:p14="http://schemas.microsoft.com/office/powerpoint/2010/main" val="9515125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505386" y="5029802"/>
            <a:ext cx="1555820" cy="1450221"/>
          </a:xfrm>
          <a:prstGeom prst="rect">
            <a:avLst/>
          </a:prstGeom>
        </p:spPr>
      </p:pic>
    </p:spTree>
    <p:extLst>
      <p:ext uri="{BB962C8B-B14F-4D97-AF65-F5344CB8AC3E}">
        <p14:creationId xmlns:p14="http://schemas.microsoft.com/office/powerpoint/2010/main" val="350015289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6.png"/><Relationship Id="rId10" Type="http://schemas.openxmlformats.org/officeDocument/2006/relationships/image" Target="../media/image11.gif"/><Relationship Id="rId4" Type="http://schemas.openxmlformats.org/officeDocument/2006/relationships/image" Target="../media/image5.png"/><Relationship Id="rId9" Type="http://schemas.openxmlformats.org/officeDocument/2006/relationships/image" Target="../media/image10.gif"/></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jpeg"/><Relationship Id="rId7" Type="http://schemas.openxmlformats.org/officeDocument/2006/relationships/image" Target="../media/image52.svg"/><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0.png"/><Relationship Id="rId11" Type="http://schemas.openxmlformats.org/officeDocument/2006/relationships/image" Target="../media/image51.png"/><Relationship Id="rId5" Type="http://schemas.openxmlformats.org/officeDocument/2006/relationships/image" Target="../media/image26.svg"/><Relationship Id="rId10" Type="http://schemas.openxmlformats.org/officeDocument/2006/relationships/slide" Target="slide5.xml"/><Relationship Id="rId4" Type="http://schemas.openxmlformats.org/officeDocument/2006/relationships/image" Target="../media/image26.png"/><Relationship Id="rId9" Type="http://schemas.openxmlformats.org/officeDocument/2006/relationships/image" Target="../media/image28.sv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5.gif"/><Relationship Id="rId7" Type="http://schemas.openxmlformats.org/officeDocument/2006/relationships/image" Target="../media/image19.gif"/><Relationship Id="rId12"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gif"/><Relationship Id="rId10" Type="http://schemas.openxmlformats.org/officeDocument/2006/relationships/image" Target="../media/image22.gif"/><Relationship Id="rId4" Type="http://schemas.openxmlformats.org/officeDocument/2006/relationships/image" Target="../media/image16.gif"/><Relationship Id="rId9" Type="http://schemas.openxmlformats.org/officeDocument/2006/relationships/image" Target="../media/image21.gif"/></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srcRect l="1223" r="938"/>
          <a:stretch>
            <a:fillRect/>
          </a:stretch>
        </p:blipFill>
        <p:spPr>
          <a:xfrm>
            <a:off x="0" y="-594"/>
            <a:ext cx="12192000" cy="6858594"/>
          </a:xfrm>
          <a:custGeom>
            <a:avLst/>
            <a:gdLst>
              <a:gd name="connsiteX0" fmla="*/ 0 w 12192000"/>
              <a:gd name="connsiteY0" fmla="*/ 0 h 6858594"/>
              <a:gd name="connsiteX1" fmla="*/ 12192000 w 12192000"/>
              <a:gd name="connsiteY1" fmla="*/ 0 h 6858594"/>
              <a:gd name="connsiteX2" fmla="*/ 12192000 w 12192000"/>
              <a:gd name="connsiteY2" fmla="*/ 6858594 h 6858594"/>
              <a:gd name="connsiteX3" fmla="*/ 0 w 12192000"/>
              <a:gd name="connsiteY3" fmla="*/ 6858594 h 6858594"/>
            </a:gdLst>
            <a:ahLst/>
            <a:cxnLst>
              <a:cxn ang="0">
                <a:pos x="connsiteX0" y="connsiteY0"/>
              </a:cxn>
              <a:cxn ang="0">
                <a:pos x="connsiteX1" y="connsiteY1"/>
              </a:cxn>
              <a:cxn ang="0">
                <a:pos x="connsiteX2" y="connsiteY2"/>
              </a:cxn>
              <a:cxn ang="0">
                <a:pos x="connsiteX3" y="connsiteY3"/>
              </a:cxn>
            </a:cxnLst>
            <a:rect l="l" t="t" r="r" b="b"/>
            <a:pathLst>
              <a:path w="12192000" h="6858594">
                <a:moveTo>
                  <a:pt x="0" y="0"/>
                </a:moveTo>
                <a:lnTo>
                  <a:pt x="12192000" y="0"/>
                </a:lnTo>
                <a:lnTo>
                  <a:pt x="12192000" y="6858594"/>
                </a:lnTo>
                <a:lnTo>
                  <a:pt x="0" y="6858594"/>
                </a:lnTo>
                <a:close/>
              </a:path>
            </a:pathLst>
          </a:custGeom>
        </p:spPr>
      </p:pic>
      <p:sp>
        <p:nvSpPr>
          <p:cNvPr id="41" name="矩形 32">
            <a:extLst>
              <a:ext uri="{FF2B5EF4-FFF2-40B4-BE49-F238E27FC236}">
                <a16:creationId xmlns:a16="http://schemas.microsoft.com/office/drawing/2014/main" id="{1F83C9DC-BBC0-44D1-8B42-0E654269B587}"/>
              </a:ext>
            </a:extLst>
          </p:cNvPr>
          <p:cNvSpPr/>
          <p:nvPr/>
        </p:nvSpPr>
        <p:spPr>
          <a:xfrm>
            <a:off x="914399" y="1443790"/>
            <a:ext cx="10748212" cy="4219073"/>
          </a:xfrm>
          <a:prstGeom prst="rect">
            <a:avLst/>
          </a:prstGeom>
          <a:solidFill>
            <a:sysClr val="window" lastClr="FFFFFF">
              <a:alpha val="9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107号-萌趣欢乐体" panose="020F0502020204030204"/>
              <a:ea typeface="字魂107号-萌趣欢乐体"/>
              <a:cs typeface="+mn-ea"/>
              <a:sym typeface="+mn-lt"/>
            </a:endParaRPr>
          </a:p>
        </p:txBody>
      </p:sp>
      <p:grpSp>
        <p:nvGrpSpPr>
          <p:cNvPr id="20" name="Group 19">
            <a:extLst>
              <a:ext uri="{FF2B5EF4-FFF2-40B4-BE49-F238E27FC236}">
                <a16:creationId xmlns:a16="http://schemas.microsoft.com/office/drawing/2014/main" id="{EB17EAC0-8612-43FD-9A12-8F5AEBCBCE84}"/>
              </a:ext>
            </a:extLst>
          </p:cNvPr>
          <p:cNvGrpSpPr/>
          <p:nvPr/>
        </p:nvGrpSpPr>
        <p:grpSpPr>
          <a:xfrm>
            <a:off x="0" y="-3974"/>
            <a:ext cx="12192000" cy="6846570"/>
            <a:chOff x="0" y="0"/>
            <a:chExt cx="12192000" cy="6846570"/>
          </a:xfrm>
        </p:grpSpPr>
        <p:grpSp>
          <p:nvGrpSpPr>
            <p:cNvPr id="25" name="组合 135">
              <a:extLst>
                <a:ext uri="{FF2B5EF4-FFF2-40B4-BE49-F238E27FC236}">
                  <a16:creationId xmlns:a16="http://schemas.microsoft.com/office/drawing/2014/main" id="{000C778F-9436-43C6-9470-465CF0F0D1D0}"/>
                </a:ext>
              </a:extLst>
            </p:cNvPr>
            <p:cNvGrpSpPr/>
            <p:nvPr/>
          </p:nvGrpSpPr>
          <p:grpSpPr>
            <a:xfrm>
              <a:off x="711835" y="0"/>
              <a:ext cx="10730865" cy="3295650"/>
              <a:chOff x="1121" y="0"/>
              <a:chExt cx="16899" cy="5190"/>
            </a:xfrm>
          </p:grpSpPr>
          <p:pic>
            <p:nvPicPr>
              <p:cNvPr id="31" name="图片 136" descr="素材中国 sccnn.com 2">
                <a:extLst>
                  <a:ext uri="{FF2B5EF4-FFF2-40B4-BE49-F238E27FC236}">
                    <a16:creationId xmlns:a16="http://schemas.microsoft.com/office/drawing/2014/main" id="{8E8767A2-F63C-48B5-850A-40B540761F8D}"/>
                  </a:ext>
                </a:extLst>
              </p:cNvPr>
              <p:cNvPicPr>
                <a:picLocks noChangeAspect="1"/>
              </p:cNvPicPr>
              <p:nvPr/>
            </p:nvPicPr>
            <p:blipFill>
              <a:blip r:embed="rId3"/>
              <a:stretch>
                <a:fillRect/>
              </a:stretch>
            </p:blipFill>
            <p:spPr>
              <a:xfrm>
                <a:off x="1121" y="0"/>
                <a:ext cx="5370" cy="5190"/>
              </a:xfrm>
              <a:prstGeom prst="rect">
                <a:avLst/>
              </a:prstGeom>
            </p:spPr>
          </p:pic>
          <p:pic>
            <p:nvPicPr>
              <p:cNvPr id="32" name="图片 137" descr="素材中国 sccnn.com 2">
                <a:extLst>
                  <a:ext uri="{FF2B5EF4-FFF2-40B4-BE49-F238E27FC236}">
                    <a16:creationId xmlns:a16="http://schemas.microsoft.com/office/drawing/2014/main" id="{B55E822A-58ED-47BF-9573-0AA88AB37025}"/>
                  </a:ext>
                </a:extLst>
              </p:cNvPr>
              <p:cNvPicPr>
                <a:picLocks noChangeAspect="1"/>
              </p:cNvPicPr>
              <p:nvPr/>
            </p:nvPicPr>
            <p:blipFill>
              <a:blip r:embed="rId3"/>
              <a:stretch>
                <a:fillRect/>
              </a:stretch>
            </p:blipFill>
            <p:spPr>
              <a:xfrm flipH="1">
                <a:off x="12650" y="0"/>
                <a:ext cx="5370" cy="5190"/>
              </a:xfrm>
              <a:prstGeom prst="rect">
                <a:avLst/>
              </a:prstGeom>
            </p:spPr>
          </p:pic>
        </p:grpSp>
        <p:pic>
          <p:nvPicPr>
            <p:cNvPr id="26" name="图片 138" descr="组 1">
              <a:extLst>
                <a:ext uri="{FF2B5EF4-FFF2-40B4-BE49-F238E27FC236}">
                  <a16:creationId xmlns:a16="http://schemas.microsoft.com/office/drawing/2014/main" id="{D801FF99-99C8-40E5-A90D-76F7FBF141EE}"/>
                </a:ext>
              </a:extLst>
            </p:cNvPr>
            <p:cNvPicPr>
              <a:picLocks noChangeAspect="1"/>
            </p:cNvPicPr>
            <p:nvPr/>
          </p:nvPicPr>
          <p:blipFill>
            <a:blip r:embed="rId4"/>
            <a:stretch>
              <a:fillRect/>
            </a:stretch>
          </p:blipFill>
          <p:spPr>
            <a:xfrm>
              <a:off x="0" y="0"/>
              <a:ext cx="2609850" cy="6846570"/>
            </a:xfrm>
            <a:prstGeom prst="rect">
              <a:avLst/>
            </a:prstGeom>
          </p:spPr>
        </p:pic>
        <p:pic>
          <p:nvPicPr>
            <p:cNvPr id="28" name="图片 139" descr="组 1">
              <a:extLst>
                <a:ext uri="{FF2B5EF4-FFF2-40B4-BE49-F238E27FC236}">
                  <a16:creationId xmlns:a16="http://schemas.microsoft.com/office/drawing/2014/main" id="{4A31D463-1D1C-4755-8D84-1F54B2189606}"/>
                </a:ext>
              </a:extLst>
            </p:cNvPr>
            <p:cNvPicPr>
              <a:picLocks noChangeAspect="1"/>
            </p:cNvPicPr>
            <p:nvPr/>
          </p:nvPicPr>
          <p:blipFill>
            <a:blip r:embed="rId4"/>
            <a:stretch>
              <a:fillRect/>
            </a:stretch>
          </p:blipFill>
          <p:spPr>
            <a:xfrm flipH="1">
              <a:off x="9582150" y="0"/>
              <a:ext cx="2609850" cy="6846570"/>
            </a:xfrm>
            <a:prstGeom prst="rect">
              <a:avLst/>
            </a:prstGeom>
          </p:spPr>
        </p:pic>
        <p:pic>
          <p:nvPicPr>
            <p:cNvPr id="30" name="图片 142">
              <a:extLst>
                <a:ext uri="{FF2B5EF4-FFF2-40B4-BE49-F238E27FC236}">
                  <a16:creationId xmlns:a16="http://schemas.microsoft.com/office/drawing/2014/main" id="{B80F3B3D-CD2F-42A3-9BBA-51B777C0B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850" y="0"/>
              <a:ext cx="11798300" cy="1717040"/>
            </a:xfrm>
            <a:prstGeom prst="rect">
              <a:avLst/>
            </a:prstGeom>
          </p:spPr>
        </p:pic>
      </p:grpSp>
      <p:pic>
        <p:nvPicPr>
          <p:cNvPr id="33" name="Picture 32">
            <a:extLst>
              <a:ext uri="{FF2B5EF4-FFF2-40B4-BE49-F238E27FC236}">
                <a16:creationId xmlns:a16="http://schemas.microsoft.com/office/drawing/2014/main" id="{EA18A433-41C9-4B10-86AD-C5D2A41A9E49}"/>
              </a:ext>
            </a:extLst>
          </p:cNvPr>
          <p:cNvPicPr>
            <a:picLocks noChangeAspect="1"/>
          </p:cNvPicPr>
          <p:nvPr/>
        </p:nvPicPr>
        <p:blipFill>
          <a:blip r:embed="rId6"/>
          <a:stretch>
            <a:fillRect/>
          </a:stretch>
        </p:blipFill>
        <p:spPr>
          <a:xfrm>
            <a:off x="1115120" y="1020631"/>
            <a:ext cx="9809314" cy="5322269"/>
          </a:xfrm>
          <a:prstGeom prst="rect">
            <a:avLst/>
          </a:prstGeom>
        </p:spPr>
      </p:pic>
      <p:pic>
        <p:nvPicPr>
          <p:cNvPr id="34" name="Picture 4" descr="sztuczne ognie - PicMix">
            <a:extLst>
              <a:ext uri="{FF2B5EF4-FFF2-40B4-BE49-F238E27FC236}">
                <a16:creationId xmlns:a16="http://schemas.microsoft.com/office/drawing/2014/main" id="{76768507-E35A-4EB0-BD32-F69404B83B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0744" y="1020631"/>
            <a:ext cx="38100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Fireworks - Jitter.Bug.Girl, firework , red , gif - PicMix">
            <a:extLst>
              <a:ext uri="{FF2B5EF4-FFF2-40B4-BE49-F238E27FC236}">
                <a16:creationId xmlns:a16="http://schemas.microsoft.com/office/drawing/2014/main" id="{EC5624A7-53BF-43CC-809D-9EDB5B3200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929" y="2497976"/>
            <a:ext cx="2638425" cy="25622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Fireworks - Jitter.Bug.Girl, firework , purple , gif - PicMix">
            <a:extLst>
              <a:ext uri="{FF2B5EF4-FFF2-40B4-BE49-F238E27FC236}">
                <a16:creationId xmlns:a16="http://schemas.microsoft.com/office/drawing/2014/main" id="{10297E42-BD21-4E75-A247-36390080E1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69443" y="601531"/>
            <a:ext cx="2638425" cy="256222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ПОЙМАНО ПОДАРКОВ = 0">
            <a:extLst>
              <a:ext uri="{FF2B5EF4-FFF2-40B4-BE49-F238E27FC236}">
                <a16:creationId xmlns:a16="http://schemas.microsoft.com/office/drawing/2014/main" id="{B168031B-CAEA-4D8E-80DA-7B93FAB990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07868" y="3308464"/>
            <a:ext cx="2165668" cy="210312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Fireworks - Jitter.Bug.Girl, firework , green , gif - PicMix">
            <a:extLst>
              <a:ext uri="{FF2B5EF4-FFF2-40B4-BE49-F238E27FC236}">
                <a16:creationId xmlns:a16="http://schemas.microsoft.com/office/drawing/2014/main" id="{B47A8D97-B3E5-43A3-BD63-A6EEDE8C68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7010" y="4060909"/>
            <a:ext cx="2262433"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792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0">
            <a:extLst>
              <a:ext uri="{FF2B5EF4-FFF2-40B4-BE49-F238E27FC236}">
                <a16:creationId xmlns:a16="http://schemas.microsoft.com/office/drawing/2014/main" id="{72839102-55CD-BDAB-AF3A-7D1B3446F1BB}"/>
              </a:ext>
            </a:extLst>
          </p:cNvPr>
          <p:cNvPicPr>
            <a:picLocks noChangeAspect="1"/>
          </p:cNvPicPr>
          <p:nvPr/>
        </p:nvPicPr>
        <p:blipFill>
          <a:blip r:embed="rId2"/>
          <a:stretch>
            <a:fillRect/>
          </a:stretch>
        </p:blipFill>
        <p:spPr>
          <a:xfrm flipH="1">
            <a:off x="207524" y="2647950"/>
            <a:ext cx="2819893" cy="3946517"/>
          </a:xfrm>
          <a:prstGeom prst="rect">
            <a:avLst/>
          </a:prstGeom>
        </p:spPr>
      </p:pic>
      <p:sp>
        <p:nvSpPr>
          <p:cNvPr id="12" name="TextBox 11">
            <a:extLst>
              <a:ext uri="{FF2B5EF4-FFF2-40B4-BE49-F238E27FC236}">
                <a16:creationId xmlns:a16="http://schemas.microsoft.com/office/drawing/2014/main" id="{1D07EBB4-AEEE-F426-6DA2-45BF691CD95F}"/>
              </a:ext>
            </a:extLst>
          </p:cNvPr>
          <p:cNvSpPr txBox="1"/>
          <p:nvPr/>
        </p:nvSpPr>
        <p:spPr>
          <a:xfrm>
            <a:off x="2474279" y="1208782"/>
            <a:ext cx="8622346" cy="2062103"/>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Nêu một điều em thích hoặc điều băn khoăn về môi trường ở địa phương mình.  Tìm hiểu nguyên nhân và đưa ra biện pháp khắc phục tình trạng môi trường đó.</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9484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85D6A5B-80BB-4E98-ACD3-BA976B7F09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4" name="图片 3">
            <a:extLst>
              <a:ext uri="{FF2B5EF4-FFF2-40B4-BE49-F238E27FC236}">
                <a16:creationId xmlns:a16="http://schemas.microsoft.com/office/drawing/2014/main" id="{3E67D136-E831-DBAE-2381-1644A9EC52A4}"/>
              </a:ext>
            </a:extLst>
          </p:cNvPr>
          <p:cNvPicPr>
            <a:picLocks noChangeAspect="1"/>
          </p:cNvPicPr>
          <p:nvPr/>
        </p:nvPicPr>
        <p:blipFill>
          <a:blip r:embed="rId3">
            <a:alphaModFix amt="78000"/>
          </a:blip>
          <a:stretch>
            <a:fillRect/>
          </a:stretch>
        </p:blipFill>
        <p:spPr>
          <a:xfrm>
            <a:off x="1661795" y="1161289"/>
            <a:ext cx="9187815" cy="2686812"/>
          </a:xfrm>
          <a:prstGeom prst="rect">
            <a:avLst/>
          </a:prstGeom>
        </p:spPr>
      </p:pic>
      <p:pic>
        <p:nvPicPr>
          <p:cNvPr id="5" name="图片 10">
            <a:extLst>
              <a:ext uri="{FF2B5EF4-FFF2-40B4-BE49-F238E27FC236}">
                <a16:creationId xmlns:a16="http://schemas.microsoft.com/office/drawing/2014/main" id="{586702AF-D08C-4C28-154C-7E1007B2290A}"/>
              </a:ext>
            </a:extLst>
          </p:cNvPr>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6" name="TextBox 5">
            <a:extLst>
              <a:ext uri="{FF2B5EF4-FFF2-40B4-BE49-F238E27FC236}">
                <a16:creationId xmlns:a16="http://schemas.microsoft.com/office/drawing/2014/main" id="{40670F09-E812-2791-424E-DD3B0C54A2D6}"/>
              </a:ext>
            </a:extLst>
          </p:cNvPr>
          <p:cNvSpPr txBox="1"/>
          <p:nvPr/>
        </p:nvSpPr>
        <p:spPr>
          <a:xfrm>
            <a:off x="2935759" y="1455640"/>
            <a:ext cx="6493991" cy="2123658"/>
          </a:xfrm>
          <a:prstGeom prst="rect">
            <a:avLst/>
          </a:prstGeom>
          <a:noFill/>
        </p:spPr>
        <p:txBody>
          <a:bodyPr wrap="square">
            <a:spAutoFit/>
          </a:bodyPr>
          <a:lstStyle/>
          <a:p>
            <a:pPr lvl="0" algn="ctr">
              <a:defRPr/>
            </a:pPr>
            <a:r>
              <a:rPr lang="vi-VN" sz="4400" b="1" dirty="0">
                <a:solidFill>
                  <a:srgbClr val="002060"/>
                </a:solidFill>
                <a:latin typeface="Calibri"/>
                <a:cs typeface="Arial" panose="020B0604020202020204" pitchFamily="34" charset="0"/>
                <a:sym typeface="+mn-ea"/>
              </a:rPr>
              <a:t>Hoạt động 2: Hệ thống kiến thức về hai vùng của Việt Nam</a:t>
            </a:r>
            <a:endParaRPr kumimoji="0" lang="en-US" sz="4400" b="1" i="0" u="none"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7" name="Picture 3">
            <a:extLst>
              <a:ext uri="{FF2B5EF4-FFF2-40B4-BE49-F238E27FC236}">
                <a16:creationId xmlns:a16="http://schemas.microsoft.com/office/drawing/2014/main" id="{FAFF35CE-66C0-5602-0CA3-FA1488C88026}"/>
              </a:ext>
            </a:extLst>
          </p:cNvPr>
          <p:cNvPicPr>
            <a:picLocks noChangeAspect="1"/>
          </p:cNvPicPr>
          <p:nvPr/>
        </p:nvPicPr>
        <p:blipFill>
          <a:blip r:embed="rId5"/>
          <a:srcRect/>
          <a:stretch>
            <a:fillRect/>
          </a:stretch>
        </p:blipFill>
        <p:spPr>
          <a:xfrm>
            <a:off x="9077325" y="76783"/>
            <a:ext cx="3399030" cy="2770210"/>
          </a:xfrm>
          <a:prstGeom prst="rect">
            <a:avLst/>
          </a:prstGeom>
        </p:spPr>
      </p:pic>
    </p:spTree>
    <p:extLst>
      <p:ext uri="{BB962C8B-B14F-4D97-AF65-F5344CB8AC3E}">
        <p14:creationId xmlns:p14="http://schemas.microsoft.com/office/powerpoint/2010/main" val="91477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arn(inVertical)">
                                      <p:cBhvr>
                                        <p:cTn id="11" dur="500"/>
                                        <p:tgtEl>
                                          <p:spTgt spid="6">
                                            <p:txEl>
                                              <p:pRg st="0" end="0"/>
                                            </p:txEl>
                                          </p:spTgt>
                                        </p:tgtEl>
                                      </p:cBhvr>
                                    </p:animEffect>
                                  </p:childTnLst>
                                </p:cTn>
                              </p:par>
                              <p:par>
                                <p:cTn id="12" presetID="2" presetClass="entr" presetSubtype="6"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7"/>
                                        </p:tgtEl>
                                        <p:attrNameLst>
                                          <p:attrName>r</p:attrName>
                                        </p:attrNameLst>
                                      </p:cBhvr>
                                    </p:animRot>
                                    <p:animRot by="-240000">
                                      <p:cBhvr>
                                        <p:cTn id="18" dur="200" fill="hold">
                                          <p:stCondLst>
                                            <p:cond delay="200"/>
                                          </p:stCondLst>
                                        </p:cTn>
                                        <p:tgtEl>
                                          <p:spTgt spid="7"/>
                                        </p:tgtEl>
                                        <p:attrNameLst>
                                          <p:attrName>r</p:attrName>
                                        </p:attrNameLst>
                                      </p:cBhvr>
                                    </p:animRot>
                                    <p:animRot by="240000">
                                      <p:cBhvr>
                                        <p:cTn id="19" dur="200" fill="hold">
                                          <p:stCondLst>
                                            <p:cond delay="400"/>
                                          </p:stCondLst>
                                        </p:cTn>
                                        <p:tgtEl>
                                          <p:spTgt spid="7"/>
                                        </p:tgtEl>
                                        <p:attrNameLst>
                                          <p:attrName>r</p:attrName>
                                        </p:attrNameLst>
                                      </p:cBhvr>
                                    </p:animRot>
                                    <p:animRot by="-240000">
                                      <p:cBhvr>
                                        <p:cTn id="20" dur="200" fill="hold">
                                          <p:stCondLst>
                                            <p:cond delay="600"/>
                                          </p:stCondLst>
                                        </p:cTn>
                                        <p:tgtEl>
                                          <p:spTgt spid="7"/>
                                        </p:tgtEl>
                                        <p:attrNameLst>
                                          <p:attrName>r</p:attrName>
                                        </p:attrNameLst>
                                      </p:cBhvr>
                                    </p:animRot>
                                    <p:animRot by="120000">
                                      <p:cBhvr>
                                        <p:cTn id="2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4674B7-6CE2-CB60-FA83-ADC563B21D74}"/>
              </a:ext>
            </a:extLst>
          </p:cNvPr>
          <p:cNvSpPr/>
          <p:nvPr/>
        </p:nvSpPr>
        <p:spPr>
          <a:xfrm>
            <a:off x="981076" y="173054"/>
            <a:ext cx="10106024" cy="1312347"/>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800"/>
              </a:spcAft>
              <a:buClr>
                <a:srgbClr val="FF0000"/>
              </a:buClr>
              <a:buSzPct val="130000"/>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2. a)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Hãy</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cho</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biết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em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đã</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được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học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về</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những</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vùng</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nào</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dưới</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đây</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0070C0"/>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B3AEF3E-3A3D-E7F0-B7D4-10BCC9CF87DC}"/>
              </a:ext>
            </a:extLst>
          </p:cNvPr>
          <p:cNvPicPr>
            <a:picLocks noChangeAspect="1"/>
          </p:cNvPicPr>
          <p:nvPr/>
        </p:nvPicPr>
        <p:blipFill>
          <a:blip r:embed="rId3"/>
          <a:stretch>
            <a:fillRect/>
          </a:stretch>
        </p:blipFill>
        <p:spPr>
          <a:xfrm>
            <a:off x="304799" y="2042879"/>
            <a:ext cx="11553825" cy="2208424"/>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id="{6282CCE2-DF40-F711-B3E3-3954E0F53DA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56854" y="1657350"/>
            <a:ext cx="1102483" cy="933450"/>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E23E7B51-2942-CE1B-D12A-816B2578140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52379" y="1647825"/>
            <a:ext cx="1102483" cy="933450"/>
          </a:xfrm>
          <a:prstGeom prst="rect">
            <a:avLst/>
          </a:prstGeom>
        </p:spPr>
      </p:pic>
    </p:spTree>
    <p:extLst>
      <p:ext uri="{BB962C8B-B14F-4D97-AF65-F5344CB8AC3E}">
        <p14:creationId xmlns:p14="http://schemas.microsoft.com/office/powerpoint/2010/main" val="137877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9014D4-B3CD-3BDC-0876-DA53804B5538}"/>
              </a:ext>
            </a:extLst>
          </p:cNvPr>
          <p:cNvSpPr/>
          <p:nvPr/>
        </p:nvSpPr>
        <p:spPr>
          <a:xfrm>
            <a:off x="962026" y="134954"/>
            <a:ext cx="10410824" cy="1176797"/>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800"/>
              </a:spcAft>
              <a:buClr>
                <a:srgbClr val="FF0000"/>
              </a:buClr>
              <a:buSzPct val="130000"/>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2. b) Hoàn</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thành</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bảng</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giới</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thiệu</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tóm</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tắt</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về</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các</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vùng</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em</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đã</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học</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theo</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gợi</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ý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dưới</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đây</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vào</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vở</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3ECEA79-0B28-C9DC-235A-EBDDC883D07B}"/>
              </a:ext>
            </a:extLst>
          </p:cNvPr>
          <p:cNvPicPr>
            <a:picLocks noChangeAspect="1"/>
          </p:cNvPicPr>
          <p:nvPr/>
        </p:nvPicPr>
        <p:blipFill>
          <a:blip r:embed="rId2"/>
          <a:stretch>
            <a:fillRect/>
          </a:stretch>
        </p:blipFill>
        <p:spPr>
          <a:xfrm>
            <a:off x="638175" y="1590675"/>
            <a:ext cx="10972800" cy="4457700"/>
          </a:xfrm>
          <a:prstGeom prst="rect">
            <a:avLst/>
          </a:prstGeom>
        </p:spPr>
      </p:pic>
    </p:spTree>
    <p:extLst>
      <p:ext uri="{BB962C8B-B14F-4D97-AF65-F5344CB8AC3E}">
        <p14:creationId xmlns:p14="http://schemas.microsoft.com/office/powerpoint/2010/main" val="346848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A4B0B2D-E482-F23B-6A47-E66BA56025E6}"/>
              </a:ext>
            </a:extLst>
          </p:cNvPr>
          <p:cNvGraphicFramePr>
            <a:graphicFrameLocks noGrp="1"/>
          </p:cNvGraphicFramePr>
          <p:nvPr>
            <p:extLst>
              <p:ext uri="{D42A27DB-BD31-4B8C-83A1-F6EECF244321}">
                <p14:modId xmlns:p14="http://schemas.microsoft.com/office/powerpoint/2010/main" val="173616247"/>
              </p:ext>
            </p:extLst>
          </p:nvPr>
        </p:nvGraphicFramePr>
        <p:xfrm>
          <a:off x="752475" y="142875"/>
          <a:ext cx="10782300" cy="6318948"/>
        </p:xfrm>
        <a:graphic>
          <a:graphicData uri="http://schemas.openxmlformats.org/drawingml/2006/table">
            <a:tbl>
              <a:tblPr firstRow="1" firstCol="1" bandRow="1">
                <a:tableStyleId>{00A15C55-8517-42AA-B614-E9B94910E393}</a:tableStyleId>
              </a:tblPr>
              <a:tblGrid>
                <a:gridCol w="3019425">
                  <a:extLst>
                    <a:ext uri="{9D8B030D-6E8A-4147-A177-3AD203B41FA5}">
                      <a16:colId xmlns:a16="http://schemas.microsoft.com/office/drawing/2014/main" val="3131760505"/>
                    </a:ext>
                  </a:extLst>
                </a:gridCol>
                <a:gridCol w="4168775">
                  <a:extLst>
                    <a:ext uri="{9D8B030D-6E8A-4147-A177-3AD203B41FA5}">
                      <a16:colId xmlns:a16="http://schemas.microsoft.com/office/drawing/2014/main" val="4261120793"/>
                    </a:ext>
                  </a:extLst>
                </a:gridCol>
                <a:gridCol w="3594100">
                  <a:extLst>
                    <a:ext uri="{9D8B030D-6E8A-4147-A177-3AD203B41FA5}">
                      <a16:colId xmlns:a16="http://schemas.microsoft.com/office/drawing/2014/main" val="258922047"/>
                    </a:ext>
                  </a:extLst>
                </a:gridCol>
              </a:tblGrid>
              <a:tr h="625319">
                <a:tc>
                  <a:txBody>
                    <a:bodyPr/>
                    <a:lstStyle/>
                    <a:p>
                      <a:pPr marL="0" marR="0">
                        <a:lnSpc>
                          <a:spcPct val="120000"/>
                        </a:lnSpc>
                        <a:spcBef>
                          <a:spcPts val="0"/>
                        </a:spcBef>
                        <a:spcAft>
                          <a:spcPts val="0"/>
                        </a:spcAft>
                      </a:pPr>
                      <a:endParaRPr lang="en-US" sz="2400" dirty="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a:solidFill>
                            <a:srgbClr val="002060"/>
                          </a:solidFill>
                          <a:effectLst/>
                        </a:rPr>
                        <a:t>Trung du và miền núi Bắc bộ</a:t>
                      </a:r>
                      <a:endParaRPr lang="en-US" sz="240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a:solidFill>
                            <a:srgbClr val="002060"/>
                          </a:solidFill>
                          <a:effectLst/>
                        </a:rPr>
                        <a:t>Đồng bằng Bắc bộ</a:t>
                      </a:r>
                      <a:endParaRPr lang="en-US" sz="240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3554131"/>
                  </a:ext>
                </a:extLst>
              </a:tr>
              <a:tr h="1208834">
                <a:tc>
                  <a:txBody>
                    <a:bodyPr/>
                    <a:lstStyle/>
                    <a:p>
                      <a:pPr marL="0" marR="0">
                        <a:lnSpc>
                          <a:spcPct val="120000"/>
                        </a:lnSpc>
                        <a:spcBef>
                          <a:spcPts val="0"/>
                        </a:spcBef>
                        <a:spcAft>
                          <a:spcPts val="0"/>
                        </a:spcAft>
                      </a:pPr>
                      <a:r>
                        <a:rPr lang="en-US" sz="2400" dirty="0" err="1">
                          <a:solidFill>
                            <a:srgbClr val="002060"/>
                          </a:solidFill>
                          <a:effectLst/>
                        </a:rPr>
                        <a:t>Vị</a:t>
                      </a:r>
                      <a:r>
                        <a:rPr lang="en-US" sz="2400" dirty="0">
                          <a:solidFill>
                            <a:srgbClr val="002060"/>
                          </a:solidFill>
                          <a:effectLst/>
                        </a:rPr>
                        <a:t> </a:t>
                      </a:r>
                      <a:r>
                        <a:rPr lang="en-US" sz="2400" dirty="0" err="1">
                          <a:solidFill>
                            <a:srgbClr val="002060"/>
                          </a:solidFill>
                          <a:effectLst/>
                        </a:rPr>
                        <a:t>trí</a:t>
                      </a:r>
                      <a:r>
                        <a:rPr lang="en-US" sz="2400" dirty="0">
                          <a:solidFill>
                            <a:srgbClr val="002060"/>
                          </a:solidFill>
                          <a:effectLst/>
                        </a:rPr>
                        <a:t> </a:t>
                      </a:r>
                      <a:r>
                        <a:rPr lang="en-US" sz="2400" dirty="0" err="1">
                          <a:solidFill>
                            <a:srgbClr val="002060"/>
                          </a:solidFill>
                          <a:effectLst/>
                        </a:rPr>
                        <a:t>địa</a:t>
                      </a:r>
                      <a:r>
                        <a:rPr lang="en-US" sz="2400" dirty="0">
                          <a:solidFill>
                            <a:srgbClr val="002060"/>
                          </a:solidFill>
                          <a:effectLst/>
                        </a:rPr>
                        <a:t> </a:t>
                      </a:r>
                      <a:r>
                        <a:rPr lang="en-US" sz="2400" dirty="0" err="1">
                          <a:solidFill>
                            <a:srgbClr val="002060"/>
                          </a:solidFill>
                          <a:effectLst/>
                        </a:rPr>
                        <a:t>lý</a:t>
                      </a:r>
                      <a:endParaRPr lang="en-US" sz="2400" dirty="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endParaRPr lang="en-US" sz="2400" dirty="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endParaRPr lang="en-US" sz="240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2110303"/>
                  </a:ext>
                </a:extLst>
              </a:tr>
              <a:tr h="1208834">
                <a:tc>
                  <a:txBody>
                    <a:bodyPr/>
                    <a:lstStyle/>
                    <a:p>
                      <a:pPr marL="0" marR="0">
                        <a:lnSpc>
                          <a:spcPct val="120000"/>
                        </a:lnSpc>
                        <a:spcBef>
                          <a:spcPts val="0"/>
                        </a:spcBef>
                        <a:spcAft>
                          <a:spcPts val="0"/>
                        </a:spcAft>
                      </a:pPr>
                      <a:r>
                        <a:rPr lang="en-US" sz="2400">
                          <a:solidFill>
                            <a:srgbClr val="002060"/>
                          </a:solidFill>
                          <a:effectLst/>
                        </a:rPr>
                        <a:t>Thiên nhiên</a:t>
                      </a:r>
                      <a:endParaRPr lang="en-US" sz="240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endParaRPr lang="en-US" sz="2400" dirty="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endParaRPr lang="en-US" sz="2400" dirty="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555201"/>
                  </a:ext>
                </a:extLst>
              </a:tr>
              <a:tr h="852738">
                <a:tc>
                  <a:txBody>
                    <a:bodyPr/>
                    <a:lstStyle/>
                    <a:p>
                      <a:pPr marL="0" marR="0">
                        <a:lnSpc>
                          <a:spcPct val="120000"/>
                        </a:lnSpc>
                        <a:spcBef>
                          <a:spcPts val="0"/>
                        </a:spcBef>
                        <a:spcAft>
                          <a:spcPts val="0"/>
                        </a:spcAft>
                      </a:pPr>
                      <a:r>
                        <a:rPr lang="en-US" sz="2400">
                          <a:solidFill>
                            <a:srgbClr val="002060"/>
                          </a:solidFill>
                          <a:effectLst/>
                        </a:rPr>
                        <a:t>Dân cư</a:t>
                      </a:r>
                      <a:endParaRPr lang="en-US" sz="240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endParaRPr lang="en-US" sz="2400" dirty="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endParaRPr lang="en-US" sz="240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2310419"/>
                  </a:ext>
                </a:extLst>
              </a:tr>
              <a:tr h="1034380">
                <a:tc>
                  <a:txBody>
                    <a:bodyPr/>
                    <a:lstStyle/>
                    <a:p>
                      <a:pPr marL="0" marR="0">
                        <a:lnSpc>
                          <a:spcPct val="120000"/>
                        </a:lnSpc>
                        <a:spcBef>
                          <a:spcPts val="0"/>
                        </a:spcBef>
                        <a:spcAft>
                          <a:spcPts val="0"/>
                        </a:spcAft>
                      </a:pPr>
                      <a:r>
                        <a:rPr lang="en-US" sz="2400">
                          <a:solidFill>
                            <a:srgbClr val="002060"/>
                          </a:solidFill>
                          <a:effectLst/>
                        </a:rPr>
                        <a:t>Hoạt động sản xuất</a:t>
                      </a:r>
                      <a:endParaRPr lang="en-US" sz="240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endParaRPr lang="en-US" sz="2400" dirty="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endParaRPr lang="en-US" sz="2400" dirty="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8509121"/>
                  </a:ext>
                </a:extLst>
              </a:tr>
              <a:tr h="511019">
                <a:tc>
                  <a:txBody>
                    <a:bodyPr/>
                    <a:lstStyle/>
                    <a:p>
                      <a:pPr marL="0" marR="0">
                        <a:lnSpc>
                          <a:spcPct val="120000"/>
                        </a:lnSpc>
                        <a:spcBef>
                          <a:spcPts val="0"/>
                        </a:spcBef>
                        <a:spcAft>
                          <a:spcPts val="0"/>
                        </a:spcAft>
                      </a:pPr>
                      <a:r>
                        <a:rPr lang="en-US" sz="2400">
                          <a:solidFill>
                            <a:srgbClr val="002060"/>
                          </a:solidFill>
                          <a:effectLst/>
                        </a:rPr>
                        <a:t>Một số nét văn hóa</a:t>
                      </a:r>
                      <a:endParaRPr lang="en-US" sz="240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endParaRPr lang="en-US" sz="240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endParaRPr lang="en-US" sz="2400" dirty="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0231536"/>
                  </a:ext>
                </a:extLst>
              </a:tr>
              <a:tr h="859926">
                <a:tc>
                  <a:txBody>
                    <a:bodyPr/>
                    <a:lstStyle/>
                    <a:p>
                      <a:pPr marL="0" marR="0">
                        <a:lnSpc>
                          <a:spcPct val="120000"/>
                        </a:lnSpc>
                        <a:spcBef>
                          <a:spcPts val="0"/>
                        </a:spcBef>
                        <a:spcAft>
                          <a:spcPts val="0"/>
                        </a:spcAft>
                      </a:pPr>
                      <a:r>
                        <a:rPr lang="en-US" sz="2400">
                          <a:solidFill>
                            <a:srgbClr val="002060"/>
                          </a:solidFill>
                          <a:effectLst/>
                        </a:rPr>
                        <a:t>Nhân vật hoặc sự kiện lịch sử</a:t>
                      </a:r>
                      <a:endParaRPr lang="en-US" sz="240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endParaRPr lang="en-US" sz="240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endParaRPr lang="en-US" sz="2400" dirty="0">
                        <a:solidFill>
                          <a:srgbClr val="002060"/>
                        </a:solidFill>
                        <a:effectLst/>
                        <a:latin typeface="Times New Roman" panose="02020603050405020304" pitchFamily="18" charset="0"/>
                        <a:ea typeface="Calibri" panose="020F0502020204030204" pitchFamily="34" charset="0"/>
                      </a:endParaRPr>
                    </a:p>
                  </a:txBody>
                  <a:tcPr marL="37130" marR="371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5983202"/>
                  </a:ext>
                </a:extLst>
              </a:tr>
            </a:tbl>
          </a:graphicData>
        </a:graphic>
      </p:graphicFrame>
      <p:cxnSp>
        <p:nvCxnSpPr>
          <p:cNvPr id="7" name="Straight Connector 6">
            <a:extLst>
              <a:ext uri="{FF2B5EF4-FFF2-40B4-BE49-F238E27FC236}">
                <a16:creationId xmlns:a16="http://schemas.microsoft.com/office/drawing/2014/main" id="{03439F1B-22EE-0157-623A-CE86FA544002}"/>
              </a:ext>
            </a:extLst>
          </p:cNvPr>
          <p:cNvCxnSpPr>
            <a:cxnSpLocks/>
          </p:cNvCxnSpPr>
          <p:nvPr/>
        </p:nvCxnSpPr>
        <p:spPr>
          <a:xfrm>
            <a:off x="762000" y="152400"/>
            <a:ext cx="3009900" cy="6096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84D5A8C-C520-80F9-DE9D-50383B590D57}"/>
              </a:ext>
            </a:extLst>
          </p:cNvPr>
          <p:cNvSpPr txBox="1"/>
          <p:nvPr/>
        </p:nvSpPr>
        <p:spPr>
          <a:xfrm>
            <a:off x="838200" y="381000"/>
            <a:ext cx="2057400" cy="461665"/>
          </a:xfrm>
          <a:prstGeom prst="rect">
            <a:avLst/>
          </a:prstGeom>
          <a:noFill/>
        </p:spPr>
        <p:txBody>
          <a:bodyPr wrap="square" rtlCol="0">
            <a:spAutoFit/>
          </a:bodyPr>
          <a:lstStyle/>
          <a:p>
            <a:r>
              <a:rPr lang="en-US" sz="2400" b="1" dirty="0" err="1"/>
              <a:t>Đặc</a:t>
            </a:r>
            <a:r>
              <a:rPr lang="en-US" sz="2400" b="1" dirty="0"/>
              <a:t> </a:t>
            </a:r>
            <a:r>
              <a:rPr lang="en-US" sz="2400" b="1" dirty="0" err="1"/>
              <a:t>điểm</a:t>
            </a:r>
            <a:endParaRPr lang="en-US" sz="2400" b="1" dirty="0"/>
          </a:p>
        </p:txBody>
      </p:sp>
      <p:sp>
        <p:nvSpPr>
          <p:cNvPr id="13" name="TextBox 12">
            <a:extLst>
              <a:ext uri="{FF2B5EF4-FFF2-40B4-BE49-F238E27FC236}">
                <a16:creationId xmlns:a16="http://schemas.microsoft.com/office/drawing/2014/main" id="{2B12EC11-701D-73FB-ADE8-FDA5A58847F4}"/>
              </a:ext>
            </a:extLst>
          </p:cNvPr>
          <p:cNvSpPr txBox="1"/>
          <p:nvPr/>
        </p:nvSpPr>
        <p:spPr>
          <a:xfrm>
            <a:off x="2581275" y="142875"/>
            <a:ext cx="2057400" cy="461665"/>
          </a:xfrm>
          <a:prstGeom prst="rect">
            <a:avLst/>
          </a:prstGeom>
          <a:noFill/>
        </p:spPr>
        <p:txBody>
          <a:bodyPr wrap="square" rtlCol="0">
            <a:spAutoFit/>
          </a:bodyPr>
          <a:lstStyle/>
          <a:p>
            <a:r>
              <a:rPr lang="en-US" sz="2400" b="1" dirty="0" err="1"/>
              <a:t>Vùng</a:t>
            </a:r>
            <a:endParaRPr lang="en-US" sz="2400" b="1" dirty="0"/>
          </a:p>
        </p:txBody>
      </p:sp>
      <p:sp>
        <p:nvSpPr>
          <p:cNvPr id="14" name="TextBox 13">
            <a:extLst>
              <a:ext uri="{FF2B5EF4-FFF2-40B4-BE49-F238E27FC236}">
                <a16:creationId xmlns:a16="http://schemas.microsoft.com/office/drawing/2014/main" id="{9BC4C762-C604-8A59-B076-D339CD8A86BD}"/>
              </a:ext>
            </a:extLst>
          </p:cNvPr>
          <p:cNvSpPr txBox="1"/>
          <p:nvPr/>
        </p:nvSpPr>
        <p:spPr>
          <a:xfrm>
            <a:off x="3819525" y="914400"/>
            <a:ext cx="4133850" cy="830997"/>
          </a:xfrm>
          <a:prstGeom prst="rect">
            <a:avLst/>
          </a:prstGeom>
          <a:noFill/>
        </p:spPr>
        <p:txBody>
          <a:bodyPr wrap="square" rtlCol="0">
            <a:spAutoFit/>
          </a:bodyPr>
          <a:lstStyle/>
          <a:p>
            <a:pPr algn="just"/>
            <a:r>
              <a:rPr lang="en-US" sz="2400" dirty="0" err="1">
                <a:effectLst/>
                <a:ea typeface="Calibri" panose="020F0502020204030204" pitchFamily="34" charset="0"/>
              </a:rPr>
              <a:t>Nằm</a:t>
            </a:r>
            <a:r>
              <a:rPr lang="en-US" sz="2400" dirty="0">
                <a:effectLst/>
                <a:ea typeface="Calibri" panose="020F0502020204030204" pitchFamily="34" charset="0"/>
              </a:rPr>
              <a:t> </a:t>
            </a:r>
            <a:r>
              <a:rPr lang="en-US" sz="2400" dirty="0" err="1">
                <a:effectLst/>
                <a:ea typeface="Calibri" panose="020F0502020204030204" pitchFamily="34" charset="0"/>
              </a:rPr>
              <a:t>phía</a:t>
            </a:r>
            <a:r>
              <a:rPr lang="en-US" sz="2400" dirty="0">
                <a:effectLst/>
                <a:ea typeface="Calibri" panose="020F0502020204030204" pitchFamily="34" charset="0"/>
              </a:rPr>
              <a:t> </a:t>
            </a:r>
            <a:r>
              <a:rPr lang="en-US" sz="2400" dirty="0" err="1">
                <a:effectLst/>
                <a:ea typeface="Calibri" panose="020F0502020204030204" pitchFamily="34" charset="0"/>
              </a:rPr>
              <a:t>bắc</a:t>
            </a:r>
            <a:r>
              <a:rPr lang="en-US" sz="2400" dirty="0">
                <a:effectLst/>
                <a:ea typeface="Calibri" panose="020F0502020204030204" pitchFamily="34" charset="0"/>
              </a:rPr>
              <a:t> </a:t>
            </a:r>
            <a:r>
              <a:rPr lang="en-US" sz="2400" dirty="0" err="1">
                <a:effectLst/>
                <a:ea typeface="Calibri" panose="020F0502020204030204" pitchFamily="34" charset="0"/>
              </a:rPr>
              <a:t>nước</a:t>
            </a:r>
            <a:r>
              <a:rPr lang="en-US" sz="2400" dirty="0">
                <a:effectLst/>
                <a:ea typeface="Calibri" panose="020F0502020204030204" pitchFamily="34" charset="0"/>
              </a:rPr>
              <a:t> ta. </a:t>
            </a:r>
            <a:r>
              <a:rPr lang="en-US" sz="2400" dirty="0" err="1">
                <a:effectLst/>
                <a:ea typeface="Calibri" panose="020F0502020204030204" pitchFamily="34" charset="0"/>
              </a:rPr>
              <a:t>Tiếp</a:t>
            </a:r>
            <a:r>
              <a:rPr lang="en-US" sz="2400" dirty="0">
                <a:effectLst/>
                <a:ea typeface="Calibri" panose="020F0502020204030204" pitchFamily="34" charset="0"/>
              </a:rPr>
              <a:t> </a:t>
            </a:r>
            <a:r>
              <a:rPr lang="en-US" sz="2400" dirty="0" err="1">
                <a:effectLst/>
                <a:ea typeface="Calibri" panose="020F0502020204030204" pitchFamily="34" charset="0"/>
              </a:rPr>
              <a:t>giáp</a:t>
            </a:r>
            <a:r>
              <a:rPr lang="en-US" sz="2400" dirty="0">
                <a:effectLst/>
                <a:ea typeface="Calibri" panose="020F0502020204030204" pitchFamily="34" charset="0"/>
              </a:rPr>
              <a:t> </a:t>
            </a:r>
            <a:r>
              <a:rPr lang="en-US" sz="2400" dirty="0" err="1">
                <a:effectLst/>
                <a:ea typeface="Calibri" panose="020F0502020204030204" pitchFamily="34" charset="0"/>
              </a:rPr>
              <a:t>vùng</a:t>
            </a:r>
            <a:r>
              <a:rPr lang="en-US" sz="2400" dirty="0">
                <a:effectLst/>
                <a:ea typeface="Calibri" panose="020F0502020204030204" pitchFamily="34" charset="0"/>
              </a:rPr>
              <a:t> </a:t>
            </a:r>
            <a:r>
              <a:rPr lang="en-US" sz="2400" dirty="0" err="1">
                <a:effectLst/>
                <a:ea typeface="Calibri" panose="020F0502020204030204" pitchFamily="34" charset="0"/>
              </a:rPr>
              <a:t>Đồng</a:t>
            </a:r>
            <a:r>
              <a:rPr lang="en-US" sz="2400" dirty="0">
                <a:effectLst/>
                <a:ea typeface="Calibri" panose="020F0502020204030204" pitchFamily="34" charset="0"/>
              </a:rPr>
              <a:t> </a:t>
            </a:r>
            <a:r>
              <a:rPr lang="en-US" sz="2400" dirty="0" err="1">
                <a:effectLst/>
                <a:ea typeface="Calibri" panose="020F0502020204030204" pitchFamily="34" charset="0"/>
              </a:rPr>
              <a:t>bằng</a:t>
            </a:r>
            <a:r>
              <a:rPr lang="en-US" sz="2400" dirty="0">
                <a:effectLst/>
                <a:ea typeface="Calibri" panose="020F0502020204030204" pitchFamily="34" charset="0"/>
              </a:rPr>
              <a:t> </a:t>
            </a:r>
            <a:r>
              <a:rPr lang="en-US" sz="2400" dirty="0" err="1">
                <a:effectLst/>
                <a:ea typeface="Calibri" panose="020F0502020204030204" pitchFamily="34" charset="0"/>
              </a:rPr>
              <a:t>Bắc</a:t>
            </a:r>
            <a:r>
              <a:rPr lang="en-US" sz="2400" dirty="0">
                <a:effectLst/>
                <a:ea typeface="Calibri" panose="020F0502020204030204" pitchFamily="34" charset="0"/>
              </a:rPr>
              <a:t> </a:t>
            </a:r>
            <a:r>
              <a:rPr lang="en-US" sz="2400" dirty="0" err="1">
                <a:effectLst/>
                <a:ea typeface="Calibri" panose="020F0502020204030204" pitchFamily="34" charset="0"/>
              </a:rPr>
              <a:t>Bộ</a:t>
            </a:r>
            <a:r>
              <a:rPr lang="en-US" sz="2400" dirty="0">
                <a:effectLst/>
                <a:ea typeface="Calibri" panose="020F0502020204030204" pitchFamily="34" charset="0"/>
              </a:rPr>
              <a:t>…..</a:t>
            </a:r>
            <a:endParaRPr lang="en-US" sz="2400" dirty="0"/>
          </a:p>
        </p:txBody>
      </p:sp>
      <p:sp>
        <p:nvSpPr>
          <p:cNvPr id="15" name="TextBox 14">
            <a:extLst>
              <a:ext uri="{FF2B5EF4-FFF2-40B4-BE49-F238E27FC236}">
                <a16:creationId xmlns:a16="http://schemas.microsoft.com/office/drawing/2014/main" id="{975444C3-0F11-C112-9AC5-F5CD07002730}"/>
              </a:ext>
            </a:extLst>
          </p:cNvPr>
          <p:cNvSpPr txBox="1"/>
          <p:nvPr/>
        </p:nvSpPr>
        <p:spPr>
          <a:xfrm>
            <a:off x="7991475" y="895350"/>
            <a:ext cx="3514725" cy="830997"/>
          </a:xfrm>
          <a:prstGeom prst="rect">
            <a:avLst/>
          </a:prstGeom>
          <a:noFill/>
        </p:spPr>
        <p:txBody>
          <a:bodyPr wrap="square" rtlCol="0">
            <a:spAutoFit/>
          </a:bodyPr>
          <a:lstStyle/>
          <a:p>
            <a:pPr algn="just"/>
            <a:r>
              <a:rPr lang="en-US" sz="2400" dirty="0" err="1">
                <a:ea typeface="Calibri" panose="020F0502020204030204" pitchFamily="34" charset="0"/>
              </a:rPr>
              <a:t>Có</a:t>
            </a:r>
            <a:r>
              <a:rPr lang="en-US" sz="2400" dirty="0">
                <a:ea typeface="Calibri" panose="020F0502020204030204" pitchFamily="34" charset="0"/>
              </a:rPr>
              <a:t> </a:t>
            </a:r>
            <a:r>
              <a:rPr lang="en-US" sz="2400" dirty="0" err="1">
                <a:ea typeface="Calibri" panose="020F0502020204030204" pitchFamily="34" charset="0"/>
              </a:rPr>
              <a:t>dạng</a:t>
            </a:r>
            <a:r>
              <a:rPr lang="en-US" sz="2400" dirty="0">
                <a:ea typeface="Calibri" panose="020F0502020204030204" pitchFamily="34" charset="0"/>
              </a:rPr>
              <a:t> </a:t>
            </a:r>
            <a:r>
              <a:rPr lang="en-US" sz="2400" dirty="0" err="1">
                <a:ea typeface="Calibri" panose="020F0502020204030204" pitchFamily="34" charset="0"/>
              </a:rPr>
              <a:t>hình</a:t>
            </a:r>
            <a:r>
              <a:rPr lang="en-US" sz="2400" dirty="0">
                <a:ea typeface="Calibri" panose="020F0502020204030204" pitchFamily="34" charset="0"/>
              </a:rPr>
              <a:t> tam </a:t>
            </a:r>
            <a:r>
              <a:rPr lang="en-US" sz="2400" dirty="0" err="1">
                <a:ea typeface="Calibri" panose="020F0502020204030204" pitchFamily="34" charset="0"/>
              </a:rPr>
              <a:t>giác</a:t>
            </a:r>
            <a:r>
              <a:rPr lang="en-US" sz="2400" dirty="0">
                <a:ea typeface="Calibri" panose="020F0502020204030204" pitchFamily="34" charset="0"/>
              </a:rPr>
              <a:t>. </a:t>
            </a:r>
            <a:r>
              <a:rPr lang="en-US" sz="2400" dirty="0" err="1">
                <a:ea typeface="Calibri" panose="020F0502020204030204" pitchFamily="34" charset="0"/>
              </a:rPr>
              <a:t>Tiếp</a:t>
            </a:r>
            <a:r>
              <a:rPr lang="en-US" sz="2400" dirty="0">
                <a:ea typeface="Calibri" panose="020F0502020204030204" pitchFamily="34" charset="0"/>
              </a:rPr>
              <a:t> </a:t>
            </a:r>
            <a:r>
              <a:rPr lang="en-US" sz="2400" dirty="0" err="1">
                <a:ea typeface="Calibri" panose="020F0502020204030204" pitchFamily="34" charset="0"/>
              </a:rPr>
              <a:t>giáp</a:t>
            </a:r>
            <a:r>
              <a:rPr lang="en-US" sz="2400" dirty="0">
                <a:ea typeface="Calibri" panose="020F0502020204030204" pitchFamily="34" charset="0"/>
              </a:rPr>
              <a:t> </a:t>
            </a:r>
            <a:r>
              <a:rPr lang="en-US" sz="2400" dirty="0" err="1">
                <a:ea typeface="Calibri" panose="020F0502020204030204" pitchFamily="34" charset="0"/>
              </a:rPr>
              <a:t>vùng</a:t>
            </a:r>
            <a:r>
              <a:rPr lang="en-US" sz="2400" dirty="0">
                <a:ea typeface="Calibri" panose="020F0502020204030204" pitchFamily="34" charset="0"/>
              </a:rPr>
              <a:t> Trung du ….</a:t>
            </a:r>
            <a:endParaRPr lang="en-US" sz="2400" dirty="0"/>
          </a:p>
        </p:txBody>
      </p:sp>
      <p:sp>
        <p:nvSpPr>
          <p:cNvPr id="16" name="TextBox 15">
            <a:extLst>
              <a:ext uri="{FF2B5EF4-FFF2-40B4-BE49-F238E27FC236}">
                <a16:creationId xmlns:a16="http://schemas.microsoft.com/office/drawing/2014/main" id="{EE551A99-84E3-99B1-0309-90D30E603E43}"/>
              </a:ext>
            </a:extLst>
          </p:cNvPr>
          <p:cNvSpPr txBox="1"/>
          <p:nvPr/>
        </p:nvSpPr>
        <p:spPr>
          <a:xfrm>
            <a:off x="3829050" y="2038350"/>
            <a:ext cx="3971925" cy="954107"/>
          </a:xfrm>
          <a:prstGeom prst="rect">
            <a:avLst/>
          </a:prstGeom>
          <a:noFill/>
        </p:spPr>
        <p:txBody>
          <a:bodyPr wrap="square" rtlCol="0">
            <a:spAutoFit/>
          </a:bodyPr>
          <a:lstStyle/>
          <a:p>
            <a:pPr algn="just"/>
            <a:r>
              <a:rPr lang="en-US" sz="2800" dirty="0" err="1">
                <a:ea typeface="Calibri" panose="020F0502020204030204" pitchFamily="34" charset="0"/>
              </a:rPr>
              <a:t>Vùng</a:t>
            </a:r>
            <a:r>
              <a:rPr lang="en-US" sz="2800" dirty="0">
                <a:ea typeface="Calibri" panose="020F0502020204030204" pitchFamily="34" charset="0"/>
              </a:rPr>
              <a:t> </a:t>
            </a:r>
            <a:r>
              <a:rPr lang="en-US" sz="2800" dirty="0" err="1">
                <a:ea typeface="Calibri" panose="020F0502020204030204" pitchFamily="34" charset="0"/>
              </a:rPr>
              <a:t>trung</a:t>
            </a:r>
            <a:r>
              <a:rPr lang="en-US" sz="2800" dirty="0">
                <a:ea typeface="Calibri" panose="020F0502020204030204" pitchFamily="34" charset="0"/>
              </a:rPr>
              <a:t> du </a:t>
            </a:r>
            <a:r>
              <a:rPr lang="en-US" sz="2800" dirty="0" err="1">
                <a:ea typeface="Calibri" panose="020F0502020204030204" pitchFamily="34" charset="0"/>
              </a:rPr>
              <a:t>và</a:t>
            </a:r>
            <a:r>
              <a:rPr lang="en-US" sz="2800" dirty="0">
                <a:ea typeface="Calibri" panose="020F0502020204030204" pitchFamily="34" charset="0"/>
              </a:rPr>
              <a:t> </a:t>
            </a:r>
            <a:r>
              <a:rPr lang="en-US" sz="2800" dirty="0" err="1">
                <a:ea typeface="Calibri" panose="020F0502020204030204" pitchFamily="34" charset="0"/>
              </a:rPr>
              <a:t>đồi</a:t>
            </a:r>
            <a:r>
              <a:rPr lang="en-US" sz="2800" dirty="0">
                <a:ea typeface="Calibri" panose="020F0502020204030204" pitchFamily="34" charset="0"/>
              </a:rPr>
              <a:t> </a:t>
            </a:r>
            <a:r>
              <a:rPr lang="en-US" sz="2800" dirty="0" err="1">
                <a:ea typeface="Calibri" panose="020F0502020204030204" pitchFamily="34" charset="0"/>
              </a:rPr>
              <a:t>núi</a:t>
            </a:r>
            <a:r>
              <a:rPr lang="en-US" sz="2800" dirty="0">
                <a:ea typeface="Calibri" panose="020F0502020204030204" pitchFamily="34" charset="0"/>
              </a:rPr>
              <a:t> </a:t>
            </a:r>
            <a:r>
              <a:rPr lang="en-US" sz="2800" dirty="0" err="1">
                <a:ea typeface="Calibri" panose="020F0502020204030204" pitchFamily="34" charset="0"/>
              </a:rPr>
              <a:t>thấp</a:t>
            </a:r>
            <a:r>
              <a:rPr lang="en-US" sz="2800" dirty="0">
                <a:ea typeface="Calibri" panose="020F0502020204030204" pitchFamily="34" charset="0"/>
              </a:rPr>
              <a:t>…..</a:t>
            </a:r>
            <a:endParaRPr lang="en-US" sz="2800" dirty="0"/>
          </a:p>
        </p:txBody>
      </p:sp>
      <p:sp>
        <p:nvSpPr>
          <p:cNvPr id="17" name="TextBox 16">
            <a:extLst>
              <a:ext uri="{FF2B5EF4-FFF2-40B4-BE49-F238E27FC236}">
                <a16:creationId xmlns:a16="http://schemas.microsoft.com/office/drawing/2014/main" id="{C58ACCDA-9098-93FB-0552-A074345C6359}"/>
              </a:ext>
            </a:extLst>
          </p:cNvPr>
          <p:cNvSpPr txBox="1"/>
          <p:nvPr/>
        </p:nvSpPr>
        <p:spPr>
          <a:xfrm>
            <a:off x="7953375" y="2066925"/>
            <a:ext cx="3571875" cy="830997"/>
          </a:xfrm>
          <a:prstGeom prst="rect">
            <a:avLst/>
          </a:prstGeom>
          <a:noFill/>
        </p:spPr>
        <p:txBody>
          <a:bodyPr wrap="square" rtlCol="0">
            <a:spAutoFit/>
          </a:bodyPr>
          <a:lstStyle/>
          <a:p>
            <a:pPr algn="just"/>
            <a:r>
              <a:rPr lang="en-US" sz="2400" dirty="0" err="1">
                <a:ea typeface="Calibri" panose="020F0502020204030204" pitchFamily="34" charset="0"/>
              </a:rPr>
              <a:t>Vùng</a:t>
            </a:r>
            <a:r>
              <a:rPr lang="en-US" sz="2400" dirty="0">
                <a:ea typeface="Calibri" panose="020F0502020204030204" pitchFamily="34" charset="0"/>
              </a:rPr>
              <a:t> </a:t>
            </a:r>
            <a:r>
              <a:rPr lang="en-US" sz="2400" dirty="0" err="1">
                <a:ea typeface="Calibri" panose="020F0502020204030204" pitchFamily="34" charset="0"/>
              </a:rPr>
              <a:t>Đồng</a:t>
            </a:r>
            <a:r>
              <a:rPr lang="en-US" sz="2400" dirty="0">
                <a:ea typeface="Calibri" panose="020F0502020204030204" pitchFamily="34" charset="0"/>
              </a:rPr>
              <a:t> </a:t>
            </a:r>
            <a:r>
              <a:rPr lang="en-US" sz="2400" dirty="0" err="1">
                <a:ea typeface="Calibri" panose="020F0502020204030204" pitchFamily="34" charset="0"/>
              </a:rPr>
              <a:t>bằng</a:t>
            </a:r>
            <a:r>
              <a:rPr lang="en-US" sz="2400" dirty="0">
                <a:ea typeface="Calibri" panose="020F0502020204030204" pitchFamily="34" charset="0"/>
              </a:rPr>
              <a:t> </a:t>
            </a:r>
            <a:r>
              <a:rPr lang="en-US" sz="2400" dirty="0" err="1">
                <a:ea typeface="Calibri" panose="020F0502020204030204" pitchFamily="34" charset="0"/>
              </a:rPr>
              <a:t>Bắc</a:t>
            </a:r>
            <a:r>
              <a:rPr lang="en-US" sz="2400" dirty="0">
                <a:ea typeface="Calibri" panose="020F0502020204030204" pitchFamily="34" charset="0"/>
              </a:rPr>
              <a:t> </a:t>
            </a:r>
            <a:r>
              <a:rPr lang="en-US" sz="2400" dirty="0" err="1">
                <a:ea typeface="Calibri" panose="020F0502020204030204" pitchFamily="34" charset="0"/>
              </a:rPr>
              <a:t>Bộ</a:t>
            </a:r>
            <a:r>
              <a:rPr lang="en-US" sz="2400" dirty="0">
                <a:ea typeface="Calibri" panose="020F0502020204030204" pitchFamily="34" charset="0"/>
              </a:rPr>
              <a:t> </a:t>
            </a:r>
            <a:r>
              <a:rPr lang="en-US" sz="2400" dirty="0" err="1">
                <a:ea typeface="Calibri" panose="020F0502020204030204" pitchFamily="34" charset="0"/>
              </a:rPr>
              <a:t>có</a:t>
            </a:r>
            <a:r>
              <a:rPr lang="en-US" sz="2400" dirty="0">
                <a:ea typeface="Calibri" panose="020F0502020204030204" pitchFamily="34" charset="0"/>
              </a:rPr>
              <a:t> </a:t>
            </a:r>
            <a:r>
              <a:rPr lang="en-US" sz="2400" dirty="0" err="1">
                <a:ea typeface="Calibri" panose="020F0502020204030204" pitchFamily="34" charset="0"/>
              </a:rPr>
              <a:t>nhiều</a:t>
            </a:r>
            <a:r>
              <a:rPr lang="en-US" sz="2400" dirty="0">
                <a:ea typeface="Calibri" panose="020F0502020204030204" pitchFamily="34" charset="0"/>
              </a:rPr>
              <a:t> </a:t>
            </a:r>
            <a:r>
              <a:rPr lang="en-US" sz="2400" dirty="0" err="1">
                <a:ea typeface="Calibri" panose="020F0502020204030204" pitchFamily="34" charset="0"/>
              </a:rPr>
              <a:t>sông</a:t>
            </a:r>
            <a:r>
              <a:rPr lang="en-US" sz="2400" dirty="0">
                <a:ea typeface="Calibri" panose="020F0502020204030204" pitchFamily="34" charset="0"/>
              </a:rPr>
              <a:t> </a:t>
            </a:r>
            <a:r>
              <a:rPr lang="en-US" sz="2400" dirty="0" err="1">
                <a:ea typeface="Calibri" panose="020F0502020204030204" pitchFamily="34" charset="0"/>
              </a:rPr>
              <a:t>ngòi</a:t>
            </a:r>
            <a:r>
              <a:rPr lang="en-US" sz="2400" dirty="0">
                <a:ea typeface="Calibri" panose="020F0502020204030204" pitchFamily="34" charset="0"/>
              </a:rPr>
              <a:t>,….</a:t>
            </a:r>
            <a:endParaRPr lang="en-US" sz="2400" dirty="0"/>
          </a:p>
        </p:txBody>
      </p:sp>
      <p:sp>
        <p:nvSpPr>
          <p:cNvPr id="18" name="TextBox 17">
            <a:extLst>
              <a:ext uri="{FF2B5EF4-FFF2-40B4-BE49-F238E27FC236}">
                <a16:creationId xmlns:a16="http://schemas.microsoft.com/office/drawing/2014/main" id="{2EA84C2C-B74B-7392-0F3B-CC00CBE3B334}"/>
              </a:ext>
            </a:extLst>
          </p:cNvPr>
          <p:cNvSpPr txBox="1"/>
          <p:nvPr/>
        </p:nvSpPr>
        <p:spPr>
          <a:xfrm>
            <a:off x="3829050" y="3286125"/>
            <a:ext cx="4162425" cy="461665"/>
          </a:xfrm>
          <a:prstGeom prst="rect">
            <a:avLst/>
          </a:prstGeom>
          <a:noFill/>
        </p:spPr>
        <p:txBody>
          <a:bodyPr wrap="square" rtlCol="0">
            <a:spAutoFit/>
          </a:bodyPr>
          <a:lstStyle/>
          <a:p>
            <a:pPr algn="just"/>
            <a:r>
              <a:rPr lang="vi-VN" sz="2400" dirty="0">
                <a:latin typeface="Calibri" panose="020F0502020204030204" pitchFamily="34" charset="0"/>
                <a:ea typeface="Calibri" panose="020F0502020204030204" pitchFamily="34" charset="0"/>
                <a:cs typeface="Calibri" panose="020F0502020204030204" pitchFamily="34" charset="0"/>
              </a:rPr>
              <a:t>Dân cư chủ yếu là các dân tộc,…</a:t>
            </a:r>
            <a:endParaRPr lang="en-US" sz="24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FFD3168B-AAFC-CCE7-6F26-4227E492756F}"/>
              </a:ext>
            </a:extLst>
          </p:cNvPr>
          <p:cNvSpPr txBox="1"/>
          <p:nvPr/>
        </p:nvSpPr>
        <p:spPr>
          <a:xfrm>
            <a:off x="8029575" y="3181350"/>
            <a:ext cx="3419475" cy="830997"/>
          </a:xfrm>
          <a:prstGeom prst="rect">
            <a:avLst/>
          </a:prstGeom>
          <a:noFill/>
        </p:spPr>
        <p:txBody>
          <a:bodyPr wrap="square" rtlCol="0">
            <a:spAutoFit/>
          </a:bodyPr>
          <a:lstStyle/>
          <a:p>
            <a:pPr algn="just"/>
            <a:r>
              <a:rPr lang="vi-VN" sz="2400" dirty="0">
                <a:latin typeface="Calibri" panose="020F0502020204030204" pitchFamily="34" charset="0"/>
                <a:ea typeface="Calibri" panose="020F0502020204030204" pitchFamily="34" charset="0"/>
                <a:cs typeface="Calibri" panose="020F0502020204030204" pitchFamily="34" charset="0"/>
              </a:rPr>
              <a:t>Dân cư chủ yếu là dân tộc </a:t>
            </a:r>
            <a:r>
              <a:rPr lang="en-US" sz="2400" dirty="0">
                <a:latin typeface="Calibri" panose="020F0502020204030204" pitchFamily="34" charset="0"/>
                <a:ea typeface="Calibri" panose="020F0502020204030204" pitchFamily="34" charset="0"/>
                <a:cs typeface="Calibri" panose="020F0502020204030204" pitchFamily="34" charset="0"/>
              </a:rPr>
              <a:t>K</a:t>
            </a:r>
            <a:r>
              <a:rPr lang="vi-VN" sz="2400" dirty="0">
                <a:latin typeface="Calibri" panose="020F0502020204030204" pitchFamily="34" charset="0"/>
                <a:ea typeface="Calibri" panose="020F0502020204030204" pitchFamily="34" charset="0"/>
                <a:cs typeface="Calibri" panose="020F0502020204030204" pitchFamily="34" charset="0"/>
              </a:rPr>
              <a:t>inh</a:t>
            </a:r>
            <a:r>
              <a:rPr lang="en-US" sz="2400" dirty="0">
                <a:latin typeface="Calibri" panose="020F0502020204030204" pitchFamily="34" charset="0"/>
                <a:ea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203594B-9AD7-7DCB-BBC5-7F1F099F83E2}"/>
              </a:ext>
            </a:extLst>
          </p:cNvPr>
          <p:cNvSpPr txBox="1"/>
          <p:nvPr/>
        </p:nvSpPr>
        <p:spPr>
          <a:xfrm>
            <a:off x="3829050" y="4105275"/>
            <a:ext cx="4105275" cy="830997"/>
          </a:xfrm>
          <a:prstGeom prst="rect">
            <a:avLst/>
          </a:prstGeom>
          <a:noFill/>
        </p:spPr>
        <p:txBody>
          <a:bodyPr wrap="square" rtlCol="0">
            <a:spAutoFit/>
          </a:bodyPr>
          <a:lstStyle/>
          <a:p>
            <a:pPr algn="just"/>
            <a:r>
              <a:rPr lang="vi-VN" sz="2400" dirty="0">
                <a:latin typeface="Calibri" panose="020F0502020204030204" pitchFamily="34" charset="0"/>
                <a:ea typeface="Calibri" panose="020F0502020204030204" pitchFamily="34" charset="0"/>
                <a:cs typeface="Calibri" panose="020F0502020204030204" pitchFamily="34" charset="0"/>
              </a:rPr>
              <a:t>Hoạt động sản xuất làm ruộng bậc thang,</a:t>
            </a:r>
            <a:r>
              <a:rPr lang="en-US" sz="2400" dirty="0">
                <a:latin typeface="Calibri" panose="020F0502020204030204" pitchFamily="34" charset="0"/>
                <a:ea typeface="Calibri" panose="020F0502020204030204" pitchFamily="34" charset="0"/>
                <a:cs typeface="Calibri" panose="020F0502020204030204" pitchFamily="34" charset="0"/>
              </a:rPr>
              <a:t> </a:t>
            </a:r>
            <a:r>
              <a:rPr lang="vi-VN" sz="2400" dirty="0">
                <a:latin typeface="Calibri" panose="020F0502020204030204" pitchFamily="34" charset="0"/>
                <a:ea typeface="Calibri" panose="020F0502020204030204" pitchFamily="34" charset="0"/>
                <a:cs typeface="Calibri" panose="020F0502020204030204" pitchFamily="34" charset="0"/>
              </a:rPr>
              <a:t>xây dựng ….</a:t>
            </a:r>
            <a:endParaRPr lang="en-US" sz="24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F285AE7B-1EAE-F4CF-A29B-535D6BFAC94B}"/>
              </a:ext>
            </a:extLst>
          </p:cNvPr>
          <p:cNvSpPr txBox="1"/>
          <p:nvPr/>
        </p:nvSpPr>
        <p:spPr>
          <a:xfrm>
            <a:off x="8010526" y="4057650"/>
            <a:ext cx="3467100" cy="830997"/>
          </a:xfrm>
          <a:prstGeom prst="rect">
            <a:avLst/>
          </a:prstGeom>
          <a:noFill/>
        </p:spPr>
        <p:txBody>
          <a:bodyPr wrap="square" rtlCol="0">
            <a:spAutoFit/>
          </a:bodyPr>
          <a:lstStyle/>
          <a:p>
            <a:pPr algn="just"/>
            <a:r>
              <a:rPr lang="vi-VN" sz="2400" dirty="0">
                <a:latin typeface="Calibri" panose="020F0502020204030204" pitchFamily="34" charset="0"/>
                <a:ea typeface="Calibri" panose="020F0502020204030204" pitchFamily="34" charset="0"/>
                <a:cs typeface="Calibri" panose="020F0502020204030204" pitchFamily="34" charset="0"/>
              </a:rPr>
              <a:t>Hoạt động sản xuất làm trồng lúa  nước,...</a:t>
            </a:r>
            <a:endParaRPr lang="en-US" sz="24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FDD23516-96DC-0A34-9073-5C0538AF1759}"/>
              </a:ext>
            </a:extLst>
          </p:cNvPr>
          <p:cNvSpPr txBox="1"/>
          <p:nvPr/>
        </p:nvSpPr>
        <p:spPr>
          <a:xfrm>
            <a:off x="3800475" y="5086350"/>
            <a:ext cx="4105275" cy="461665"/>
          </a:xfrm>
          <a:prstGeom prst="rect">
            <a:avLst/>
          </a:prstGeom>
          <a:noFill/>
        </p:spPr>
        <p:txBody>
          <a:bodyPr wrap="square" rtlCol="0">
            <a:spAutoFit/>
          </a:bodyPr>
          <a:lstStyle/>
          <a:p>
            <a:pPr algn="just"/>
            <a:r>
              <a:rPr lang="vi-VN" sz="2400" dirty="0">
                <a:latin typeface="Calibri" panose="020F0502020204030204" pitchFamily="34" charset="0"/>
                <a:ea typeface="Calibri" panose="020F0502020204030204" pitchFamily="34" charset="0"/>
                <a:cs typeface="Calibri" panose="020F0502020204030204" pitchFamily="34" charset="0"/>
              </a:rPr>
              <a:t>Rất nhiều các lễ hội, ….</a:t>
            </a:r>
            <a:endParaRPr lang="en-US" sz="2400"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00A78612-B31C-151B-80E4-975852CA079B}"/>
              </a:ext>
            </a:extLst>
          </p:cNvPr>
          <p:cNvSpPr txBox="1"/>
          <p:nvPr/>
        </p:nvSpPr>
        <p:spPr>
          <a:xfrm>
            <a:off x="7972425" y="5086350"/>
            <a:ext cx="4105275" cy="461665"/>
          </a:xfrm>
          <a:prstGeom prst="rect">
            <a:avLst/>
          </a:prstGeom>
          <a:noFill/>
        </p:spPr>
        <p:txBody>
          <a:bodyPr wrap="square" rtlCol="0">
            <a:spAutoFit/>
          </a:bodyPr>
          <a:lstStyle/>
          <a:p>
            <a:pPr algn="just"/>
            <a:r>
              <a:rPr lang="vi-VN" sz="2400" dirty="0">
                <a:latin typeface="Calibri" panose="020F0502020204030204" pitchFamily="34" charset="0"/>
                <a:ea typeface="Calibri" panose="020F0502020204030204" pitchFamily="34" charset="0"/>
                <a:cs typeface="Calibri" panose="020F0502020204030204" pitchFamily="34" charset="0"/>
              </a:rPr>
              <a:t>Rất nhiều các lễ hội, ….</a:t>
            </a:r>
            <a:endParaRPr lang="en-US" sz="2400"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FCDB31F1-8F1B-E1B3-EA55-A64A11540C92}"/>
              </a:ext>
            </a:extLst>
          </p:cNvPr>
          <p:cNvSpPr txBox="1"/>
          <p:nvPr/>
        </p:nvSpPr>
        <p:spPr>
          <a:xfrm>
            <a:off x="3838575" y="5610225"/>
            <a:ext cx="4010025" cy="830997"/>
          </a:xfrm>
          <a:prstGeom prst="rect">
            <a:avLst/>
          </a:prstGeom>
          <a:noFill/>
        </p:spPr>
        <p:txBody>
          <a:bodyPr wrap="square" rtlCol="0">
            <a:spAutoFit/>
          </a:bodyPr>
          <a:lstStyle/>
          <a:p>
            <a:pPr algn="just"/>
            <a:r>
              <a:rPr lang="vi-VN" sz="2400" dirty="0">
                <a:latin typeface="Calibri" panose="020F0502020204030204" pitchFamily="34" charset="0"/>
                <a:ea typeface="Calibri" panose="020F0502020204030204" pitchFamily="34" charset="0"/>
                <a:cs typeface="Calibri" panose="020F0502020204030204" pitchFamily="34" charset="0"/>
              </a:rPr>
              <a:t>Có đền Hùng và giỗ tổ Hùng Vương,…</a:t>
            </a:r>
            <a:endParaRPr lang="en-US" sz="2400"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4ACD5D5-D167-B3CB-0D09-75730BFBC577}"/>
              </a:ext>
            </a:extLst>
          </p:cNvPr>
          <p:cNvSpPr txBox="1"/>
          <p:nvPr/>
        </p:nvSpPr>
        <p:spPr>
          <a:xfrm>
            <a:off x="8039100" y="5524500"/>
            <a:ext cx="3457575" cy="830997"/>
          </a:xfrm>
          <a:prstGeom prst="rect">
            <a:avLst/>
          </a:prstGeom>
          <a:noFill/>
        </p:spPr>
        <p:txBody>
          <a:bodyPr wrap="square" rtlCol="0">
            <a:spAutoFit/>
          </a:bodyPr>
          <a:lstStyle/>
          <a:p>
            <a:pPr algn="just"/>
            <a:r>
              <a:rPr lang="vi-VN" sz="2400" dirty="0">
                <a:latin typeface="Calibri" panose="020F0502020204030204" pitchFamily="34" charset="0"/>
                <a:ea typeface="Calibri" panose="020F0502020204030204" pitchFamily="34" charset="0"/>
                <a:cs typeface="Calibri" panose="020F0502020204030204" pitchFamily="34" charset="0"/>
              </a:rPr>
              <a:t>Có rất nhiều lễ hội: hội Lim, hội Gióng,….</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540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down)">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down)">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0">
            <a:extLst>
              <a:ext uri="{FF2B5EF4-FFF2-40B4-BE49-F238E27FC236}">
                <a16:creationId xmlns:a16="http://schemas.microsoft.com/office/drawing/2014/main" id="{72839102-55CD-BDAB-AF3A-7D1B3446F1BB}"/>
              </a:ext>
            </a:extLst>
          </p:cNvPr>
          <p:cNvPicPr>
            <a:picLocks noChangeAspect="1"/>
          </p:cNvPicPr>
          <p:nvPr/>
        </p:nvPicPr>
        <p:blipFill>
          <a:blip r:embed="rId2"/>
          <a:stretch>
            <a:fillRect/>
          </a:stretch>
        </p:blipFill>
        <p:spPr>
          <a:xfrm flipH="1">
            <a:off x="207524" y="2647950"/>
            <a:ext cx="2819893" cy="3946517"/>
          </a:xfrm>
          <a:prstGeom prst="rect">
            <a:avLst/>
          </a:prstGeom>
        </p:spPr>
      </p:pic>
      <p:sp>
        <p:nvSpPr>
          <p:cNvPr id="12" name="TextBox 11">
            <a:extLst>
              <a:ext uri="{FF2B5EF4-FFF2-40B4-BE49-F238E27FC236}">
                <a16:creationId xmlns:a16="http://schemas.microsoft.com/office/drawing/2014/main" id="{1D07EBB4-AEEE-F426-6DA2-45BF691CD95F}"/>
              </a:ext>
            </a:extLst>
          </p:cNvPr>
          <p:cNvSpPr txBox="1"/>
          <p:nvPr/>
        </p:nvSpPr>
        <p:spPr>
          <a:xfrm>
            <a:off x="2074228" y="780157"/>
            <a:ext cx="9222421" cy="132343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Hãy giải thích tại sao có sự khác biệt về hoạt động sản xuất của hai vùng trên.</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矩形 29">
            <a:extLst>
              <a:ext uri="{FF2B5EF4-FFF2-40B4-BE49-F238E27FC236}">
                <a16:creationId xmlns:a16="http://schemas.microsoft.com/office/drawing/2014/main" id="{78654422-385B-C1CE-44A1-9ADBCA2E4740}"/>
              </a:ext>
            </a:extLst>
          </p:cNvPr>
          <p:cNvSpPr/>
          <p:nvPr/>
        </p:nvSpPr>
        <p:spPr>
          <a:xfrm>
            <a:off x="3409950" y="2695443"/>
            <a:ext cx="7581900" cy="228147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Sự khác biệt về hoạt động sản xuất của hai vùng vì do thiên nhiên hai vùng khác nhau, vị trí địa lý cũng ảnh hưởng đến các hoạt động sản xuất.</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958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85D6A5B-80BB-4E98-ACD3-BA976B7F09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4" name="图片 3">
            <a:extLst>
              <a:ext uri="{FF2B5EF4-FFF2-40B4-BE49-F238E27FC236}">
                <a16:creationId xmlns:a16="http://schemas.microsoft.com/office/drawing/2014/main" id="{3E67D136-E831-DBAE-2381-1644A9EC52A4}"/>
              </a:ext>
            </a:extLst>
          </p:cNvPr>
          <p:cNvPicPr>
            <a:picLocks noChangeAspect="1"/>
          </p:cNvPicPr>
          <p:nvPr/>
        </p:nvPicPr>
        <p:blipFill>
          <a:blip r:embed="rId3">
            <a:alphaModFix amt="78000"/>
          </a:blip>
          <a:stretch>
            <a:fillRect/>
          </a:stretch>
        </p:blipFill>
        <p:spPr>
          <a:xfrm>
            <a:off x="1661795" y="1161289"/>
            <a:ext cx="9187815" cy="2686812"/>
          </a:xfrm>
          <a:prstGeom prst="rect">
            <a:avLst/>
          </a:prstGeom>
        </p:spPr>
      </p:pic>
      <p:pic>
        <p:nvPicPr>
          <p:cNvPr id="5" name="图片 10">
            <a:extLst>
              <a:ext uri="{FF2B5EF4-FFF2-40B4-BE49-F238E27FC236}">
                <a16:creationId xmlns:a16="http://schemas.microsoft.com/office/drawing/2014/main" id="{586702AF-D08C-4C28-154C-7E1007B2290A}"/>
              </a:ext>
            </a:extLst>
          </p:cNvPr>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6" name="TextBox 5">
            <a:extLst>
              <a:ext uri="{FF2B5EF4-FFF2-40B4-BE49-F238E27FC236}">
                <a16:creationId xmlns:a16="http://schemas.microsoft.com/office/drawing/2014/main" id="{40670F09-E812-2791-424E-DD3B0C54A2D6}"/>
              </a:ext>
            </a:extLst>
          </p:cNvPr>
          <p:cNvSpPr txBox="1"/>
          <p:nvPr/>
        </p:nvSpPr>
        <p:spPr>
          <a:xfrm>
            <a:off x="2716684" y="1674715"/>
            <a:ext cx="6960716" cy="1446550"/>
          </a:xfrm>
          <a:prstGeom prst="rect">
            <a:avLst/>
          </a:prstGeom>
          <a:noFill/>
        </p:spPr>
        <p:txBody>
          <a:bodyPr wrap="square">
            <a:spAutoFit/>
          </a:bodyPr>
          <a:lstStyle/>
          <a:p>
            <a:pPr lvl="0" algn="ctr">
              <a:defRPr/>
            </a:pPr>
            <a:r>
              <a:rPr lang="vi-VN" sz="4400" b="1" dirty="0">
                <a:solidFill>
                  <a:srgbClr val="002060"/>
                </a:solidFill>
                <a:latin typeface="Calibri"/>
                <a:cs typeface="Arial" panose="020B0604020202020204" pitchFamily="34" charset="0"/>
                <a:sym typeface="+mn-ea"/>
              </a:rPr>
              <a:t>Hoạt động 3: Lựa chọn di tích lịch sử ở hai vùng đã học</a:t>
            </a:r>
            <a:endParaRPr kumimoji="0" lang="en-US" sz="4400" b="1" i="0" u="none"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7" name="Picture 3">
            <a:extLst>
              <a:ext uri="{FF2B5EF4-FFF2-40B4-BE49-F238E27FC236}">
                <a16:creationId xmlns:a16="http://schemas.microsoft.com/office/drawing/2014/main" id="{FAFF35CE-66C0-5602-0CA3-FA1488C88026}"/>
              </a:ext>
            </a:extLst>
          </p:cNvPr>
          <p:cNvPicPr>
            <a:picLocks noChangeAspect="1"/>
          </p:cNvPicPr>
          <p:nvPr/>
        </p:nvPicPr>
        <p:blipFill>
          <a:blip r:embed="rId5"/>
          <a:srcRect/>
          <a:stretch>
            <a:fillRect/>
          </a:stretch>
        </p:blipFill>
        <p:spPr>
          <a:xfrm>
            <a:off x="9077325" y="76783"/>
            <a:ext cx="3399030" cy="2770210"/>
          </a:xfrm>
          <a:prstGeom prst="rect">
            <a:avLst/>
          </a:prstGeom>
        </p:spPr>
      </p:pic>
    </p:spTree>
    <p:extLst>
      <p:ext uri="{BB962C8B-B14F-4D97-AF65-F5344CB8AC3E}">
        <p14:creationId xmlns:p14="http://schemas.microsoft.com/office/powerpoint/2010/main" val="142222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arn(inVertical)">
                                      <p:cBhvr>
                                        <p:cTn id="11" dur="500"/>
                                        <p:tgtEl>
                                          <p:spTgt spid="6">
                                            <p:txEl>
                                              <p:pRg st="0" end="0"/>
                                            </p:txEl>
                                          </p:spTgt>
                                        </p:tgtEl>
                                      </p:cBhvr>
                                    </p:animEffect>
                                  </p:childTnLst>
                                </p:cTn>
                              </p:par>
                              <p:par>
                                <p:cTn id="12" presetID="2" presetClass="entr" presetSubtype="6"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7"/>
                                        </p:tgtEl>
                                        <p:attrNameLst>
                                          <p:attrName>r</p:attrName>
                                        </p:attrNameLst>
                                      </p:cBhvr>
                                    </p:animRot>
                                    <p:animRot by="-240000">
                                      <p:cBhvr>
                                        <p:cTn id="18" dur="200" fill="hold">
                                          <p:stCondLst>
                                            <p:cond delay="200"/>
                                          </p:stCondLst>
                                        </p:cTn>
                                        <p:tgtEl>
                                          <p:spTgt spid="7"/>
                                        </p:tgtEl>
                                        <p:attrNameLst>
                                          <p:attrName>r</p:attrName>
                                        </p:attrNameLst>
                                      </p:cBhvr>
                                    </p:animRot>
                                    <p:animRot by="240000">
                                      <p:cBhvr>
                                        <p:cTn id="19" dur="200" fill="hold">
                                          <p:stCondLst>
                                            <p:cond delay="400"/>
                                          </p:stCondLst>
                                        </p:cTn>
                                        <p:tgtEl>
                                          <p:spTgt spid="7"/>
                                        </p:tgtEl>
                                        <p:attrNameLst>
                                          <p:attrName>r</p:attrName>
                                        </p:attrNameLst>
                                      </p:cBhvr>
                                    </p:animRot>
                                    <p:animRot by="-240000">
                                      <p:cBhvr>
                                        <p:cTn id="20" dur="200" fill="hold">
                                          <p:stCondLst>
                                            <p:cond delay="600"/>
                                          </p:stCondLst>
                                        </p:cTn>
                                        <p:tgtEl>
                                          <p:spTgt spid="7"/>
                                        </p:tgtEl>
                                        <p:attrNameLst>
                                          <p:attrName>r</p:attrName>
                                        </p:attrNameLst>
                                      </p:cBhvr>
                                    </p:animRot>
                                    <p:animRot by="120000">
                                      <p:cBhvr>
                                        <p:cTn id="2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5FBCB7-B415-2F2E-7E06-41AD1C90ADA2}"/>
              </a:ext>
            </a:extLst>
          </p:cNvPr>
          <p:cNvPicPr>
            <a:picLocks noChangeAspect="1"/>
          </p:cNvPicPr>
          <p:nvPr/>
        </p:nvPicPr>
        <p:blipFill>
          <a:blip r:embed="rId2"/>
          <a:stretch>
            <a:fillRect/>
          </a:stretch>
        </p:blipFill>
        <p:spPr>
          <a:xfrm>
            <a:off x="2905124" y="247649"/>
            <a:ext cx="5876925" cy="6364901"/>
          </a:xfrm>
          <a:prstGeom prst="rect">
            <a:avLst/>
          </a:prstGeom>
        </p:spPr>
      </p:pic>
      <p:cxnSp>
        <p:nvCxnSpPr>
          <p:cNvPr id="5" name="Straight Connector 4">
            <a:extLst>
              <a:ext uri="{FF2B5EF4-FFF2-40B4-BE49-F238E27FC236}">
                <a16:creationId xmlns:a16="http://schemas.microsoft.com/office/drawing/2014/main" id="{BDB2C050-E8DD-F7E4-E873-8B49F8791B93}"/>
              </a:ext>
            </a:extLst>
          </p:cNvPr>
          <p:cNvCxnSpPr>
            <a:cxnSpLocks/>
          </p:cNvCxnSpPr>
          <p:nvPr/>
        </p:nvCxnSpPr>
        <p:spPr>
          <a:xfrm>
            <a:off x="5486400" y="876300"/>
            <a:ext cx="1104900" cy="180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C498FC1-3852-D9CE-0488-D4FCF3881D74}"/>
              </a:ext>
            </a:extLst>
          </p:cNvPr>
          <p:cNvCxnSpPr>
            <a:cxnSpLocks/>
          </p:cNvCxnSpPr>
          <p:nvPr/>
        </p:nvCxnSpPr>
        <p:spPr>
          <a:xfrm>
            <a:off x="5467350" y="1295400"/>
            <a:ext cx="1123950" cy="7429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BCE919-E0A5-B3D1-B374-2411D6B5410A}"/>
              </a:ext>
            </a:extLst>
          </p:cNvPr>
          <p:cNvCxnSpPr>
            <a:cxnSpLocks/>
          </p:cNvCxnSpPr>
          <p:nvPr/>
        </p:nvCxnSpPr>
        <p:spPr>
          <a:xfrm>
            <a:off x="5495925" y="1714500"/>
            <a:ext cx="1085850"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D82A96-017A-D0FB-F046-7FCACB5D90B7}"/>
              </a:ext>
            </a:extLst>
          </p:cNvPr>
          <p:cNvCxnSpPr>
            <a:cxnSpLocks/>
          </p:cNvCxnSpPr>
          <p:nvPr/>
        </p:nvCxnSpPr>
        <p:spPr>
          <a:xfrm flipV="1">
            <a:off x="5495925" y="2066925"/>
            <a:ext cx="1076325" cy="1143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97CC5A-3D8C-5B06-6C52-BBB79AE56EB1}"/>
              </a:ext>
            </a:extLst>
          </p:cNvPr>
          <p:cNvCxnSpPr>
            <a:cxnSpLocks/>
          </p:cNvCxnSpPr>
          <p:nvPr/>
        </p:nvCxnSpPr>
        <p:spPr>
          <a:xfrm>
            <a:off x="5505450" y="2647950"/>
            <a:ext cx="1085850" cy="1905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6F56D78-B8CC-A434-8F1C-0529C38A0833}"/>
              </a:ext>
            </a:extLst>
          </p:cNvPr>
          <p:cNvCxnSpPr>
            <a:cxnSpLocks/>
          </p:cNvCxnSpPr>
          <p:nvPr/>
        </p:nvCxnSpPr>
        <p:spPr>
          <a:xfrm flipV="1">
            <a:off x="5505450" y="2886075"/>
            <a:ext cx="1085850" cy="2000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AA7BD7-0A02-CFA7-E4F0-7EBB662A7BDF}"/>
              </a:ext>
            </a:extLst>
          </p:cNvPr>
          <p:cNvCxnSpPr>
            <a:cxnSpLocks/>
          </p:cNvCxnSpPr>
          <p:nvPr/>
        </p:nvCxnSpPr>
        <p:spPr>
          <a:xfrm flipV="1">
            <a:off x="5486400" y="2924175"/>
            <a:ext cx="1114425" cy="6381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FB9AB7-7CF9-376C-9FDF-9F358E9E67F9}"/>
              </a:ext>
            </a:extLst>
          </p:cNvPr>
          <p:cNvCxnSpPr>
            <a:cxnSpLocks/>
          </p:cNvCxnSpPr>
          <p:nvPr/>
        </p:nvCxnSpPr>
        <p:spPr>
          <a:xfrm flipV="1">
            <a:off x="5486400" y="2981325"/>
            <a:ext cx="1114425" cy="10477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A19358D-EFCE-1C25-E893-EA91D227B146}"/>
              </a:ext>
            </a:extLst>
          </p:cNvPr>
          <p:cNvCxnSpPr>
            <a:cxnSpLocks/>
          </p:cNvCxnSpPr>
          <p:nvPr/>
        </p:nvCxnSpPr>
        <p:spPr>
          <a:xfrm flipV="1">
            <a:off x="5514975" y="3009900"/>
            <a:ext cx="1085850" cy="14192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C283166-D82D-D848-255E-2E4C966C4FF4}"/>
              </a:ext>
            </a:extLst>
          </p:cNvPr>
          <p:cNvCxnSpPr>
            <a:cxnSpLocks/>
          </p:cNvCxnSpPr>
          <p:nvPr/>
        </p:nvCxnSpPr>
        <p:spPr>
          <a:xfrm flipV="1">
            <a:off x="5505450" y="3009900"/>
            <a:ext cx="1104900" cy="18859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80D8BFE-53F8-FF0B-323B-AC8B37AE35E1}"/>
              </a:ext>
            </a:extLst>
          </p:cNvPr>
          <p:cNvCxnSpPr>
            <a:cxnSpLocks/>
          </p:cNvCxnSpPr>
          <p:nvPr/>
        </p:nvCxnSpPr>
        <p:spPr>
          <a:xfrm flipV="1">
            <a:off x="5514975" y="4657725"/>
            <a:ext cx="1114425" cy="714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DDB2254-6AC3-882D-1EA5-BC4469BAB1DD}"/>
              </a:ext>
            </a:extLst>
          </p:cNvPr>
          <p:cNvCxnSpPr>
            <a:cxnSpLocks/>
          </p:cNvCxnSpPr>
          <p:nvPr/>
        </p:nvCxnSpPr>
        <p:spPr>
          <a:xfrm flipV="1">
            <a:off x="5495925" y="4686300"/>
            <a:ext cx="1162050" cy="11049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7BC258F-99E4-2AD5-E30B-B36921139CF9}"/>
              </a:ext>
            </a:extLst>
          </p:cNvPr>
          <p:cNvCxnSpPr>
            <a:cxnSpLocks/>
          </p:cNvCxnSpPr>
          <p:nvPr/>
        </p:nvCxnSpPr>
        <p:spPr>
          <a:xfrm flipV="1">
            <a:off x="5486400" y="4676775"/>
            <a:ext cx="1190625" cy="15621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837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left)">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left)">
                                      <p:cBhvr>
                                        <p:cTn id="7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85D6A5B-80BB-4E98-ACD3-BA976B7F09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4" name="图片 3">
            <a:extLst>
              <a:ext uri="{FF2B5EF4-FFF2-40B4-BE49-F238E27FC236}">
                <a16:creationId xmlns:a16="http://schemas.microsoft.com/office/drawing/2014/main" id="{3E67D136-E831-DBAE-2381-1644A9EC52A4}"/>
              </a:ext>
            </a:extLst>
          </p:cNvPr>
          <p:cNvPicPr>
            <a:picLocks noChangeAspect="1"/>
          </p:cNvPicPr>
          <p:nvPr/>
        </p:nvPicPr>
        <p:blipFill>
          <a:blip r:embed="rId3">
            <a:alphaModFix amt="78000"/>
          </a:blip>
          <a:stretch>
            <a:fillRect/>
          </a:stretch>
        </p:blipFill>
        <p:spPr>
          <a:xfrm>
            <a:off x="1661795" y="1161289"/>
            <a:ext cx="9187815" cy="2686812"/>
          </a:xfrm>
          <a:prstGeom prst="rect">
            <a:avLst/>
          </a:prstGeom>
        </p:spPr>
      </p:pic>
      <p:pic>
        <p:nvPicPr>
          <p:cNvPr id="5" name="图片 10">
            <a:extLst>
              <a:ext uri="{FF2B5EF4-FFF2-40B4-BE49-F238E27FC236}">
                <a16:creationId xmlns:a16="http://schemas.microsoft.com/office/drawing/2014/main" id="{586702AF-D08C-4C28-154C-7E1007B2290A}"/>
              </a:ext>
            </a:extLst>
          </p:cNvPr>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6" name="TextBox 5">
            <a:extLst>
              <a:ext uri="{FF2B5EF4-FFF2-40B4-BE49-F238E27FC236}">
                <a16:creationId xmlns:a16="http://schemas.microsoft.com/office/drawing/2014/main" id="{40670F09-E812-2791-424E-DD3B0C54A2D6}"/>
              </a:ext>
            </a:extLst>
          </p:cNvPr>
          <p:cNvSpPr txBox="1"/>
          <p:nvPr/>
        </p:nvSpPr>
        <p:spPr>
          <a:xfrm>
            <a:off x="2716684" y="1674715"/>
            <a:ext cx="6960716" cy="1446550"/>
          </a:xfrm>
          <a:prstGeom prst="rect">
            <a:avLst/>
          </a:prstGeom>
          <a:noFill/>
        </p:spPr>
        <p:txBody>
          <a:bodyPr wrap="square">
            <a:spAutoFit/>
          </a:bodyPr>
          <a:lstStyle/>
          <a:p>
            <a:pPr lvl="0" algn="ctr">
              <a:defRPr/>
            </a:pPr>
            <a:r>
              <a:rPr lang="vi-VN" sz="4400" b="1" dirty="0">
                <a:solidFill>
                  <a:srgbClr val="002060"/>
                </a:solidFill>
                <a:latin typeface="Calibri"/>
                <a:cs typeface="Arial" panose="020B0604020202020204" pitchFamily="34" charset="0"/>
                <a:sym typeface="+mn-ea"/>
              </a:rPr>
              <a:t>Hoạt động 4: Giới thiệu về một di tích lịch sử</a:t>
            </a:r>
            <a:endParaRPr kumimoji="0" lang="en-US" sz="44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p:txBody>
      </p:sp>
      <p:pic>
        <p:nvPicPr>
          <p:cNvPr id="7" name="Picture 3">
            <a:extLst>
              <a:ext uri="{FF2B5EF4-FFF2-40B4-BE49-F238E27FC236}">
                <a16:creationId xmlns:a16="http://schemas.microsoft.com/office/drawing/2014/main" id="{FAFF35CE-66C0-5602-0CA3-FA1488C88026}"/>
              </a:ext>
            </a:extLst>
          </p:cNvPr>
          <p:cNvPicPr>
            <a:picLocks noChangeAspect="1"/>
          </p:cNvPicPr>
          <p:nvPr/>
        </p:nvPicPr>
        <p:blipFill>
          <a:blip r:embed="rId5"/>
          <a:srcRect/>
          <a:stretch>
            <a:fillRect/>
          </a:stretch>
        </p:blipFill>
        <p:spPr>
          <a:xfrm>
            <a:off x="9077325" y="76783"/>
            <a:ext cx="3399030" cy="2770210"/>
          </a:xfrm>
          <a:prstGeom prst="rect">
            <a:avLst/>
          </a:prstGeom>
        </p:spPr>
      </p:pic>
    </p:spTree>
    <p:extLst>
      <p:ext uri="{BB962C8B-B14F-4D97-AF65-F5344CB8AC3E}">
        <p14:creationId xmlns:p14="http://schemas.microsoft.com/office/powerpoint/2010/main" val="8110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arn(inVertical)">
                                      <p:cBhvr>
                                        <p:cTn id="11" dur="500"/>
                                        <p:tgtEl>
                                          <p:spTgt spid="6">
                                            <p:txEl>
                                              <p:pRg st="0" end="0"/>
                                            </p:txEl>
                                          </p:spTgt>
                                        </p:tgtEl>
                                      </p:cBhvr>
                                    </p:animEffect>
                                  </p:childTnLst>
                                </p:cTn>
                              </p:par>
                              <p:par>
                                <p:cTn id="12" presetID="2" presetClass="entr" presetSubtype="6"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7"/>
                                        </p:tgtEl>
                                        <p:attrNameLst>
                                          <p:attrName>r</p:attrName>
                                        </p:attrNameLst>
                                      </p:cBhvr>
                                    </p:animRot>
                                    <p:animRot by="-240000">
                                      <p:cBhvr>
                                        <p:cTn id="18" dur="200" fill="hold">
                                          <p:stCondLst>
                                            <p:cond delay="200"/>
                                          </p:stCondLst>
                                        </p:cTn>
                                        <p:tgtEl>
                                          <p:spTgt spid="7"/>
                                        </p:tgtEl>
                                        <p:attrNameLst>
                                          <p:attrName>r</p:attrName>
                                        </p:attrNameLst>
                                      </p:cBhvr>
                                    </p:animRot>
                                    <p:animRot by="240000">
                                      <p:cBhvr>
                                        <p:cTn id="19" dur="200" fill="hold">
                                          <p:stCondLst>
                                            <p:cond delay="400"/>
                                          </p:stCondLst>
                                        </p:cTn>
                                        <p:tgtEl>
                                          <p:spTgt spid="7"/>
                                        </p:tgtEl>
                                        <p:attrNameLst>
                                          <p:attrName>r</p:attrName>
                                        </p:attrNameLst>
                                      </p:cBhvr>
                                    </p:animRot>
                                    <p:animRot by="-240000">
                                      <p:cBhvr>
                                        <p:cTn id="20" dur="200" fill="hold">
                                          <p:stCondLst>
                                            <p:cond delay="600"/>
                                          </p:stCondLst>
                                        </p:cTn>
                                        <p:tgtEl>
                                          <p:spTgt spid="7"/>
                                        </p:tgtEl>
                                        <p:attrNameLst>
                                          <p:attrName>r</p:attrName>
                                        </p:attrNameLst>
                                      </p:cBhvr>
                                    </p:animRot>
                                    <p:animRot by="120000">
                                      <p:cBhvr>
                                        <p:cTn id="2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9014D4-B3CD-3BDC-0876-DA53804B5538}"/>
              </a:ext>
            </a:extLst>
          </p:cNvPr>
          <p:cNvSpPr/>
          <p:nvPr/>
        </p:nvSpPr>
        <p:spPr>
          <a:xfrm>
            <a:off x="962026" y="134954"/>
            <a:ext cx="10410824" cy="1041247"/>
          </a:xfrm>
          <a:prstGeom prst="rect">
            <a:avLst/>
          </a:prstGeom>
        </p:spPr>
        <p:txBody>
          <a:bodyPr wrap="square">
            <a:spAutoFit/>
          </a:bodyPr>
          <a:lstStyle/>
          <a:p>
            <a:pPr lvl="0" algn="ctr">
              <a:lnSpc>
                <a:spcPct val="115000"/>
              </a:lnSpc>
              <a:spcAft>
                <a:spcPts val="800"/>
              </a:spcAft>
              <a:buClr>
                <a:srgbClr val="FF0000"/>
              </a:buClr>
              <a:buSzPct val="130000"/>
              <a:defRPr/>
            </a:pPr>
            <a:r>
              <a:rPr lang="vi-VN" sz="2800" b="1" dirty="0">
                <a:solidFill>
                  <a:srgbClr val="FF0000"/>
                </a:solidFill>
                <a:ea typeface="Arial" panose="020B0604020202020204" pitchFamily="34" charset="0"/>
                <a:cs typeface="Arial" panose="020B0604020202020204" pitchFamily="34" charset="0"/>
              </a:rPr>
              <a:t>Lựa chọn một trong các di tích lịch sử đã học, sưu tầm và giới thiệu về di tích lịch sử đó theo các gợi ý sau.</a:t>
            </a:r>
            <a:endPar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A63C49D-6107-86BC-208A-0825D7BB6CF3}"/>
              </a:ext>
            </a:extLst>
          </p:cNvPr>
          <p:cNvPicPr>
            <a:picLocks noChangeAspect="1"/>
          </p:cNvPicPr>
          <p:nvPr/>
        </p:nvPicPr>
        <p:blipFill>
          <a:blip r:embed="rId2"/>
          <a:stretch>
            <a:fillRect/>
          </a:stretch>
        </p:blipFill>
        <p:spPr>
          <a:xfrm>
            <a:off x="4010025" y="1266825"/>
            <a:ext cx="3676650" cy="5235230"/>
          </a:xfrm>
          <a:prstGeom prst="rect">
            <a:avLst/>
          </a:prstGeom>
        </p:spPr>
      </p:pic>
    </p:spTree>
    <p:extLst>
      <p:ext uri="{BB962C8B-B14F-4D97-AF65-F5344CB8AC3E}">
        <p14:creationId xmlns:p14="http://schemas.microsoft.com/office/powerpoint/2010/main" val="384400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Ổ LOA">
            <a:hlinkClick r:id="" action="ppaction://media"/>
            <a:extLst>
              <a:ext uri="{FF2B5EF4-FFF2-40B4-BE49-F238E27FC236}">
                <a16:creationId xmlns:a16="http://schemas.microsoft.com/office/drawing/2014/main" id="{45AAFD96-185C-8393-EB4C-577AD8DD61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4719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8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0">
            <a:extLst>
              <a:ext uri="{FF2B5EF4-FFF2-40B4-BE49-F238E27FC236}">
                <a16:creationId xmlns:a16="http://schemas.microsoft.com/office/drawing/2014/main" id="{72839102-55CD-BDAB-AF3A-7D1B3446F1BB}"/>
              </a:ext>
            </a:extLst>
          </p:cNvPr>
          <p:cNvPicPr>
            <a:picLocks noChangeAspect="1"/>
          </p:cNvPicPr>
          <p:nvPr/>
        </p:nvPicPr>
        <p:blipFill>
          <a:blip r:embed="rId2"/>
          <a:stretch>
            <a:fillRect/>
          </a:stretch>
        </p:blipFill>
        <p:spPr>
          <a:xfrm flipH="1">
            <a:off x="207524" y="2647950"/>
            <a:ext cx="2819893" cy="3946517"/>
          </a:xfrm>
          <a:prstGeom prst="rect">
            <a:avLst/>
          </a:prstGeom>
        </p:spPr>
      </p:pic>
      <p:sp>
        <p:nvSpPr>
          <p:cNvPr id="12" name="TextBox 11">
            <a:extLst>
              <a:ext uri="{FF2B5EF4-FFF2-40B4-BE49-F238E27FC236}">
                <a16:creationId xmlns:a16="http://schemas.microsoft.com/office/drawing/2014/main" id="{1D07EBB4-AEEE-F426-6DA2-45BF691CD95F}"/>
              </a:ext>
            </a:extLst>
          </p:cNvPr>
          <p:cNvSpPr txBox="1"/>
          <p:nvPr/>
        </p:nvSpPr>
        <p:spPr>
          <a:xfrm>
            <a:off x="1950403" y="1094482"/>
            <a:ext cx="9603422" cy="132343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Các em sẽ làm gì để góp phần giữ gìn và phát huy giá trị của di tích lịch sử đó?</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45074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85D6A5B-80BB-4E98-ACD3-BA976B7F09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grpSp>
        <p:nvGrpSpPr>
          <p:cNvPr id="27" name="Group 20"/>
          <p:cNvGrpSpPr/>
          <p:nvPr/>
        </p:nvGrpSpPr>
        <p:grpSpPr>
          <a:xfrm>
            <a:off x="3327400" y="1628601"/>
            <a:ext cx="7035800" cy="2865431"/>
            <a:chOff x="0" y="0"/>
            <a:chExt cx="3907097" cy="1138475"/>
          </a:xfrm>
        </p:grpSpPr>
        <p:sp>
          <p:nvSpPr>
            <p:cNvPr id="29"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D98B9"/>
            </a:solidFill>
          </p:spPr>
        </p:sp>
      </p:grpSp>
      <p:pic>
        <p:nvPicPr>
          <p:cNvPr id="20" name="Picture 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120128" y="-88289"/>
            <a:ext cx="3148072" cy="1463853"/>
          </a:xfrm>
          <a:prstGeom prst="rect">
            <a:avLst/>
          </a:prstGeom>
        </p:spPr>
      </p:pic>
      <p:pic>
        <p:nvPicPr>
          <p:cNvPr id="21" name="Picture 7"/>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674282" y="225129"/>
            <a:ext cx="2237977" cy="1040659"/>
          </a:xfrm>
          <a:prstGeom prst="rect">
            <a:avLst/>
          </a:prstGeom>
        </p:spPr>
      </p:pic>
      <p:pic>
        <p:nvPicPr>
          <p:cNvPr id="24" name="Picture 7"/>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32452"/>
          <a:stretch/>
        </p:blipFill>
        <p:spPr>
          <a:xfrm>
            <a:off x="9747615" y="3530088"/>
            <a:ext cx="2358660" cy="3327912"/>
          </a:xfrm>
          <a:prstGeom prst="rect">
            <a:avLst/>
          </a:prstGeom>
        </p:spPr>
      </p:pic>
      <p:pic>
        <p:nvPicPr>
          <p:cNvPr id="2" name="Picture 1" descr="A picture containing text, toy, doll&#10;&#10;Description automatically generated">
            <a:extLst>
              <a:ext uri="{FF2B5EF4-FFF2-40B4-BE49-F238E27FC236}">
                <a16:creationId xmlns:a16="http://schemas.microsoft.com/office/drawing/2014/main" id="{DEBAA1A3-7AC8-ADCC-48D5-33A6A120AE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79874" y="3070867"/>
            <a:ext cx="2673001" cy="3787133"/>
          </a:xfrm>
          <a:prstGeom prst="rect">
            <a:avLst/>
          </a:prstGeom>
        </p:spPr>
      </p:pic>
      <p:pic>
        <p:nvPicPr>
          <p:cNvPr id="3" name="Picture 2">
            <a:extLst>
              <a:ext uri="{FF2B5EF4-FFF2-40B4-BE49-F238E27FC236}">
                <a16:creationId xmlns:a16="http://schemas.microsoft.com/office/drawing/2014/main" id="{8C4C242F-8891-8D2B-EB72-88D3877F2AAF}"/>
              </a:ext>
            </a:extLst>
          </p:cNvPr>
          <p:cNvPicPr>
            <a:picLocks noChangeAspect="1"/>
          </p:cNvPicPr>
          <p:nvPr/>
        </p:nvPicPr>
        <p:blipFill>
          <a:blip r:embed="rId8"/>
          <a:stretch>
            <a:fillRect/>
          </a:stretch>
        </p:blipFill>
        <p:spPr>
          <a:xfrm>
            <a:off x="2901359" y="1918995"/>
            <a:ext cx="7760881" cy="2353260"/>
          </a:xfrm>
          <a:prstGeom prst="rect">
            <a:avLst/>
          </a:prstGeom>
        </p:spPr>
      </p:pic>
    </p:spTree>
    <p:extLst>
      <p:ext uri="{BB962C8B-B14F-4D97-AF65-F5344CB8AC3E}">
        <p14:creationId xmlns:p14="http://schemas.microsoft.com/office/powerpoint/2010/main" val="368183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8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81D57C-D749-158E-2F3C-0797AECF6C71}"/>
              </a:ext>
            </a:extLst>
          </p:cNvPr>
          <p:cNvSpPr txBox="1"/>
          <p:nvPr/>
        </p:nvSpPr>
        <p:spPr>
          <a:xfrm>
            <a:off x="2207578" y="1593421"/>
            <a:ext cx="9689147" cy="132343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kể về các di tích lịch sử của địa phương mình cho người thân nghe</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7" name="图片 10">
            <a:extLst>
              <a:ext uri="{FF2B5EF4-FFF2-40B4-BE49-F238E27FC236}">
                <a16:creationId xmlns:a16="http://schemas.microsoft.com/office/drawing/2014/main" id="{72839102-55CD-BDAB-AF3A-7D1B3446F1BB}"/>
              </a:ext>
            </a:extLst>
          </p:cNvPr>
          <p:cNvPicPr>
            <a:picLocks noChangeAspect="1"/>
          </p:cNvPicPr>
          <p:nvPr/>
        </p:nvPicPr>
        <p:blipFill>
          <a:blip r:embed="rId2"/>
          <a:stretch>
            <a:fillRect/>
          </a:stretch>
        </p:blipFill>
        <p:spPr>
          <a:xfrm flipH="1">
            <a:off x="426599" y="2686050"/>
            <a:ext cx="2819893" cy="3946517"/>
          </a:xfrm>
          <a:prstGeom prst="rect">
            <a:avLst/>
          </a:prstGeom>
        </p:spPr>
      </p:pic>
    </p:spTree>
    <p:extLst>
      <p:ext uri="{BB962C8B-B14F-4D97-AF65-F5344CB8AC3E}">
        <p14:creationId xmlns:p14="http://schemas.microsoft.com/office/powerpoint/2010/main" val="411099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85D6A5B-80BB-4E98-ACD3-BA976B7F09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grpSp>
        <p:nvGrpSpPr>
          <p:cNvPr id="27" name="Group 20"/>
          <p:cNvGrpSpPr/>
          <p:nvPr/>
        </p:nvGrpSpPr>
        <p:grpSpPr>
          <a:xfrm>
            <a:off x="3760167" y="878473"/>
            <a:ext cx="7035800" cy="4438405"/>
            <a:chOff x="0" y="0"/>
            <a:chExt cx="3907097" cy="1138475"/>
          </a:xfrm>
        </p:grpSpPr>
        <p:sp>
          <p:nvSpPr>
            <p:cNvPr id="29"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D98B9"/>
            </a:solidFill>
          </p:spPr>
        </p:sp>
      </p:grpSp>
      <p:pic>
        <p:nvPicPr>
          <p:cNvPr id="20" name="Picture 5"/>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20128" y="-88289"/>
            <a:ext cx="3148072" cy="1463853"/>
          </a:xfrm>
          <a:prstGeom prst="rect">
            <a:avLst/>
          </a:prstGeom>
        </p:spPr>
      </p:pic>
      <p:pic>
        <p:nvPicPr>
          <p:cNvPr id="21" name="Picture 7"/>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74282" y="225129"/>
            <a:ext cx="2237977" cy="1040659"/>
          </a:xfrm>
          <a:prstGeom prst="rect">
            <a:avLst/>
          </a:prstGeom>
        </p:spPr>
      </p:pic>
      <p:pic>
        <p:nvPicPr>
          <p:cNvPr id="13" name="Picture 1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07248" y="1029279"/>
            <a:ext cx="5321183" cy="6038223"/>
          </a:xfrm>
          <a:prstGeom prst="rect">
            <a:avLst/>
          </a:prstGeom>
        </p:spPr>
      </p:pic>
      <p:pic>
        <p:nvPicPr>
          <p:cNvPr id="24" name="Picture 7"/>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b="32452"/>
          <a:stretch/>
        </p:blipFill>
        <p:spPr>
          <a:xfrm>
            <a:off x="10195290" y="3969101"/>
            <a:ext cx="2047510" cy="2888900"/>
          </a:xfrm>
          <a:prstGeom prst="rect">
            <a:avLst/>
          </a:prstGeom>
        </p:spPr>
      </p:pic>
      <p:pic>
        <p:nvPicPr>
          <p:cNvPr id="36" name="Picture 35">
            <a:hlinkClick r:id="rId10" action="ppaction://hlinksldjump"/>
            <a:extLst>
              <a:ext uri="{FF2B5EF4-FFF2-40B4-BE49-F238E27FC236}">
                <a16:creationId xmlns:a16="http://schemas.microsoft.com/office/drawing/2014/main" id="{398273E1-7ACF-4FB7-AA86-687073FB95E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476030" y="1982748"/>
            <a:ext cx="468699" cy="468699"/>
          </a:xfrm>
          <a:prstGeom prst="rect">
            <a:avLst/>
          </a:prstGeom>
        </p:spPr>
      </p:pic>
      <p:pic>
        <p:nvPicPr>
          <p:cNvPr id="2" name="Picture 1">
            <a:extLst>
              <a:ext uri="{FF2B5EF4-FFF2-40B4-BE49-F238E27FC236}">
                <a16:creationId xmlns:a16="http://schemas.microsoft.com/office/drawing/2014/main" id="{6FA0AA86-D2A0-AFE6-E7B5-0375B2196DC7}"/>
              </a:ext>
            </a:extLst>
          </p:cNvPr>
          <p:cNvPicPr>
            <a:picLocks noChangeAspect="1"/>
          </p:cNvPicPr>
          <p:nvPr/>
        </p:nvPicPr>
        <p:blipFill>
          <a:blip r:embed="rId12"/>
          <a:stretch>
            <a:fillRect/>
          </a:stretch>
        </p:blipFill>
        <p:spPr>
          <a:xfrm>
            <a:off x="4610229" y="1034978"/>
            <a:ext cx="5809992" cy="4578493"/>
          </a:xfrm>
          <a:prstGeom prst="rect">
            <a:avLst/>
          </a:prstGeom>
        </p:spPr>
      </p:pic>
    </p:spTree>
    <p:extLst>
      <p:ext uri="{BB962C8B-B14F-4D97-AF65-F5344CB8AC3E}">
        <p14:creationId xmlns:p14="http://schemas.microsoft.com/office/powerpoint/2010/main" val="368812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0">
            <a:extLst>
              <a:ext uri="{FF2B5EF4-FFF2-40B4-BE49-F238E27FC236}">
                <a16:creationId xmlns:a16="http://schemas.microsoft.com/office/drawing/2014/main" id="{72839102-55CD-BDAB-AF3A-7D1B3446F1BB}"/>
              </a:ext>
            </a:extLst>
          </p:cNvPr>
          <p:cNvPicPr>
            <a:picLocks noChangeAspect="1"/>
          </p:cNvPicPr>
          <p:nvPr/>
        </p:nvPicPr>
        <p:blipFill>
          <a:blip r:embed="rId2"/>
          <a:stretch>
            <a:fillRect/>
          </a:stretch>
        </p:blipFill>
        <p:spPr>
          <a:xfrm flipH="1">
            <a:off x="207524" y="2647950"/>
            <a:ext cx="2819893" cy="3946517"/>
          </a:xfrm>
          <a:prstGeom prst="rect">
            <a:avLst/>
          </a:prstGeom>
        </p:spPr>
      </p:pic>
      <p:sp>
        <p:nvSpPr>
          <p:cNvPr id="9" name="TextBox 8">
            <a:extLst>
              <a:ext uri="{FF2B5EF4-FFF2-40B4-BE49-F238E27FC236}">
                <a16:creationId xmlns:a16="http://schemas.microsoft.com/office/drawing/2014/main" id="{16819C41-DAA4-FC99-F385-92B5B369E48A}"/>
              </a:ext>
            </a:extLst>
          </p:cNvPr>
          <p:cNvSpPr txBox="1"/>
          <p:nvPr/>
        </p:nvSpPr>
        <p:spPr>
          <a:xfrm>
            <a:off x="2702878" y="298021"/>
            <a:ext cx="8250871" cy="120032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Thành Cổ Loa gồm mấy vòng thành khép kín?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矩形 29">
            <a:extLst>
              <a:ext uri="{FF2B5EF4-FFF2-40B4-BE49-F238E27FC236}">
                <a16:creationId xmlns:a16="http://schemas.microsoft.com/office/drawing/2014/main" id="{B4B66E82-298F-7519-2D9A-23B1F200DCED}"/>
              </a:ext>
            </a:extLst>
          </p:cNvPr>
          <p:cNvSpPr/>
          <p:nvPr/>
        </p:nvSpPr>
        <p:spPr>
          <a:xfrm>
            <a:off x="3600450" y="1857243"/>
            <a:ext cx="7410450"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Thành Cổ Loa gồm 3 vòng thành khép kín.</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B6AD833B-ABD9-13C3-9A9E-628C0B1F830C}"/>
              </a:ext>
            </a:extLst>
          </p:cNvPr>
          <p:cNvSpPr txBox="1"/>
          <p:nvPr/>
        </p:nvSpPr>
        <p:spPr>
          <a:xfrm>
            <a:off x="3121978" y="2717371"/>
            <a:ext cx="5707697" cy="646331"/>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Am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thờ</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công</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chúa</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nào</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矩形 29">
            <a:extLst>
              <a:ext uri="{FF2B5EF4-FFF2-40B4-BE49-F238E27FC236}">
                <a16:creationId xmlns:a16="http://schemas.microsoft.com/office/drawing/2014/main" id="{9847A4E9-D1BC-F34E-234A-0F039E667EE3}"/>
              </a:ext>
            </a:extLst>
          </p:cNvPr>
          <p:cNvSpPr/>
          <p:nvPr/>
        </p:nvSpPr>
        <p:spPr>
          <a:xfrm>
            <a:off x="4248150" y="3705093"/>
            <a:ext cx="5495925"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Am thờ công chúa Mị Châu.</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9B29462-181C-A512-7A49-4E7E3F33FCDD}"/>
              </a:ext>
            </a:extLst>
          </p:cNvPr>
          <p:cNvSpPr txBox="1"/>
          <p:nvPr/>
        </p:nvSpPr>
        <p:spPr>
          <a:xfrm>
            <a:off x="3276600" y="4603321"/>
            <a:ext cx="8810625" cy="646331"/>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Lễ hội Cổ loa được diễn vào ngày nào?</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矩形 29">
            <a:extLst>
              <a:ext uri="{FF2B5EF4-FFF2-40B4-BE49-F238E27FC236}">
                <a16:creationId xmlns:a16="http://schemas.microsoft.com/office/drawing/2014/main" id="{3442566C-BF6B-6922-D7A6-BC422CF40E8F}"/>
              </a:ext>
            </a:extLst>
          </p:cNvPr>
          <p:cNvSpPr/>
          <p:nvPr/>
        </p:nvSpPr>
        <p:spPr>
          <a:xfrm>
            <a:off x="4772025" y="5448168"/>
            <a:ext cx="6743700" cy="1055608"/>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Lễ hội Cổ loa được diễn vào ngày 6 tháng giêng Âm lịch hàng năm.</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783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80">
                                          <p:stCondLst>
                                            <p:cond delay="0"/>
                                          </p:stCondLst>
                                        </p:cTn>
                                        <p:tgtEl>
                                          <p:spTgt spid="3"/>
                                        </p:tgtEl>
                                      </p:cBhvr>
                                    </p:animEffect>
                                    <p:anim calcmode="lin" valueType="num">
                                      <p:cBhvr>
                                        <p:cTn id="3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gtEl>
                                      </p:cBhvr>
                                      <p:to x="100000" y="60000"/>
                                    </p:animScale>
                                    <p:animScale>
                                      <p:cBhvr>
                                        <p:cTn id="37" dur="166" decel="50000">
                                          <p:stCondLst>
                                            <p:cond delay="676"/>
                                          </p:stCondLst>
                                        </p:cTn>
                                        <p:tgtEl>
                                          <p:spTgt spid="3"/>
                                        </p:tgtEl>
                                      </p:cBhvr>
                                      <p:to x="100000" y="100000"/>
                                    </p:animScale>
                                    <p:animScale>
                                      <p:cBhvr>
                                        <p:cTn id="38" dur="26">
                                          <p:stCondLst>
                                            <p:cond delay="1312"/>
                                          </p:stCondLst>
                                        </p:cTn>
                                        <p:tgtEl>
                                          <p:spTgt spid="3"/>
                                        </p:tgtEl>
                                      </p:cBhvr>
                                      <p:to x="100000" y="80000"/>
                                    </p:animScale>
                                    <p:animScale>
                                      <p:cBhvr>
                                        <p:cTn id="39" dur="166" decel="50000">
                                          <p:stCondLst>
                                            <p:cond delay="1338"/>
                                          </p:stCondLst>
                                        </p:cTn>
                                        <p:tgtEl>
                                          <p:spTgt spid="3"/>
                                        </p:tgtEl>
                                      </p:cBhvr>
                                      <p:to x="100000" y="100000"/>
                                    </p:animScale>
                                    <p:animScale>
                                      <p:cBhvr>
                                        <p:cTn id="40" dur="26">
                                          <p:stCondLst>
                                            <p:cond delay="1642"/>
                                          </p:stCondLst>
                                        </p:cTn>
                                        <p:tgtEl>
                                          <p:spTgt spid="3"/>
                                        </p:tgtEl>
                                      </p:cBhvr>
                                      <p:to x="100000" y="90000"/>
                                    </p:animScale>
                                    <p:animScale>
                                      <p:cBhvr>
                                        <p:cTn id="41" dur="166" decel="50000">
                                          <p:stCondLst>
                                            <p:cond delay="1668"/>
                                          </p:stCondLst>
                                        </p:cTn>
                                        <p:tgtEl>
                                          <p:spTgt spid="3"/>
                                        </p:tgtEl>
                                      </p:cBhvr>
                                      <p:to x="100000" y="100000"/>
                                    </p:animScale>
                                    <p:animScale>
                                      <p:cBhvr>
                                        <p:cTn id="42" dur="26">
                                          <p:stCondLst>
                                            <p:cond delay="1808"/>
                                          </p:stCondLst>
                                        </p:cTn>
                                        <p:tgtEl>
                                          <p:spTgt spid="3"/>
                                        </p:tgtEl>
                                      </p:cBhvr>
                                      <p:to x="100000" y="95000"/>
                                    </p:animScale>
                                    <p:animScale>
                                      <p:cBhvr>
                                        <p:cTn id="43" dur="166" decel="50000">
                                          <p:stCondLst>
                                            <p:cond delay="1834"/>
                                          </p:stCondLst>
                                        </p:cTn>
                                        <p:tgtEl>
                                          <p:spTgt spid="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down)">
                                      <p:cBhvr>
                                        <p:cTn id="53" dur="580">
                                          <p:stCondLst>
                                            <p:cond delay="0"/>
                                          </p:stCondLst>
                                        </p:cTn>
                                        <p:tgtEl>
                                          <p:spTgt spid="8"/>
                                        </p:tgtEl>
                                      </p:cBhvr>
                                    </p:animEffect>
                                    <p:anim calcmode="lin" valueType="num">
                                      <p:cBhvr>
                                        <p:cTn id="5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9" dur="26">
                                          <p:stCondLst>
                                            <p:cond delay="650"/>
                                          </p:stCondLst>
                                        </p:cTn>
                                        <p:tgtEl>
                                          <p:spTgt spid="8"/>
                                        </p:tgtEl>
                                      </p:cBhvr>
                                      <p:to x="100000" y="60000"/>
                                    </p:animScale>
                                    <p:animScale>
                                      <p:cBhvr>
                                        <p:cTn id="60" dur="166" decel="50000">
                                          <p:stCondLst>
                                            <p:cond delay="676"/>
                                          </p:stCondLst>
                                        </p:cTn>
                                        <p:tgtEl>
                                          <p:spTgt spid="8"/>
                                        </p:tgtEl>
                                      </p:cBhvr>
                                      <p:to x="100000" y="100000"/>
                                    </p:animScale>
                                    <p:animScale>
                                      <p:cBhvr>
                                        <p:cTn id="61" dur="26">
                                          <p:stCondLst>
                                            <p:cond delay="1312"/>
                                          </p:stCondLst>
                                        </p:cTn>
                                        <p:tgtEl>
                                          <p:spTgt spid="8"/>
                                        </p:tgtEl>
                                      </p:cBhvr>
                                      <p:to x="100000" y="80000"/>
                                    </p:animScale>
                                    <p:animScale>
                                      <p:cBhvr>
                                        <p:cTn id="62" dur="166" decel="50000">
                                          <p:stCondLst>
                                            <p:cond delay="1338"/>
                                          </p:stCondLst>
                                        </p:cTn>
                                        <p:tgtEl>
                                          <p:spTgt spid="8"/>
                                        </p:tgtEl>
                                      </p:cBhvr>
                                      <p:to x="100000" y="100000"/>
                                    </p:animScale>
                                    <p:animScale>
                                      <p:cBhvr>
                                        <p:cTn id="63" dur="26">
                                          <p:stCondLst>
                                            <p:cond delay="1642"/>
                                          </p:stCondLst>
                                        </p:cTn>
                                        <p:tgtEl>
                                          <p:spTgt spid="8"/>
                                        </p:tgtEl>
                                      </p:cBhvr>
                                      <p:to x="100000" y="90000"/>
                                    </p:animScale>
                                    <p:animScale>
                                      <p:cBhvr>
                                        <p:cTn id="64" dur="166" decel="50000">
                                          <p:stCondLst>
                                            <p:cond delay="1668"/>
                                          </p:stCondLst>
                                        </p:cTn>
                                        <p:tgtEl>
                                          <p:spTgt spid="8"/>
                                        </p:tgtEl>
                                      </p:cBhvr>
                                      <p:to x="100000" y="100000"/>
                                    </p:animScale>
                                    <p:animScale>
                                      <p:cBhvr>
                                        <p:cTn id="65" dur="26">
                                          <p:stCondLst>
                                            <p:cond delay="1808"/>
                                          </p:stCondLst>
                                        </p:cTn>
                                        <p:tgtEl>
                                          <p:spTgt spid="8"/>
                                        </p:tgtEl>
                                      </p:cBhvr>
                                      <p:to x="100000" y="95000"/>
                                    </p:animScale>
                                    <p:animScale>
                                      <p:cBhvr>
                                        <p:cTn id="66" dur="166" decel="50000">
                                          <p:stCondLst>
                                            <p:cond delay="1834"/>
                                          </p:stCondLst>
                                        </p:cTn>
                                        <p:tgtEl>
                                          <p:spTgt spid="8"/>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barn(inVertical)">
                                      <p:cBhvr>
                                        <p:cTn id="7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4" grpId="0" animBg="1"/>
      <p:bldP spid="8"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srcRect l="1223" r="938"/>
          <a:stretch>
            <a:fillRect/>
          </a:stretch>
        </p:blipFill>
        <p:spPr>
          <a:xfrm>
            <a:off x="0" y="-594"/>
            <a:ext cx="12192000" cy="6858594"/>
          </a:xfrm>
          <a:custGeom>
            <a:avLst/>
            <a:gdLst>
              <a:gd name="connsiteX0" fmla="*/ 0 w 12192000"/>
              <a:gd name="connsiteY0" fmla="*/ 0 h 6858594"/>
              <a:gd name="connsiteX1" fmla="*/ 12192000 w 12192000"/>
              <a:gd name="connsiteY1" fmla="*/ 0 h 6858594"/>
              <a:gd name="connsiteX2" fmla="*/ 12192000 w 12192000"/>
              <a:gd name="connsiteY2" fmla="*/ 6858594 h 6858594"/>
              <a:gd name="connsiteX3" fmla="*/ 0 w 12192000"/>
              <a:gd name="connsiteY3" fmla="*/ 6858594 h 6858594"/>
            </a:gdLst>
            <a:ahLst/>
            <a:cxnLst>
              <a:cxn ang="0">
                <a:pos x="connsiteX0" y="connsiteY0"/>
              </a:cxn>
              <a:cxn ang="0">
                <a:pos x="connsiteX1" y="connsiteY1"/>
              </a:cxn>
              <a:cxn ang="0">
                <a:pos x="connsiteX2" y="connsiteY2"/>
              </a:cxn>
              <a:cxn ang="0">
                <a:pos x="connsiteX3" y="connsiteY3"/>
              </a:cxn>
            </a:cxnLst>
            <a:rect l="l" t="t" r="r" b="b"/>
            <a:pathLst>
              <a:path w="12192000" h="6858594">
                <a:moveTo>
                  <a:pt x="0" y="0"/>
                </a:moveTo>
                <a:lnTo>
                  <a:pt x="12192000" y="0"/>
                </a:lnTo>
                <a:lnTo>
                  <a:pt x="12192000" y="6858594"/>
                </a:lnTo>
                <a:lnTo>
                  <a:pt x="0" y="6858594"/>
                </a:lnTo>
                <a:close/>
              </a:path>
            </a:pathLst>
          </a:custGeom>
        </p:spPr>
      </p:pic>
      <p:sp>
        <p:nvSpPr>
          <p:cNvPr id="3" name="矩形 32">
            <a:extLst>
              <a:ext uri="{FF2B5EF4-FFF2-40B4-BE49-F238E27FC236}">
                <a16:creationId xmlns:a16="http://schemas.microsoft.com/office/drawing/2014/main" id="{D272AE16-E0EF-4231-ABD5-659E321B85CE}"/>
              </a:ext>
            </a:extLst>
          </p:cNvPr>
          <p:cNvSpPr/>
          <p:nvPr/>
        </p:nvSpPr>
        <p:spPr>
          <a:xfrm>
            <a:off x="914399" y="1443790"/>
            <a:ext cx="10748212" cy="4219073"/>
          </a:xfrm>
          <a:prstGeom prst="rect">
            <a:avLst/>
          </a:prstGeom>
          <a:solidFill>
            <a:sysClr val="window" lastClr="FFFFFF">
              <a:alpha val="9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107号-萌趣欢乐体" panose="020F0502020204030204"/>
              <a:ea typeface="字魂107号-萌趣欢乐体"/>
              <a:cs typeface="+mn-ea"/>
              <a:sym typeface="+mn-lt"/>
            </a:endParaRPr>
          </a:p>
        </p:txBody>
      </p:sp>
      <p:sp>
        <p:nvSpPr>
          <p:cNvPr id="4" name="矩形 33">
            <a:extLst>
              <a:ext uri="{FF2B5EF4-FFF2-40B4-BE49-F238E27FC236}">
                <a16:creationId xmlns:a16="http://schemas.microsoft.com/office/drawing/2014/main" id="{20F52424-A0E8-4BFD-AB71-316BF51F0736}"/>
              </a:ext>
            </a:extLst>
          </p:cNvPr>
          <p:cNvSpPr/>
          <p:nvPr/>
        </p:nvSpPr>
        <p:spPr>
          <a:xfrm>
            <a:off x="1114688" y="1554118"/>
            <a:ext cx="10260595" cy="3947589"/>
          </a:xfrm>
          <a:prstGeom prst="rect">
            <a:avLst/>
          </a:prstGeom>
          <a:noFill/>
          <a:ln w="12700" cap="flat" cmpd="sng" algn="ctr">
            <a:solidFill>
              <a:srgbClr val="88CBB9"/>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07号-萌趣欢乐体" panose="020F0502020204030204"/>
              <a:ea typeface="字魂107号-萌趣欢乐体"/>
              <a:cs typeface="+mn-ea"/>
              <a:sym typeface="+mn-lt"/>
            </a:endParaRPr>
          </a:p>
        </p:txBody>
      </p:sp>
      <p:pic>
        <p:nvPicPr>
          <p:cNvPr id="9" name="Picture 8">
            <a:extLst>
              <a:ext uri="{FF2B5EF4-FFF2-40B4-BE49-F238E27FC236}">
                <a16:creationId xmlns:a16="http://schemas.microsoft.com/office/drawing/2014/main" id="{2CC009D4-FCF6-4C0B-B8F9-2354265337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5299" y="1089706"/>
            <a:ext cx="802142" cy="802142"/>
          </a:xfrm>
          <a:prstGeom prst="rect">
            <a:avLst/>
          </a:prstGeom>
        </p:spPr>
      </p:pic>
      <p:pic>
        <p:nvPicPr>
          <p:cNvPr id="17" name="Picture 16">
            <a:extLst>
              <a:ext uri="{FF2B5EF4-FFF2-40B4-BE49-F238E27FC236}">
                <a16:creationId xmlns:a16="http://schemas.microsoft.com/office/drawing/2014/main" id="{AA3FB59F-F218-4427-841A-B5AAE9B392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3451" y="-433509"/>
            <a:ext cx="3156157" cy="3156157"/>
          </a:xfrm>
          <a:prstGeom prst="rect">
            <a:avLst/>
          </a:prstGeom>
        </p:spPr>
      </p:pic>
      <p:pic>
        <p:nvPicPr>
          <p:cNvPr id="23" name="Picture 22">
            <a:extLst>
              <a:ext uri="{FF2B5EF4-FFF2-40B4-BE49-F238E27FC236}">
                <a16:creationId xmlns:a16="http://schemas.microsoft.com/office/drawing/2014/main" id="{A91B70B7-A840-4AD6-9222-0F01ED9251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8820" y="2386597"/>
            <a:ext cx="3143935" cy="3143935"/>
          </a:xfrm>
          <a:prstGeom prst="rect">
            <a:avLst/>
          </a:prstGeom>
        </p:spPr>
      </p:pic>
      <p:pic>
        <p:nvPicPr>
          <p:cNvPr id="27" name="图片 10" descr="图片包含 物体&#10;&#10;自动生成的说明">
            <a:extLst>
              <a:ext uri="{FF2B5EF4-FFF2-40B4-BE49-F238E27FC236}">
                <a16:creationId xmlns:a16="http://schemas.microsoft.com/office/drawing/2014/main" id="{A0D03FEC-E922-4D6B-8807-DAC5A61FD44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825"/>
          <a:stretch/>
        </p:blipFill>
        <p:spPr>
          <a:xfrm>
            <a:off x="11434521" y="107340"/>
            <a:ext cx="1390174" cy="2440256"/>
          </a:xfrm>
          <a:prstGeom prst="rect">
            <a:avLst/>
          </a:prstGeom>
        </p:spPr>
      </p:pic>
      <p:sp>
        <p:nvSpPr>
          <p:cNvPr id="19" name="Rectangle: Beveled 18">
            <a:extLst>
              <a:ext uri="{FF2B5EF4-FFF2-40B4-BE49-F238E27FC236}">
                <a16:creationId xmlns:a16="http://schemas.microsoft.com/office/drawing/2014/main" id="{FD105CBE-1F98-4A24-B80F-09930CA66B90}"/>
              </a:ext>
            </a:extLst>
          </p:cNvPr>
          <p:cNvSpPr/>
          <p:nvPr/>
        </p:nvSpPr>
        <p:spPr>
          <a:xfrm>
            <a:off x="1114687" y="1641462"/>
            <a:ext cx="10162913" cy="3772899"/>
          </a:xfrm>
          <a:prstGeom prst="bevel">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6E8AFD51-B1D4-4FFE-852F-DB7CD12A39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8405" y="4249716"/>
            <a:ext cx="1445343" cy="1445343"/>
          </a:xfrm>
          <a:prstGeom prst="rect">
            <a:avLst/>
          </a:prstGeom>
        </p:spPr>
      </p:pic>
      <p:pic>
        <p:nvPicPr>
          <p:cNvPr id="13" name="Picture 12">
            <a:extLst>
              <a:ext uri="{FF2B5EF4-FFF2-40B4-BE49-F238E27FC236}">
                <a16:creationId xmlns:a16="http://schemas.microsoft.com/office/drawing/2014/main" id="{EBDE5700-3CFD-418B-AD58-4F77D0B109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027" y="827741"/>
            <a:ext cx="1617920" cy="1483093"/>
          </a:xfrm>
          <a:prstGeom prst="rect">
            <a:avLst/>
          </a:prstGeom>
        </p:spPr>
      </p:pic>
      <p:pic>
        <p:nvPicPr>
          <p:cNvPr id="15" name="Picture 14">
            <a:extLst>
              <a:ext uri="{FF2B5EF4-FFF2-40B4-BE49-F238E27FC236}">
                <a16:creationId xmlns:a16="http://schemas.microsoft.com/office/drawing/2014/main" id="{27B6359C-CE7A-40EF-984F-F0A79F5F31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2935" y="1409580"/>
            <a:ext cx="1873219" cy="1873219"/>
          </a:xfrm>
          <a:prstGeom prst="rect">
            <a:avLst/>
          </a:prstGeom>
        </p:spPr>
      </p:pic>
      <p:pic>
        <p:nvPicPr>
          <p:cNvPr id="21" name="Picture 20">
            <a:extLst>
              <a:ext uri="{FF2B5EF4-FFF2-40B4-BE49-F238E27FC236}">
                <a16:creationId xmlns:a16="http://schemas.microsoft.com/office/drawing/2014/main" id="{780E78EF-B41C-4839-80BF-F851F39EE8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35388" y="3978343"/>
            <a:ext cx="1953117" cy="1953117"/>
          </a:xfrm>
          <a:prstGeom prst="rect">
            <a:avLst/>
          </a:prstGeom>
        </p:spPr>
      </p:pic>
      <p:pic>
        <p:nvPicPr>
          <p:cNvPr id="18" name="Picture 17">
            <a:extLst>
              <a:ext uri="{FF2B5EF4-FFF2-40B4-BE49-F238E27FC236}">
                <a16:creationId xmlns:a16="http://schemas.microsoft.com/office/drawing/2014/main" id="{0BDE5FC9-95DF-4A6B-8993-446449AD3F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445" y="2706741"/>
            <a:ext cx="3143935" cy="3143935"/>
          </a:xfrm>
          <a:prstGeom prst="rect">
            <a:avLst/>
          </a:prstGeom>
        </p:spPr>
      </p:pic>
      <p:pic>
        <p:nvPicPr>
          <p:cNvPr id="2" name="Picture 1">
            <a:extLst>
              <a:ext uri="{FF2B5EF4-FFF2-40B4-BE49-F238E27FC236}">
                <a16:creationId xmlns:a16="http://schemas.microsoft.com/office/drawing/2014/main" id="{C7B4C590-992D-1E17-E230-ADDB02000134}"/>
              </a:ext>
            </a:extLst>
          </p:cNvPr>
          <p:cNvPicPr>
            <a:picLocks noChangeAspect="1"/>
          </p:cNvPicPr>
          <p:nvPr/>
        </p:nvPicPr>
        <p:blipFill>
          <a:blip r:embed="rId11"/>
          <a:stretch>
            <a:fillRect/>
          </a:stretch>
        </p:blipFill>
        <p:spPr>
          <a:xfrm>
            <a:off x="1948459" y="1546065"/>
            <a:ext cx="8199831" cy="755970"/>
          </a:xfrm>
          <a:prstGeom prst="rect">
            <a:avLst/>
          </a:prstGeom>
        </p:spPr>
      </p:pic>
      <p:pic>
        <p:nvPicPr>
          <p:cNvPr id="7" name="Picture 6">
            <a:extLst>
              <a:ext uri="{FF2B5EF4-FFF2-40B4-BE49-F238E27FC236}">
                <a16:creationId xmlns:a16="http://schemas.microsoft.com/office/drawing/2014/main" id="{57D13FF5-89A0-87DB-97A3-82791E13886F}"/>
              </a:ext>
            </a:extLst>
          </p:cNvPr>
          <p:cNvPicPr>
            <a:picLocks noChangeAspect="1"/>
          </p:cNvPicPr>
          <p:nvPr/>
        </p:nvPicPr>
        <p:blipFill>
          <a:blip r:embed="rId12"/>
          <a:stretch>
            <a:fillRect/>
          </a:stretch>
        </p:blipFill>
        <p:spPr>
          <a:xfrm>
            <a:off x="2327585" y="2586158"/>
            <a:ext cx="7498730" cy="1609483"/>
          </a:xfrm>
          <a:prstGeom prst="rect">
            <a:avLst/>
          </a:prstGeom>
        </p:spPr>
      </p:pic>
    </p:spTree>
    <p:extLst>
      <p:ext uri="{BB962C8B-B14F-4D97-AF65-F5344CB8AC3E}">
        <p14:creationId xmlns:p14="http://schemas.microsoft.com/office/powerpoint/2010/main" val="169430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3E9DE-4880-E5D7-CDEB-083A686B9177}"/>
              </a:ext>
            </a:extLst>
          </p:cNvPr>
          <p:cNvPicPr>
            <a:picLocks noChangeAspect="1"/>
          </p:cNvPicPr>
          <p:nvPr/>
        </p:nvPicPr>
        <p:blipFill>
          <a:blip r:embed="rId2"/>
          <a:stretch>
            <a:fillRect/>
          </a:stretch>
        </p:blipFill>
        <p:spPr>
          <a:xfrm>
            <a:off x="-1393604" y="249885"/>
            <a:ext cx="14614204" cy="1645590"/>
          </a:xfrm>
          <a:prstGeom prst="rect">
            <a:avLst/>
          </a:prstGeom>
        </p:spPr>
      </p:pic>
      <p:sp>
        <p:nvSpPr>
          <p:cNvPr id="4" name="TextBox 3">
            <a:extLst>
              <a:ext uri="{FF2B5EF4-FFF2-40B4-BE49-F238E27FC236}">
                <a16:creationId xmlns:a16="http://schemas.microsoft.com/office/drawing/2014/main" id="{281BD6D5-A655-5A0F-017F-96C6BA4E0224}"/>
              </a:ext>
            </a:extLst>
          </p:cNvPr>
          <p:cNvSpPr txBox="1"/>
          <p:nvPr/>
        </p:nvSpPr>
        <p:spPr>
          <a:xfrm>
            <a:off x="781050" y="1828800"/>
            <a:ext cx="11048999" cy="3583545"/>
          </a:xfrm>
          <a:prstGeom prst="rect">
            <a:avLst/>
          </a:prstGeom>
          <a:noFill/>
        </p:spPr>
        <p:txBody>
          <a:bodyPr wrap="square" rtlCol="0">
            <a:spAutoFit/>
          </a:bodyPr>
          <a:lstStyle/>
          <a:p>
            <a:pPr marL="457200" lvl="0" indent="-457200" algn="just">
              <a:lnSpc>
                <a:spcPct val="120000"/>
              </a:lnSpc>
              <a:buFont typeface="Arial" panose="020B0604020202020204" pitchFamily="34" charset="0"/>
              <a:buChar char="•"/>
            </a:pPr>
            <a:r>
              <a:rPr lang="vi-VN" sz="3200" b="1" kern="1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được vị trí đia lí của địa phương em và hai vùng đã học trên bản đồ hoặc lược đồ Việt Nam.</a:t>
            </a:r>
          </a:p>
          <a:p>
            <a:pPr marL="457200" lvl="0" indent="-457200" algn="just">
              <a:lnSpc>
                <a:spcPct val="120000"/>
              </a:lnSpc>
              <a:buFont typeface="Arial" panose="020B0604020202020204" pitchFamily="34" charset="0"/>
              <a:buChar char="•"/>
            </a:pPr>
            <a:r>
              <a:rPr lang="vi-VN" sz="3200" b="1" kern="1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Hệ thống hóa được nội dung lịch sử và địa lý đã học của hoc kì I về địa phương em và hai vùng của Việt Nam.</a:t>
            </a:r>
          </a:p>
          <a:p>
            <a:pPr marL="457200" lvl="0" indent="-457200" algn="just">
              <a:lnSpc>
                <a:spcPct val="120000"/>
              </a:lnSpc>
              <a:buFont typeface="Arial" panose="020B0604020202020204" pitchFamily="34" charset="0"/>
              <a:buChar char="•"/>
            </a:pPr>
            <a:r>
              <a:rPr lang="vi-VN" sz="3200" b="1" kern="100" dirty="0">
                <a:solidFill>
                  <a:prstClr val="black"/>
                </a:solidFill>
                <a:latin typeface="Cambria" panose="02040503050406030204" pitchFamily="18" charset="0"/>
                <a:ea typeface="Cambria" panose="02040503050406030204" pitchFamily="18" charset="0"/>
                <a:cs typeface="Times New Roman" panose="02020603050405020304" pitchFamily="18" charset="0"/>
              </a:rPr>
              <a:t>Sưu tầm tư liệu, giới thiệu được về địa phương em và một di tích lịch sử đã học.</a:t>
            </a:r>
          </a:p>
        </p:txBody>
      </p:sp>
    </p:spTree>
    <p:extLst>
      <p:ext uri="{BB962C8B-B14F-4D97-AF65-F5344CB8AC3E}">
        <p14:creationId xmlns:p14="http://schemas.microsoft.com/office/powerpoint/2010/main" val="223633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85D6A5B-80BB-4E98-ACD3-BA976B7F09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grpSp>
        <p:nvGrpSpPr>
          <p:cNvPr id="27" name="Group 20"/>
          <p:cNvGrpSpPr/>
          <p:nvPr/>
        </p:nvGrpSpPr>
        <p:grpSpPr>
          <a:xfrm>
            <a:off x="3327400" y="1628601"/>
            <a:ext cx="7035800" cy="2865431"/>
            <a:chOff x="0" y="0"/>
            <a:chExt cx="3907097" cy="1138475"/>
          </a:xfrm>
        </p:grpSpPr>
        <p:sp>
          <p:nvSpPr>
            <p:cNvPr id="29"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D98B9"/>
            </a:solidFill>
          </p:spPr>
        </p:sp>
      </p:grpSp>
      <p:pic>
        <p:nvPicPr>
          <p:cNvPr id="20" name="Picture 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120128" y="-88289"/>
            <a:ext cx="3148072" cy="1463853"/>
          </a:xfrm>
          <a:prstGeom prst="rect">
            <a:avLst/>
          </a:prstGeom>
        </p:spPr>
      </p:pic>
      <p:pic>
        <p:nvPicPr>
          <p:cNvPr id="21" name="Picture 7"/>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674282" y="225129"/>
            <a:ext cx="2237977" cy="1040659"/>
          </a:xfrm>
          <a:prstGeom prst="rect">
            <a:avLst/>
          </a:prstGeom>
        </p:spPr>
      </p:pic>
      <p:pic>
        <p:nvPicPr>
          <p:cNvPr id="24" name="Picture 7"/>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b="32452"/>
          <a:stretch/>
        </p:blipFill>
        <p:spPr>
          <a:xfrm>
            <a:off x="9747615" y="3530088"/>
            <a:ext cx="2358660" cy="3327912"/>
          </a:xfrm>
          <a:prstGeom prst="rect">
            <a:avLst/>
          </a:prstGeom>
        </p:spPr>
      </p:pic>
      <p:pic>
        <p:nvPicPr>
          <p:cNvPr id="2" name="Picture 1" descr="A picture containing text, toy, doll&#10;&#10;Description automatically generated">
            <a:extLst>
              <a:ext uri="{FF2B5EF4-FFF2-40B4-BE49-F238E27FC236}">
                <a16:creationId xmlns:a16="http://schemas.microsoft.com/office/drawing/2014/main" id="{DEBAA1A3-7AC8-ADCC-48D5-33A6A120AE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79874" y="3070867"/>
            <a:ext cx="2673001" cy="3787133"/>
          </a:xfrm>
          <a:prstGeom prst="rect">
            <a:avLst/>
          </a:prstGeom>
        </p:spPr>
      </p:pic>
      <p:pic>
        <p:nvPicPr>
          <p:cNvPr id="3" name="Picture 2">
            <a:extLst>
              <a:ext uri="{FF2B5EF4-FFF2-40B4-BE49-F238E27FC236}">
                <a16:creationId xmlns:a16="http://schemas.microsoft.com/office/drawing/2014/main" id="{C9FF3BC7-47F6-4EB7-E55D-E66C22E0AD13}"/>
              </a:ext>
            </a:extLst>
          </p:cNvPr>
          <p:cNvPicPr>
            <a:picLocks noChangeAspect="1"/>
          </p:cNvPicPr>
          <p:nvPr/>
        </p:nvPicPr>
        <p:blipFill>
          <a:blip r:embed="rId8"/>
          <a:stretch>
            <a:fillRect/>
          </a:stretch>
        </p:blipFill>
        <p:spPr>
          <a:xfrm>
            <a:off x="3077005" y="2033295"/>
            <a:ext cx="7657240" cy="2353260"/>
          </a:xfrm>
          <a:prstGeom prst="rect">
            <a:avLst/>
          </a:prstGeom>
        </p:spPr>
      </p:pic>
    </p:spTree>
    <p:extLst>
      <p:ext uri="{BB962C8B-B14F-4D97-AF65-F5344CB8AC3E}">
        <p14:creationId xmlns:p14="http://schemas.microsoft.com/office/powerpoint/2010/main" val="391629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8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85D6A5B-80BB-4E98-ACD3-BA976B7F09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4" name="图片 3">
            <a:extLst>
              <a:ext uri="{FF2B5EF4-FFF2-40B4-BE49-F238E27FC236}">
                <a16:creationId xmlns:a16="http://schemas.microsoft.com/office/drawing/2014/main" id="{3E67D136-E831-DBAE-2381-1644A9EC52A4}"/>
              </a:ext>
            </a:extLst>
          </p:cNvPr>
          <p:cNvPicPr>
            <a:picLocks noChangeAspect="1"/>
          </p:cNvPicPr>
          <p:nvPr/>
        </p:nvPicPr>
        <p:blipFill>
          <a:blip r:embed="rId3">
            <a:alphaModFix amt="78000"/>
          </a:blip>
          <a:stretch>
            <a:fillRect/>
          </a:stretch>
        </p:blipFill>
        <p:spPr>
          <a:xfrm>
            <a:off x="1661795" y="1161289"/>
            <a:ext cx="9187815" cy="2686812"/>
          </a:xfrm>
          <a:prstGeom prst="rect">
            <a:avLst/>
          </a:prstGeom>
        </p:spPr>
      </p:pic>
      <p:pic>
        <p:nvPicPr>
          <p:cNvPr id="5" name="图片 10">
            <a:extLst>
              <a:ext uri="{FF2B5EF4-FFF2-40B4-BE49-F238E27FC236}">
                <a16:creationId xmlns:a16="http://schemas.microsoft.com/office/drawing/2014/main" id="{586702AF-D08C-4C28-154C-7E1007B2290A}"/>
              </a:ext>
            </a:extLst>
          </p:cNvPr>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6" name="TextBox 5">
            <a:extLst>
              <a:ext uri="{FF2B5EF4-FFF2-40B4-BE49-F238E27FC236}">
                <a16:creationId xmlns:a16="http://schemas.microsoft.com/office/drawing/2014/main" id="{40670F09-E812-2791-424E-DD3B0C54A2D6}"/>
              </a:ext>
            </a:extLst>
          </p:cNvPr>
          <p:cNvSpPr txBox="1"/>
          <p:nvPr/>
        </p:nvSpPr>
        <p:spPr>
          <a:xfrm>
            <a:off x="2859559" y="1760440"/>
            <a:ext cx="6493991" cy="1569660"/>
          </a:xfrm>
          <a:prstGeom prst="rect">
            <a:avLst/>
          </a:prstGeom>
          <a:noFill/>
        </p:spPr>
        <p:txBody>
          <a:bodyPr wrap="square">
            <a:spAutoFit/>
          </a:bodyPr>
          <a:lstStyle/>
          <a:p>
            <a:pPr lvl="0" algn="ctr">
              <a:defRPr/>
            </a:pPr>
            <a:r>
              <a:rPr lang="vi-VN" sz="4800" b="1" dirty="0">
                <a:solidFill>
                  <a:srgbClr val="002060"/>
                </a:solidFill>
                <a:latin typeface="Calibri"/>
                <a:cs typeface="Arial" panose="020B0604020202020204" pitchFamily="34" charset="0"/>
                <a:sym typeface="+mn-ea"/>
              </a:rPr>
              <a:t>Hoạt động 1: Giới thiệu về địa phương em </a:t>
            </a:r>
            <a:endParaRPr kumimoji="0" lang="en-US" sz="48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p:txBody>
      </p:sp>
      <p:pic>
        <p:nvPicPr>
          <p:cNvPr id="7" name="Picture 3">
            <a:extLst>
              <a:ext uri="{FF2B5EF4-FFF2-40B4-BE49-F238E27FC236}">
                <a16:creationId xmlns:a16="http://schemas.microsoft.com/office/drawing/2014/main" id="{FAFF35CE-66C0-5602-0CA3-FA1488C88026}"/>
              </a:ext>
            </a:extLst>
          </p:cNvPr>
          <p:cNvPicPr>
            <a:picLocks noChangeAspect="1"/>
          </p:cNvPicPr>
          <p:nvPr/>
        </p:nvPicPr>
        <p:blipFill>
          <a:blip r:embed="rId5"/>
          <a:srcRect/>
          <a:stretch>
            <a:fillRect/>
          </a:stretch>
        </p:blipFill>
        <p:spPr>
          <a:xfrm>
            <a:off x="9077325" y="76783"/>
            <a:ext cx="3399030" cy="2770210"/>
          </a:xfrm>
          <a:prstGeom prst="rect">
            <a:avLst/>
          </a:prstGeom>
        </p:spPr>
      </p:pic>
    </p:spTree>
    <p:extLst>
      <p:ext uri="{BB962C8B-B14F-4D97-AF65-F5344CB8AC3E}">
        <p14:creationId xmlns:p14="http://schemas.microsoft.com/office/powerpoint/2010/main" val="64976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arn(inVertical)">
                                      <p:cBhvr>
                                        <p:cTn id="11" dur="500"/>
                                        <p:tgtEl>
                                          <p:spTgt spid="6">
                                            <p:txEl>
                                              <p:pRg st="0" end="0"/>
                                            </p:txEl>
                                          </p:spTgt>
                                        </p:tgtEl>
                                      </p:cBhvr>
                                    </p:animEffect>
                                  </p:childTnLst>
                                </p:cTn>
                              </p:par>
                              <p:par>
                                <p:cTn id="12" presetID="2" presetClass="entr" presetSubtype="6"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7"/>
                                        </p:tgtEl>
                                        <p:attrNameLst>
                                          <p:attrName>r</p:attrName>
                                        </p:attrNameLst>
                                      </p:cBhvr>
                                    </p:animRot>
                                    <p:animRot by="-240000">
                                      <p:cBhvr>
                                        <p:cTn id="18" dur="200" fill="hold">
                                          <p:stCondLst>
                                            <p:cond delay="200"/>
                                          </p:stCondLst>
                                        </p:cTn>
                                        <p:tgtEl>
                                          <p:spTgt spid="7"/>
                                        </p:tgtEl>
                                        <p:attrNameLst>
                                          <p:attrName>r</p:attrName>
                                        </p:attrNameLst>
                                      </p:cBhvr>
                                    </p:animRot>
                                    <p:animRot by="240000">
                                      <p:cBhvr>
                                        <p:cTn id="19" dur="200" fill="hold">
                                          <p:stCondLst>
                                            <p:cond delay="400"/>
                                          </p:stCondLst>
                                        </p:cTn>
                                        <p:tgtEl>
                                          <p:spTgt spid="7"/>
                                        </p:tgtEl>
                                        <p:attrNameLst>
                                          <p:attrName>r</p:attrName>
                                        </p:attrNameLst>
                                      </p:cBhvr>
                                    </p:animRot>
                                    <p:animRot by="-240000">
                                      <p:cBhvr>
                                        <p:cTn id="20" dur="200" fill="hold">
                                          <p:stCondLst>
                                            <p:cond delay="600"/>
                                          </p:stCondLst>
                                        </p:cTn>
                                        <p:tgtEl>
                                          <p:spTgt spid="7"/>
                                        </p:tgtEl>
                                        <p:attrNameLst>
                                          <p:attrName>r</p:attrName>
                                        </p:attrNameLst>
                                      </p:cBhvr>
                                    </p:animRot>
                                    <p:animRot by="120000">
                                      <p:cBhvr>
                                        <p:cTn id="2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4674B7-6CE2-CB60-FA83-ADC563B21D74}"/>
              </a:ext>
            </a:extLst>
          </p:cNvPr>
          <p:cNvSpPr/>
          <p:nvPr/>
        </p:nvSpPr>
        <p:spPr>
          <a:xfrm>
            <a:off x="981076" y="173054"/>
            <a:ext cx="10106024" cy="1041247"/>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800"/>
              </a:spcAft>
              <a:buClr>
                <a:srgbClr val="FF0000"/>
              </a:buClr>
              <a:buSzPct val="130000"/>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Arial" panose="020B0604020202020204" pitchFamily="34" charset="0"/>
                <a:cs typeface="Arial" panose="020B0604020202020204" pitchFamily="34" charset="0"/>
              </a:rPr>
              <a:t>1. </a:t>
            </a:r>
            <a:r>
              <a:rPr lang="en-US" sz="2800" b="1" dirty="0">
                <a:solidFill>
                  <a:srgbClr val="FF0000"/>
                </a:solidFill>
                <a:latin typeface="Arial" panose="020B0604020202020204" pitchFamily="34" charset="0"/>
                <a:ea typeface="Arial" panose="020B0604020202020204" pitchFamily="34" charset="0"/>
                <a:cs typeface="Arial" panose="020B0604020202020204" pitchFamily="34" charset="0"/>
              </a:rPr>
              <a:t>a) </a:t>
            </a:r>
            <a:r>
              <a:rPr lang="en-US" sz="2800" b="1" dirty="0" err="1">
                <a:solidFill>
                  <a:srgbClr val="FF0000"/>
                </a:solidFill>
                <a:latin typeface="Arial" panose="020B0604020202020204" pitchFamily="34" charset="0"/>
                <a:ea typeface="Arial" panose="020B0604020202020204" pitchFamily="34" charset="0"/>
                <a:cs typeface="Arial" panose="020B0604020202020204" pitchFamily="34" charset="0"/>
              </a:rPr>
              <a:t>Hãy</a:t>
            </a:r>
            <a:r>
              <a:rPr lang="en-US" sz="28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ea typeface="Arial" panose="020B0604020202020204" pitchFamily="34" charset="0"/>
                <a:cs typeface="Arial" panose="020B0604020202020204" pitchFamily="34" charset="0"/>
              </a:rPr>
              <a:t>giới</a:t>
            </a:r>
            <a:r>
              <a:rPr lang="en-US" sz="28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ea typeface="Arial" panose="020B0604020202020204" pitchFamily="34" charset="0"/>
                <a:cs typeface="Arial" panose="020B0604020202020204" pitchFamily="34" charset="0"/>
              </a:rPr>
              <a:t>thiệu</a:t>
            </a:r>
            <a:r>
              <a:rPr lang="en-US" sz="28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ea typeface="Arial" panose="020B0604020202020204" pitchFamily="34" charset="0"/>
                <a:cs typeface="Arial" panose="020B0604020202020204" pitchFamily="34" charset="0"/>
              </a:rPr>
              <a:t>một</a:t>
            </a:r>
            <a:r>
              <a:rPr lang="en-US" sz="28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ea typeface="Arial" panose="020B0604020202020204" pitchFamily="34" charset="0"/>
                <a:cs typeface="Arial" panose="020B0604020202020204" pitchFamily="34" charset="0"/>
              </a:rPr>
              <a:t>số</a:t>
            </a:r>
            <a:r>
              <a:rPr lang="en-US" sz="28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ea typeface="Arial" panose="020B0604020202020204" pitchFamily="34" charset="0"/>
                <a:cs typeface="Arial" panose="020B0604020202020204" pitchFamily="34" charset="0"/>
              </a:rPr>
              <a:t>nét</a:t>
            </a:r>
            <a:r>
              <a:rPr lang="en-US" sz="28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ea typeface="Arial" panose="020B0604020202020204" pitchFamily="34" charset="0"/>
                <a:cs typeface="Arial" panose="020B0604020202020204" pitchFamily="34" charset="0"/>
              </a:rPr>
              <a:t>tiêu</a:t>
            </a:r>
            <a:r>
              <a:rPr lang="en-US" sz="28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ea typeface="Arial" panose="020B0604020202020204" pitchFamily="34" charset="0"/>
                <a:cs typeface="Arial" panose="020B0604020202020204" pitchFamily="34" charset="0"/>
              </a:rPr>
              <a:t>biểu</a:t>
            </a:r>
            <a:r>
              <a:rPr lang="en-US" sz="28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ea typeface="Arial" panose="020B0604020202020204" pitchFamily="34" charset="0"/>
                <a:cs typeface="Arial" panose="020B0604020202020204" pitchFamily="34" charset="0"/>
              </a:rPr>
              <a:t>về</a:t>
            </a:r>
            <a:r>
              <a:rPr lang="en-US" sz="28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ea typeface="Arial" panose="020B0604020202020204" pitchFamily="34" charset="0"/>
                <a:cs typeface="Arial" panose="020B0604020202020204" pitchFamily="34" charset="0"/>
              </a:rPr>
              <a:t>địa</a:t>
            </a:r>
            <a:r>
              <a:rPr lang="en-US" sz="28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ea typeface="Arial" panose="020B0604020202020204" pitchFamily="34" charset="0"/>
                <a:cs typeface="Arial" panose="020B0604020202020204" pitchFamily="34" charset="0"/>
              </a:rPr>
              <a:t>phương</a:t>
            </a:r>
            <a:r>
              <a:rPr lang="en-US" sz="28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ea typeface="Arial" panose="020B0604020202020204" pitchFamily="34" charset="0"/>
                <a:cs typeface="Arial" panose="020B0604020202020204" pitchFamily="34" charset="0"/>
              </a:rPr>
              <a:t>em</a:t>
            </a:r>
            <a:r>
              <a:rPr lang="en-US" sz="28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ea typeface="Arial" panose="020B0604020202020204" pitchFamily="34" charset="0"/>
                <a:cs typeface="Arial" panose="020B0604020202020204" pitchFamily="34" charset="0"/>
              </a:rPr>
              <a:t>theo</a:t>
            </a:r>
            <a:r>
              <a:rPr lang="en-US" sz="28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ea typeface="Arial" panose="020B0604020202020204" pitchFamily="34" charset="0"/>
                <a:cs typeface="Arial" panose="020B0604020202020204" pitchFamily="34" charset="0"/>
              </a:rPr>
              <a:t>gợi</a:t>
            </a:r>
            <a:r>
              <a:rPr lang="en-US" sz="2800" b="1" dirty="0">
                <a:solidFill>
                  <a:srgbClr val="FF0000"/>
                </a:solidFill>
                <a:latin typeface="Arial" panose="020B0604020202020204" pitchFamily="34" charset="0"/>
                <a:ea typeface="Arial" panose="020B0604020202020204" pitchFamily="34" charset="0"/>
                <a:cs typeface="Arial" panose="020B0604020202020204" pitchFamily="34" charset="0"/>
              </a:rPr>
              <a:t> ý </a:t>
            </a:r>
            <a:r>
              <a:rPr lang="en-US" sz="2800" b="1" dirty="0" err="1">
                <a:solidFill>
                  <a:srgbClr val="FF0000"/>
                </a:solidFill>
                <a:latin typeface="Arial" panose="020B0604020202020204" pitchFamily="34" charset="0"/>
                <a:ea typeface="Arial" panose="020B0604020202020204" pitchFamily="34" charset="0"/>
                <a:cs typeface="Arial" panose="020B0604020202020204" pitchFamily="34" charset="0"/>
              </a:rPr>
              <a:t>dưới</a:t>
            </a:r>
            <a:r>
              <a:rPr lang="en-US" sz="28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ea typeface="Arial" panose="020B0604020202020204" pitchFamily="34" charset="0"/>
                <a:cs typeface="Arial" panose="020B0604020202020204" pitchFamily="34" charset="0"/>
              </a:rPr>
              <a:t>đây</a:t>
            </a:r>
            <a:endPar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6B388D4-A457-DD8F-5332-31F1952242CE}"/>
              </a:ext>
            </a:extLst>
          </p:cNvPr>
          <p:cNvPicPr>
            <a:picLocks noChangeAspect="1"/>
          </p:cNvPicPr>
          <p:nvPr/>
        </p:nvPicPr>
        <p:blipFill>
          <a:blip r:embed="rId2"/>
          <a:stretch>
            <a:fillRect/>
          </a:stretch>
        </p:blipFill>
        <p:spPr>
          <a:xfrm>
            <a:off x="890587" y="1638300"/>
            <a:ext cx="10544175" cy="4191000"/>
          </a:xfrm>
          <a:prstGeom prst="rect">
            <a:avLst/>
          </a:prstGeom>
        </p:spPr>
      </p:pic>
    </p:spTree>
    <p:extLst>
      <p:ext uri="{BB962C8B-B14F-4D97-AF65-F5344CB8AC3E}">
        <p14:creationId xmlns:p14="http://schemas.microsoft.com/office/powerpoint/2010/main" val="121135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6860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theme/theme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561</Words>
  <Application>Microsoft Office PowerPoint</Application>
  <PresentationFormat>Widescreen</PresentationFormat>
  <Paragraphs>44</Paragraphs>
  <Slides>23</Slides>
  <Notes>1</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Arial</vt:lpstr>
      <vt:lpstr>Calibri</vt:lpstr>
      <vt:lpstr>Calibri Light</vt:lpstr>
      <vt:lpstr>Cambria</vt:lpstr>
      <vt:lpstr>等线</vt:lpstr>
      <vt:lpstr>Georgia</vt:lpstr>
      <vt:lpstr>Times New Roman</vt:lpstr>
      <vt:lpstr>Wingdings</vt:lpstr>
      <vt:lpstr>字魂107号-萌趣欢乐体</vt:lpstr>
      <vt:lpstr>8_Office Theme</vt:lpstr>
      <vt:lpstr>9_Office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hien tran 0353095025</cp:lastModifiedBy>
  <cp:revision>23</cp:revision>
  <dcterms:created xsi:type="dcterms:W3CDTF">2023-12-02T12:44:15Z</dcterms:created>
  <dcterms:modified xsi:type="dcterms:W3CDTF">2023-12-04T02:47:31Z</dcterms:modified>
</cp:coreProperties>
</file>