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38" r:id="rId2"/>
    <p:sldId id="258" r:id="rId3"/>
    <p:sldId id="259" r:id="rId4"/>
    <p:sldId id="260" r:id="rId5"/>
    <p:sldId id="448" r:id="rId6"/>
    <p:sldId id="262" r:id="rId7"/>
    <p:sldId id="339" r:id="rId8"/>
    <p:sldId id="319" r:id="rId9"/>
    <p:sldId id="270" r:id="rId10"/>
    <p:sldId id="291" r:id="rId11"/>
    <p:sldId id="449" r:id="rId12"/>
    <p:sldId id="450" r:id="rId13"/>
    <p:sldId id="451" r:id="rId14"/>
    <p:sldId id="308" r:id="rId15"/>
    <p:sldId id="317" r:id="rId16"/>
    <p:sldId id="311" r:id="rId17"/>
    <p:sldId id="452" r:id="rId18"/>
    <p:sldId id="453" r:id="rId19"/>
    <p:sldId id="454"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4F642-7C22-4346-9937-9E3997C0FFAF}" type="datetimeFigureOut">
              <a:rPr lang="en-US" smtClean="0"/>
              <a:t>12/16/2023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05DA82-AD33-43B7-A51C-7E4FDDC0C0D3}" type="slidenum">
              <a:rPr lang="en-US" smtClean="0"/>
              <a:t>‹#›</a:t>
            </a:fld>
            <a:endParaRPr lang="en-US"/>
          </a:p>
        </p:txBody>
      </p:sp>
    </p:spTree>
    <p:extLst>
      <p:ext uri="{BB962C8B-B14F-4D97-AF65-F5344CB8AC3E}">
        <p14:creationId xmlns:p14="http://schemas.microsoft.com/office/powerpoint/2010/main" val="3235107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68896-D435-4C2B-B81F-C2D8E23EAC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96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68896-D435-4C2B-B81F-C2D8E23EAC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49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4184161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29698179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12/16/2023</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244490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2023/12/16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30246966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0A802-5444-40C5-A3FE-45B9D78090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39183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F25D59A-6D84-BA21-18DB-25802CAD2B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94271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9" r:id="rId3"/>
    <p:sldLayoutId id="2147483710" r:id="rId4"/>
    <p:sldLayoutId id="2147483680" r:id="rId5"/>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slide" Target="slide6.xml"/><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slide" Target="slide7.xml"/><Relationship Id="rId20"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slide" Target="slide5.xml"/><Relationship Id="rId11" Type="http://schemas.openxmlformats.org/officeDocument/2006/relationships/image" Target="../media/image10.png"/><Relationship Id="rId24" Type="http://schemas.openxmlformats.org/officeDocument/2006/relationships/image" Target="../media/image20.gif"/><Relationship Id="rId5" Type="http://schemas.openxmlformats.org/officeDocument/2006/relationships/image" Target="../media/image6.jpeg"/><Relationship Id="rId15" Type="http://schemas.openxmlformats.org/officeDocument/2006/relationships/image" Target="../media/image12.png"/><Relationship Id="rId23" Type="http://schemas.openxmlformats.org/officeDocument/2006/relationships/image" Target="../media/image19.png"/><Relationship Id="rId10" Type="http://schemas.openxmlformats.org/officeDocument/2006/relationships/slide" Target="slide4.xml"/><Relationship Id="rId19"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slide" Target="slide3.xml"/><Relationship Id="rId22"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image" Target="../media/image15.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5" y="89465"/>
            <a:ext cx="11521059" cy="1634559"/>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998604" y="252060"/>
            <a:ext cx="1039329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 thông tin và quan sát hình 3, 4, em hãy nêu một số tác động của môi trường thiên nhiên đối với đời sống và sản xuất của người dân ở vùng Duyên hải miền Trung.</a:t>
            </a:r>
            <a:endPar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776869BD-A2A8-1D8B-6F23-B55F68441400}"/>
              </a:ext>
            </a:extLst>
          </p:cNvPr>
          <p:cNvPicPr>
            <a:picLocks noChangeAspect="1"/>
          </p:cNvPicPr>
          <p:nvPr/>
        </p:nvPicPr>
        <p:blipFill>
          <a:blip r:embed="rId3"/>
          <a:stretch>
            <a:fillRect/>
          </a:stretch>
        </p:blipFill>
        <p:spPr>
          <a:xfrm>
            <a:off x="1038225" y="1928812"/>
            <a:ext cx="10153650" cy="4429125"/>
          </a:xfrm>
          <a:prstGeom prst="rect">
            <a:avLst/>
          </a:prstGeom>
        </p:spPr>
      </p:pic>
    </p:spTree>
    <p:custDataLst>
      <p:tags r:id="rId1"/>
    </p:custDataLst>
    <p:extLst>
      <p:ext uri="{BB962C8B-B14F-4D97-AF65-F5344CB8AC3E}">
        <p14:creationId xmlns:p14="http://schemas.microsoft.com/office/powerpoint/2010/main" val="265972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D97EAB-B81C-9849-5968-5D5F11122F1C}"/>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cxnSp>
        <p:nvCxnSpPr>
          <p:cNvPr id="5" name="Straight Connector 4">
            <a:extLst>
              <a:ext uri="{FF2B5EF4-FFF2-40B4-BE49-F238E27FC236}">
                <a16:creationId xmlns:a16="http://schemas.microsoft.com/office/drawing/2014/main" id="{A97A38F3-5FC5-4A78-ECF3-3FE56BAC6A1D}"/>
              </a:ext>
            </a:extLst>
          </p:cNvPr>
          <p:cNvCxnSpPr>
            <a:cxnSpLocks/>
            <a:endCxn id="6" idx="0"/>
          </p:cNvCxnSpPr>
          <p:nvPr/>
        </p:nvCxnSpPr>
        <p:spPr>
          <a:xfrm flipH="1">
            <a:off x="1428751" y="1419225"/>
            <a:ext cx="4467224" cy="80021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C9ABDA1A-D7C2-6C0B-0C68-D9BD24D3777F}"/>
              </a:ext>
            </a:extLst>
          </p:cNvPr>
          <p:cNvSpPr/>
          <p:nvPr/>
        </p:nvSpPr>
        <p:spPr>
          <a:xfrm>
            <a:off x="381001" y="2219436"/>
            <a:ext cx="2095500" cy="382893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defTabSz="914309"/>
            <a:r>
              <a:rPr lang="vi-VN" sz="2400" b="1" dirty="0">
                <a:solidFill>
                  <a:prstClr val="black"/>
                </a:solidFill>
                <a:latin typeface="Cambria" panose="02040503050406030204" pitchFamily="18" charset="0"/>
                <a:ea typeface="Cambria" panose="02040503050406030204" pitchFamily="18" charset="0"/>
              </a:rPr>
              <a:t>Địa hình, khí hậu, đất đai đa dạng, thuận lợi để phát triển nhiều loại cây trồng và vật nuôi.</a:t>
            </a:r>
          </a:p>
        </p:txBody>
      </p:sp>
      <p:sp>
        <p:nvSpPr>
          <p:cNvPr id="7" name="Rectangle: Rounded Corners 6">
            <a:extLst>
              <a:ext uri="{FF2B5EF4-FFF2-40B4-BE49-F238E27FC236}">
                <a16:creationId xmlns:a16="http://schemas.microsoft.com/office/drawing/2014/main" id="{12BF879D-8E5B-E788-1711-D6C738E2CD0F}"/>
              </a:ext>
            </a:extLst>
          </p:cNvPr>
          <p:cNvSpPr/>
          <p:nvPr/>
        </p:nvSpPr>
        <p:spPr>
          <a:xfrm>
            <a:off x="2762251" y="2390881"/>
            <a:ext cx="2190750" cy="358129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defTabSz="914309"/>
            <a:r>
              <a:rPr lang="vi-VN" sz="2400" b="1" dirty="0">
                <a:solidFill>
                  <a:prstClr val="black"/>
                </a:solidFill>
                <a:latin typeface="Cambria" panose="02040503050406030204" pitchFamily="18" charset="0"/>
                <a:ea typeface="Cambria" panose="02040503050406030204" pitchFamily="18" charset="0"/>
              </a:rPr>
              <a:t>Sông ngòi tạo điều kiện xây dựng các nhà máy thuỷ điện và giao thông đường thuỷ.</a:t>
            </a:r>
          </a:p>
        </p:txBody>
      </p:sp>
      <p:cxnSp>
        <p:nvCxnSpPr>
          <p:cNvPr id="8" name="Straight Connector 7">
            <a:extLst>
              <a:ext uri="{FF2B5EF4-FFF2-40B4-BE49-F238E27FC236}">
                <a16:creationId xmlns:a16="http://schemas.microsoft.com/office/drawing/2014/main" id="{97BA14D5-69FE-8D3A-8B2B-11439040291A}"/>
              </a:ext>
            </a:extLst>
          </p:cNvPr>
          <p:cNvCxnSpPr>
            <a:cxnSpLocks/>
            <a:endCxn id="7" idx="0"/>
          </p:cNvCxnSpPr>
          <p:nvPr/>
        </p:nvCxnSpPr>
        <p:spPr>
          <a:xfrm flipH="1">
            <a:off x="3857626" y="1448012"/>
            <a:ext cx="2147894" cy="94286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215FCCF-EEB4-F9CF-289B-158712A0FFF6}"/>
              </a:ext>
            </a:extLst>
          </p:cNvPr>
          <p:cNvCxnSpPr>
            <a:cxnSpLocks/>
            <a:endCxn id="10" idx="0"/>
          </p:cNvCxnSpPr>
          <p:nvPr/>
        </p:nvCxnSpPr>
        <p:spPr>
          <a:xfrm>
            <a:off x="6134100" y="1447800"/>
            <a:ext cx="304800" cy="90498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BFDC0EC-4A0B-39F5-DEAF-3B1840860D79}"/>
              </a:ext>
            </a:extLst>
          </p:cNvPr>
          <p:cNvSpPr/>
          <p:nvPr/>
        </p:nvSpPr>
        <p:spPr>
          <a:xfrm>
            <a:off x="5229225" y="2352781"/>
            <a:ext cx="2419350" cy="400039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defTabSz="914309"/>
            <a:r>
              <a:rPr lang="en-US" sz="2400" b="1" dirty="0" err="1">
                <a:solidFill>
                  <a:prstClr val="black"/>
                </a:solidFill>
                <a:latin typeface="Cambria" panose="02040503050406030204" pitchFamily="18" charset="0"/>
                <a:ea typeface="Cambria" panose="02040503050406030204" pitchFamily="18" charset="0"/>
              </a:rPr>
              <a:t>Vùng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biển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giàu</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hải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sản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dọc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ven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biển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có</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nhiều</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vũng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vịnh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đầm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phá</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thuận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lợi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cho</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xây</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dựng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cảng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biển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đánh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bắt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nuôi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trồng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hải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sản</a:t>
            </a:r>
            <a:r>
              <a:rPr lang="en-US" sz="2400" b="1" dirty="0">
                <a:solidFill>
                  <a:prstClr val="black"/>
                </a:solidFill>
                <a:latin typeface="Cambria" panose="02040503050406030204" pitchFamily="18" charset="0"/>
                <a:ea typeface="Cambria" panose="02040503050406030204" pitchFamily="18" charset="0"/>
              </a:rPr>
              <a:t>.</a:t>
            </a:r>
            <a:endParaRPr lang="vi-VN" sz="2400" b="1" dirty="0">
              <a:solidFill>
                <a:prstClr val="black"/>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51CEA3FD-A54F-3A24-1C42-8280A94920C0}"/>
              </a:ext>
            </a:extLst>
          </p:cNvPr>
          <p:cNvSpPr/>
          <p:nvPr/>
        </p:nvSpPr>
        <p:spPr>
          <a:xfrm>
            <a:off x="3133724" y="324198"/>
            <a:ext cx="5476875" cy="113332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914309">
              <a:defRPr/>
            </a:pPr>
            <a:r>
              <a:rPr lang="en-US" sz="4800" b="1" dirty="0" err="1">
                <a:solidFill>
                  <a:srgbClr val="FF0000"/>
                </a:solidFill>
                <a:latin typeface="Cambria" panose="02040503050406030204" pitchFamily="18" charset="0"/>
                <a:ea typeface="Cambria" panose="02040503050406030204" pitchFamily="18" charset="0"/>
              </a:rPr>
              <a:t>Thuận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lợi</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59AAC05A-2EA2-A769-3728-42E70DEABDA5}"/>
              </a:ext>
            </a:extLst>
          </p:cNvPr>
          <p:cNvCxnSpPr>
            <a:cxnSpLocks/>
            <a:endCxn id="21" idx="0"/>
          </p:cNvCxnSpPr>
          <p:nvPr/>
        </p:nvCxnSpPr>
        <p:spPr>
          <a:xfrm>
            <a:off x="6257925" y="1457325"/>
            <a:ext cx="2676526" cy="98118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F1F23792-CEBD-F3DD-FCB2-60CC98CBA53C}"/>
              </a:ext>
            </a:extLst>
          </p:cNvPr>
          <p:cNvSpPr/>
          <p:nvPr/>
        </p:nvSpPr>
        <p:spPr>
          <a:xfrm>
            <a:off x="7953376" y="2438506"/>
            <a:ext cx="1962150" cy="380036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defTabSz="914309"/>
            <a:r>
              <a:rPr lang="vi-VN" sz="2400" b="1" dirty="0">
                <a:solidFill>
                  <a:prstClr val="black"/>
                </a:solidFill>
                <a:latin typeface="Cambria" panose="02040503050406030204" pitchFamily="18" charset="0"/>
                <a:ea typeface="Cambria" panose="02040503050406030204" pitchFamily="18" charset="0"/>
              </a:rPr>
              <a:t>Khí hậu nắng nóng, nước biển có độ mặn cao, tạo điều kiện cho sản xuất muối.</a:t>
            </a:r>
          </a:p>
        </p:txBody>
      </p:sp>
      <p:cxnSp>
        <p:nvCxnSpPr>
          <p:cNvPr id="33" name="Straight Connector 32">
            <a:extLst>
              <a:ext uri="{FF2B5EF4-FFF2-40B4-BE49-F238E27FC236}">
                <a16:creationId xmlns:a16="http://schemas.microsoft.com/office/drawing/2014/main" id="{99B72A34-A5C9-0EA7-167A-EFE63083FBB5}"/>
              </a:ext>
            </a:extLst>
          </p:cNvPr>
          <p:cNvCxnSpPr>
            <a:cxnSpLocks/>
            <a:endCxn id="34" idx="0"/>
          </p:cNvCxnSpPr>
          <p:nvPr/>
        </p:nvCxnSpPr>
        <p:spPr>
          <a:xfrm>
            <a:off x="6648450" y="1447800"/>
            <a:ext cx="4467226" cy="10383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5D8DC806-4F30-4969-5409-8589177D1F56}"/>
              </a:ext>
            </a:extLst>
          </p:cNvPr>
          <p:cNvSpPr/>
          <p:nvPr/>
        </p:nvSpPr>
        <p:spPr>
          <a:xfrm>
            <a:off x="10039351" y="2486131"/>
            <a:ext cx="2152650" cy="380036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defTabSz="914309"/>
            <a:r>
              <a:rPr lang="vi-VN" sz="2200" b="1" dirty="0">
                <a:solidFill>
                  <a:prstClr val="black"/>
                </a:solidFill>
                <a:latin typeface="Cambria" panose="02040503050406030204" pitchFamily="18" charset="0"/>
                <a:ea typeface="Cambria" panose="02040503050406030204" pitchFamily="18" charset="0"/>
              </a:rPr>
              <a:t>Trong vùng có di sản thiên nhiên thế giới, nhiều bãi biển đẹp, các đảo ven bờ,.... thuận lợi cho phát triển du lịch.</a:t>
            </a:r>
          </a:p>
        </p:txBody>
      </p:sp>
    </p:spTree>
    <p:custDataLst>
      <p:tags r:id="rId1"/>
    </p:custDataLst>
    <p:extLst>
      <p:ext uri="{BB962C8B-B14F-4D97-AF65-F5344CB8AC3E}">
        <p14:creationId xmlns:p14="http://schemas.microsoft.com/office/powerpoint/2010/main" val="1299560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par>
                                <p:cTn id="45" presetID="22" presetClass="entr" presetSubtype="8"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P spid="21"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A11E798-311A-B884-93EA-56E9A6CF9C18}"/>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5" name="Rectangle: Rounded Corners 4">
            <a:extLst>
              <a:ext uri="{FF2B5EF4-FFF2-40B4-BE49-F238E27FC236}">
                <a16:creationId xmlns:a16="http://schemas.microsoft.com/office/drawing/2014/main" id="{5791827F-CAF2-DE2A-AE68-BBEC39ECB902}"/>
              </a:ext>
            </a:extLst>
          </p:cNvPr>
          <p:cNvSpPr/>
          <p:nvPr/>
        </p:nvSpPr>
        <p:spPr>
          <a:xfrm>
            <a:off x="3438526" y="2267057"/>
            <a:ext cx="5400674" cy="328601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defTabSz="914309"/>
            <a:r>
              <a:rPr lang="en-US" sz="3200" b="1" dirty="0">
                <a:solidFill>
                  <a:prstClr val="black"/>
                </a:solidFill>
                <a:latin typeface="Cambria" panose="02040503050406030204" pitchFamily="18" charset="0"/>
                <a:ea typeface="Cambria" panose="02040503050406030204" pitchFamily="18" charset="0"/>
              </a:rPr>
              <a:t>L</a:t>
            </a:r>
            <a:r>
              <a:rPr lang="vi-VN" sz="3200" b="1" dirty="0">
                <a:solidFill>
                  <a:prstClr val="black"/>
                </a:solidFill>
                <a:latin typeface="Cambria" panose="02040503050406030204" pitchFamily="18" charset="0"/>
                <a:ea typeface="Cambria" panose="02040503050406030204" pitchFamily="18" charset="0"/>
              </a:rPr>
              <a:t>à vùng có nhiều thiên tai như: bão, lũ lụt, hạn hán, sạt lở đất,... gây thiệt hại lớn cho sản xuất và đời sống của người dân.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6" name="Straight Connector 5">
            <a:extLst>
              <a:ext uri="{FF2B5EF4-FFF2-40B4-BE49-F238E27FC236}">
                <a16:creationId xmlns:a16="http://schemas.microsoft.com/office/drawing/2014/main" id="{23ECDDAD-0A1A-6245-479A-93CF71840677}"/>
              </a:ext>
            </a:extLst>
          </p:cNvPr>
          <p:cNvCxnSpPr>
            <a:cxnSpLocks/>
          </p:cNvCxnSpPr>
          <p:nvPr/>
        </p:nvCxnSpPr>
        <p:spPr>
          <a:xfrm>
            <a:off x="6005520" y="1448012"/>
            <a:ext cx="0" cy="8284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897F999-85E3-523C-6F9B-C673CF95EC97}"/>
              </a:ext>
            </a:extLst>
          </p:cNvPr>
          <p:cNvSpPr/>
          <p:nvPr/>
        </p:nvSpPr>
        <p:spPr>
          <a:xfrm>
            <a:off x="2838450" y="324198"/>
            <a:ext cx="5972175" cy="113332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914309">
              <a:defRPr/>
            </a:pPr>
            <a:r>
              <a:rPr lang="en-US" sz="4800" b="1" noProof="0" dirty="0" err="1">
                <a:solidFill>
                  <a:srgbClr val="FF0000"/>
                </a:solidFill>
                <a:latin typeface="Cambria" panose="02040503050406030204" pitchFamily="18" charset="0"/>
                <a:ea typeface="Cambria" panose="02040503050406030204" pitchFamily="18" charset="0"/>
              </a:rPr>
              <a:t>Khó</a:t>
            </a:r>
            <a:r>
              <a:rPr lang="en-US" sz="4800" b="1" noProof="0" dirty="0">
                <a:solidFill>
                  <a:srgbClr val="FF0000"/>
                </a:solidFill>
                <a:latin typeface="Cambria" panose="02040503050406030204" pitchFamily="18" charset="0"/>
                <a:ea typeface="Cambria" panose="02040503050406030204" pitchFamily="18" charset="0"/>
              </a:rPr>
              <a:t> </a:t>
            </a:r>
            <a:r>
              <a:rPr lang="en-US" sz="4800" b="1" noProof="0" dirty="0" err="1">
                <a:solidFill>
                  <a:srgbClr val="FF0000"/>
                </a:solidFill>
                <a:latin typeface="Cambria" panose="02040503050406030204" pitchFamily="18" charset="0"/>
                <a:ea typeface="Cambria" panose="02040503050406030204" pitchFamily="18" charset="0"/>
              </a:rPr>
              <a:t>khăn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10947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sp>
        <p:nvSpPr>
          <p:cNvPr id="3" name="TextBox 2">
            <a:extLst>
              <a:ext uri="{FF2B5EF4-FFF2-40B4-BE49-F238E27FC236}">
                <a16:creationId xmlns:a16="http://schemas.microsoft.com/office/drawing/2014/main" id="{2181EB60-EF37-D93D-7DD6-D4F8DB4FA5D1}"/>
              </a:ext>
            </a:extLst>
          </p:cNvPr>
          <p:cNvSpPr txBox="1"/>
          <p:nvPr/>
        </p:nvSpPr>
        <p:spPr>
          <a:xfrm>
            <a:off x="2181225" y="4410075"/>
            <a:ext cx="8591550" cy="1569660"/>
          </a:xfrm>
          <a:prstGeom prst="rect">
            <a:avLst/>
          </a:prstGeom>
          <a:noFill/>
        </p:spPr>
        <p:txBody>
          <a:bodyPr wrap="square" rtlCol="0">
            <a:spAutoFit/>
          </a:bodyPr>
          <a:lstStyle/>
          <a:p>
            <a:pPr algn="ctr"/>
            <a:r>
              <a:rPr lang="en-US" sz="9600" dirty="0">
                <a:ln w="28575">
                  <a:solidFill>
                    <a:sysClr val="windowText" lastClr="000000"/>
                  </a:solidFill>
                </a:ln>
                <a:solidFill>
                  <a:schemeClr val="bg1"/>
                </a:solidFill>
                <a:latin typeface="UTM Showcard" panose="02040603050506020204" pitchFamily="18" charset="0"/>
              </a:rPr>
              <a:t>LUYỆN TẬP</a:t>
            </a:r>
          </a:p>
        </p:txBody>
      </p:sp>
    </p:spTree>
    <p:extLst>
      <p:ext uri="{BB962C8B-B14F-4D97-AF65-F5344CB8AC3E}">
        <p14:creationId xmlns:p14="http://schemas.microsoft.com/office/powerpoint/2010/main" val="97261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204062" y="1400175"/>
            <a:ext cx="6663588" cy="1825297"/>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183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dirty="0" err="1">
                  <a:effectLst/>
                  <a:latin typeface="Cambria" panose="02040503050406030204" pitchFamily="18" charset="0"/>
                  <a:ea typeface="Cambria" panose="02040503050406030204" pitchFamily="18" charset="0"/>
                </a:rPr>
                <a:t>Bạn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sẽ</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làm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gì</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để</a:t>
              </a:r>
              <a:r>
                <a:rPr lang="en-US" sz="3200" b="1" i="1" dirty="0">
                  <a:effectLst/>
                  <a:latin typeface="Cambria" panose="02040503050406030204" pitchFamily="18" charset="0"/>
                  <a:ea typeface="Cambria" panose="02040503050406030204" pitchFamily="18" charset="0"/>
                </a:rPr>
                <a:t> chia </a:t>
              </a:r>
              <a:r>
                <a:rPr lang="en-US" sz="3200" b="1" i="1" dirty="0" err="1">
                  <a:effectLst/>
                  <a:latin typeface="Cambria" panose="02040503050406030204" pitchFamily="18" charset="0"/>
                  <a:ea typeface="Cambria" panose="02040503050406030204" pitchFamily="18" charset="0"/>
                </a:rPr>
                <a:t>sẻ</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và</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giúp</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đỡ</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người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dân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khi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họ</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gặp</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phải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thiên</a:t>
              </a:r>
              <a:r>
                <a:rPr lang="en-US" sz="3200" b="1" i="1" dirty="0">
                  <a:effectLst/>
                  <a:latin typeface="Cambria" panose="02040503050406030204" pitchFamily="18" charset="0"/>
                  <a:ea typeface="Cambria" panose="02040503050406030204" pitchFamily="18" charset="0"/>
                </a:rPr>
                <a:t> tai?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8169491" y="789735"/>
            <a:ext cx="3365284" cy="1792379"/>
          </a:xfrm>
          <a:prstGeom prst="rect">
            <a:avLst/>
          </a:prstGeom>
        </p:spPr>
      </p:pic>
      <p:sp>
        <p:nvSpPr>
          <p:cNvPr id="9" name="Rectangle: Rounded Corners 8">
            <a:extLst>
              <a:ext uri="{FF2B5EF4-FFF2-40B4-BE49-F238E27FC236}">
                <a16:creationId xmlns:a16="http://schemas.microsoft.com/office/drawing/2014/main" id="{A6B4EC56-6336-7FD5-B705-4D0BDC1EB2F1}"/>
              </a:ext>
            </a:extLst>
          </p:cNvPr>
          <p:cNvSpPr/>
          <p:nvPr/>
        </p:nvSpPr>
        <p:spPr>
          <a:xfrm>
            <a:off x="2524126" y="3829398"/>
            <a:ext cx="7134224" cy="2628552"/>
          </a:xfrm>
          <a:prstGeom prst="roundRect">
            <a:avLst/>
          </a:prstGeom>
          <a:solidFill>
            <a:schemeClr val="accent4">
              <a:lumMod val="20000"/>
              <a:lumOff val="80000"/>
            </a:schemeClr>
          </a:solidFill>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914309">
              <a:buFont typeface="Arial" panose="020B0604020202020204" pitchFamily="34" charset="0"/>
              <a:buChar char="•"/>
              <a:defRPr/>
            </a:pPr>
            <a:r>
              <a:rPr lang="vi-VN" sz="3200" b="1" dirty="0">
                <a:solidFill>
                  <a:srgbClr val="FF0000"/>
                </a:solidFill>
                <a:latin typeface="Cambria" panose="02040503050406030204" pitchFamily="18" charset="0"/>
                <a:ea typeface="Cambria" panose="02040503050406030204" pitchFamily="18" charset="0"/>
              </a:rPr>
              <a:t>Ủng hộ quần áo, sách vở.</a:t>
            </a:r>
          </a:p>
          <a:p>
            <a:pPr marL="457200" lvl="0" indent="-457200" algn="just" defTabSz="914309">
              <a:buFont typeface="Arial" panose="020B0604020202020204" pitchFamily="34" charset="0"/>
              <a:buChar char="•"/>
              <a:defRPr/>
            </a:pPr>
            <a:r>
              <a:rPr lang="vi-VN" sz="3200" b="1" dirty="0">
                <a:solidFill>
                  <a:srgbClr val="FF0000"/>
                </a:solidFill>
                <a:latin typeface="Cambria" panose="02040503050406030204" pitchFamily="18" charset="0"/>
                <a:ea typeface="Cambria" panose="02040503050406030204" pitchFamily="18" charset="0"/>
              </a:rPr>
              <a:t>Vận động các bạn cùng tham gia ủng hộ</a:t>
            </a:r>
          </a:p>
          <a:p>
            <a:pPr marL="457200" lvl="0" indent="-457200" algn="just" defTabSz="914309">
              <a:buFont typeface="Arial" panose="020B0604020202020204" pitchFamily="34" charset="0"/>
              <a:buChar char="•"/>
              <a:defRPr/>
            </a:pPr>
            <a:r>
              <a:rPr lang="vi-VN" sz="3200" b="1" dirty="0">
                <a:solidFill>
                  <a:srgbClr val="FF0000"/>
                </a:solidFill>
                <a:latin typeface="Cambria" panose="02040503050406030204" pitchFamily="18" charset="0"/>
                <a:ea typeface="Cambria" panose="02040503050406030204" pitchFamily="18" charset="0"/>
              </a:rPr>
              <a:t>Kêu gọi gây quỹ từ thiện để giúp đỡ người dân gặp thiên tai.</a:t>
            </a:r>
          </a:p>
        </p:txBody>
      </p:sp>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D984F94F-55CA-0840-4FB1-08B201D01CE1}"/>
              </a:ext>
            </a:extLst>
          </p:cNvPr>
          <p:cNvPicPr>
            <a:picLocks noChangeAspect="1"/>
          </p:cNvPicPr>
          <p:nvPr/>
        </p:nvPicPr>
        <p:blipFill>
          <a:blip r:embed="rId3"/>
          <a:stretch>
            <a:fillRect/>
          </a:stretch>
        </p:blipFill>
        <p:spPr>
          <a:xfrm>
            <a:off x="1715271" y="4280848"/>
            <a:ext cx="8590008" cy="1572904"/>
          </a:xfrm>
          <a:prstGeom prst="rect">
            <a:avLst/>
          </a:prstGeom>
        </p:spPr>
      </p:pic>
    </p:spTree>
    <p:extLst>
      <p:ext uri="{BB962C8B-B14F-4D97-AF65-F5344CB8AC3E}">
        <p14:creationId xmlns:p14="http://schemas.microsoft.com/office/powerpoint/2010/main" val="301141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图片 10"/>
          <p:cNvPicPr>
            <a:picLocks noChangeAspect="1"/>
          </p:cNvPicPr>
          <p:nvPr/>
        </p:nvPicPr>
        <p:blipFill>
          <a:blip r:embed="rId4"/>
          <a:stretch>
            <a:fillRect/>
          </a:stretch>
        </p:blipFill>
        <p:spPr>
          <a:xfrm flipH="1">
            <a:off x="836853" y="2552700"/>
            <a:ext cx="2971715" cy="4158996"/>
          </a:xfrm>
          <a:prstGeom prst="rect">
            <a:avLst/>
          </a:prstGeom>
        </p:spPr>
      </p:pic>
      <p:pic>
        <p:nvPicPr>
          <p:cNvPr id="20" name="Picture 7"/>
          <p:cNvPicPr>
            <a:picLocks noChangeAspect="1"/>
          </p:cNvPicPr>
          <p:nvPr/>
        </p:nvPicPr>
        <p:blipFill>
          <a:blip r:embed="rId5">
            <a:alphaModFix amt="6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98604" y="2706624"/>
            <a:ext cx="6944053" cy="5303520"/>
          </a:xfrm>
          <a:prstGeom prst="rect">
            <a:avLst/>
          </a:prstGeom>
        </p:spPr>
      </p:pic>
      <p:sp>
        <p:nvSpPr>
          <p:cNvPr id="3" name="Rectangle: Rounded Corners 2">
            <a:extLst>
              <a:ext uri="{FF2B5EF4-FFF2-40B4-BE49-F238E27FC236}">
                <a16:creationId xmlns:a16="http://schemas.microsoft.com/office/drawing/2014/main" id="{AB70DB18-3408-614B-A1C9-6AAA6C6FB51F}"/>
              </a:ext>
            </a:extLst>
          </p:cNvPr>
          <p:cNvSpPr/>
          <p:nvPr/>
        </p:nvSpPr>
        <p:spPr>
          <a:xfrm>
            <a:off x="3486151" y="1552574"/>
            <a:ext cx="8334374" cy="3514725"/>
          </a:xfrm>
          <a:prstGeom prst="roundRect">
            <a:avLst/>
          </a:prstGeom>
          <a:solidFill>
            <a:schemeClr val="accent4">
              <a:lumMod val="20000"/>
              <a:lumOff val="80000"/>
            </a:schemeClr>
          </a:solidFill>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lvl="0" algn="just" defTabSz="914309">
              <a:defRPr/>
            </a:pPr>
            <a:r>
              <a:rPr lang="vi-VN" sz="3200" b="1" dirty="0">
                <a:solidFill>
                  <a:srgbClr val="FF0000"/>
                </a:solidFill>
                <a:latin typeface="Cambria" panose="02040503050406030204" pitchFamily="18" charset="0"/>
                <a:ea typeface="Cambria" panose="02040503050406030204" pitchFamily="18" charset="0"/>
              </a:rPr>
              <a:t>Luật chơi: </a:t>
            </a:r>
            <a:r>
              <a:rPr lang="vi-VN" sz="3600" dirty="0">
                <a:solidFill>
                  <a:srgbClr val="FF0000"/>
                </a:solidFill>
                <a:latin typeface="Cambria" panose="02040503050406030204" pitchFamily="18" charset="0"/>
                <a:ea typeface="Cambria" panose="02040503050406030204" pitchFamily="18" charset="0"/>
              </a:rPr>
              <a:t>Chơi theo đội, mỗi đội cử 5 bạn tham gia theo lần lượt. Mỗi đội tìm tấm thẻ màu xanh ghép với tấm thẻ màu hồng tạo được nhận định phù hợp. Đội nào ghép đúng và nhanh nhất là đội thắng cuộc.</a:t>
            </a:r>
            <a:endParaRPr lang="vi-VN" sz="3200" dirty="0">
              <a:solidFill>
                <a:srgbClr val="FF000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E8D0E07B-F39C-09D7-C07A-75C2AF99E6C0}"/>
              </a:ext>
            </a:extLst>
          </p:cNvPr>
          <p:cNvPicPr>
            <a:picLocks noChangeAspect="1"/>
          </p:cNvPicPr>
          <p:nvPr/>
        </p:nvPicPr>
        <p:blipFill>
          <a:blip r:embed="rId7"/>
          <a:stretch>
            <a:fillRect/>
          </a:stretch>
        </p:blipFill>
        <p:spPr>
          <a:xfrm>
            <a:off x="3666847" y="627469"/>
            <a:ext cx="6401355" cy="859611"/>
          </a:xfrm>
          <a:prstGeom prst="rect">
            <a:avLst/>
          </a:prstGeom>
        </p:spPr>
      </p:pic>
    </p:spTree>
    <p:custDataLst>
      <p:tags r:id="rId1"/>
    </p:custDataLst>
    <p:extLst>
      <p:ext uri="{BB962C8B-B14F-4D97-AF65-F5344CB8AC3E}">
        <p14:creationId xmlns:p14="http://schemas.microsoft.com/office/powerpoint/2010/main" val="265768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ounded Rectangle 8">
            <a:extLst>
              <a:ext uri="{FF2B5EF4-FFF2-40B4-BE49-F238E27FC236}">
                <a16:creationId xmlns:a16="http://schemas.microsoft.com/office/drawing/2014/main" id="{FA7E9842-F03E-5FA8-772F-29AEC4B7C0B0}"/>
              </a:ext>
            </a:extLst>
          </p:cNvPr>
          <p:cNvSpPr/>
          <p:nvPr/>
        </p:nvSpPr>
        <p:spPr>
          <a:xfrm>
            <a:off x="1060450" y="9292273"/>
            <a:ext cx="2124075" cy="361950"/>
          </a:xfrm>
          <a:prstGeom prst="round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b="1">
                <a:effectLst/>
                <a:latin typeface="Cambria" panose="02040503050406030204" pitchFamily="18" charset="0"/>
                <a:ea typeface="Cambria" panose="02040503050406030204" pitchFamily="18" charset="0"/>
              </a:rPr>
              <a:t>Địa hình, đất đai đa dạng</a:t>
            </a:r>
          </a:p>
        </p:txBody>
      </p:sp>
      <p:sp>
        <p:nvSpPr>
          <p:cNvPr id="6" name="Rounded Rectangle 10">
            <a:extLst>
              <a:ext uri="{FF2B5EF4-FFF2-40B4-BE49-F238E27FC236}">
                <a16:creationId xmlns:a16="http://schemas.microsoft.com/office/drawing/2014/main" id="{A4559E66-93A1-4809-CCD7-C6057336EA6A}"/>
              </a:ext>
            </a:extLst>
          </p:cNvPr>
          <p:cNvSpPr/>
          <p:nvPr/>
        </p:nvSpPr>
        <p:spPr>
          <a:xfrm>
            <a:off x="857250" y="1137603"/>
            <a:ext cx="4171950" cy="491172"/>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b="1" dirty="0" err="1">
                <a:effectLst/>
                <a:latin typeface="Cambria" panose="02040503050406030204" pitchFamily="18" charset="0"/>
                <a:ea typeface="Cambria" panose="02040503050406030204" pitchFamily="18" charset="0"/>
              </a:rPr>
              <a:t>Vùng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biển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nhiều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hải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endParaRPr lang="en-US" sz="2400" b="1" dirty="0">
              <a:effectLst/>
              <a:latin typeface="Cambria" panose="02040503050406030204" pitchFamily="18" charset="0"/>
              <a:ea typeface="Cambria" panose="02040503050406030204" pitchFamily="18" charset="0"/>
            </a:endParaRPr>
          </a:p>
        </p:txBody>
      </p:sp>
      <p:sp>
        <p:nvSpPr>
          <p:cNvPr id="7" name="Rounded Rectangle 11">
            <a:extLst>
              <a:ext uri="{FF2B5EF4-FFF2-40B4-BE49-F238E27FC236}">
                <a16:creationId xmlns:a16="http://schemas.microsoft.com/office/drawing/2014/main" id="{B2AF54DF-992C-0E05-80E7-F68825CAF297}"/>
              </a:ext>
            </a:extLst>
          </p:cNvPr>
          <p:cNvSpPr/>
          <p:nvPr/>
        </p:nvSpPr>
        <p:spPr>
          <a:xfrm>
            <a:off x="1016000" y="2064703"/>
            <a:ext cx="3946525" cy="449897"/>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b="1">
                <a:effectLst/>
                <a:latin typeface="Cambria" panose="02040503050406030204" pitchFamily="18" charset="0"/>
                <a:ea typeface="Cambria" panose="02040503050406030204" pitchFamily="18" charset="0"/>
              </a:rPr>
              <a:t>Sông ngòi ngắn, dốc</a:t>
            </a:r>
          </a:p>
        </p:txBody>
      </p:sp>
      <p:sp>
        <p:nvSpPr>
          <p:cNvPr id="8" name="Rounded Rectangle 12">
            <a:extLst>
              <a:ext uri="{FF2B5EF4-FFF2-40B4-BE49-F238E27FC236}">
                <a16:creationId xmlns:a16="http://schemas.microsoft.com/office/drawing/2014/main" id="{BCFC3166-6D7E-C94D-A7F2-61F63FA32448}"/>
              </a:ext>
            </a:extLst>
          </p:cNvPr>
          <p:cNvSpPr/>
          <p:nvPr/>
        </p:nvSpPr>
        <p:spPr>
          <a:xfrm>
            <a:off x="968374" y="2958148"/>
            <a:ext cx="3965575" cy="832802"/>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b="1" dirty="0" err="1">
                <a:effectLst/>
                <a:latin typeface="Cambria" panose="02040503050406030204" pitchFamily="18" charset="0"/>
                <a:ea typeface="Cambria" panose="02040503050406030204" pitchFamily="18" charset="0"/>
              </a:rPr>
              <a:t>Dọc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bờ</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biển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có</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nhiều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vũng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vịnh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đầm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phá</a:t>
            </a:r>
            <a:endParaRPr lang="en-US" sz="2400" b="1" dirty="0">
              <a:effectLst/>
              <a:latin typeface="Cambria" panose="02040503050406030204" pitchFamily="18" charset="0"/>
              <a:ea typeface="Cambria" panose="02040503050406030204" pitchFamily="18" charset="0"/>
            </a:endParaRPr>
          </a:p>
        </p:txBody>
      </p:sp>
      <p:sp>
        <p:nvSpPr>
          <p:cNvPr id="9" name="Rounded Rectangle 13">
            <a:extLst>
              <a:ext uri="{FF2B5EF4-FFF2-40B4-BE49-F238E27FC236}">
                <a16:creationId xmlns:a16="http://schemas.microsoft.com/office/drawing/2014/main" id="{598A8F41-CA40-FB25-30C0-0966829639B4}"/>
              </a:ext>
            </a:extLst>
          </p:cNvPr>
          <p:cNvSpPr/>
          <p:nvPr/>
        </p:nvSpPr>
        <p:spPr>
          <a:xfrm>
            <a:off x="920749" y="4023678"/>
            <a:ext cx="3946525" cy="929322"/>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b="1" dirty="0" err="1">
                <a:effectLst/>
                <a:latin typeface="Cambria" panose="02040503050406030204" pitchFamily="18" charset="0"/>
                <a:ea typeface="Cambria" panose="02040503050406030204" pitchFamily="18" charset="0"/>
              </a:rPr>
              <a:t>Có</a:t>
            </a:r>
            <a:r>
              <a:rPr lang="en-US" sz="2400" b="1" dirty="0">
                <a:effectLst/>
                <a:latin typeface="Cambria" panose="02040503050406030204" pitchFamily="18" charset="0"/>
                <a:ea typeface="Cambria" panose="02040503050406030204" pitchFamily="18" charset="0"/>
              </a:rPr>
              <a:t> di </a:t>
            </a:r>
            <a:r>
              <a:rPr lang="en-US" sz="2400" b="1" dirty="0" err="1">
                <a:effectLst/>
                <a:latin typeface="Cambria" panose="02040503050406030204" pitchFamily="18" charset="0"/>
                <a:ea typeface="Cambria" panose="02040503050406030204" pitchFamily="18" charset="0"/>
              </a:rPr>
              <a:t>sản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thiên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nhiên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thế</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giới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bãi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biển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đẹp</a:t>
            </a:r>
            <a:endParaRPr lang="en-US" sz="2400" b="1" dirty="0">
              <a:effectLst/>
              <a:latin typeface="Cambria" panose="02040503050406030204" pitchFamily="18" charset="0"/>
              <a:ea typeface="Cambria" panose="02040503050406030204" pitchFamily="18" charset="0"/>
            </a:endParaRPr>
          </a:p>
        </p:txBody>
      </p:sp>
      <p:sp>
        <p:nvSpPr>
          <p:cNvPr id="11" name="Rounded Rectangle 15">
            <a:extLst>
              <a:ext uri="{FF2B5EF4-FFF2-40B4-BE49-F238E27FC236}">
                <a16:creationId xmlns:a16="http://schemas.microsoft.com/office/drawing/2014/main" id="{41F8E58F-272B-DE06-5EEC-DFAEFE6B09F6}"/>
              </a:ext>
            </a:extLst>
          </p:cNvPr>
          <p:cNvSpPr/>
          <p:nvPr/>
        </p:nvSpPr>
        <p:spPr>
          <a:xfrm>
            <a:off x="6419850" y="1032193"/>
            <a:ext cx="3905250" cy="548957"/>
          </a:xfrm>
          <a:prstGeom prst="roundRect">
            <a:avLst/>
          </a:prstGeom>
          <a:solidFill>
            <a:srgbClr val="FFFF00"/>
          </a:solidFill>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b="1" dirty="0" err="1">
                <a:effectLst/>
                <a:latin typeface="Cambria" panose="02040503050406030204" pitchFamily="18" charset="0"/>
                <a:ea typeface="Cambria" panose="02040503050406030204" pitchFamily="18" charset="0"/>
              </a:rPr>
              <a:t>Phát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triển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thuỷ</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điện</a:t>
            </a:r>
            <a:endParaRPr lang="en-US" sz="2400" b="1" dirty="0">
              <a:effectLst/>
              <a:latin typeface="Cambria" panose="02040503050406030204" pitchFamily="18" charset="0"/>
              <a:ea typeface="Cambria" panose="02040503050406030204" pitchFamily="18" charset="0"/>
            </a:endParaRPr>
          </a:p>
        </p:txBody>
      </p:sp>
      <p:sp>
        <p:nvSpPr>
          <p:cNvPr id="12" name="Rounded Rectangle 16">
            <a:extLst>
              <a:ext uri="{FF2B5EF4-FFF2-40B4-BE49-F238E27FC236}">
                <a16:creationId xmlns:a16="http://schemas.microsoft.com/office/drawing/2014/main" id="{02B27129-C35D-182D-4CD1-697A0F405F4D}"/>
              </a:ext>
            </a:extLst>
          </p:cNvPr>
          <p:cNvSpPr/>
          <p:nvPr/>
        </p:nvSpPr>
        <p:spPr>
          <a:xfrm>
            <a:off x="6143624" y="1876108"/>
            <a:ext cx="4638675" cy="752792"/>
          </a:xfrm>
          <a:prstGeom prst="roundRect">
            <a:avLst/>
          </a:prstGeom>
          <a:solidFill>
            <a:srgbClr val="FFFF00"/>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b="1" dirty="0" err="1">
                <a:effectLst/>
                <a:latin typeface="Cambria" panose="02040503050406030204" pitchFamily="18" charset="0"/>
                <a:ea typeface="Cambria" panose="02040503050406030204" pitchFamily="18" charset="0"/>
              </a:rPr>
              <a:t>Phát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triển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cảng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biển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nuôi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trồng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thuỷ</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endParaRPr lang="en-US" sz="2400" b="1" dirty="0">
              <a:effectLst/>
              <a:latin typeface="Cambria" panose="02040503050406030204" pitchFamily="18" charset="0"/>
              <a:ea typeface="Cambria" panose="02040503050406030204" pitchFamily="18" charset="0"/>
            </a:endParaRPr>
          </a:p>
        </p:txBody>
      </p:sp>
      <p:sp>
        <p:nvSpPr>
          <p:cNvPr id="13" name="Rounded Rectangle 17">
            <a:extLst>
              <a:ext uri="{FF2B5EF4-FFF2-40B4-BE49-F238E27FC236}">
                <a16:creationId xmlns:a16="http://schemas.microsoft.com/office/drawing/2014/main" id="{4B478670-C2D3-3ED8-501A-B9A0E2482E51}"/>
              </a:ext>
            </a:extLst>
          </p:cNvPr>
          <p:cNvSpPr/>
          <p:nvPr/>
        </p:nvSpPr>
        <p:spPr>
          <a:xfrm>
            <a:off x="6191249" y="2955608"/>
            <a:ext cx="4610101" cy="644842"/>
          </a:xfrm>
          <a:prstGeom prst="roundRect">
            <a:avLst/>
          </a:prstGeom>
          <a:solidFill>
            <a:srgbClr val="FFFF00"/>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b="1" dirty="0" err="1">
                <a:effectLst/>
                <a:latin typeface="Cambria" panose="02040503050406030204" pitchFamily="18" charset="0"/>
                <a:ea typeface="Cambria" panose="02040503050406030204" pitchFamily="18" charset="0"/>
              </a:rPr>
              <a:t>Phát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triển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trồng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nuôi</a:t>
            </a:r>
            <a:endParaRPr lang="en-US" sz="2400" b="1" dirty="0">
              <a:effectLst/>
              <a:latin typeface="Cambria" panose="02040503050406030204" pitchFamily="18" charset="0"/>
              <a:ea typeface="Cambria" panose="02040503050406030204" pitchFamily="18" charset="0"/>
            </a:endParaRPr>
          </a:p>
        </p:txBody>
      </p:sp>
      <p:sp>
        <p:nvSpPr>
          <p:cNvPr id="14" name="Rounded Rectangle 18">
            <a:extLst>
              <a:ext uri="{FF2B5EF4-FFF2-40B4-BE49-F238E27FC236}">
                <a16:creationId xmlns:a16="http://schemas.microsoft.com/office/drawing/2014/main" id="{D19B8398-8971-FCA5-8EBE-8FD818DA26B6}"/>
              </a:ext>
            </a:extLst>
          </p:cNvPr>
          <p:cNvSpPr/>
          <p:nvPr/>
        </p:nvSpPr>
        <p:spPr>
          <a:xfrm>
            <a:off x="6593205" y="3899853"/>
            <a:ext cx="3579495" cy="557847"/>
          </a:xfrm>
          <a:prstGeom prst="roundRect">
            <a:avLst/>
          </a:prstGeom>
          <a:solidFill>
            <a:srgbClr val="FFFF00"/>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b="1" dirty="0" err="1">
                <a:effectLst/>
                <a:latin typeface="Cambria" panose="02040503050406030204" pitchFamily="18" charset="0"/>
                <a:ea typeface="Cambria" panose="02040503050406030204" pitchFamily="18" charset="0"/>
              </a:rPr>
              <a:t>Phát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triển</a:t>
            </a:r>
            <a:r>
              <a:rPr lang="en-US" sz="2400" b="1" dirty="0">
                <a:effectLst/>
                <a:latin typeface="Cambria" panose="02040503050406030204" pitchFamily="18" charset="0"/>
                <a:ea typeface="Cambria" panose="02040503050406030204" pitchFamily="18" charset="0"/>
              </a:rPr>
              <a:t> du </a:t>
            </a:r>
            <a:r>
              <a:rPr lang="en-US" sz="2400" b="1" dirty="0" err="1">
                <a:effectLst/>
                <a:latin typeface="Cambria" panose="02040503050406030204" pitchFamily="18" charset="0"/>
                <a:ea typeface="Cambria" panose="02040503050406030204" pitchFamily="18" charset="0"/>
              </a:rPr>
              <a:t>lịch</a:t>
            </a:r>
            <a:endParaRPr lang="en-US" sz="2400" b="1" dirty="0">
              <a:effectLst/>
              <a:latin typeface="Cambria" panose="02040503050406030204" pitchFamily="18" charset="0"/>
              <a:ea typeface="Cambria" panose="02040503050406030204" pitchFamily="18" charset="0"/>
            </a:endParaRPr>
          </a:p>
        </p:txBody>
      </p:sp>
      <p:sp>
        <p:nvSpPr>
          <p:cNvPr id="15" name="Rounded Rectangle 19">
            <a:extLst>
              <a:ext uri="{FF2B5EF4-FFF2-40B4-BE49-F238E27FC236}">
                <a16:creationId xmlns:a16="http://schemas.microsoft.com/office/drawing/2014/main" id="{6C44A09F-04F7-F0DC-0BBB-8D84AB618487}"/>
              </a:ext>
            </a:extLst>
          </p:cNvPr>
          <p:cNvSpPr/>
          <p:nvPr/>
        </p:nvSpPr>
        <p:spPr>
          <a:xfrm>
            <a:off x="6556375" y="4778058"/>
            <a:ext cx="4397375" cy="613092"/>
          </a:xfrm>
          <a:prstGeom prst="roundRect">
            <a:avLst/>
          </a:prstGeom>
          <a:solidFill>
            <a:srgbClr val="FFFF00"/>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b="1" dirty="0" err="1">
                <a:effectLst/>
                <a:latin typeface="Cambria" panose="02040503050406030204" pitchFamily="18" charset="0"/>
                <a:ea typeface="Cambria" panose="02040503050406030204" pitchFamily="18" charset="0"/>
              </a:rPr>
              <a:t>Phát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triển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khai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thác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hải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endParaRPr lang="en-US" sz="2400" b="1" dirty="0">
              <a:effectLst/>
              <a:latin typeface="Cambria" panose="02040503050406030204" pitchFamily="18" charset="0"/>
              <a:ea typeface="Cambria" panose="02040503050406030204" pitchFamily="18" charset="0"/>
            </a:endParaRPr>
          </a:p>
        </p:txBody>
      </p:sp>
      <p:cxnSp>
        <p:nvCxnSpPr>
          <p:cNvPr id="19" name="Straight Connector 18">
            <a:extLst>
              <a:ext uri="{FF2B5EF4-FFF2-40B4-BE49-F238E27FC236}">
                <a16:creationId xmlns:a16="http://schemas.microsoft.com/office/drawing/2014/main" id="{163A143C-8D50-4259-80C9-CA2B0C3A06AD}"/>
              </a:ext>
            </a:extLst>
          </p:cNvPr>
          <p:cNvCxnSpPr>
            <a:stCxn id="6" idx="3"/>
            <a:endCxn id="15" idx="1"/>
          </p:cNvCxnSpPr>
          <p:nvPr/>
        </p:nvCxnSpPr>
        <p:spPr>
          <a:xfrm>
            <a:off x="5029200" y="1383189"/>
            <a:ext cx="1527175" cy="37014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4EAF20-93C2-1D6D-7FF5-240E8AB50EA8}"/>
              </a:ext>
            </a:extLst>
          </p:cNvPr>
          <p:cNvCxnSpPr>
            <a:cxnSpLocks/>
            <a:endCxn id="11" idx="1"/>
          </p:cNvCxnSpPr>
          <p:nvPr/>
        </p:nvCxnSpPr>
        <p:spPr>
          <a:xfrm flipV="1">
            <a:off x="4962525" y="1306672"/>
            <a:ext cx="1457325" cy="10004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D22F93-42B3-CD97-2492-248639CBB5B1}"/>
              </a:ext>
            </a:extLst>
          </p:cNvPr>
          <p:cNvCxnSpPr>
            <a:cxnSpLocks/>
            <a:endCxn id="12" idx="1"/>
          </p:cNvCxnSpPr>
          <p:nvPr/>
        </p:nvCxnSpPr>
        <p:spPr>
          <a:xfrm flipV="1">
            <a:off x="4933950" y="2252504"/>
            <a:ext cx="1209674" cy="12071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DCF190-CF6A-2A00-EBD6-E25395DD38E0}"/>
              </a:ext>
            </a:extLst>
          </p:cNvPr>
          <p:cNvCxnSpPr>
            <a:cxnSpLocks/>
            <a:endCxn id="14" idx="1"/>
          </p:cNvCxnSpPr>
          <p:nvPr/>
        </p:nvCxnSpPr>
        <p:spPr>
          <a:xfrm flipV="1">
            <a:off x="4857750" y="4178777"/>
            <a:ext cx="1735455" cy="4143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10">
            <a:extLst>
              <a:ext uri="{FF2B5EF4-FFF2-40B4-BE49-F238E27FC236}">
                <a16:creationId xmlns:a16="http://schemas.microsoft.com/office/drawing/2014/main" id="{10077F0F-FD9C-2B54-88A5-313DEA5AC70C}"/>
              </a:ext>
            </a:extLst>
          </p:cNvPr>
          <p:cNvSpPr/>
          <p:nvPr/>
        </p:nvSpPr>
        <p:spPr>
          <a:xfrm>
            <a:off x="876300" y="5347653"/>
            <a:ext cx="4171950" cy="491172"/>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b="1" dirty="0" err="1">
                <a:effectLst/>
                <a:latin typeface="Cambria" panose="02040503050406030204" pitchFamily="18" charset="0"/>
                <a:ea typeface="Cambria" panose="02040503050406030204" pitchFamily="18" charset="0"/>
              </a:rPr>
              <a:t>Địa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đất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đai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dạng</a:t>
            </a:r>
            <a:endParaRPr lang="en-US" sz="2400" b="1" dirty="0">
              <a:effectLst/>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00005587-D32C-F59B-9765-140564FF3712}"/>
              </a:ext>
            </a:extLst>
          </p:cNvPr>
          <p:cNvCxnSpPr>
            <a:cxnSpLocks/>
            <a:endCxn id="13" idx="1"/>
          </p:cNvCxnSpPr>
          <p:nvPr/>
        </p:nvCxnSpPr>
        <p:spPr>
          <a:xfrm flipV="1">
            <a:off x="5048250" y="3278029"/>
            <a:ext cx="1142999" cy="23437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3820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5">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6"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7">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8"/>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9">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10"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1">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9" name="Picture 8">
            <a:hlinkClick r:id="rId12" action="ppaction://hlinksldjump"/>
            <a:extLst>
              <a:ext uri="{FF2B5EF4-FFF2-40B4-BE49-F238E27FC236}">
                <a16:creationId xmlns:a16="http://schemas.microsoft.com/office/drawing/2014/main" id="{22985396-48B6-4CB1-BD86-1AD7F0345F18}"/>
              </a:ext>
            </a:extLst>
          </p:cNvPr>
          <p:cNvPicPr>
            <a:picLocks noChangeAspect="1"/>
          </p:cNvPicPr>
          <p:nvPr/>
        </p:nvPicPr>
        <p:blipFill rotWithShape="1">
          <a:blip r:embed="rId13">
            <a:extLst>
              <a:ext uri="{28A0092B-C50C-407E-A947-70E740481C1C}">
                <a14:useLocalDpi xmlns:a14="http://schemas.microsoft.com/office/drawing/2010/main" val="0"/>
              </a:ext>
            </a:extLst>
          </a:blip>
          <a:srcRect l="26805" t="33333" r="26667" b="33403"/>
          <a:stretch/>
        </p:blipFill>
        <p:spPr>
          <a:xfrm>
            <a:off x="2094349" y="3970068"/>
            <a:ext cx="1040604" cy="743954"/>
          </a:xfrm>
          <a:prstGeom prst="rect">
            <a:avLst/>
          </a:prstGeom>
        </p:spPr>
      </p:pic>
      <p:pic>
        <p:nvPicPr>
          <p:cNvPr id="10" name="Picture 9">
            <a:hlinkClick r:id="rId14"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5">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6" action="ppaction://hlinksldjump"/>
            <a:extLst>
              <a:ext uri="{FF2B5EF4-FFF2-40B4-BE49-F238E27FC236}">
                <a16:creationId xmlns:a16="http://schemas.microsoft.com/office/drawing/2014/main" id="{8D2D18D6-8481-4BC7-9CCB-B0F2110C91B1}"/>
              </a:ext>
            </a:extLst>
          </p:cNvPr>
          <p:cNvPicPr>
            <a:picLocks noChangeAspect="1"/>
          </p:cNvPicPr>
          <p:nvPr/>
        </p:nvPicPr>
        <p:blipFill rotWithShape="1">
          <a:blip r:embed="rId17">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14"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10"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6"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19" name="Picture 18">
            <a:hlinkClick r:id="rId12" action="ppaction://hlinksldjump"/>
            <a:extLst>
              <a:ext uri="{FF2B5EF4-FFF2-40B4-BE49-F238E27FC236}">
                <a16:creationId xmlns:a16="http://schemas.microsoft.com/office/drawing/2014/main" id="{9AD91DFC-4C72-46C5-8F1D-78D0F38101D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44453" y="160074"/>
            <a:ext cx="1027669" cy="1011549"/>
          </a:xfrm>
          <a:prstGeom prst="rect">
            <a:avLst/>
          </a:prstGeom>
        </p:spPr>
      </p:pic>
      <p:pic>
        <p:nvPicPr>
          <p:cNvPr id="20" name="CẤM BUÔN BÁN, CẤM REUP" descr="Káº¿t quáº£ hÃ¬nh áº£nh cho win text gif">
            <a:extLst>
              <a:ext uri="{FF2B5EF4-FFF2-40B4-BE49-F238E27FC236}">
                <a16:creationId xmlns:a16="http://schemas.microsoft.com/office/drawing/2014/main" id="{1D035292-AC6B-4513-BEB7-38F77DEB4EC3}"/>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339475" y="655713"/>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9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8" presetClass="emph" presetSubtype="0" repeatCount="indefinite" autoRev="1" fill="hold" nodeType="withEffect">
                                  <p:stCondLst>
                                    <p:cond delay="0"/>
                                  </p:stCondLst>
                                  <p:childTnLst>
                                    <p:animRot by="180000">
                                      <p:cBhvr>
                                        <p:cTn id="3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m-thanh-phep-thuat-www_nhacchuongvui_com.wav"/>
                                        </p:tgtEl>
                                      </p:cMediaNode>
                                    </p:audio>
                                  </p:sub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9" dur="2000" fill="hold"/>
                                        <p:tgtEl>
                                          <p:spTgt spid="5"/>
                                        </p:tgtEl>
                                        <p:attrNameLst>
                                          <p:attrName>ppt_x</p:attrName>
                                          <p:attrName>ppt_y</p:attrName>
                                        </p:attrNameLst>
                                      </p:cBhvr>
                                      <p:rCtr x="-7591" y="164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7" dur="2000" fill="hold"/>
                                        <p:tgtEl>
                                          <p:spTgt spid="5"/>
                                        </p:tgtEl>
                                        <p:attrNameLst>
                                          <p:attrName>ppt_x</p:attrName>
                                          <p:attrName>ppt_y</p:attrName>
                                        </p:attrNameLst>
                                      </p:cBhvr>
                                      <p:rCtr x="-11263" y="1389"/>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55" dur="2000" fill="hold"/>
                                        <p:tgtEl>
                                          <p:spTgt spid="5"/>
                                        </p:tgtEl>
                                        <p:attrNameLst>
                                          <p:attrName>ppt_x</p:attrName>
                                          <p:attrName>ppt_y</p:attrName>
                                        </p:attrNameLst>
                                      </p:cBhvr>
                                      <p:rCtr x="3529" y="-4699"/>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m-thanh-phep-thuat-www_nhacchuongvui_com.wav"/>
                                        </p:tgtEl>
                                      </p:cMediaNode>
                                    </p:audio>
                                  </p:sub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88292" y="4188764"/>
            <a:ext cx="62375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Thanh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đến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Bình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Thuận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6"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duyên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hải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Trung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kéo</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đến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46665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7"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10">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1938992"/>
          </a:xfrm>
          <a:prstGeom prst="rect">
            <a:avLst/>
          </a:prstGeom>
          <a:noFill/>
        </p:spPr>
        <p:txBody>
          <a:bodyPr wrap="square" rtlCol="0">
            <a:spAutoFit/>
          </a:bodyPr>
          <a:lstStyle/>
          <a:p>
            <a:pPr lvl="0" algn="just"/>
            <a:r>
              <a:rPr kumimoji="0" lang="en-US" sz="4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000" b="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duyên</a:t>
            </a:r>
            <a:r>
              <a:rPr kumimoji="0" lang="en-US" sz="4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hải</a:t>
            </a:r>
            <a:r>
              <a:rPr kumimoji="0" lang="en-US" sz="4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4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Trung </a:t>
            </a:r>
            <a:r>
              <a:rPr lang="nl-NL" sz="4000" b="1" dirty="0">
                <a:latin typeface="Cambria" panose="02040503050406030204" pitchFamily="18" charset="0"/>
                <a:ea typeface="Cambria" panose="02040503050406030204" pitchFamily="18" charset="0"/>
              </a:rPr>
              <a:t>có nhiều sông, phần lớn là sông ngắn và dốc</a:t>
            </a:r>
            <a:r>
              <a:rPr kumimoji="0" lang="en-US" sz="4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hay </a:t>
            </a:r>
            <a:r>
              <a:rPr kumimoji="0" lang="en-US" sz="4000" b="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sai</a:t>
            </a:r>
            <a:r>
              <a:rPr kumimoji="0" lang="en-US" sz="4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020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88C0481-8B1A-4AFD-6829-94A64D969F10}"/>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73C10744-A3BD-AC4D-8498-AD9ED6A218C9}"/>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1B669F64-62E4-3BD0-4F23-765936DB3F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0220752F-E34B-B56C-4828-861B3A9CADBA}"/>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4FA2D77C-6AC5-529F-7EDA-1C3283E66B20}"/>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39" name="TextBox 38">
            <a:extLst>
              <a:ext uri="{FF2B5EF4-FFF2-40B4-BE49-F238E27FC236}">
                <a16:creationId xmlns:a16="http://schemas.microsoft.com/office/drawing/2014/main" id="{FC6FC240-5B9F-4EF4-490A-FAED384AC8F8}"/>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Sa</a:t>
            </a:r>
          </a:p>
        </p:txBody>
      </p:sp>
      <p:pic>
        <p:nvPicPr>
          <p:cNvPr id="40" name="Picture 39">
            <a:hlinkClick r:id="rId6" action="ppaction://hlinksldjump"/>
            <a:extLst>
              <a:ext uri="{FF2B5EF4-FFF2-40B4-BE49-F238E27FC236}">
                <a16:creationId xmlns:a16="http://schemas.microsoft.com/office/drawing/2014/main" id="{A5F81E40-25D9-9204-8D2B-F4F0360AB78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2CABEA5F-852E-4861-6CD2-833F435E0A4A}"/>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1BFE12B8-E559-5503-E7B5-2514E81EEC8B}"/>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619F9931-4778-3F03-6374-53020B5EE00B}"/>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B594185E-AD16-A7AB-9755-690552D7AB18}"/>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4C703CC9-0916-1567-1954-242464163EB6}"/>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0535EAEC-D64A-02E9-840B-42D71A7F13E8}"/>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pic>
            <p:nvPicPr>
              <p:cNvPr id="45" name="Picture 44">
                <a:extLst>
                  <a:ext uri="{FF2B5EF4-FFF2-40B4-BE49-F238E27FC236}">
                    <a16:creationId xmlns:a16="http://schemas.microsoft.com/office/drawing/2014/main" id="{3EA1CEFB-FB01-C849-7E1D-BD6D4ABECE30}"/>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B64C1CBD-CB84-3643-B3A4-044F1AC0C385}"/>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353F2ECD-B35E-7F38-C51F-FA9774AFAE99}"/>
              </a:ext>
            </a:extLst>
          </p:cNvPr>
          <p:cNvSpPr txBox="1"/>
          <p:nvPr/>
        </p:nvSpPr>
        <p:spPr>
          <a:xfrm>
            <a:off x="1886632" y="869045"/>
            <a:ext cx="749802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đảo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Hoàng Sa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quần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đảo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trò</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trọng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đối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tế</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ninh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8096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D638658-60D0-D2D2-F6AE-58F9DBC66C66}"/>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5958DB68-19F8-08EA-7E86-37F442768ECE}"/>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68B1E2A2-75E6-39D1-CC57-91DDB840BF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CB857E74-FC59-08DB-254D-F2D1E5539320}"/>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8B33ED85-7B55-1DF0-8819-A557917FC827}"/>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39" name="TextBox 38">
            <a:extLst>
              <a:ext uri="{FF2B5EF4-FFF2-40B4-BE49-F238E27FC236}">
                <a16:creationId xmlns:a16="http://schemas.microsoft.com/office/drawing/2014/main" id="{D06D738B-4770-5F3F-FB7C-D352D33CFC39}"/>
              </a:ext>
            </a:extLst>
          </p:cNvPr>
          <p:cNvSpPr txBox="1"/>
          <p:nvPr/>
        </p:nvSpPr>
        <p:spPr>
          <a:xfrm>
            <a:off x="2788292" y="4188764"/>
            <a:ext cx="62375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Lào</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Cam -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pu</a:t>
            </a: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chia</a:t>
            </a:r>
          </a:p>
        </p:txBody>
      </p:sp>
      <p:pic>
        <p:nvPicPr>
          <p:cNvPr id="40" name="Picture 39">
            <a:hlinkClick r:id="rId6" action="ppaction://hlinksldjump"/>
            <a:extLst>
              <a:ext uri="{FF2B5EF4-FFF2-40B4-BE49-F238E27FC236}">
                <a16:creationId xmlns:a16="http://schemas.microsoft.com/office/drawing/2014/main" id="{B4BE8477-EAF1-14CC-2B85-DCC87CBDB02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B9A3D927-C949-0198-5CF8-BB047AC77D3F}"/>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2B9EE1B6-9DBF-5B81-CD77-958926030E27}"/>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59243CE8-09F6-A9DF-AB28-989E2FD2E778}"/>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11DD66C7-69A6-49E6-D5DF-F42975195BD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CC7617D2-37DA-B583-4FB3-D51C32EEDBDB}"/>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37DDB5B0-A1AC-250F-044E-4F69D20E643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pic>
            <p:nvPicPr>
              <p:cNvPr id="45" name="Picture 44">
                <a:extLst>
                  <a:ext uri="{FF2B5EF4-FFF2-40B4-BE49-F238E27FC236}">
                    <a16:creationId xmlns:a16="http://schemas.microsoft.com/office/drawing/2014/main" id="{D47F10B5-BA47-A7D5-87CA-FE83A1F0DE1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D6E11049-18D4-5CBE-0EE4-5AEF63FDA0E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D941DE82-304B-5603-3CCD-01D0F17E35FD}"/>
              </a:ext>
            </a:extLst>
          </p:cNvPr>
          <p:cNvSpPr txBox="1"/>
          <p:nvPr/>
        </p:nvSpPr>
        <p:spPr>
          <a:xfrm>
            <a:off x="1886632" y="869045"/>
            <a:ext cx="749802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4.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tiếp</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giáp</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duyên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hải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Trung</a:t>
            </a:r>
          </a:p>
        </p:txBody>
      </p:sp>
    </p:spTree>
    <p:extLst>
      <p:ext uri="{BB962C8B-B14F-4D97-AF65-F5344CB8AC3E}">
        <p14:creationId xmlns:p14="http://schemas.microsoft.com/office/powerpoint/2010/main" val="202752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ext, toy, doll&#10;&#10;Description automatically generated">
            <a:extLst>
              <a:ext uri="{FF2B5EF4-FFF2-40B4-BE49-F238E27FC236}">
                <a16:creationId xmlns:a16="http://schemas.microsoft.com/office/drawing/2014/main" id="{BCAA627F-286F-6F7D-E495-94B407ECF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03" y="1771649"/>
            <a:ext cx="2577338" cy="3651597"/>
          </a:xfrm>
          <a:prstGeom prst="rect">
            <a:avLst/>
          </a:prstGeom>
        </p:spPr>
      </p:pic>
      <p:pic>
        <p:nvPicPr>
          <p:cNvPr id="10" name="Picture 9">
            <a:extLst>
              <a:ext uri="{FF2B5EF4-FFF2-40B4-BE49-F238E27FC236}">
                <a16:creationId xmlns:a16="http://schemas.microsoft.com/office/drawing/2014/main" id="{D07B15DA-2626-91E4-73FC-8CBF745CC717}"/>
              </a:ext>
            </a:extLst>
          </p:cNvPr>
          <p:cNvPicPr>
            <a:picLocks noChangeAspect="1"/>
          </p:cNvPicPr>
          <p:nvPr/>
        </p:nvPicPr>
        <p:blipFill>
          <a:blip r:embed="rId4"/>
          <a:stretch>
            <a:fillRect/>
          </a:stretch>
        </p:blipFill>
        <p:spPr>
          <a:xfrm>
            <a:off x="1354408" y="224351"/>
            <a:ext cx="9864183" cy="1322947"/>
          </a:xfrm>
          <a:prstGeom prst="rect">
            <a:avLst/>
          </a:prstGeom>
        </p:spPr>
      </p:pic>
      <p:pic>
        <p:nvPicPr>
          <p:cNvPr id="13" name="Picture 12">
            <a:extLst>
              <a:ext uri="{FF2B5EF4-FFF2-40B4-BE49-F238E27FC236}">
                <a16:creationId xmlns:a16="http://schemas.microsoft.com/office/drawing/2014/main" id="{2A4607F4-E8CD-B5D8-9E92-5738FA5523C7}"/>
              </a:ext>
            </a:extLst>
          </p:cNvPr>
          <p:cNvPicPr>
            <a:picLocks noChangeAspect="1"/>
          </p:cNvPicPr>
          <p:nvPr/>
        </p:nvPicPr>
        <p:blipFill>
          <a:blip r:embed="rId5"/>
          <a:stretch>
            <a:fillRect/>
          </a:stretch>
        </p:blipFill>
        <p:spPr>
          <a:xfrm>
            <a:off x="1071280" y="1280400"/>
            <a:ext cx="10906689" cy="3249450"/>
          </a:xfrm>
          <a:prstGeom prst="rect">
            <a:avLst/>
          </a:prstGeom>
        </p:spPr>
      </p:pic>
      <p:sp>
        <p:nvSpPr>
          <p:cNvPr id="14" name="TextBox 13">
            <a:extLst>
              <a:ext uri="{FF2B5EF4-FFF2-40B4-BE49-F238E27FC236}">
                <a16:creationId xmlns:a16="http://schemas.microsoft.com/office/drawing/2014/main" id="{56D23098-2DA1-95ED-A13C-CF85C3146661}"/>
              </a:ext>
            </a:extLst>
          </p:cNvPr>
          <p:cNvSpPr txBox="1"/>
          <p:nvPr/>
        </p:nvSpPr>
        <p:spPr>
          <a:xfrm>
            <a:off x="3272661" y="4089452"/>
            <a:ext cx="66040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44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Tiết</a:t>
            </a:r>
            <a:r>
              <a:rPr kumimoji="0" lang="en-US" sz="4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2)</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B0612A98-ACE1-96E9-8B14-642AC458C8E0}"/>
              </a:ext>
            </a:extLst>
          </p:cNvPr>
          <p:cNvPicPr>
            <a:picLocks noChangeAspect="1"/>
          </p:cNvPicPr>
          <p:nvPr/>
        </p:nvPicPr>
        <p:blipFill>
          <a:blip r:embed="rId6"/>
          <a:stretch>
            <a:fillRect/>
          </a:stretch>
        </p:blipFill>
        <p:spPr>
          <a:xfrm>
            <a:off x="634274" y="835105"/>
            <a:ext cx="2103302"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5" y="1344958"/>
            <a:ext cx="7825519"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234561" y="1955852"/>
            <a:ext cx="7347714" cy="1938992"/>
          </a:xfrm>
          <a:prstGeom prst="rect">
            <a:avLst/>
          </a:prstGeom>
          <a:noFill/>
        </p:spPr>
        <p:txBody>
          <a:bodyPr wrap="square">
            <a:spAutoFit/>
          </a:bodyPr>
          <a:lstStyle/>
          <a:p>
            <a:pPr lvl="0" algn="ctr">
              <a:defRPr/>
            </a:pPr>
            <a:r>
              <a:rPr lang="vi-VN" sz="4000" b="1" i="1" dirty="0">
                <a:solidFill>
                  <a:srgbClr val="FF0000"/>
                </a:solidFill>
                <a:cs typeface="Arial" panose="020B0604020202020204" pitchFamily="34" charset="0"/>
              </a:rPr>
              <a:t>Hoạt động 1: Tác động của môi trường thiên nhiên với đời sống và sản xuất </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TotalTime>
  <Words>536</Words>
  <Application>Microsoft Office PowerPoint</Application>
  <PresentationFormat>Widescreen</PresentationFormat>
  <Paragraphs>46</Paragraphs>
  <Slides>20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等线</vt:lpstr>
      <vt:lpstr>Arial</vt:lpstr>
      <vt:lpstr>Calibri</vt:lpstr>
      <vt:lpstr>Calibri Light</vt:lpstr>
      <vt:lpstr>Cambria</vt:lpstr>
      <vt:lpstr>UTM Showcard</vt:lpstr>
      <vt:lpstr>UVN Gia Dinh Hep</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17</cp:revision>
  <dcterms:created xsi:type="dcterms:W3CDTF">2023-12-10T09:42:51Z</dcterms:created>
  <dcterms:modified xsi:type="dcterms:W3CDTF">2023-12-16T01:40:34Z</dcterms:modified>
  <cp:category>9Slide.vn</cp:category>
</cp:coreProperties>
</file>