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8288000" cy="10287000"/>
  <p:notesSz cx="6858000" cy="9144000"/>
  <p:embeddedFontLst>
    <p:embeddedFont>
      <p:font typeface="Public Sans Bold" panose="020B0604020202020204" charset="0"/>
      <p:regular r:id="rId18"/>
    </p:embeddedFont>
    <p:embeddedFont>
      <p:font typeface="DejaVu Serif Bold" panose="020B0604020202020204" charset="0"/>
      <p:regular r:id="rId19"/>
    </p:embeddedFont>
    <p:embeddedFont>
      <p:font typeface="Calibri" panose="020F0502020204030204" pitchFamily="34" charset="0"/>
      <p:regular r:id="rId20"/>
      <p:bold r:id="rId21"/>
      <p:italic r:id="rId22"/>
      <p:boldItalic r:id="rId23"/>
    </p:embeddedFont>
    <p:embeddedFont>
      <p:font typeface="Sriracha" panose="020B0604020202020204" charset="-34"/>
      <p:regular r:id="rId24"/>
    </p:embeddedFont>
    <p:embeddedFont>
      <p:font typeface="Public Sans Italics"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0" d="100"/>
          <a:sy n="50" d="100"/>
        </p:scale>
        <p:origin x="422" y="9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8887D-47A2-4EC3-891C-046063BA3EFE}"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C95756-136B-4135-816D-FD06E463A634}" type="slidenum">
              <a:rPr lang="en-US" smtClean="0"/>
              <a:t>‹#›</a:t>
            </a:fld>
            <a:endParaRPr lang="en-US"/>
          </a:p>
        </p:txBody>
      </p:sp>
    </p:spTree>
    <p:extLst>
      <p:ext uri="{BB962C8B-B14F-4D97-AF65-F5344CB8AC3E}">
        <p14:creationId xmlns:p14="http://schemas.microsoft.com/office/powerpoint/2010/main" val="96683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C95756-136B-4135-816D-FD06E463A634}" type="slidenum">
              <a:rPr lang="en-US" smtClean="0"/>
              <a:t>9</a:t>
            </a:fld>
            <a:endParaRPr lang="en-US"/>
          </a:p>
        </p:txBody>
      </p:sp>
    </p:spTree>
    <p:extLst>
      <p:ext uri="{BB962C8B-B14F-4D97-AF65-F5344CB8AC3E}">
        <p14:creationId xmlns:p14="http://schemas.microsoft.com/office/powerpoint/2010/main" val="3377206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51.svg"/><Relationship Id="rId10" Type="http://schemas.openxmlformats.org/officeDocument/2006/relationships/image" Target="../media/image54.svg"/><Relationship Id="rId4" Type="http://schemas.openxmlformats.org/officeDocument/2006/relationships/image" Target="../media/image23.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51.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6.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58.sv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4.svg"/><Relationship Id="rId7" Type="http://schemas.openxmlformats.org/officeDocument/2006/relationships/image" Target="../media/image68.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14.svg"/><Relationship Id="rId5" Type="http://schemas.openxmlformats.org/officeDocument/2006/relationships/image" Target="../media/image66.svg"/><Relationship Id="rId10" Type="http://schemas.openxmlformats.org/officeDocument/2006/relationships/image" Target="../media/image7.png"/><Relationship Id="rId4" Type="http://schemas.openxmlformats.org/officeDocument/2006/relationships/image" Target="../media/image34.png"/><Relationship Id="rId9" Type="http://schemas.openxmlformats.org/officeDocument/2006/relationships/image" Target="../media/image28.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2.sv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30.svg"/><Relationship Id="rId12" Type="http://schemas.openxmlformats.org/officeDocument/2006/relationships/slide" Target="slide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slide" Target="slide5.xml"/><Relationship Id="rId5" Type="http://schemas.openxmlformats.org/officeDocument/2006/relationships/image" Target="../media/image14.svg"/><Relationship Id="rId10" Type="http://schemas.openxmlformats.org/officeDocument/2006/relationships/slide" Target="slide7.xml"/><Relationship Id="rId4" Type="http://schemas.openxmlformats.org/officeDocument/2006/relationships/image" Target="../media/image7.png"/><Relationship Id="rId9"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5.svg"/><Relationship Id="rId7" Type="http://schemas.openxmlformats.org/officeDocument/2006/relationships/image" Target="../media/image4.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7.svg"/><Relationship Id="rId10" Type="http://schemas.openxmlformats.org/officeDocument/2006/relationships/slide" Target="slide4.xml"/><Relationship Id="rId4" Type="http://schemas.openxmlformats.org/officeDocument/2006/relationships/image" Target="../media/image15.png"/><Relationship Id="rId9" Type="http://schemas.openxmlformats.org/officeDocument/2006/relationships/image" Target="../media/image39.svg"/></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svg"/><Relationship Id="rId7"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41.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svg"/><Relationship Id="rId7" Type="http://schemas.openxmlformats.org/officeDocument/2006/relationships/image" Target="../media/image4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6.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20.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sp>
        <p:nvSpPr>
          <p:cNvPr id="2" name="Freeform 2"/>
          <p:cNvSpPr/>
          <p:nvPr/>
        </p:nvSpPr>
        <p:spPr>
          <a:xfrm>
            <a:off x="1787450" y="964742"/>
            <a:ext cx="15120507" cy="8357517"/>
          </a:xfrm>
          <a:custGeom>
            <a:avLst/>
            <a:gdLst/>
            <a:ahLst/>
            <a:cxnLst/>
            <a:rect l="l" t="t" r="r" b="b"/>
            <a:pathLst>
              <a:path w="15120507" h="8357517">
                <a:moveTo>
                  <a:pt x="0" y="0"/>
                </a:moveTo>
                <a:lnTo>
                  <a:pt x="15120507" y="0"/>
                </a:lnTo>
                <a:lnTo>
                  <a:pt x="15120507" y="8357516"/>
                </a:lnTo>
                <a:lnTo>
                  <a:pt x="0" y="83575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796324">
            <a:off x="554675" y="6848855"/>
            <a:ext cx="3900415" cy="1304866"/>
          </a:xfrm>
          <a:custGeom>
            <a:avLst/>
            <a:gdLst/>
            <a:ahLst/>
            <a:cxnLst/>
            <a:rect l="l" t="t" r="r" b="b"/>
            <a:pathLst>
              <a:path w="3900415" h="1304866">
                <a:moveTo>
                  <a:pt x="0" y="0"/>
                </a:moveTo>
                <a:lnTo>
                  <a:pt x="3900415" y="0"/>
                </a:lnTo>
                <a:lnTo>
                  <a:pt x="3900415" y="1304866"/>
                </a:lnTo>
                <a:lnTo>
                  <a:pt x="0" y="13048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1688986" y="2840908"/>
            <a:ext cx="15317435" cy="4169697"/>
            <a:chOff x="0" y="0"/>
            <a:chExt cx="20423247" cy="5559595"/>
          </a:xfrm>
        </p:grpSpPr>
        <p:sp>
          <p:nvSpPr>
            <p:cNvPr id="5" name="TextBox 5"/>
            <p:cNvSpPr txBox="1"/>
            <p:nvPr/>
          </p:nvSpPr>
          <p:spPr>
            <a:xfrm>
              <a:off x="0" y="2299736"/>
              <a:ext cx="20423247" cy="1872412"/>
            </a:xfrm>
            <a:prstGeom prst="rect">
              <a:avLst/>
            </a:prstGeom>
          </p:spPr>
          <p:txBody>
            <a:bodyPr lIns="0" tIns="0" rIns="0" bIns="0" rtlCol="0" anchor="t">
              <a:spAutoFit/>
            </a:bodyPr>
            <a:lstStyle/>
            <a:p>
              <a:pPr algn="ctr">
                <a:lnSpc>
                  <a:spcPts val="10670"/>
                </a:lnSpc>
              </a:pPr>
              <a:r>
                <a:rPr lang="en-US" sz="9700">
                  <a:solidFill>
                    <a:srgbClr val="FFA800"/>
                  </a:solidFill>
                  <a:latin typeface="Sriracha"/>
                  <a:ea typeface="Sriracha"/>
                  <a:cs typeface="Sriracha"/>
                  <a:sym typeface="Sriracha"/>
                </a:rPr>
                <a:t>Khi các em ở nhà một mình</a:t>
              </a:r>
            </a:p>
          </p:txBody>
        </p:sp>
        <p:sp>
          <p:nvSpPr>
            <p:cNvPr id="6" name="TextBox 6"/>
            <p:cNvSpPr txBox="1"/>
            <p:nvPr/>
          </p:nvSpPr>
          <p:spPr>
            <a:xfrm>
              <a:off x="0" y="4669536"/>
              <a:ext cx="20423247" cy="890059"/>
            </a:xfrm>
            <a:prstGeom prst="rect">
              <a:avLst/>
            </a:prstGeom>
          </p:spPr>
          <p:txBody>
            <a:bodyPr lIns="0" tIns="0" rIns="0" bIns="0" rtlCol="0" anchor="t">
              <a:spAutoFit/>
            </a:bodyPr>
            <a:lstStyle/>
            <a:p>
              <a:pPr algn="ctr">
                <a:lnSpc>
                  <a:spcPts val="5599"/>
                </a:lnSpc>
              </a:pPr>
              <a:r>
                <a:rPr lang="en-US" sz="3999">
                  <a:solidFill>
                    <a:srgbClr val="292929"/>
                  </a:solidFill>
                  <a:latin typeface="Public Sans Italics"/>
                  <a:ea typeface="Public Sans Italics"/>
                  <a:cs typeface="Public Sans Italics"/>
                  <a:sym typeface="Public Sans Italics"/>
                </a:rPr>
                <a:t>                                                     Theo Thu Hà</a:t>
              </a:r>
            </a:p>
          </p:txBody>
        </p:sp>
        <p:sp>
          <p:nvSpPr>
            <p:cNvPr id="7" name="TextBox 7"/>
            <p:cNvSpPr txBox="1"/>
            <p:nvPr/>
          </p:nvSpPr>
          <p:spPr>
            <a:xfrm>
              <a:off x="0" y="-161925"/>
              <a:ext cx="20423247" cy="1783298"/>
            </a:xfrm>
            <a:prstGeom prst="rect">
              <a:avLst/>
            </a:prstGeom>
          </p:spPr>
          <p:txBody>
            <a:bodyPr lIns="0" tIns="0" rIns="0" bIns="0" rtlCol="0" anchor="t">
              <a:spAutoFit/>
            </a:bodyPr>
            <a:lstStyle/>
            <a:p>
              <a:pPr algn="ctr">
                <a:lnSpc>
                  <a:spcPts val="11199"/>
                </a:lnSpc>
              </a:pPr>
              <a:r>
                <a:rPr lang="en-US" sz="7999" spc="119">
                  <a:solidFill>
                    <a:srgbClr val="292929"/>
                  </a:solidFill>
                  <a:latin typeface="Public Sans Bold"/>
                  <a:ea typeface="Public Sans Bold"/>
                  <a:cs typeface="Public Sans Bold"/>
                  <a:sym typeface="Public Sans Bold"/>
                </a:rPr>
                <a:t>TẬP ĐỌC</a:t>
              </a:r>
            </a:p>
          </p:txBody>
        </p:sp>
      </p:grpSp>
      <p:sp>
        <p:nvSpPr>
          <p:cNvPr id="8" name="Freeform 8"/>
          <p:cNvSpPr/>
          <p:nvPr/>
        </p:nvSpPr>
        <p:spPr>
          <a:xfrm>
            <a:off x="1378131" y="7405027"/>
            <a:ext cx="3458507" cy="3269861"/>
          </a:xfrm>
          <a:custGeom>
            <a:avLst/>
            <a:gdLst/>
            <a:ahLst/>
            <a:cxnLst/>
            <a:rect l="l" t="t" r="r" b="b"/>
            <a:pathLst>
              <a:path w="3458507" h="3269861">
                <a:moveTo>
                  <a:pt x="0" y="0"/>
                </a:moveTo>
                <a:lnTo>
                  <a:pt x="3458507" y="0"/>
                </a:lnTo>
                <a:lnTo>
                  <a:pt x="3458507" y="3269861"/>
                </a:lnTo>
                <a:lnTo>
                  <a:pt x="0" y="326986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2316855">
            <a:off x="14090388" y="1686262"/>
            <a:ext cx="3201028" cy="1018509"/>
          </a:xfrm>
          <a:custGeom>
            <a:avLst/>
            <a:gdLst/>
            <a:ahLst/>
            <a:cxnLst/>
            <a:rect l="l" t="t" r="r" b="b"/>
            <a:pathLst>
              <a:path w="3201028" h="1018509">
                <a:moveTo>
                  <a:pt x="0" y="0"/>
                </a:moveTo>
                <a:lnTo>
                  <a:pt x="3201028" y="0"/>
                </a:lnTo>
                <a:lnTo>
                  <a:pt x="3201028" y="1018509"/>
                </a:lnTo>
                <a:lnTo>
                  <a:pt x="0" y="10185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5265147" y="6558164"/>
            <a:ext cx="2812641" cy="2700136"/>
          </a:xfrm>
          <a:custGeom>
            <a:avLst/>
            <a:gdLst/>
            <a:ahLst/>
            <a:cxnLst/>
            <a:rect l="l" t="t" r="r" b="b"/>
            <a:pathLst>
              <a:path w="2812641" h="2700136">
                <a:moveTo>
                  <a:pt x="0" y="0"/>
                </a:moveTo>
                <a:lnTo>
                  <a:pt x="2812641" y="0"/>
                </a:lnTo>
                <a:lnTo>
                  <a:pt x="2812641" y="2700136"/>
                </a:lnTo>
                <a:lnTo>
                  <a:pt x="0" y="27001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A800"/>
        </a:solidFill>
        <a:effectLst/>
      </p:bgPr>
    </p:bg>
    <p:spTree>
      <p:nvGrpSpPr>
        <p:cNvPr id="1" name=""/>
        <p:cNvGrpSpPr/>
        <p:nvPr/>
      </p:nvGrpSpPr>
      <p:grpSpPr>
        <a:xfrm>
          <a:off x="0" y="0"/>
          <a:ext cx="0" cy="0"/>
          <a:chOff x="0" y="0"/>
          <a:chExt cx="0" cy="0"/>
        </a:xfrm>
      </p:grpSpPr>
      <p:sp>
        <p:nvSpPr>
          <p:cNvPr id="2" name="Freeform 2"/>
          <p:cNvSpPr/>
          <p:nvPr/>
        </p:nvSpPr>
        <p:spPr>
          <a:xfrm>
            <a:off x="1091781" y="692819"/>
            <a:ext cx="16104439" cy="8901363"/>
          </a:xfrm>
          <a:custGeom>
            <a:avLst/>
            <a:gdLst/>
            <a:ahLst/>
            <a:cxnLst/>
            <a:rect l="l" t="t" r="r" b="b"/>
            <a:pathLst>
              <a:path w="16104439" h="8901363">
                <a:moveTo>
                  <a:pt x="0" y="0"/>
                </a:moveTo>
                <a:lnTo>
                  <a:pt x="16104438" y="0"/>
                </a:lnTo>
                <a:lnTo>
                  <a:pt x="16104438" y="8901362"/>
                </a:lnTo>
                <a:lnTo>
                  <a:pt x="0" y="89013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6465755" y="4064690"/>
            <a:ext cx="4904998" cy="1295400"/>
          </a:xfrm>
          <a:prstGeom prst="rect">
            <a:avLst/>
          </a:prstGeom>
        </p:spPr>
        <p:txBody>
          <a:bodyPr lIns="0" tIns="0" rIns="0" bIns="0" rtlCol="0" anchor="t">
            <a:spAutoFit/>
          </a:bodyPr>
          <a:lstStyle/>
          <a:p>
            <a:pPr algn="l">
              <a:lnSpc>
                <a:spcPts val="9900"/>
              </a:lnSpc>
            </a:pPr>
            <a:r>
              <a:rPr lang="en-US" sz="9000">
                <a:solidFill>
                  <a:srgbClr val="CD4343"/>
                </a:solidFill>
                <a:latin typeface="Sriracha"/>
                <a:ea typeface="Sriracha"/>
                <a:cs typeface="Sriracha"/>
                <a:sym typeface="Sriracha"/>
              </a:rPr>
              <a:t>Đọc hiểu:</a:t>
            </a:r>
          </a:p>
        </p:txBody>
      </p:sp>
      <p:sp>
        <p:nvSpPr>
          <p:cNvPr id="4" name="Freeform 4"/>
          <p:cNvSpPr/>
          <p:nvPr/>
        </p:nvSpPr>
        <p:spPr>
          <a:xfrm rot="1736615">
            <a:off x="665475" y="8087079"/>
            <a:ext cx="3258528" cy="1090126"/>
          </a:xfrm>
          <a:custGeom>
            <a:avLst/>
            <a:gdLst/>
            <a:ahLst/>
            <a:cxnLst/>
            <a:rect l="l" t="t" r="r" b="b"/>
            <a:pathLst>
              <a:path w="3258528" h="1090126">
                <a:moveTo>
                  <a:pt x="0" y="0"/>
                </a:moveTo>
                <a:lnTo>
                  <a:pt x="3258528" y="0"/>
                </a:lnTo>
                <a:lnTo>
                  <a:pt x="3258528" y="1090126"/>
                </a:lnTo>
                <a:lnTo>
                  <a:pt x="0" y="10901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043903" y="1871399"/>
            <a:ext cx="2674653" cy="2567667"/>
          </a:xfrm>
          <a:custGeom>
            <a:avLst/>
            <a:gdLst/>
            <a:ahLst/>
            <a:cxnLst/>
            <a:rect l="l" t="t" r="r" b="b"/>
            <a:pathLst>
              <a:path w="2674653" h="2567667">
                <a:moveTo>
                  <a:pt x="0" y="0"/>
                </a:moveTo>
                <a:lnTo>
                  <a:pt x="2674653" y="0"/>
                </a:lnTo>
                <a:lnTo>
                  <a:pt x="2674653" y="2567666"/>
                </a:lnTo>
                <a:lnTo>
                  <a:pt x="0" y="25676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a:off x="1091781" y="692819"/>
            <a:ext cx="16104439" cy="8901363"/>
          </a:xfrm>
          <a:custGeom>
            <a:avLst/>
            <a:gdLst/>
            <a:ahLst/>
            <a:cxnLst/>
            <a:rect l="l" t="t" r="r" b="b"/>
            <a:pathLst>
              <a:path w="16104439" h="8901363">
                <a:moveTo>
                  <a:pt x="0" y="0"/>
                </a:moveTo>
                <a:lnTo>
                  <a:pt x="16104438" y="0"/>
                </a:lnTo>
                <a:lnTo>
                  <a:pt x="16104438" y="8901362"/>
                </a:lnTo>
                <a:lnTo>
                  <a:pt x="0" y="89013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2799091" y="2760987"/>
            <a:ext cx="13263260" cy="1295400"/>
          </a:xfrm>
          <a:prstGeom prst="rect">
            <a:avLst/>
          </a:prstGeom>
        </p:spPr>
        <p:txBody>
          <a:bodyPr lIns="0" tIns="0" rIns="0" bIns="0" rtlCol="0" anchor="t">
            <a:spAutoFit/>
          </a:bodyPr>
          <a:lstStyle/>
          <a:p>
            <a:pPr algn="l">
              <a:lnSpc>
                <a:spcPts val="9900"/>
              </a:lnSpc>
            </a:pPr>
            <a:r>
              <a:rPr lang="en-US" sz="9000">
                <a:solidFill>
                  <a:srgbClr val="CD4343"/>
                </a:solidFill>
                <a:latin typeface="Sriracha"/>
                <a:ea typeface="Sriracha"/>
                <a:cs typeface="Sriracha"/>
                <a:sym typeface="Sriracha"/>
              </a:rPr>
              <a:t>Trò chơi: Phóng viên nhỏ</a:t>
            </a:r>
          </a:p>
        </p:txBody>
      </p:sp>
      <p:sp>
        <p:nvSpPr>
          <p:cNvPr id="4" name="Freeform 4"/>
          <p:cNvSpPr/>
          <p:nvPr/>
        </p:nvSpPr>
        <p:spPr>
          <a:xfrm>
            <a:off x="14554961" y="6743846"/>
            <a:ext cx="3014778" cy="2850336"/>
          </a:xfrm>
          <a:custGeom>
            <a:avLst/>
            <a:gdLst/>
            <a:ahLst/>
            <a:cxnLst/>
            <a:rect l="l" t="t" r="r" b="b"/>
            <a:pathLst>
              <a:path w="3014778" h="2850336">
                <a:moveTo>
                  <a:pt x="0" y="0"/>
                </a:moveTo>
                <a:lnTo>
                  <a:pt x="3014779" y="0"/>
                </a:lnTo>
                <a:lnTo>
                  <a:pt x="3014779" y="2850335"/>
                </a:lnTo>
                <a:lnTo>
                  <a:pt x="0" y="28503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670680" y="1028700"/>
            <a:ext cx="2883682" cy="1782640"/>
          </a:xfrm>
          <a:custGeom>
            <a:avLst/>
            <a:gdLst/>
            <a:ahLst/>
            <a:cxnLst/>
            <a:rect l="l" t="t" r="r" b="b"/>
            <a:pathLst>
              <a:path w="2883682" h="1782640">
                <a:moveTo>
                  <a:pt x="0" y="0"/>
                </a:moveTo>
                <a:lnTo>
                  <a:pt x="2883682" y="0"/>
                </a:lnTo>
                <a:lnTo>
                  <a:pt x="2883682" y="1782640"/>
                </a:lnTo>
                <a:lnTo>
                  <a:pt x="0" y="178264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3971617" y="4794922"/>
            <a:ext cx="2688735" cy="4605970"/>
          </a:xfrm>
          <a:custGeom>
            <a:avLst/>
            <a:gdLst/>
            <a:ahLst/>
            <a:cxnLst/>
            <a:rect l="l" t="t" r="r" b="b"/>
            <a:pathLst>
              <a:path w="2688735" h="4605970">
                <a:moveTo>
                  <a:pt x="0" y="0"/>
                </a:moveTo>
                <a:lnTo>
                  <a:pt x="2688735" y="0"/>
                </a:lnTo>
                <a:lnTo>
                  <a:pt x="2688735" y="4605971"/>
                </a:lnTo>
                <a:lnTo>
                  <a:pt x="0" y="4605971"/>
                </a:lnTo>
                <a:lnTo>
                  <a:pt x="0" y="0"/>
                </a:lnTo>
                <a:close/>
              </a:path>
            </a:pathLst>
          </a:custGeom>
          <a:blipFill>
            <a:blip r:embed="rId8"/>
            <a:stretch>
              <a:fillRect/>
            </a:stretch>
          </a:blipFill>
        </p:spPr>
      </p:sp>
      <p:sp>
        <p:nvSpPr>
          <p:cNvPr id="7" name="Freeform 7"/>
          <p:cNvSpPr/>
          <p:nvPr/>
        </p:nvSpPr>
        <p:spPr>
          <a:xfrm>
            <a:off x="7760451" y="4056387"/>
            <a:ext cx="3785616" cy="4114800"/>
          </a:xfrm>
          <a:custGeom>
            <a:avLst/>
            <a:gdLst/>
            <a:ahLst/>
            <a:cxnLst/>
            <a:rect l="l" t="t" r="r" b="b"/>
            <a:pathLst>
              <a:path w="3785616" h="4114800">
                <a:moveTo>
                  <a:pt x="0" y="0"/>
                </a:moveTo>
                <a:lnTo>
                  <a:pt x="3785616" y="0"/>
                </a:lnTo>
                <a:lnTo>
                  <a:pt x="3785616"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a:off x="1091781" y="692819"/>
            <a:ext cx="16104439" cy="8901363"/>
          </a:xfrm>
          <a:custGeom>
            <a:avLst/>
            <a:gdLst/>
            <a:ahLst/>
            <a:cxnLst/>
            <a:rect l="l" t="t" r="r" b="b"/>
            <a:pathLst>
              <a:path w="16104439" h="8901363">
                <a:moveTo>
                  <a:pt x="0" y="0"/>
                </a:moveTo>
                <a:lnTo>
                  <a:pt x="16104438" y="0"/>
                </a:lnTo>
                <a:lnTo>
                  <a:pt x="16104438" y="8901362"/>
                </a:lnTo>
                <a:lnTo>
                  <a:pt x="0" y="89013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3554362" y="1515940"/>
            <a:ext cx="13263260" cy="1295400"/>
          </a:xfrm>
          <a:prstGeom prst="rect">
            <a:avLst/>
          </a:prstGeom>
        </p:spPr>
        <p:txBody>
          <a:bodyPr lIns="0" tIns="0" rIns="0" bIns="0" rtlCol="0" anchor="t">
            <a:spAutoFit/>
          </a:bodyPr>
          <a:lstStyle/>
          <a:p>
            <a:pPr algn="l">
              <a:lnSpc>
                <a:spcPts val="9900"/>
              </a:lnSpc>
            </a:pPr>
            <a:r>
              <a:rPr lang="en-US" sz="9000">
                <a:solidFill>
                  <a:srgbClr val="CD4343"/>
                </a:solidFill>
                <a:latin typeface="Sriracha"/>
                <a:ea typeface="Sriracha"/>
                <a:cs typeface="Sriracha"/>
                <a:sym typeface="Sriracha"/>
              </a:rPr>
              <a:t>Trò chơi: Phóng viên nhỏ</a:t>
            </a:r>
          </a:p>
        </p:txBody>
      </p:sp>
      <p:sp>
        <p:nvSpPr>
          <p:cNvPr id="4" name="Freeform 4"/>
          <p:cNvSpPr/>
          <p:nvPr/>
        </p:nvSpPr>
        <p:spPr>
          <a:xfrm>
            <a:off x="15751911" y="7436664"/>
            <a:ext cx="3014778" cy="2850336"/>
          </a:xfrm>
          <a:custGeom>
            <a:avLst/>
            <a:gdLst/>
            <a:ahLst/>
            <a:cxnLst/>
            <a:rect l="l" t="t" r="r" b="b"/>
            <a:pathLst>
              <a:path w="3014778" h="2850336">
                <a:moveTo>
                  <a:pt x="0" y="0"/>
                </a:moveTo>
                <a:lnTo>
                  <a:pt x="3014778" y="0"/>
                </a:lnTo>
                <a:lnTo>
                  <a:pt x="3014778" y="2850336"/>
                </a:lnTo>
                <a:lnTo>
                  <a:pt x="0" y="28503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670680" y="1028700"/>
            <a:ext cx="2883682" cy="1782640"/>
          </a:xfrm>
          <a:custGeom>
            <a:avLst/>
            <a:gdLst/>
            <a:ahLst/>
            <a:cxnLst/>
            <a:rect l="l" t="t" r="r" b="b"/>
            <a:pathLst>
              <a:path w="2883682" h="1782640">
                <a:moveTo>
                  <a:pt x="0" y="0"/>
                </a:moveTo>
                <a:lnTo>
                  <a:pt x="2883682" y="0"/>
                </a:lnTo>
                <a:lnTo>
                  <a:pt x="2883682" y="1782640"/>
                </a:lnTo>
                <a:lnTo>
                  <a:pt x="0" y="178264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028700" y="4652330"/>
            <a:ext cx="2688735" cy="4605970"/>
          </a:xfrm>
          <a:custGeom>
            <a:avLst/>
            <a:gdLst/>
            <a:ahLst/>
            <a:cxnLst/>
            <a:rect l="l" t="t" r="r" b="b"/>
            <a:pathLst>
              <a:path w="2688735" h="4605970">
                <a:moveTo>
                  <a:pt x="0" y="0"/>
                </a:moveTo>
                <a:lnTo>
                  <a:pt x="2688735" y="0"/>
                </a:lnTo>
                <a:lnTo>
                  <a:pt x="2688735" y="4605970"/>
                </a:lnTo>
                <a:lnTo>
                  <a:pt x="0" y="4605970"/>
                </a:lnTo>
                <a:lnTo>
                  <a:pt x="0" y="0"/>
                </a:lnTo>
                <a:close/>
              </a:path>
            </a:pathLst>
          </a:custGeom>
          <a:blipFill>
            <a:blip r:embed="rId8"/>
            <a:stretch>
              <a:fillRect/>
            </a:stretch>
          </a:blipFill>
        </p:spPr>
      </p:sp>
      <p:sp>
        <p:nvSpPr>
          <p:cNvPr id="7" name="TextBox 7"/>
          <p:cNvSpPr txBox="1"/>
          <p:nvPr/>
        </p:nvSpPr>
        <p:spPr>
          <a:xfrm>
            <a:off x="3790128" y="2367657"/>
            <a:ext cx="13406092" cy="6162273"/>
          </a:xfrm>
          <a:prstGeom prst="rect">
            <a:avLst/>
          </a:prstGeom>
        </p:spPr>
        <p:txBody>
          <a:bodyPr lIns="0" tIns="0" rIns="0" bIns="0" rtlCol="0" anchor="t">
            <a:spAutoFit/>
          </a:bodyPr>
          <a:lstStyle/>
          <a:p>
            <a:pPr algn="l">
              <a:lnSpc>
                <a:spcPts val="5403"/>
              </a:lnSpc>
            </a:pPr>
            <a:endParaRPr/>
          </a:p>
          <a:p>
            <a:pPr algn="l">
              <a:lnSpc>
                <a:spcPts val="5403"/>
              </a:lnSpc>
            </a:pPr>
            <a:r>
              <a:rPr lang="en-US" sz="4062">
                <a:solidFill>
                  <a:srgbClr val="0554B3"/>
                </a:solidFill>
                <a:latin typeface="Sriracha"/>
                <a:ea typeface="Sriracha"/>
                <a:cs typeface="Sriracha"/>
                <a:sym typeface="Sriracha"/>
              </a:rPr>
              <a:t>(1) Để đảm bảo an toàn khi ở nhà một mình, em không được làm những việc gì?</a:t>
            </a:r>
          </a:p>
          <a:p>
            <a:pPr algn="l">
              <a:lnSpc>
                <a:spcPts val="5403"/>
              </a:lnSpc>
            </a:pPr>
            <a:r>
              <a:rPr lang="en-US" sz="4062">
                <a:solidFill>
                  <a:srgbClr val="0554B3"/>
                </a:solidFill>
                <a:latin typeface="Sriracha"/>
                <a:ea typeface="Sriracha"/>
                <a:cs typeface="Sriracha"/>
                <a:sym typeface="Sriracha"/>
              </a:rPr>
              <a:t> (2) Những việc gì em cần làm để đảm bảo an  toàn khi ở nhà một mình?</a:t>
            </a:r>
          </a:p>
          <a:p>
            <a:pPr algn="l">
              <a:lnSpc>
                <a:spcPts val="5403"/>
              </a:lnSpc>
            </a:pPr>
            <a:r>
              <a:rPr lang="en-US" sz="4062">
                <a:solidFill>
                  <a:srgbClr val="0554B3"/>
                </a:solidFill>
                <a:latin typeface="Sriracha"/>
                <a:ea typeface="Sriracha"/>
                <a:cs typeface="Sriracha"/>
                <a:sym typeface="Sriracha"/>
              </a:rPr>
              <a:t>(3) Em đã thực hiện được những điều nào trong 10 điều nói trên trên?</a:t>
            </a:r>
          </a:p>
          <a:p>
            <a:pPr algn="l">
              <a:lnSpc>
                <a:spcPts val="5403"/>
              </a:lnSpc>
            </a:pPr>
            <a:r>
              <a:rPr lang="en-US" sz="4062">
                <a:solidFill>
                  <a:srgbClr val="0554B3"/>
                </a:solidFill>
                <a:latin typeface="Sriracha"/>
                <a:ea typeface="Sriracha"/>
                <a:cs typeface="Sriracha"/>
                <a:sym typeface="Sriracha"/>
              </a:rPr>
              <a:t> (4) Có những điều nào em chưa thực hiện được? Vì sao?</a:t>
            </a:r>
          </a:p>
          <a:p>
            <a:pPr algn="l">
              <a:lnSpc>
                <a:spcPts val="5403"/>
              </a:lnSpc>
            </a:pPr>
            <a:r>
              <a:rPr lang="en-US" sz="4062">
                <a:solidFill>
                  <a:srgbClr val="0554B3"/>
                </a:solidFill>
                <a:latin typeface="Sriracha"/>
                <a:ea typeface="Sriracha"/>
                <a:cs typeface="Sriracha"/>
                <a:sym typeface="Sriracha"/>
              </a:rPr>
              <a:t>(5) Các bức tranh minh hoạ trong bài có tác dụng gì?</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sp>
        <p:nvSpPr>
          <p:cNvPr id="2" name="Freeform 2"/>
          <p:cNvSpPr/>
          <p:nvPr/>
        </p:nvSpPr>
        <p:spPr>
          <a:xfrm>
            <a:off x="1091781" y="692819"/>
            <a:ext cx="16104439" cy="8901363"/>
          </a:xfrm>
          <a:custGeom>
            <a:avLst/>
            <a:gdLst/>
            <a:ahLst/>
            <a:cxnLst/>
            <a:rect l="l" t="t" r="r" b="b"/>
            <a:pathLst>
              <a:path w="16104439" h="8901363">
                <a:moveTo>
                  <a:pt x="0" y="0"/>
                </a:moveTo>
                <a:lnTo>
                  <a:pt x="16104438" y="0"/>
                </a:lnTo>
                <a:lnTo>
                  <a:pt x="16104438" y="8901362"/>
                </a:lnTo>
                <a:lnTo>
                  <a:pt x="0" y="89013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2016234" y="1818314"/>
            <a:ext cx="12888520" cy="1295400"/>
          </a:xfrm>
          <a:prstGeom prst="rect">
            <a:avLst/>
          </a:prstGeom>
        </p:spPr>
        <p:txBody>
          <a:bodyPr lIns="0" tIns="0" rIns="0" bIns="0" rtlCol="0" anchor="t">
            <a:spAutoFit/>
          </a:bodyPr>
          <a:lstStyle/>
          <a:p>
            <a:pPr algn="ctr">
              <a:lnSpc>
                <a:spcPts val="9900"/>
              </a:lnSpc>
            </a:pPr>
            <a:r>
              <a:rPr lang="en-US" sz="9000">
                <a:solidFill>
                  <a:srgbClr val="CD4343"/>
                </a:solidFill>
                <a:latin typeface="Sriracha"/>
                <a:ea typeface="Sriracha"/>
                <a:cs typeface="Sriracha"/>
                <a:sym typeface="Sriracha"/>
              </a:rPr>
              <a:t>Đọc nâng cao:</a:t>
            </a:r>
          </a:p>
        </p:txBody>
      </p:sp>
      <p:sp>
        <p:nvSpPr>
          <p:cNvPr id="4" name="Freeform 4"/>
          <p:cNvSpPr/>
          <p:nvPr/>
        </p:nvSpPr>
        <p:spPr>
          <a:xfrm rot="1552848">
            <a:off x="620911" y="8095902"/>
            <a:ext cx="3564719" cy="1134229"/>
          </a:xfrm>
          <a:custGeom>
            <a:avLst/>
            <a:gdLst/>
            <a:ahLst/>
            <a:cxnLst/>
            <a:rect l="l" t="t" r="r" b="b"/>
            <a:pathLst>
              <a:path w="3564719" h="1134229">
                <a:moveTo>
                  <a:pt x="0" y="0"/>
                </a:moveTo>
                <a:lnTo>
                  <a:pt x="3564719" y="0"/>
                </a:lnTo>
                <a:lnTo>
                  <a:pt x="3564719" y="1134229"/>
                </a:lnTo>
                <a:lnTo>
                  <a:pt x="0" y="113422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3556164" y="1316066"/>
            <a:ext cx="3703136" cy="2740321"/>
          </a:xfrm>
          <a:custGeom>
            <a:avLst/>
            <a:gdLst/>
            <a:ahLst/>
            <a:cxnLst/>
            <a:rect l="l" t="t" r="r" b="b"/>
            <a:pathLst>
              <a:path w="3703136" h="2740321">
                <a:moveTo>
                  <a:pt x="0" y="0"/>
                </a:moveTo>
                <a:lnTo>
                  <a:pt x="3703136" y="0"/>
                </a:lnTo>
                <a:lnTo>
                  <a:pt x="3703136" y="2740321"/>
                </a:lnTo>
                <a:lnTo>
                  <a:pt x="0" y="274032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TextBox 6"/>
          <p:cNvSpPr txBox="1"/>
          <p:nvPr/>
        </p:nvSpPr>
        <p:spPr>
          <a:xfrm>
            <a:off x="1384753" y="3221720"/>
            <a:ext cx="15811467" cy="5427828"/>
          </a:xfrm>
          <a:prstGeom prst="rect">
            <a:avLst/>
          </a:prstGeom>
        </p:spPr>
        <p:txBody>
          <a:bodyPr lIns="0" tIns="0" rIns="0" bIns="0" rtlCol="0" anchor="t">
            <a:spAutoFit/>
          </a:bodyPr>
          <a:lstStyle/>
          <a:p>
            <a:pPr algn="l">
              <a:lnSpc>
                <a:spcPts val="7234"/>
              </a:lnSpc>
            </a:pPr>
            <a:r>
              <a:rPr lang="en-US" sz="4332">
                <a:solidFill>
                  <a:srgbClr val="0554B3"/>
                </a:solidFill>
                <a:latin typeface="Sriracha"/>
                <a:ea typeface="Sriracha"/>
                <a:cs typeface="Sriracha"/>
                <a:sym typeface="Sriracha"/>
              </a:rPr>
              <a:t>Nhấn mạnh vào những từ ngữ quan trọng gạch chân:</a:t>
            </a:r>
          </a:p>
          <a:p>
            <a:pPr algn="l">
              <a:lnSpc>
                <a:spcPts val="7234"/>
              </a:lnSpc>
            </a:pPr>
            <a:r>
              <a:rPr lang="en-US" sz="4332">
                <a:solidFill>
                  <a:srgbClr val="0554B3"/>
                </a:solidFill>
                <a:latin typeface="Sriracha"/>
                <a:ea typeface="Sriracha"/>
                <a:cs typeface="Sriracha"/>
                <a:sym typeface="Sriracha"/>
              </a:rPr>
              <a:t>1.Không </a:t>
            </a:r>
            <a:r>
              <a:rPr lang="en-US" sz="4332" u="sng">
                <a:solidFill>
                  <a:srgbClr val="0554B3"/>
                </a:solidFill>
                <a:latin typeface="Sriracha"/>
                <a:ea typeface="Sriracha"/>
                <a:cs typeface="Sriracha"/>
                <a:sym typeface="Sriracha"/>
              </a:rPr>
              <a:t>chạy nhảy</a:t>
            </a:r>
            <a:r>
              <a:rPr lang="en-US" sz="4332">
                <a:solidFill>
                  <a:srgbClr val="0554B3"/>
                </a:solidFill>
                <a:latin typeface="Sriracha"/>
                <a:ea typeface="Sriracha"/>
                <a:cs typeface="Sriracha"/>
                <a:sym typeface="Sriracha"/>
              </a:rPr>
              <a:t>,/</a:t>
            </a:r>
            <a:r>
              <a:rPr lang="en-US" sz="4332" u="sng">
                <a:solidFill>
                  <a:srgbClr val="0554B3"/>
                </a:solidFill>
                <a:latin typeface="Sriracha"/>
                <a:ea typeface="Sriracha"/>
                <a:cs typeface="Sriracha"/>
                <a:sym typeface="Sriracha"/>
              </a:rPr>
              <a:t> leo trèo </a:t>
            </a:r>
            <a:r>
              <a:rPr lang="en-US" sz="4332">
                <a:solidFill>
                  <a:srgbClr val="0554B3"/>
                </a:solidFill>
                <a:latin typeface="Sriracha"/>
                <a:ea typeface="Sriracha"/>
                <a:cs typeface="Sriracha"/>
                <a:sym typeface="Sriracha"/>
              </a:rPr>
              <a:t>nguy hiểm//</a:t>
            </a:r>
          </a:p>
          <a:p>
            <a:pPr algn="l">
              <a:lnSpc>
                <a:spcPts val="7234"/>
              </a:lnSpc>
            </a:pPr>
            <a:r>
              <a:rPr lang="en-US" sz="4332">
                <a:solidFill>
                  <a:srgbClr val="0554B3"/>
                </a:solidFill>
                <a:latin typeface="Sriracha"/>
                <a:ea typeface="Sriracha"/>
                <a:cs typeface="Sriracha"/>
                <a:sym typeface="Sriracha"/>
              </a:rPr>
              <a:t> 2. Không </a:t>
            </a:r>
            <a:r>
              <a:rPr lang="en-US" sz="4332" u="sng">
                <a:solidFill>
                  <a:srgbClr val="0554B3"/>
                </a:solidFill>
                <a:latin typeface="Sriracha"/>
                <a:ea typeface="Sriracha"/>
                <a:cs typeface="Sriracha"/>
                <a:sym typeface="Sriracha"/>
              </a:rPr>
              <a:t>nói chuyện</a:t>
            </a:r>
            <a:r>
              <a:rPr lang="en-US" sz="4332">
                <a:solidFill>
                  <a:srgbClr val="0554B3"/>
                </a:solidFill>
                <a:latin typeface="Sriracha"/>
                <a:ea typeface="Sriracha"/>
                <a:cs typeface="Sriracha"/>
                <a:sym typeface="Sriracha"/>
              </a:rPr>
              <a:t> với </a:t>
            </a:r>
            <a:r>
              <a:rPr lang="en-US" sz="4332" u="sng">
                <a:solidFill>
                  <a:srgbClr val="0554B3"/>
                </a:solidFill>
                <a:latin typeface="Sriracha"/>
                <a:ea typeface="Sriracha"/>
                <a:cs typeface="Sriracha"/>
                <a:sym typeface="Sriracha"/>
              </a:rPr>
              <a:t>người lạ</a:t>
            </a:r>
            <a:r>
              <a:rPr lang="en-US" sz="4332">
                <a:solidFill>
                  <a:srgbClr val="0554B3"/>
                </a:solidFill>
                <a:latin typeface="Sriracha"/>
                <a:ea typeface="Sriracha"/>
                <a:cs typeface="Sriracha"/>
                <a:sym typeface="Sriracha"/>
              </a:rPr>
              <a:t>,/ không để </a:t>
            </a:r>
            <a:r>
              <a:rPr lang="en-US" sz="4332" u="sng">
                <a:solidFill>
                  <a:srgbClr val="0554B3"/>
                </a:solidFill>
                <a:latin typeface="Sriracha"/>
                <a:ea typeface="Sriracha"/>
                <a:cs typeface="Sriracha"/>
                <a:sym typeface="Sriracha"/>
              </a:rPr>
              <a:t>người lạ</a:t>
            </a:r>
            <a:r>
              <a:rPr lang="en-US" sz="4332">
                <a:solidFill>
                  <a:srgbClr val="0554B3"/>
                </a:solidFill>
                <a:latin typeface="Sriracha"/>
                <a:ea typeface="Sriracha"/>
                <a:cs typeface="Sriracha"/>
                <a:sym typeface="Sriracha"/>
              </a:rPr>
              <a:t> vào nhà.//</a:t>
            </a:r>
          </a:p>
          <a:p>
            <a:pPr algn="l">
              <a:lnSpc>
                <a:spcPts val="7234"/>
              </a:lnSpc>
            </a:pPr>
            <a:r>
              <a:rPr lang="en-US" sz="4332">
                <a:solidFill>
                  <a:srgbClr val="0554B3"/>
                </a:solidFill>
                <a:latin typeface="Sriracha"/>
                <a:ea typeface="Sriracha"/>
                <a:cs typeface="Sriracha"/>
                <a:sym typeface="Sriracha"/>
              </a:rPr>
              <a:t> 3. Không tò mò </a:t>
            </a:r>
            <a:r>
              <a:rPr lang="en-US" sz="4332" u="sng">
                <a:solidFill>
                  <a:srgbClr val="0554B3"/>
                </a:solidFill>
                <a:latin typeface="Sriracha"/>
                <a:ea typeface="Sriracha"/>
                <a:cs typeface="Sriracha"/>
                <a:sym typeface="Sriracha"/>
              </a:rPr>
              <a:t>nghịch</a:t>
            </a:r>
            <a:r>
              <a:rPr lang="en-US" sz="4332">
                <a:solidFill>
                  <a:srgbClr val="0554B3"/>
                </a:solidFill>
                <a:latin typeface="Sriracha"/>
                <a:ea typeface="Sriracha"/>
                <a:cs typeface="Sriracha"/>
                <a:sym typeface="Sriracha"/>
              </a:rPr>
              <a:t>,/ tự sửa chữa các thiết bị điện.//</a:t>
            </a:r>
          </a:p>
          <a:p>
            <a:pPr algn="l">
              <a:lnSpc>
                <a:spcPts val="7234"/>
              </a:lnSpc>
            </a:pPr>
            <a:r>
              <a:rPr lang="en-US" sz="4332">
                <a:solidFill>
                  <a:srgbClr val="0554B3"/>
                </a:solidFill>
                <a:latin typeface="Sriracha"/>
                <a:ea typeface="Sriracha"/>
                <a:cs typeface="Sriracha"/>
                <a:sym typeface="Sriracha"/>
              </a:rPr>
              <a:t> 4. Không </a:t>
            </a:r>
            <a:r>
              <a:rPr lang="en-US" sz="4332" u="sng">
                <a:solidFill>
                  <a:srgbClr val="0554B3"/>
                </a:solidFill>
                <a:latin typeface="Sriracha"/>
                <a:ea typeface="Sriracha"/>
                <a:cs typeface="Sriracha"/>
                <a:sym typeface="Sriracha"/>
              </a:rPr>
              <a:t>trêu chọc</a:t>
            </a:r>
            <a:r>
              <a:rPr lang="en-US" sz="4332">
                <a:solidFill>
                  <a:srgbClr val="0554B3"/>
                </a:solidFill>
                <a:latin typeface="Sriracha"/>
                <a:ea typeface="Sriracha"/>
                <a:cs typeface="Sriracha"/>
                <a:sym typeface="Sriracha"/>
              </a:rPr>
              <a:t>,/ </a:t>
            </a:r>
            <a:r>
              <a:rPr lang="en-US" sz="4332" u="sng">
                <a:solidFill>
                  <a:srgbClr val="0554B3"/>
                </a:solidFill>
                <a:latin typeface="Sriracha"/>
                <a:ea typeface="Sriracha"/>
                <a:cs typeface="Sriracha"/>
                <a:sym typeface="Sriracha"/>
              </a:rPr>
              <a:t>doạ dẫm</a:t>
            </a:r>
            <a:r>
              <a:rPr lang="en-US" sz="4332">
                <a:solidFill>
                  <a:srgbClr val="0554B3"/>
                </a:solidFill>
                <a:latin typeface="Sriracha"/>
                <a:ea typeface="Sriracha"/>
                <a:cs typeface="Sriracha"/>
                <a:sym typeface="Sriracha"/>
              </a:rPr>
              <a:t> vật nuôi trong nhà (nếu có).//</a:t>
            </a:r>
          </a:p>
          <a:p>
            <a:pPr algn="l">
              <a:lnSpc>
                <a:spcPts val="7234"/>
              </a:lnSpc>
            </a:pPr>
            <a:r>
              <a:rPr lang="en-US" sz="4332">
                <a:solidFill>
                  <a:srgbClr val="0554B3"/>
                </a:solidFill>
                <a:latin typeface="Sriracha"/>
                <a:ea typeface="Sriracha"/>
                <a:cs typeface="Sriracha"/>
                <a:sym typeface="Sriracha"/>
              </a:rPr>
              <a:t> 5. Không </a:t>
            </a:r>
            <a:r>
              <a:rPr lang="en-US" sz="4332" u="sng">
                <a:solidFill>
                  <a:srgbClr val="0554B3"/>
                </a:solidFill>
                <a:latin typeface="Sriracha"/>
                <a:ea typeface="Sriracha"/>
                <a:cs typeface="Sriracha"/>
                <a:sym typeface="Sriracha"/>
              </a:rPr>
              <a:t>tự ý</a:t>
            </a:r>
            <a:r>
              <a:rPr lang="en-US" sz="4332">
                <a:solidFill>
                  <a:srgbClr val="0554B3"/>
                </a:solidFill>
                <a:latin typeface="Sriracha"/>
                <a:ea typeface="Sriracha"/>
                <a:cs typeface="Sriracha"/>
                <a:sym typeface="Sriracha"/>
              </a:rPr>
              <a:t> ra khỏi nhà (trừ trường hợp đặc biệt).//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5446">
            <a:off x="-927668" y="-6825163"/>
            <a:ext cx="19872358" cy="10803337"/>
          </a:xfrm>
          <a:custGeom>
            <a:avLst/>
            <a:gdLst/>
            <a:ahLst/>
            <a:cxnLst/>
            <a:rect l="l" t="t" r="r" b="b"/>
            <a:pathLst>
              <a:path w="19872358" h="10803337">
                <a:moveTo>
                  <a:pt x="0" y="0"/>
                </a:moveTo>
                <a:lnTo>
                  <a:pt x="19872358" y="0"/>
                </a:lnTo>
                <a:lnTo>
                  <a:pt x="19872358" y="10803337"/>
                </a:lnTo>
                <a:lnTo>
                  <a:pt x="0" y="108033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780400" y="476970"/>
            <a:ext cx="2483089" cy="2839291"/>
          </a:xfrm>
          <a:custGeom>
            <a:avLst/>
            <a:gdLst/>
            <a:ahLst/>
            <a:cxnLst/>
            <a:rect l="l" t="t" r="r" b="b"/>
            <a:pathLst>
              <a:path w="2483089" h="2839291">
                <a:moveTo>
                  <a:pt x="0" y="0"/>
                </a:moveTo>
                <a:lnTo>
                  <a:pt x="2483090" y="0"/>
                </a:lnTo>
                <a:lnTo>
                  <a:pt x="2483090" y="2839292"/>
                </a:lnTo>
                <a:lnTo>
                  <a:pt x="0" y="283929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974658" y="1028700"/>
            <a:ext cx="2698191" cy="2551017"/>
          </a:xfrm>
          <a:custGeom>
            <a:avLst/>
            <a:gdLst/>
            <a:ahLst/>
            <a:cxnLst/>
            <a:rect l="l" t="t" r="r" b="b"/>
            <a:pathLst>
              <a:path w="2698191" h="2551017">
                <a:moveTo>
                  <a:pt x="0" y="0"/>
                </a:moveTo>
                <a:lnTo>
                  <a:pt x="2698191" y="0"/>
                </a:lnTo>
                <a:lnTo>
                  <a:pt x="2698191" y="2551017"/>
                </a:lnTo>
                <a:lnTo>
                  <a:pt x="0" y="25510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768348" y="4084241"/>
            <a:ext cx="3609455" cy="5971053"/>
          </a:xfrm>
          <a:custGeom>
            <a:avLst/>
            <a:gdLst/>
            <a:ahLst/>
            <a:cxnLst/>
            <a:rect l="l" t="t" r="r" b="b"/>
            <a:pathLst>
              <a:path w="3609455" h="5971053">
                <a:moveTo>
                  <a:pt x="0" y="0"/>
                </a:moveTo>
                <a:lnTo>
                  <a:pt x="3609455" y="0"/>
                </a:lnTo>
                <a:lnTo>
                  <a:pt x="3609455" y="5971053"/>
                </a:lnTo>
                <a:lnTo>
                  <a:pt x="0" y="5971053"/>
                </a:lnTo>
                <a:lnTo>
                  <a:pt x="0" y="0"/>
                </a:lnTo>
                <a:close/>
              </a:path>
            </a:pathLst>
          </a:custGeom>
          <a:blipFill>
            <a:blip r:embed="rId8"/>
            <a:stretch>
              <a:fillRect/>
            </a:stretch>
          </a:blipFill>
        </p:spPr>
      </p:sp>
      <p:sp>
        <p:nvSpPr>
          <p:cNvPr id="6" name="Freeform 6"/>
          <p:cNvSpPr/>
          <p:nvPr/>
        </p:nvSpPr>
        <p:spPr>
          <a:xfrm>
            <a:off x="5021558" y="4068970"/>
            <a:ext cx="4529392" cy="5986324"/>
          </a:xfrm>
          <a:custGeom>
            <a:avLst/>
            <a:gdLst/>
            <a:ahLst/>
            <a:cxnLst/>
            <a:rect l="l" t="t" r="r" b="b"/>
            <a:pathLst>
              <a:path w="4529392" h="5986324">
                <a:moveTo>
                  <a:pt x="0" y="0"/>
                </a:moveTo>
                <a:lnTo>
                  <a:pt x="4529392" y="0"/>
                </a:lnTo>
                <a:lnTo>
                  <a:pt x="4529392" y="5986324"/>
                </a:lnTo>
                <a:lnTo>
                  <a:pt x="0" y="5986324"/>
                </a:lnTo>
                <a:lnTo>
                  <a:pt x="0" y="0"/>
                </a:lnTo>
                <a:close/>
              </a:path>
            </a:pathLst>
          </a:custGeom>
          <a:blipFill>
            <a:blip r:embed="rId9"/>
            <a:stretch>
              <a:fillRect l="-16601" r="-15564"/>
            </a:stretch>
          </a:blipFill>
        </p:spPr>
      </p:sp>
      <p:sp>
        <p:nvSpPr>
          <p:cNvPr id="7" name="Freeform 7"/>
          <p:cNvSpPr/>
          <p:nvPr/>
        </p:nvSpPr>
        <p:spPr>
          <a:xfrm>
            <a:off x="9998121" y="4212558"/>
            <a:ext cx="3563668" cy="5666232"/>
          </a:xfrm>
          <a:custGeom>
            <a:avLst/>
            <a:gdLst/>
            <a:ahLst/>
            <a:cxnLst/>
            <a:rect l="l" t="t" r="r" b="b"/>
            <a:pathLst>
              <a:path w="3563668" h="5666232">
                <a:moveTo>
                  <a:pt x="0" y="0"/>
                </a:moveTo>
                <a:lnTo>
                  <a:pt x="3563668" y="0"/>
                </a:lnTo>
                <a:lnTo>
                  <a:pt x="3563668" y="5666232"/>
                </a:lnTo>
                <a:lnTo>
                  <a:pt x="0" y="5666232"/>
                </a:lnTo>
                <a:lnTo>
                  <a:pt x="0" y="0"/>
                </a:lnTo>
                <a:close/>
              </a:path>
            </a:pathLst>
          </a:custGeom>
          <a:blipFill>
            <a:blip r:embed="rId10"/>
            <a:stretch>
              <a:fillRect/>
            </a:stretch>
          </a:blipFill>
        </p:spPr>
      </p:sp>
      <p:sp>
        <p:nvSpPr>
          <p:cNvPr id="8" name="Freeform 8"/>
          <p:cNvSpPr/>
          <p:nvPr/>
        </p:nvSpPr>
        <p:spPr>
          <a:xfrm>
            <a:off x="14009464" y="4293801"/>
            <a:ext cx="3848399" cy="5584989"/>
          </a:xfrm>
          <a:custGeom>
            <a:avLst/>
            <a:gdLst/>
            <a:ahLst/>
            <a:cxnLst/>
            <a:rect l="l" t="t" r="r" b="b"/>
            <a:pathLst>
              <a:path w="3848399" h="5584989">
                <a:moveTo>
                  <a:pt x="0" y="0"/>
                </a:moveTo>
                <a:lnTo>
                  <a:pt x="3848399" y="0"/>
                </a:lnTo>
                <a:lnTo>
                  <a:pt x="3848399" y="5584989"/>
                </a:lnTo>
                <a:lnTo>
                  <a:pt x="0" y="5584989"/>
                </a:lnTo>
                <a:lnTo>
                  <a:pt x="0" y="0"/>
                </a:lnTo>
                <a:close/>
              </a:path>
            </a:pathLst>
          </a:custGeom>
          <a:blipFill>
            <a:blip r:embed="rId11"/>
            <a:stretch>
              <a:fillRect/>
            </a:stretch>
          </a:blipFill>
        </p:spPr>
      </p:sp>
      <p:grpSp>
        <p:nvGrpSpPr>
          <p:cNvPr id="9" name="Group 9"/>
          <p:cNvGrpSpPr/>
          <p:nvPr/>
        </p:nvGrpSpPr>
        <p:grpSpPr>
          <a:xfrm>
            <a:off x="2312933" y="476970"/>
            <a:ext cx="13662133" cy="2147510"/>
            <a:chOff x="0" y="0"/>
            <a:chExt cx="18216178" cy="2863346"/>
          </a:xfrm>
        </p:grpSpPr>
        <p:sp>
          <p:nvSpPr>
            <p:cNvPr id="10" name="TextBox 10"/>
            <p:cNvSpPr txBox="1"/>
            <p:nvPr/>
          </p:nvSpPr>
          <p:spPr>
            <a:xfrm>
              <a:off x="0" y="2121454"/>
              <a:ext cx="18216178" cy="750358"/>
            </a:xfrm>
            <a:prstGeom prst="rect">
              <a:avLst/>
            </a:prstGeom>
          </p:spPr>
          <p:txBody>
            <a:bodyPr lIns="0" tIns="0" rIns="0" bIns="0" rtlCol="0" anchor="t">
              <a:spAutoFit/>
            </a:bodyPr>
            <a:lstStyle/>
            <a:p>
              <a:pPr algn="ctr">
                <a:lnSpc>
                  <a:spcPts val="4550"/>
                </a:lnSpc>
              </a:pPr>
              <a:endParaRPr/>
            </a:p>
          </p:txBody>
        </p:sp>
        <p:sp>
          <p:nvSpPr>
            <p:cNvPr id="11" name="TextBox 11"/>
            <p:cNvSpPr txBox="1"/>
            <p:nvPr/>
          </p:nvSpPr>
          <p:spPr>
            <a:xfrm>
              <a:off x="0" y="76200"/>
              <a:ext cx="18216178" cy="1752600"/>
            </a:xfrm>
            <a:prstGeom prst="rect">
              <a:avLst/>
            </a:prstGeom>
          </p:spPr>
          <p:txBody>
            <a:bodyPr lIns="0" tIns="0" rIns="0" bIns="0" rtlCol="0" anchor="t">
              <a:spAutoFit/>
            </a:bodyPr>
            <a:lstStyle/>
            <a:p>
              <a:pPr algn="ctr">
                <a:lnSpc>
                  <a:spcPts val="9900"/>
                </a:lnSpc>
              </a:pPr>
              <a:r>
                <a:rPr lang="en-US" sz="9000">
                  <a:solidFill>
                    <a:srgbClr val="FFFFFF"/>
                  </a:solidFill>
                  <a:latin typeface="Sriracha"/>
                  <a:ea typeface="Sriracha"/>
                  <a:cs typeface="Sriracha"/>
                  <a:sym typeface="Sriracha"/>
                </a:rPr>
                <a:t>Hướng dẫn HS tra từ điển:</a:t>
              </a:r>
            </a:p>
          </p:txBody>
        </p:sp>
      </p:grpSp>
      <p:sp>
        <p:nvSpPr>
          <p:cNvPr id="12" name="TextBox 12"/>
          <p:cNvSpPr txBox="1"/>
          <p:nvPr/>
        </p:nvSpPr>
        <p:spPr>
          <a:xfrm>
            <a:off x="1696738" y="1515616"/>
            <a:ext cx="14894525" cy="2917190"/>
          </a:xfrm>
          <a:prstGeom prst="rect">
            <a:avLst/>
          </a:prstGeom>
        </p:spPr>
        <p:txBody>
          <a:bodyPr lIns="0" tIns="0" rIns="0" bIns="0" rtlCol="0" anchor="t">
            <a:spAutoFit/>
          </a:bodyPr>
          <a:lstStyle/>
          <a:p>
            <a:pPr algn="ctr">
              <a:lnSpc>
                <a:spcPts val="8759"/>
              </a:lnSpc>
            </a:pPr>
            <a:r>
              <a:rPr lang="en-US" sz="3999">
                <a:solidFill>
                  <a:srgbClr val="CD4343"/>
                </a:solidFill>
                <a:latin typeface="Sriracha"/>
                <a:ea typeface="Sriracha"/>
                <a:cs typeface="Sriracha"/>
                <a:sym typeface="Sriracha"/>
              </a:rPr>
              <a:t>Nhiệm vụ</a:t>
            </a:r>
          </a:p>
          <a:p>
            <a:pPr algn="ctr">
              <a:lnSpc>
                <a:spcPts val="8759"/>
              </a:lnSpc>
            </a:pPr>
            <a:r>
              <a:rPr lang="en-US" sz="3999">
                <a:solidFill>
                  <a:srgbClr val="CD4343"/>
                </a:solidFill>
                <a:latin typeface="Sriracha"/>
                <a:ea typeface="Sriracha"/>
                <a:cs typeface="Sriracha"/>
                <a:sym typeface="Sriracha"/>
              </a:rPr>
              <a:t> Tra từ điển, tìm hiểu về phương pháp phòng tránh tai nạn về điện.</a:t>
            </a:r>
          </a:p>
          <a:p>
            <a:pPr algn="l">
              <a:lnSpc>
                <a:spcPts val="4399"/>
              </a:lnSpc>
            </a:pPr>
            <a:endParaRPr lang="en-US" sz="3999">
              <a:solidFill>
                <a:srgbClr val="CD4343"/>
              </a:solidFill>
              <a:latin typeface="Sriracha"/>
              <a:ea typeface="Sriracha"/>
              <a:cs typeface="Sriracha"/>
              <a:sym typeface="Srirach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sp>
        <p:nvSpPr>
          <p:cNvPr id="2" name="Freeform 2"/>
          <p:cNvSpPr/>
          <p:nvPr/>
        </p:nvSpPr>
        <p:spPr>
          <a:xfrm>
            <a:off x="1762633" y="1130720"/>
            <a:ext cx="14762735" cy="8025559"/>
          </a:xfrm>
          <a:custGeom>
            <a:avLst/>
            <a:gdLst/>
            <a:ahLst/>
            <a:cxnLst/>
            <a:rect l="l" t="t" r="r" b="b"/>
            <a:pathLst>
              <a:path w="14762735" h="8025559">
                <a:moveTo>
                  <a:pt x="0" y="0"/>
                </a:moveTo>
                <a:lnTo>
                  <a:pt x="14762734" y="0"/>
                </a:lnTo>
                <a:lnTo>
                  <a:pt x="14762734" y="8025560"/>
                </a:lnTo>
                <a:lnTo>
                  <a:pt x="0" y="802556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4154914" y="3393470"/>
            <a:ext cx="9978172" cy="3500060"/>
            <a:chOff x="0" y="0"/>
            <a:chExt cx="13304230" cy="4666746"/>
          </a:xfrm>
        </p:grpSpPr>
        <p:sp>
          <p:nvSpPr>
            <p:cNvPr id="4" name="TextBox 4"/>
            <p:cNvSpPr txBox="1"/>
            <p:nvPr/>
          </p:nvSpPr>
          <p:spPr>
            <a:xfrm>
              <a:off x="0" y="3920621"/>
              <a:ext cx="13304230" cy="750358"/>
            </a:xfrm>
            <a:prstGeom prst="rect">
              <a:avLst/>
            </a:prstGeom>
          </p:spPr>
          <p:txBody>
            <a:bodyPr lIns="0" tIns="0" rIns="0" bIns="0" rtlCol="0" anchor="t">
              <a:spAutoFit/>
            </a:bodyPr>
            <a:lstStyle/>
            <a:p>
              <a:pPr algn="ctr">
                <a:lnSpc>
                  <a:spcPts val="4550"/>
                </a:lnSpc>
              </a:pPr>
              <a:endParaRPr/>
            </a:p>
          </p:txBody>
        </p:sp>
        <p:sp>
          <p:nvSpPr>
            <p:cNvPr id="5" name="TextBox 5"/>
            <p:cNvSpPr txBox="1"/>
            <p:nvPr/>
          </p:nvSpPr>
          <p:spPr>
            <a:xfrm>
              <a:off x="0" y="76200"/>
              <a:ext cx="13304230" cy="3429000"/>
            </a:xfrm>
            <a:prstGeom prst="rect">
              <a:avLst/>
            </a:prstGeom>
          </p:spPr>
          <p:txBody>
            <a:bodyPr lIns="0" tIns="0" rIns="0" bIns="0" rtlCol="0" anchor="t">
              <a:spAutoFit/>
            </a:bodyPr>
            <a:lstStyle/>
            <a:p>
              <a:pPr algn="ctr">
                <a:lnSpc>
                  <a:spcPts val="9900"/>
                </a:lnSpc>
              </a:pPr>
              <a:r>
                <a:rPr lang="en-US" sz="9000">
                  <a:solidFill>
                    <a:srgbClr val="FFA800"/>
                  </a:solidFill>
                  <a:latin typeface="Sriracha"/>
                  <a:ea typeface="Sriracha"/>
                  <a:cs typeface="Sriracha"/>
                  <a:sym typeface="Sriracha"/>
                </a:rPr>
                <a:t>Cảm ơn các em</a:t>
              </a:r>
            </a:p>
            <a:p>
              <a:pPr algn="ctr">
                <a:lnSpc>
                  <a:spcPts val="9900"/>
                </a:lnSpc>
              </a:pPr>
              <a:r>
                <a:rPr lang="en-US" sz="9000">
                  <a:solidFill>
                    <a:srgbClr val="FFA800"/>
                  </a:solidFill>
                  <a:latin typeface="Sriracha"/>
                  <a:ea typeface="Sriracha"/>
                  <a:cs typeface="Sriracha"/>
                  <a:sym typeface="Sriracha"/>
                </a:rPr>
                <a:t>đã lắng nghe!</a:t>
              </a:r>
            </a:p>
          </p:txBody>
        </p:sp>
      </p:grpSp>
      <p:sp>
        <p:nvSpPr>
          <p:cNvPr id="6" name="Freeform 6"/>
          <p:cNvSpPr/>
          <p:nvPr/>
        </p:nvSpPr>
        <p:spPr>
          <a:xfrm rot="-1322698">
            <a:off x="13773244" y="7559003"/>
            <a:ext cx="3766556" cy="1218994"/>
          </a:xfrm>
          <a:custGeom>
            <a:avLst/>
            <a:gdLst/>
            <a:ahLst/>
            <a:cxnLst/>
            <a:rect l="l" t="t" r="r" b="b"/>
            <a:pathLst>
              <a:path w="3766556" h="1218994">
                <a:moveTo>
                  <a:pt x="0" y="0"/>
                </a:moveTo>
                <a:lnTo>
                  <a:pt x="3766555" y="0"/>
                </a:lnTo>
                <a:lnTo>
                  <a:pt x="3766555" y="1218994"/>
                </a:lnTo>
                <a:lnTo>
                  <a:pt x="0" y="121899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028700" y="1341118"/>
            <a:ext cx="3641361" cy="2694607"/>
          </a:xfrm>
          <a:custGeom>
            <a:avLst/>
            <a:gdLst/>
            <a:ahLst/>
            <a:cxnLst/>
            <a:rect l="l" t="t" r="r" b="b"/>
            <a:pathLst>
              <a:path w="3641361" h="2694607">
                <a:moveTo>
                  <a:pt x="0" y="0"/>
                </a:moveTo>
                <a:lnTo>
                  <a:pt x="3641361" y="0"/>
                </a:lnTo>
                <a:lnTo>
                  <a:pt x="3641361" y="2694607"/>
                </a:lnTo>
                <a:lnTo>
                  <a:pt x="0" y="269460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2421714">
            <a:off x="1290136" y="6873252"/>
            <a:ext cx="3126214" cy="1932569"/>
          </a:xfrm>
          <a:custGeom>
            <a:avLst/>
            <a:gdLst/>
            <a:ahLst/>
            <a:cxnLst/>
            <a:rect l="l" t="t" r="r" b="b"/>
            <a:pathLst>
              <a:path w="3126214" h="1932569">
                <a:moveTo>
                  <a:pt x="0" y="0"/>
                </a:moveTo>
                <a:lnTo>
                  <a:pt x="3126214" y="0"/>
                </a:lnTo>
                <a:lnTo>
                  <a:pt x="3126214" y="1932568"/>
                </a:lnTo>
                <a:lnTo>
                  <a:pt x="0" y="193256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4824574" y="1130720"/>
            <a:ext cx="2434726" cy="2337337"/>
          </a:xfrm>
          <a:custGeom>
            <a:avLst/>
            <a:gdLst/>
            <a:ahLst/>
            <a:cxnLst/>
            <a:rect l="l" t="t" r="r" b="b"/>
            <a:pathLst>
              <a:path w="2434726" h="2337337">
                <a:moveTo>
                  <a:pt x="0" y="0"/>
                </a:moveTo>
                <a:lnTo>
                  <a:pt x="2434726" y="0"/>
                </a:lnTo>
                <a:lnTo>
                  <a:pt x="2434726" y="2337338"/>
                </a:lnTo>
                <a:lnTo>
                  <a:pt x="0" y="233733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4343"/>
        </a:solidFill>
        <a:effectLst/>
      </p:bgPr>
    </p:bg>
    <p:spTree>
      <p:nvGrpSpPr>
        <p:cNvPr id="1" name=""/>
        <p:cNvGrpSpPr/>
        <p:nvPr/>
      </p:nvGrpSpPr>
      <p:grpSpPr>
        <a:xfrm>
          <a:off x="0" y="0"/>
          <a:ext cx="0" cy="0"/>
          <a:chOff x="0" y="0"/>
          <a:chExt cx="0" cy="0"/>
        </a:xfrm>
      </p:grpSpPr>
      <p:sp>
        <p:nvSpPr>
          <p:cNvPr id="2" name="Freeform 2"/>
          <p:cNvSpPr/>
          <p:nvPr/>
        </p:nvSpPr>
        <p:spPr>
          <a:xfrm>
            <a:off x="6856158" y="3798908"/>
            <a:ext cx="11431842" cy="6318691"/>
          </a:xfrm>
          <a:custGeom>
            <a:avLst/>
            <a:gdLst/>
            <a:ahLst/>
            <a:cxnLst/>
            <a:rect l="l" t="t" r="r" b="b"/>
            <a:pathLst>
              <a:path w="11431842" h="6318691">
                <a:moveTo>
                  <a:pt x="0" y="0"/>
                </a:moveTo>
                <a:lnTo>
                  <a:pt x="11431842" y="0"/>
                </a:lnTo>
                <a:lnTo>
                  <a:pt x="11431842" y="6318691"/>
                </a:lnTo>
                <a:lnTo>
                  <a:pt x="0" y="631869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8206328" y="1472367"/>
            <a:ext cx="12875356" cy="1035367"/>
          </a:xfrm>
          <a:prstGeom prst="rect">
            <a:avLst/>
          </a:prstGeom>
        </p:spPr>
        <p:txBody>
          <a:bodyPr lIns="0" tIns="0" rIns="0" bIns="0" rtlCol="0" anchor="t">
            <a:spAutoFit/>
          </a:bodyPr>
          <a:lstStyle/>
          <a:p>
            <a:pPr algn="ctr">
              <a:lnSpc>
                <a:spcPts val="8002"/>
              </a:lnSpc>
            </a:pPr>
            <a:r>
              <a:rPr lang="en-US" sz="7275">
                <a:solidFill>
                  <a:srgbClr val="FFFFFF"/>
                </a:solidFill>
                <a:latin typeface="Sriracha"/>
                <a:ea typeface="Sriracha"/>
                <a:cs typeface="Sriracha"/>
                <a:sym typeface="Sriracha"/>
              </a:rPr>
              <a:t>Mục tiêu</a:t>
            </a:r>
          </a:p>
        </p:txBody>
      </p:sp>
      <p:sp>
        <p:nvSpPr>
          <p:cNvPr id="4" name="Freeform 4"/>
          <p:cNvSpPr/>
          <p:nvPr/>
        </p:nvSpPr>
        <p:spPr>
          <a:xfrm>
            <a:off x="330380" y="0"/>
            <a:ext cx="11215944" cy="6199358"/>
          </a:xfrm>
          <a:custGeom>
            <a:avLst/>
            <a:gdLst/>
            <a:ahLst/>
            <a:cxnLst/>
            <a:rect l="l" t="t" r="r" b="b"/>
            <a:pathLst>
              <a:path w="11215944" h="6199358">
                <a:moveTo>
                  <a:pt x="0" y="0"/>
                </a:moveTo>
                <a:lnTo>
                  <a:pt x="11215944" y="0"/>
                </a:lnTo>
                <a:lnTo>
                  <a:pt x="11215944" y="6199358"/>
                </a:lnTo>
                <a:lnTo>
                  <a:pt x="0" y="61993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5392865" y="8666556"/>
            <a:ext cx="2098516" cy="1984051"/>
          </a:xfrm>
          <a:custGeom>
            <a:avLst/>
            <a:gdLst/>
            <a:ahLst/>
            <a:cxnLst/>
            <a:rect l="l" t="t" r="r" b="b"/>
            <a:pathLst>
              <a:path w="2098516" h="1984051">
                <a:moveTo>
                  <a:pt x="0" y="0"/>
                </a:moveTo>
                <a:lnTo>
                  <a:pt x="2098516" y="0"/>
                </a:lnTo>
                <a:lnTo>
                  <a:pt x="2098516" y="1984051"/>
                </a:lnTo>
                <a:lnTo>
                  <a:pt x="0" y="19840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97856" y="5975629"/>
            <a:ext cx="2066720" cy="1984051"/>
          </a:xfrm>
          <a:custGeom>
            <a:avLst/>
            <a:gdLst/>
            <a:ahLst/>
            <a:cxnLst/>
            <a:rect l="l" t="t" r="r" b="b"/>
            <a:pathLst>
              <a:path w="2066720" h="1984051">
                <a:moveTo>
                  <a:pt x="0" y="0"/>
                </a:moveTo>
                <a:lnTo>
                  <a:pt x="2066720" y="0"/>
                </a:lnTo>
                <a:lnTo>
                  <a:pt x="2066720" y="1984051"/>
                </a:lnTo>
                <a:lnTo>
                  <a:pt x="0" y="19840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1552848">
            <a:off x="9903025" y="270699"/>
            <a:ext cx="2180683" cy="693854"/>
          </a:xfrm>
          <a:custGeom>
            <a:avLst/>
            <a:gdLst/>
            <a:ahLst/>
            <a:cxnLst/>
            <a:rect l="l" t="t" r="r" b="b"/>
            <a:pathLst>
              <a:path w="2180683" h="693854">
                <a:moveTo>
                  <a:pt x="0" y="0"/>
                </a:moveTo>
                <a:lnTo>
                  <a:pt x="2180682" y="0"/>
                </a:lnTo>
                <a:lnTo>
                  <a:pt x="2180682" y="693854"/>
                </a:lnTo>
                <a:lnTo>
                  <a:pt x="0" y="6938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rot="1736615">
            <a:off x="16113379" y="4664792"/>
            <a:ext cx="2291841" cy="766725"/>
          </a:xfrm>
          <a:custGeom>
            <a:avLst/>
            <a:gdLst/>
            <a:ahLst/>
            <a:cxnLst/>
            <a:rect l="l" t="t" r="r" b="b"/>
            <a:pathLst>
              <a:path w="2291841" h="766725">
                <a:moveTo>
                  <a:pt x="0" y="0"/>
                </a:moveTo>
                <a:lnTo>
                  <a:pt x="2291842" y="0"/>
                </a:lnTo>
                <a:lnTo>
                  <a:pt x="2291842" y="766725"/>
                </a:lnTo>
                <a:lnTo>
                  <a:pt x="0" y="76672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TextBox 9"/>
          <p:cNvSpPr txBox="1"/>
          <p:nvPr/>
        </p:nvSpPr>
        <p:spPr>
          <a:xfrm>
            <a:off x="524929" y="627151"/>
            <a:ext cx="10826846" cy="5348478"/>
          </a:xfrm>
          <a:prstGeom prst="rect">
            <a:avLst/>
          </a:prstGeom>
        </p:spPr>
        <p:txBody>
          <a:bodyPr lIns="0" tIns="0" rIns="0" bIns="0" rtlCol="0" anchor="t">
            <a:spAutoFit/>
          </a:bodyPr>
          <a:lstStyle/>
          <a:p>
            <a:pPr algn="l">
              <a:lnSpc>
                <a:spcPts val="3051"/>
              </a:lnSpc>
            </a:pPr>
            <a:r>
              <a:rPr lang="en-US" sz="2700">
                <a:solidFill>
                  <a:srgbClr val="000000"/>
                </a:solidFill>
                <a:latin typeface="Sriracha"/>
                <a:ea typeface="Sriracha"/>
                <a:cs typeface="Sriracha"/>
                <a:sym typeface="Sriracha"/>
              </a:rPr>
              <a:t>1. Phát triển các năng lực đặc thù</a:t>
            </a:r>
          </a:p>
          <a:p>
            <a:pPr algn="l">
              <a:lnSpc>
                <a:spcPts val="3051"/>
              </a:lnSpc>
            </a:pPr>
            <a:r>
              <a:rPr lang="en-US" sz="2700">
                <a:solidFill>
                  <a:srgbClr val="000000"/>
                </a:solidFill>
                <a:latin typeface="Sriracha"/>
                <a:ea typeface="Sriracha"/>
                <a:cs typeface="Sriracha"/>
                <a:sym typeface="Sriracha"/>
              </a:rPr>
              <a:t>1.1. Phát triển năng lực ngôn ngữ</a:t>
            </a:r>
          </a:p>
          <a:p>
            <a:pPr algn="l">
              <a:lnSpc>
                <a:spcPts val="3051"/>
              </a:lnSpc>
            </a:pPr>
            <a:r>
              <a:rPr lang="en-US" sz="2700">
                <a:solidFill>
                  <a:srgbClr val="000000"/>
                </a:solidFill>
                <a:latin typeface="Sriracha"/>
                <a:ea typeface="Sriracha"/>
                <a:cs typeface="Sriracha"/>
                <a:sym typeface="Sriracha"/>
              </a:rPr>
              <a:t>   - Đọc thành tiếng trôi chảy toàn bài. Phát âm đúng các từ ngữ dễ viết sai. Ngắt nghỉ hơi đúng ngữ pháp, ngữ nghĩa. Thể hiện được giọng đọc phù hợp với văn bản thông tin. Tốc độ đọc khoảng 95 tiếng / phút. Đọc thầm nhanh hơn nửa đầu học kì I.</a:t>
            </a:r>
          </a:p>
          <a:p>
            <a:pPr algn="l">
              <a:lnSpc>
                <a:spcPts val="3051"/>
              </a:lnSpc>
            </a:pPr>
            <a:r>
              <a:rPr lang="en-US" sz="2700">
                <a:solidFill>
                  <a:srgbClr val="000000"/>
                </a:solidFill>
                <a:latin typeface="Sriracha"/>
                <a:ea typeface="Sriracha"/>
                <a:cs typeface="Sriracha"/>
                <a:sym typeface="Sriracha"/>
              </a:rPr>
              <a:t>    - Hiểu nghĩa của các từ ngữ được chú giải trong bài. Trả lời được các CH về nội dung của các đoạn và nội dung toàn bài </a:t>
            </a:r>
          </a:p>
          <a:p>
            <a:pPr algn="l">
              <a:lnSpc>
                <a:spcPts val="3051"/>
              </a:lnSpc>
            </a:pPr>
            <a:r>
              <a:rPr lang="en-US" sz="2700">
                <a:solidFill>
                  <a:srgbClr val="000000"/>
                </a:solidFill>
                <a:latin typeface="Sriracha"/>
                <a:ea typeface="Sriracha"/>
                <a:cs typeface="Sriracha"/>
                <a:sym typeface="Sriracha"/>
              </a:rPr>
              <a:t>    - Biết tra từ điển (sách in hoặc tài liệu trên mạng In-tơ-nét) để tìm hiểu thông tin </a:t>
            </a:r>
          </a:p>
          <a:p>
            <a:pPr algn="l">
              <a:lnSpc>
                <a:spcPts val="3051"/>
              </a:lnSpc>
            </a:pPr>
            <a:r>
              <a:rPr lang="en-US" sz="2700">
                <a:solidFill>
                  <a:srgbClr val="000000"/>
                </a:solidFill>
                <a:latin typeface="Sriracha"/>
                <a:ea typeface="Sriracha"/>
                <a:cs typeface="Sriracha"/>
                <a:sym typeface="Sriracha"/>
              </a:rPr>
              <a:t>1.2. Phát triển năng lực văn học</a:t>
            </a:r>
          </a:p>
          <a:p>
            <a:pPr algn="l">
              <a:lnSpc>
                <a:spcPts val="3051"/>
              </a:lnSpc>
            </a:pPr>
            <a:r>
              <a:rPr lang="en-US" sz="2700">
                <a:solidFill>
                  <a:srgbClr val="000000"/>
                </a:solidFill>
                <a:latin typeface="Sriracha"/>
                <a:ea typeface="Sriracha"/>
                <a:cs typeface="Sriracha"/>
                <a:sym typeface="Sriracha"/>
              </a:rPr>
              <a:t>  Cảm nhận được hình ảnh đẹp qua các bức tranh minh hoạ giúp em dễ hiểu, dễ nhớ hơn những việc không được làm và những việc cần làm để đảm bảo an toàn khi ở nhà một mình.</a:t>
            </a:r>
          </a:p>
        </p:txBody>
      </p:sp>
      <p:sp>
        <p:nvSpPr>
          <p:cNvPr id="10" name="TextBox 10"/>
          <p:cNvSpPr txBox="1"/>
          <p:nvPr/>
        </p:nvSpPr>
        <p:spPr>
          <a:xfrm>
            <a:off x="7491381" y="6414420"/>
            <a:ext cx="10601623" cy="2615571"/>
          </a:xfrm>
          <a:prstGeom prst="rect">
            <a:avLst/>
          </a:prstGeom>
        </p:spPr>
        <p:txBody>
          <a:bodyPr lIns="0" tIns="0" rIns="0" bIns="0" rtlCol="0" anchor="t">
            <a:spAutoFit/>
          </a:bodyPr>
          <a:lstStyle/>
          <a:p>
            <a:pPr algn="l">
              <a:lnSpc>
                <a:spcPts val="2970"/>
              </a:lnSpc>
              <a:spcBef>
                <a:spcPct val="0"/>
              </a:spcBef>
            </a:pPr>
            <a:r>
              <a:rPr lang="en-US" sz="2700">
                <a:solidFill>
                  <a:srgbClr val="000000"/>
                </a:solidFill>
                <a:latin typeface="Sriracha"/>
                <a:ea typeface="Sriracha"/>
                <a:cs typeface="Sriracha"/>
                <a:sym typeface="Sriracha"/>
              </a:rPr>
              <a:t>2. Góp phần phát triển các năng lực chung và phẩm chất</a:t>
            </a:r>
          </a:p>
          <a:p>
            <a:pPr algn="l">
              <a:lnSpc>
                <a:spcPts val="2970"/>
              </a:lnSpc>
              <a:spcBef>
                <a:spcPct val="0"/>
              </a:spcBef>
            </a:pPr>
            <a:r>
              <a:rPr lang="en-US" sz="2700">
                <a:solidFill>
                  <a:srgbClr val="000000"/>
                </a:solidFill>
                <a:latin typeface="Sriracha"/>
                <a:ea typeface="Sriracha"/>
                <a:cs typeface="Sriracha"/>
                <a:sym typeface="Sriracha"/>
              </a:rPr>
              <a:t>2.1. Phát triển các năng lực chung</a:t>
            </a:r>
          </a:p>
          <a:p>
            <a:pPr algn="l">
              <a:lnSpc>
                <a:spcPts val="2970"/>
              </a:lnSpc>
              <a:spcBef>
                <a:spcPct val="0"/>
              </a:spcBef>
            </a:pPr>
            <a:r>
              <a:rPr lang="en-US" sz="2700">
                <a:solidFill>
                  <a:srgbClr val="000000"/>
                </a:solidFill>
                <a:latin typeface="Sriracha"/>
                <a:ea typeface="Sriracha"/>
                <a:cs typeface="Sriracha"/>
                <a:sym typeface="Sriracha"/>
              </a:rPr>
              <a:t>- Năng lực giao tiếp và hợp tác; Năng lực tự chủ và tự học; Năng lực giải quyết vấn đề và sáng tạo</a:t>
            </a:r>
          </a:p>
          <a:p>
            <a:pPr algn="l">
              <a:lnSpc>
                <a:spcPts val="2970"/>
              </a:lnSpc>
              <a:spcBef>
                <a:spcPct val="0"/>
              </a:spcBef>
            </a:pPr>
            <a:r>
              <a:rPr lang="en-US" sz="2700">
                <a:solidFill>
                  <a:srgbClr val="000000"/>
                </a:solidFill>
                <a:latin typeface="Sriracha"/>
                <a:ea typeface="Sriracha"/>
                <a:cs typeface="Sriracha"/>
                <a:sym typeface="Sriracha"/>
              </a:rPr>
              <a:t>2.2. Bồi dưỡng phẩm chất chủ yếu</a:t>
            </a:r>
          </a:p>
          <a:p>
            <a:pPr algn="l">
              <a:lnSpc>
                <a:spcPts val="2970"/>
              </a:lnSpc>
              <a:spcBef>
                <a:spcPct val="0"/>
              </a:spcBef>
            </a:pPr>
            <a:r>
              <a:rPr lang="en-US" sz="2700">
                <a:solidFill>
                  <a:srgbClr val="000000"/>
                </a:solidFill>
                <a:latin typeface="Sriracha"/>
                <a:ea typeface="Sriracha"/>
                <a:cs typeface="Sriracha"/>
                <a:sym typeface="Sriracha"/>
              </a:rPr>
              <a:t>Phẩm chất yêu nước: Bồi dưỡng ý thức cảnh giác, cẩn thận, trách nhiệm (đảm bảo an toàn cho mình và những người xung quanh).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62874" y="900783"/>
            <a:ext cx="15120507" cy="8357517"/>
          </a:xfrm>
          <a:custGeom>
            <a:avLst/>
            <a:gdLst/>
            <a:ahLst/>
            <a:cxnLst/>
            <a:rect l="l" t="t" r="r" b="b"/>
            <a:pathLst>
              <a:path w="15120507" h="8357517">
                <a:moveTo>
                  <a:pt x="0" y="0"/>
                </a:moveTo>
                <a:lnTo>
                  <a:pt x="15120507" y="0"/>
                </a:lnTo>
                <a:lnTo>
                  <a:pt x="15120507" y="8357517"/>
                </a:lnTo>
                <a:lnTo>
                  <a:pt x="0" y="83575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897069" y="4079403"/>
            <a:ext cx="16052115" cy="2290120"/>
          </a:xfrm>
          <a:prstGeom prst="rect">
            <a:avLst/>
          </a:prstGeom>
        </p:spPr>
        <p:txBody>
          <a:bodyPr lIns="0" tIns="0" rIns="0" bIns="0" rtlCol="0" anchor="t">
            <a:spAutoFit/>
          </a:bodyPr>
          <a:lstStyle/>
          <a:p>
            <a:pPr algn="ctr">
              <a:lnSpc>
                <a:spcPts val="17698"/>
              </a:lnSpc>
            </a:pPr>
            <a:r>
              <a:rPr lang="en-US" sz="16089">
                <a:solidFill>
                  <a:srgbClr val="CD4343"/>
                </a:solidFill>
                <a:latin typeface="Sriracha"/>
                <a:ea typeface="Sriracha"/>
                <a:cs typeface="Sriracha"/>
                <a:sym typeface="Sriracha"/>
              </a:rPr>
              <a:t>KHỞI ĐỘNG</a:t>
            </a:r>
          </a:p>
        </p:txBody>
      </p:sp>
      <p:sp>
        <p:nvSpPr>
          <p:cNvPr id="4" name="Freeform 4"/>
          <p:cNvSpPr/>
          <p:nvPr/>
        </p:nvSpPr>
        <p:spPr>
          <a:xfrm>
            <a:off x="1028700" y="1028700"/>
            <a:ext cx="4310871" cy="3190045"/>
          </a:xfrm>
          <a:custGeom>
            <a:avLst/>
            <a:gdLst/>
            <a:ahLst/>
            <a:cxnLst/>
            <a:rect l="l" t="t" r="r" b="b"/>
            <a:pathLst>
              <a:path w="4310871" h="3190045">
                <a:moveTo>
                  <a:pt x="0" y="0"/>
                </a:moveTo>
                <a:lnTo>
                  <a:pt x="4310871" y="0"/>
                </a:lnTo>
                <a:lnTo>
                  <a:pt x="4310871" y="3190045"/>
                </a:lnTo>
                <a:lnTo>
                  <a:pt x="0" y="31900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988409">
            <a:off x="13780112" y="7856346"/>
            <a:ext cx="3406834" cy="1003467"/>
          </a:xfrm>
          <a:custGeom>
            <a:avLst/>
            <a:gdLst/>
            <a:ahLst/>
            <a:cxnLst/>
            <a:rect l="l" t="t" r="r" b="b"/>
            <a:pathLst>
              <a:path w="3406834" h="1003467">
                <a:moveTo>
                  <a:pt x="0" y="0"/>
                </a:moveTo>
                <a:lnTo>
                  <a:pt x="3406834" y="0"/>
                </a:lnTo>
                <a:lnTo>
                  <a:pt x="3406834" y="1003467"/>
                </a:lnTo>
                <a:lnTo>
                  <a:pt x="0" y="100346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a:off x="1091781" y="692819"/>
            <a:ext cx="16104439" cy="8901363"/>
          </a:xfrm>
          <a:custGeom>
            <a:avLst/>
            <a:gdLst/>
            <a:ahLst/>
            <a:cxnLst/>
            <a:rect l="l" t="t" r="r" b="b"/>
            <a:pathLst>
              <a:path w="16104439" h="8901363">
                <a:moveTo>
                  <a:pt x="0" y="0"/>
                </a:moveTo>
                <a:lnTo>
                  <a:pt x="16104438" y="0"/>
                </a:lnTo>
                <a:lnTo>
                  <a:pt x="16104438" y="8901362"/>
                </a:lnTo>
                <a:lnTo>
                  <a:pt x="0" y="89013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622822" y="7919941"/>
            <a:ext cx="2465686" cy="2367059"/>
          </a:xfrm>
          <a:custGeom>
            <a:avLst/>
            <a:gdLst/>
            <a:ahLst/>
            <a:cxnLst/>
            <a:rect l="l" t="t" r="r" b="b"/>
            <a:pathLst>
              <a:path w="2465686" h="2367059">
                <a:moveTo>
                  <a:pt x="0" y="0"/>
                </a:moveTo>
                <a:lnTo>
                  <a:pt x="2465686" y="0"/>
                </a:lnTo>
                <a:lnTo>
                  <a:pt x="2465686" y="2367059"/>
                </a:lnTo>
                <a:lnTo>
                  <a:pt x="0" y="236705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214871">
            <a:off x="92773" y="430704"/>
            <a:ext cx="3695481" cy="1195992"/>
          </a:xfrm>
          <a:custGeom>
            <a:avLst/>
            <a:gdLst/>
            <a:ahLst/>
            <a:cxnLst/>
            <a:rect l="l" t="t" r="r" b="b"/>
            <a:pathLst>
              <a:path w="3695481" h="1195992">
                <a:moveTo>
                  <a:pt x="0" y="0"/>
                </a:moveTo>
                <a:lnTo>
                  <a:pt x="3695481" y="0"/>
                </a:lnTo>
                <a:lnTo>
                  <a:pt x="3695481" y="1195992"/>
                </a:lnTo>
                <a:lnTo>
                  <a:pt x="0" y="119599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pic>
        <p:nvPicPr>
          <p:cNvPr id="8" name="Picture 7"/>
          <p:cNvPicPr>
            <a:picLocks noChangeAspect="1"/>
          </p:cNvPicPr>
          <p:nvPr/>
        </p:nvPicPr>
        <p:blipFill>
          <a:blip r:embed="rId8"/>
          <a:stretch>
            <a:fillRect/>
          </a:stretch>
        </p:blipFill>
        <p:spPr>
          <a:xfrm>
            <a:off x="9625134" y="1821782"/>
            <a:ext cx="5098116" cy="6480316"/>
          </a:xfrm>
          <a:prstGeom prst="rect">
            <a:avLst/>
          </a:prstGeom>
        </p:spPr>
      </p:pic>
      <p:sp>
        <p:nvSpPr>
          <p:cNvPr id="10" name="Rectangle 9">
            <a:hlinkClick r:id="rId9" action="ppaction://hlinksldjump"/>
          </p:cNvPr>
          <p:cNvSpPr/>
          <p:nvPr/>
        </p:nvSpPr>
        <p:spPr>
          <a:xfrm>
            <a:off x="9625134" y="4031582"/>
            <a:ext cx="5105400" cy="2286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500" dirty="0" smtClean="0"/>
              <a:t>2</a:t>
            </a:r>
            <a:endParaRPr lang="en-US" sz="11500" dirty="0"/>
          </a:p>
        </p:txBody>
      </p:sp>
      <p:sp>
        <p:nvSpPr>
          <p:cNvPr id="11" name="Rectangle 10">
            <a:hlinkClick r:id="rId10" action="ppaction://hlinksldjump"/>
          </p:cNvPr>
          <p:cNvSpPr/>
          <p:nvPr/>
        </p:nvSpPr>
        <p:spPr>
          <a:xfrm>
            <a:off x="9625134" y="6317582"/>
            <a:ext cx="5105400" cy="2286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500" dirty="0" smtClean="0"/>
              <a:t>3</a:t>
            </a:r>
            <a:endParaRPr lang="en-US" sz="11500" dirty="0"/>
          </a:p>
        </p:txBody>
      </p:sp>
      <p:sp>
        <p:nvSpPr>
          <p:cNvPr id="9" name="Rectangle 8">
            <a:hlinkClick r:id="rId11" action="ppaction://hlinksldjump"/>
          </p:cNvPr>
          <p:cNvSpPr/>
          <p:nvPr/>
        </p:nvSpPr>
        <p:spPr>
          <a:xfrm>
            <a:off x="9625134" y="1745582"/>
            <a:ext cx="51054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smtClean="0"/>
              <a:t>1</a:t>
            </a:r>
            <a:endParaRPr lang="en-US" sz="11500" dirty="0"/>
          </a:p>
        </p:txBody>
      </p:sp>
      <p:sp>
        <p:nvSpPr>
          <p:cNvPr id="12" name="TextBox 3"/>
          <p:cNvSpPr txBox="1"/>
          <p:nvPr/>
        </p:nvSpPr>
        <p:spPr>
          <a:xfrm>
            <a:off x="194944" y="1084554"/>
            <a:ext cx="10030449" cy="1295400"/>
          </a:xfrm>
          <a:prstGeom prst="rect">
            <a:avLst/>
          </a:prstGeom>
        </p:spPr>
        <p:txBody>
          <a:bodyPr lIns="0" tIns="0" rIns="0" bIns="0" rtlCol="0" anchor="t">
            <a:spAutoFit/>
          </a:bodyPr>
          <a:lstStyle/>
          <a:p>
            <a:pPr algn="ctr">
              <a:lnSpc>
                <a:spcPts val="9900"/>
              </a:lnSpc>
            </a:pPr>
            <a:r>
              <a:rPr lang="en-US" sz="9000" dirty="0">
                <a:solidFill>
                  <a:srgbClr val="CD4343"/>
                </a:solidFill>
                <a:latin typeface="Sriracha"/>
                <a:ea typeface="Sriracha"/>
                <a:cs typeface="Sriracha"/>
                <a:sym typeface="Sriracha"/>
              </a:rPr>
              <a:t>TRÒ CHƠI</a:t>
            </a:r>
          </a:p>
        </p:txBody>
      </p:sp>
      <p:sp>
        <p:nvSpPr>
          <p:cNvPr id="13" name="TextBox 6"/>
          <p:cNvSpPr txBox="1"/>
          <p:nvPr/>
        </p:nvSpPr>
        <p:spPr>
          <a:xfrm>
            <a:off x="1752600" y="2666517"/>
            <a:ext cx="6741301" cy="5770811"/>
          </a:xfrm>
          <a:prstGeom prst="rect">
            <a:avLst/>
          </a:prstGeom>
        </p:spPr>
        <p:txBody>
          <a:bodyPr wrap="square" lIns="0" tIns="0" rIns="0" bIns="0" rtlCol="0" anchor="t">
            <a:spAutoFit/>
          </a:bodyPr>
          <a:lstStyle/>
          <a:p>
            <a:pPr algn="ctr">
              <a:lnSpc>
                <a:spcPts val="15044"/>
              </a:lnSpc>
            </a:pPr>
            <a:r>
              <a:rPr lang="en-US" sz="11500" dirty="0">
                <a:solidFill>
                  <a:srgbClr val="0070C0"/>
                </a:solidFill>
                <a:latin typeface="DejaVu Serif Bold"/>
                <a:ea typeface="DejaVu Serif Bold"/>
                <a:cs typeface="DejaVu Serif Bold"/>
                <a:sym typeface="DejaVu Serif Bold"/>
              </a:rPr>
              <a:t>LẬT MẢNH GHÉP</a:t>
            </a:r>
          </a:p>
        </p:txBody>
      </p:sp>
      <p:sp>
        <p:nvSpPr>
          <p:cNvPr id="14" name="Right Arrow 13">
            <a:hlinkClick r:id="rId12" action="ppaction://hlinksldjump"/>
          </p:cNvPr>
          <p:cNvSpPr/>
          <p:nvPr/>
        </p:nvSpPr>
        <p:spPr>
          <a:xfrm>
            <a:off x="16396120" y="216569"/>
            <a:ext cx="1600200" cy="952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Bài</a:t>
            </a:r>
            <a:r>
              <a:rPr lang="en-US" dirty="0" smtClean="0"/>
              <a:t> </a:t>
            </a:r>
            <a:r>
              <a:rPr lang="en-US" dirty="0" err="1" smtClean="0"/>
              <a:t>mới</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0" presetClass="exit" presetSubtype="0" fill="hold" grpId="0" nodeType="clickEffect">
                                  <p:stCondLst>
                                    <p:cond delay="0"/>
                                  </p:stCondLst>
                                  <p:childTnLst>
                                    <p:animEffect transition="out" filter="wedge">
                                      <p:cBhvr>
                                        <p:cTn id="12" dur="2000"/>
                                        <p:tgtEl>
                                          <p:spTgt spid="10"/>
                                        </p:tgtEl>
                                      </p:cBhvr>
                                    </p:animEffect>
                                    <p:set>
                                      <p:cBhvr>
                                        <p:cTn id="13"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20" presetClass="exit" presetSubtype="0" fill="hold" grpId="0" nodeType="clickEffect">
                                  <p:stCondLst>
                                    <p:cond delay="0"/>
                                  </p:stCondLst>
                                  <p:childTnLst>
                                    <p:animEffect transition="out" filter="wedge">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sp>
        <p:nvSpPr>
          <p:cNvPr id="2" name="Freeform 2"/>
          <p:cNvSpPr/>
          <p:nvPr/>
        </p:nvSpPr>
        <p:spPr>
          <a:xfrm>
            <a:off x="1028700" y="691256"/>
            <a:ext cx="4791719" cy="5479096"/>
          </a:xfrm>
          <a:custGeom>
            <a:avLst/>
            <a:gdLst/>
            <a:ahLst/>
            <a:cxnLst/>
            <a:rect l="l" t="t" r="r" b="b"/>
            <a:pathLst>
              <a:path w="4791719" h="5479096">
                <a:moveTo>
                  <a:pt x="0" y="0"/>
                </a:moveTo>
                <a:lnTo>
                  <a:pt x="4791719" y="0"/>
                </a:lnTo>
                <a:lnTo>
                  <a:pt x="4791719" y="5479096"/>
                </a:lnTo>
                <a:lnTo>
                  <a:pt x="0" y="54790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034270" y="514350"/>
            <a:ext cx="10225030" cy="9258300"/>
          </a:xfrm>
          <a:custGeom>
            <a:avLst/>
            <a:gdLst/>
            <a:ahLst/>
            <a:cxnLst/>
            <a:rect l="l" t="t" r="r" b="b"/>
            <a:pathLst>
              <a:path w="10225030" h="9258300">
                <a:moveTo>
                  <a:pt x="0" y="0"/>
                </a:moveTo>
                <a:lnTo>
                  <a:pt x="10225030" y="0"/>
                </a:lnTo>
                <a:lnTo>
                  <a:pt x="10225030" y="9258300"/>
                </a:lnTo>
                <a:lnTo>
                  <a:pt x="0" y="92583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737372">
            <a:off x="15199309" y="670700"/>
            <a:ext cx="3032652" cy="1014560"/>
          </a:xfrm>
          <a:custGeom>
            <a:avLst/>
            <a:gdLst/>
            <a:ahLst/>
            <a:cxnLst/>
            <a:rect l="l" t="t" r="r" b="b"/>
            <a:pathLst>
              <a:path w="3032652" h="1014560">
                <a:moveTo>
                  <a:pt x="0" y="0"/>
                </a:moveTo>
                <a:lnTo>
                  <a:pt x="3032652" y="0"/>
                </a:lnTo>
                <a:lnTo>
                  <a:pt x="3032652" y="1014560"/>
                </a:lnTo>
                <a:lnTo>
                  <a:pt x="0" y="101456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7850559" y="2748303"/>
            <a:ext cx="9001767" cy="5648612"/>
          </a:xfrm>
          <a:prstGeom prst="rect">
            <a:avLst/>
          </a:prstGeom>
        </p:spPr>
        <p:txBody>
          <a:bodyPr lIns="0" tIns="0" rIns="0" bIns="0" rtlCol="0" anchor="t">
            <a:spAutoFit/>
          </a:bodyPr>
          <a:lstStyle/>
          <a:p>
            <a:pPr algn="l">
              <a:lnSpc>
                <a:spcPts val="8991"/>
              </a:lnSpc>
            </a:pPr>
            <a:r>
              <a:rPr lang="en-US" sz="7492" dirty="0" err="1">
                <a:solidFill>
                  <a:srgbClr val="CD4343"/>
                </a:solidFill>
                <a:latin typeface="Sriracha"/>
                <a:ea typeface="Sriracha"/>
                <a:cs typeface="Sriracha"/>
                <a:sym typeface="Sriracha"/>
              </a:rPr>
              <a:t>Hình</a:t>
            </a:r>
            <a:r>
              <a:rPr lang="en-US" sz="7492" dirty="0">
                <a:solidFill>
                  <a:srgbClr val="CD4343"/>
                </a:solidFill>
                <a:latin typeface="Sriracha"/>
                <a:ea typeface="Sriracha"/>
                <a:cs typeface="Sriracha"/>
                <a:sym typeface="Sriracha"/>
              </a:rPr>
              <a:t> </a:t>
            </a:r>
            <a:r>
              <a:rPr lang="en-US" sz="7492" dirty="0" err="1">
                <a:solidFill>
                  <a:srgbClr val="CD4343"/>
                </a:solidFill>
                <a:latin typeface="Sriracha"/>
                <a:ea typeface="Sriracha"/>
                <a:cs typeface="Sriracha"/>
                <a:sym typeface="Sriracha"/>
              </a:rPr>
              <a:t>ảnh</a:t>
            </a:r>
            <a:r>
              <a:rPr lang="en-US" sz="7492" dirty="0">
                <a:solidFill>
                  <a:srgbClr val="CD4343"/>
                </a:solidFill>
                <a:latin typeface="Sriracha"/>
                <a:ea typeface="Sriracha"/>
                <a:cs typeface="Sriracha"/>
                <a:sym typeface="Sriracha"/>
              </a:rPr>
              <a:t> </a:t>
            </a:r>
            <a:r>
              <a:rPr lang="en-US" sz="7492" dirty="0" err="1">
                <a:solidFill>
                  <a:srgbClr val="CD4343"/>
                </a:solidFill>
                <a:latin typeface="Sriracha"/>
                <a:ea typeface="Sriracha"/>
                <a:cs typeface="Sriracha"/>
                <a:sym typeface="Sriracha"/>
              </a:rPr>
              <a:t>các</a:t>
            </a:r>
            <a:r>
              <a:rPr lang="en-US" sz="7492" dirty="0">
                <a:solidFill>
                  <a:srgbClr val="CD4343"/>
                </a:solidFill>
                <a:latin typeface="Sriracha"/>
                <a:ea typeface="Sriracha"/>
                <a:cs typeface="Sriracha"/>
                <a:sym typeface="Sriracha"/>
              </a:rPr>
              <a:t> </a:t>
            </a:r>
            <a:r>
              <a:rPr lang="en-US" sz="7492" dirty="0" err="1">
                <a:solidFill>
                  <a:srgbClr val="CD4343"/>
                </a:solidFill>
                <a:latin typeface="Sriracha"/>
                <a:ea typeface="Sriracha"/>
                <a:cs typeface="Sriracha"/>
                <a:sym typeface="Sriracha"/>
              </a:rPr>
              <a:t>chú</a:t>
            </a:r>
            <a:r>
              <a:rPr lang="en-US" sz="7492" dirty="0">
                <a:solidFill>
                  <a:srgbClr val="CD4343"/>
                </a:solidFill>
                <a:latin typeface="Sriracha"/>
                <a:ea typeface="Sriracha"/>
                <a:cs typeface="Sriracha"/>
                <a:sym typeface="Sriracha"/>
              </a:rPr>
              <a:t> </a:t>
            </a:r>
            <a:r>
              <a:rPr lang="en-US" sz="7492" dirty="0" err="1">
                <a:solidFill>
                  <a:srgbClr val="CD4343"/>
                </a:solidFill>
                <a:latin typeface="Sriracha"/>
                <a:ea typeface="Sriracha"/>
                <a:cs typeface="Sriracha"/>
                <a:sym typeface="Sriracha"/>
              </a:rPr>
              <a:t>công</a:t>
            </a:r>
            <a:r>
              <a:rPr lang="en-US" sz="7492" dirty="0">
                <a:solidFill>
                  <a:srgbClr val="CD4343"/>
                </a:solidFill>
                <a:latin typeface="Sriracha"/>
                <a:ea typeface="Sriracha"/>
                <a:cs typeface="Sriracha"/>
                <a:sym typeface="Sriracha"/>
              </a:rPr>
              <a:t> an </a:t>
            </a:r>
            <a:r>
              <a:rPr lang="en-US" sz="7492" dirty="0" err="1">
                <a:solidFill>
                  <a:srgbClr val="CD4343"/>
                </a:solidFill>
                <a:latin typeface="Sriracha"/>
                <a:ea typeface="Sriracha"/>
                <a:cs typeface="Sriracha"/>
                <a:sym typeface="Sriracha"/>
              </a:rPr>
              <a:t>tuần</a:t>
            </a:r>
            <a:r>
              <a:rPr lang="en-US" sz="7492" dirty="0">
                <a:solidFill>
                  <a:srgbClr val="CD4343"/>
                </a:solidFill>
                <a:latin typeface="Sriracha"/>
                <a:ea typeface="Sriracha"/>
                <a:cs typeface="Sriracha"/>
                <a:sym typeface="Sriracha"/>
              </a:rPr>
              <a:t> </a:t>
            </a:r>
            <a:r>
              <a:rPr lang="en-US" sz="7492" dirty="0" err="1">
                <a:solidFill>
                  <a:srgbClr val="CD4343"/>
                </a:solidFill>
                <a:latin typeface="Sriracha"/>
                <a:ea typeface="Sriracha"/>
                <a:cs typeface="Sriracha"/>
                <a:sym typeface="Sriracha"/>
              </a:rPr>
              <a:t>tra</a:t>
            </a:r>
            <a:r>
              <a:rPr lang="en-US" sz="7492" dirty="0">
                <a:solidFill>
                  <a:srgbClr val="CD4343"/>
                </a:solidFill>
                <a:latin typeface="Sriracha"/>
                <a:ea typeface="Sriracha"/>
                <a:cs typeface="Sriracha"/>
                <a:sym typeface="Sriracha"/>
              </a:rPr>
              <a:t> ban </a:t>
            </a:r>
            <a:r>
              <a:rPr lang="en-US" sz="7492" dirty="0" err="1">
                <a:solidFill>
                  <a:srgbClr val="CD4343"/>
                </a:solidFill>
                <a:latin typeface="Sriracha"/>
                <a:ea typeface="Sriracha"/>
                <a:cs typeface="Sriracha"/>
                <a:sym typeface="Sriracha"/>
              </a:rPr>
              <a:t>đêm</a:t>
            </a:r>
            <a:r>
              <a:rPr lang="en-US" sz="7492" dirty="0">
                <a:solidFill>
                  <a:srgbClr val="CD4343"/>
                </a:solidFill>
                <a:latin typeface="Sriracha"/>
                <a:ea typeface="Sriracha"/>
                <a:cs typeface="Sriracha"/>
                <a:sym typeface="Sriracha"/>
              </a:rPr>
              <a:t> </a:t>
            </a:r>
            <a:r>
              <a:rPr lang="en-US" sz="7492" dirty="0" err="1">
                <a:solidFill>
                  <a:srgbClr val="CD4343"/>
                </a:solidFill>
                <a:latin typeface="Sriracha"/>
                <a:ea typeface="Sriracha"/>
                <a:cs typeface="Sriracha"/>
                <a:sym typeface="Sriracha"/>
              </a:rPr>
              <a:t>đẹp</a:t>
            </a:r>
            <a:r>
              <a:rPr lang="en-US" sz="7492" dirty="0">
                <a:solidFill>
                  <a:srgbClr val="CD4343"/>
                </a:solidFill>
                <a:latin typeface="Sriracha"/>
                <a:ea typeface="Sriracha"/>
                <a:cs typeface="Sriracha"/>
                <a:sym typeface="Sriracha"/>
              </a:rPr>
              <a:t> </a:t>
            </a:r>
            <a:r>
              <a:rPr lang="en-US" sz="7492" dirty="0" err="1">
                <a:solidFill>
                  <a:srgbClr val="CD4343"/>
                </a:solidFill>
                <a:latin typeface="Sriracha"/>
                <a:ea typeface="Sriracha"/>
                <a:cs typeface="Sriracha"/>
                <a:sym typeface="Sriracha"/>
              </a:rPr>
              <a:t>và</a:t>
            </a:r>
            <a:r>
              <a:rPr lang="en-US" sz="7492" dirty="0">
                <a:solidFill>
                  <a:srgbClr val="CD4343"/>
                </a:solidFill>
                <a:latin typeface="Sriracha"/>
                <a:ea typeface="Sriracha"/>
                <a:cs typeface="Sriracha"/>
                <a:sym typeface="Sriracha"/>
              </a:rPr>
              <a:t> </a:t>
            </a:r>
            <a:r>
              <a:rPr lang="en-US" sz="7492" dirty="0" err="1">
                <a:solidFill>
                  <a:srgbClr val="CD4343"/>
                </a:solidFill>
                <a:latin typeface="Sriracha"/>
                <a:ea typeface="Sriracha"/>
                <a:cs typeface="Sriracha"/>
                <a:sym typeface="Sriracha"/>
              </a:rPr>
              <a:t>cảm</a:t>
            </a:r>
            <a:r>
              <a:rPr lang="en-US" sz="7492" dirty="0">
                <a:solidFill>
                  <a:srgbClr val="CD4343"/>
                </a:solidFill>
                <a:latin typeface="Sriracha"/>
                <a:ea typeface="Sriracha"/>
                <a:cs typeface="Sriracha"/>
                <a:sym typeface="Sriracha"/>
              </a:rPr>
              <a:t> </a:t>
            </a:r>
            <a:r>
              <a:rPr lang="en-US" sz="7492" dirty="0" err="1">
                <a:solidFill>
                  <a:srgbClr val="CD4343"/>
                </a:solidFill>
                <a:latin typeface="Sriracha"/>
                <a:ea typeface="Sriracha"/>
                <a:cs typeface="Sriracha"/>
                <a:sym typeface="Sriracha"/>
              </a:rPr>
              <a:t>động</a:t>
            </a:r>
            <a:r>
              <a:rPr lang="en-US" sz="7492" dirty="0">
                <a:solidFill>
                  <a:srgbClr val="CD4343"/>
                </a:solidFill>
                <a:latin typeface="Sriracha"/>
                <a:ea typeface="Sriracha"/>
                <a:cs typeface="Sriracha"/>
                <a:sym typeface="Sriracha"/>
              </a:rPr>
              <a:t> </a:t>
            </a:r>
            <a:r>
              <a:rPr lang="en-US" sz="7492" dirty="0" err="1">
                <a:solidFill>
                  <a:srgbClr val="CD4343"/>
                </a:solidFill>
                <a:latin typeface="Sriracha"/>
                <a:ea typeface="Sriracha"/>
                <a:cs typeface="Sriracha"/>
                <a:sym typeface="Sriracha"/>
              </a:rPr>
              <a:t>như</a:t>
            </a:r>
            <a:r>
              <a:rPr lang="en-US" sz="7492" dirty="0">
                <a:solidFill>
                  <a:srgbClr val="CD4343"/>
                </a:solidFill>
                <a:latin typeface="Sriracha"/>
                <a:ea typeface="Sriracha"/>
                <a:cs typeface="Sriracha"/>
                <a:sym typeface="Sriracha"/>
              </a:rPr>
              <a:t> </a:t>
            </a:r>
            <a:r>
              <a:rPr lang="en-US" sz="7492" dirty="0" err="1">
                <a:solidFill>
                  <a:srgbClr val="CD4343"/>
                </a:solidFill>
                <a:latin typeface="Sriracha"/>
                <a:ea typeface="Sriracha"/>
                <a:cs typeface="Sriracha"/>
                <a:sym typeface="Sriracha"/>
              </a:rPr>
              <a:t>thế</a:t>
            </a:r>
            <a:r>
              <a:rPr lang="en-US" sz="7492" dirty="0">
                <a:solidFill>
                  <a:srgbClr val="CD4343"/>
                </a:solidFill>
                <a:latin typeface="Sriracha"/>
                <a:ea typeface="Sriracha"/>
                <a:cs typeface="Sriracha"/>
                <a:sym typeface="Sriracha"/>
              </a:rPr>
              <a:t> </a:t>
            </a:r>
            <a:r>
              <a:rPr lang="en-US" sz="7492" dirty="0" err="1">
                <a:solidFill>
                  <a:srgbClr val="CD4343"/>
                </a:solidFill>
                <a:latin typeface="Sriracha"/>
                <a:ea typeface="Sriracha"/>
                <a:cs typeface="Sriracha"/>
                <a:sym typeface="Sriracha"/>
              </a:rPr>
              <a:t>nào</a:t>
            </a:r>
            <a:r>
              <a:rPr lang="en-US" sz="7492" dirty="0">
                <a:solidFill>
                  <a:srgbClr val="CD4343"/>
                </a:solidFill>
                <a:latin typeface="Sriracha"/>
                <a:ea typeface="Sriracha"/>
                <a:cs typeface="Sriracha"/>
                <a:sym typeface="Sriracha"/>
              </a:rPr>
              <a:t>?</a:t>
            </a:r>
          </a:p>
          <a:p>
            <a:pPr algn="l">
              <a:lnSpc>
                <a:spcPts val="8991"/>
              </a:lnSpc>
            </a:pPr>
            <a:endParaRPr lang="en-US" sz="7492" dirty="0">
              <a:solidFill>
                <a:srgbClr val="CD4343"/>
              </a:solidFill>
              <a:latin typeface="Sriracha"/>
              <a:ea typeface="Sriracha"/>
              <a:cs typeface="Sriracha"/>
              <a:sym typeface="Sriracha"/>
            </a:endParaRPr>
          </a:p>
        </p:txBody>
      </p:sp>
      <p:sp>
        <p:nvSpPr>
          <p:cNvPr id="6" name="Freeform 6"/>
          <p:cNvSpPr/>
          <p:nvPr/>
        </p:nvSpPr>
        <p:spPr>
          <a:xfrm>
            <a:off x="4244360" y="6232268"/>
            <a:ext cx="3152117" cy="3026032"/>
          </a:xfrm>
          <a:custGeom>
            <a:avLst/>
            <a:gdLst/>
            <a:ahLst/>
            <a:cxnLst/>
            <a:rect l="l" t="t" r="r" b="b"/>
            <a:pathLst>
              <a:path w="3152117" h="3026032">
                <a:moveTo>
                  <a:pt x="0" y="0"/>
                </a:moveTo>
                <a:lnTo>
                  <a:pt x="3152117" y="0"/>
                </a:lnTo>
                <a:lnTo>
                  <a:pt x="3152117" y="3026032"/>
                </a:lnTo>
                <a:lnTo>
                  <a:pt x="0" y="302603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Left Arrow 6">
            <a:hlinkClick r:id="rId10" action="ppaction://hlinksldjump"/>
          </p:cNvPr>
          <p:cNvSpPr/>
          <p:nvPr/>
        </p:nvSpPr>
        <p:spPr>
          <a:xfrm>
            <a:off x="15925800" y="8724900"/>
            <a:ext cx="1676400" cy="1047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Quay </a:t>
            </a:r>
            <a:r>
              <a:rPr lang="en-US" dirty="0" err="1" smtClean="0"/>
              <a:t>lại</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sp>
        <p:nvSpPr>
          <p:cNvPr id="2" name="Freeform 2"/>
          <p:cNvSpPr/>
          <p:nvPr/>
        </p:nvSpPr>
        <p:spPr>
          <a:xfrm>
            <a:off x="1884037" y="1130720"/>
            <a:ext cx="14519927" cy="8025559"/>
          </a:xfrm>
          <a:custGeom>
            <a:avLst/>
            <a:gdLst/>
            <a:ahLst/>
            <a:cxnLst/>
            <a:rect l="l" t="t" r="r" b="b"/>
            <a:pathLst>
              <a:path w="14519927" h="8025559">
                <a:moveTo>
                  <a:pt x="0" y="0"/>
                </a:moveTo>
                <a:lnTo>
                  <a:pt x="14519926" y="0"/>
                </a:lnTo>
                <a:lnTo>
                  <a:pt x="14519926" y="8025560"/>
                </a:lnTo>
                <a:lnTo>
                  <a:pt x="0" y="802556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2727333" y="3276600"/>
            <a:ext cx="12833335" cy="3810000"/>
          </a:xfrm>
          <a:prstGeom prst="rect">
            <a:avLst/>
          </a:prstGeom>
        </p:spPr>
        <p:txBody>
          <a:bodyPr lIns="0" tIns="0" rIns="0" bIns="0" rtlCol="0" anchor="t">
            <a:spAutoFit/>
          </a:bodyPr>
          <a:lstStyle/>
          <a:p>
            <a:pPr algn="ctr">
              <a:lnSpc>
                <a:spcPts val="9900"/>
              </a:lnSpc>
            </a:pPr>
            <a:r>
              <a:rPr lang="en-US" sz="9000">
                <a:solidFill>
                  <a:srgbClr val="FFA800"/>
                </a:solidFill>
                <a:latin typeface="Sriracha"/>
                <a:ea typeface="Sriracha"/>
                <a:cs typeface="Sriracha"/>
                <a:sym typeface="Sriracha"/>
              </a:rPr>
              <a:t>Ở khổ thơ 3 và 4, những việc làm của chú công an thể hiện điều gì?</a:t>
            </a:r>
          </a:p>
        </p:txBody>
      </p:sp>
      <p:sp>
        <p:nvSpPr>
          <p:cNvPr id="4" name="Freeform 4"/>
          <p:cNvSpPr/>
          <p:nvPr/>
        </p:nvSpPr>
        <p:spPr>
          <a:xfrm>
            <a:off x="815127" y="5894719"/>
            <a:ext cx="3290815" cy="3762886"/>
          </a:xfrm>
          <a:custGeom>
            <a:avLst/>
            <a:gdLst/>
            <a:ahLst/>
            <a:cxnLst/>
            <a:rect l="l" t="t" r="r" b="b"/>
            <a:pathLst>
              <a:path w="3290815" h="3762886">
                <a:moveTo>
                  <a:pt x="0" y="0"/>
                </a:moveTo>
                <a:lnTo>
                  <a:pt x="3290815" y="0"/>
                </a:lnTo>
                <a:lnTo>
                  <a:pt x="3290815" y="3762886"/>
                </a:lnTo>
                <a:lnTo>
                  <a:pt x="0" y="37628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420502" flipH="1">
            <a:off x="14401085" y="899350"/>
            <a:ext cx="2763229" cy="1708178"/>
          </a:xfrm>
          <a:custGeom>
            <a:avLst/>
            <a:gdLst/>
            <a:ahLst/>
            <a:cxnLst/>
            <a:rect l="l" t="t" r="r" b="b"/>
            <a:pathLst>
              <a:path w="2763229" h="1708178">
                <a:moveTo>
                  <a:pt x="2763229" y="0"/>
                </a:moveTo>
                <a:lnTo>
                  <a:pt x="0" y="0"/>
                </a:lnTo>
                <a:lnTo>
                  <a:pt x="0" y="1708178"/>
                </a:lnTo>
                <a:lnTo>
                  <a:pt x="2763229" y="1708178"/>
                </a:lnTo>
                <a:lnTo>
                  <a:pt x="2763229"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Left Arrow 5">
            <a:hlinkClick r:id="rId8" action="ppaction://hlinksldjump"/>
          </p:cNvPr>
          <p:cNvSpPr/>
          <p:nvPr/>
        </p:nvSpPr>
        <p:spPr>
          <a:xfrm>
            <a:off x="15925800" y="8724900"/>
            <a:ext cx="1676400" cy="1047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Quay </a:t>
            </a:r>
            <a:r>
              <a:rPr lang="en-US" dirty="0" err="1" smtClean="0"/>
              <a:t>lại</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sp>
        <p:nvSpPr>
          <p:cNvPr id="2" name="Freeform 2"/>
          <p:cNvSpPr/>
          <p:nvPr/>
        </p:nvSpPr>
        <p:spPr>
          <a:xfrm>
            <a:off x="1091781" y="692819"/>
            <a:ext cx="16104439" cy="8901363"/>
          </a:xfrm>
          <a:custGeom>
            <a:avLst/>
            <a:gdLst/>
            <a:ahLst/>
            <a:cxnLst/>
            <a:rect l="l" t="t" r="r" b="b"/>
            <a:pathLst>
              <a:path w="16104439" h="8901363">
                <a:moveTo>
                  <a:pt x="0" y="0"/>
                </a:moveTo>
                <a:lnTo>
                  <a:pt x="16104438" y="0"/>
                </a:lnTo>
                <a:lnTo>
                  <a:pt x="16104438" y="8901362"/>
                </a:lnTo>
                <a:lnTo>
                  <a:pt x="0" y="89013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2403271" y="3896090"/>
            <a:ext cx="12888520" cy="3810000"/>
          </a:xfrm>
          <a:prstGeom prst="rect">
            <a:avLst/>
          </a:prstGeom>
        </p:spPr>
        <p:txBody>
          <a:bodyPr lIns="0" tIns="0" rIns="0" bIns="0" rtlCol="0" anchor="t">
            <a:spAutoFit/>
          </a:bodyPr>
          <a:lstStyle/>
          <a:p>
            <a:pPr algn="ctr">
              <a:lnSpc>
                <a:spcPts val="9900"/>
              </a:lnSpc>
            </a:pPr>
            <a:r>
              <a:rPr lang="en-US" sz="9000">
                <a:solidFill>
                  <a:srgbClr val="CD4343"/>
                </a:solidFill>
                <a:latin typeface="Sriracha"/>
                <a:ea typeface="Sriracha"/>
                <a:cs typeface="Sriracha"/>
                <a:sym typeface="Sriracha"/>
              </a:rPr>
              <a:t>Nêu tình cảm, cảm xúc của em về bài thơ.</a:t>
            </a:r>
          </a:p>
          <a:p>
            <a:pPr algn="ctr">
              <a:lnSpc>
                <a:spcPts val="9900"/>
              </a:lnSpc>
            </a:pPr>
            <a:endParaRPr lang="en-US" sz="9000">
              <a:solidFill>
                <a:srgbClr val="CD4343"/>
              </a:solidFill>
              <a:latin typeface="Sriracha"/>
              <a:ea typeface="Sriracha"/>
              <a:cs typeface="Sriracha"/>
              <a:sym typeface="Sriracha"/>
            </a:endParaRPr>
          </a:p>
        </p:txBody>
      </p:sp>
      <p:sp>
        <p:nvSpPr>
          <p:cNvPr id="4" name="Freeform 4"/>
          <p:cNvSpPr/>
          <p:nvPr/>
        </p:nvSpPr>
        <p:spPr>
          <a:xfrm rot="1552848">
            <a:off x="620911" y="8095902"/>
            <a:ext cx="3564719" cy="1134229"/>
          </a:xfrm>
          <a:custGeom>
            <a:avLst/>
            <a:gdLst/>
            <a:ahLst/>
            <a:cxnLst/>
            <a:rect l="l" t="t" r="r" b="b"/>
            <a:pathLst>
              <a:path w="3564719" h="1134229">
                <a:moveTo>
                  <a:pt x="0" y="0"/>
                </a:moveTo>
                <a:lnTo>
                  <a:pt x="3564719" y="0"/>
                </a:lnTo>
                <a:lnTo>
                  <a:pt x="3564719" y="1134229"/>
                </a:lnTo>
                <a:lnTo>
                  <a:pt x="0" y="113422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3556164" y="1316066"/>
            <a:ext cx="3703136" cy="2740321"/>
          </a:xfrm>
          <a:custGeom>
            <a:avLst/>
            <a:gdLst/>
            <a:ahLst/>
            <a:cxnLst/>
            <a:rect l="l" t="t" r="r" b="b"/>
            <a:pathLst>
              <a:path w="3703136" h="2740321">
                <a:moveTo>
                  <a:pt x="0" y="0"/>
                </a:moveTo>
                <a:lnTo>
                  <a:pt x="3703136" y="0"/>
                </a:lnTo>
                <a:lnTo>
                  <a:pt x="3703136" y="2740321"/>
                </a:lnTo>
                <a:lnTo>
                  <a:pt x="0" y="274032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Left Arrow 5">
            <a:hlinkClick r:id="rId8" action="ppaction://hlinksldjump"/>
          </p:cNvPr>
          <p:cNvSpPr/>
          <p:nvPr/>
        </p:nvSpPr>
        <p:spPr>
          <a:xfrm>
            <a:off x="15925800" y="8724900"/>
            <a:ext cx="1676400" cy="1047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Quay </a:t>
            </a:r>
            <a:r>
              <a:rPr lang="en-US" dirty="0" err="1" smtClean="0"/>
              <a:t>lại</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sp>
        <p:nvSpPr>
          <p:cNvPr id="2" name="Freeform 2"/>
          <p:cNvSpPr/>
          <p:nvPr/>
        </p:nvSpPr>
        <p:spPr>
          <a:xfrm>
            <a:off x="1787450" y="964742"/>
            <a:ext cx="15120507" cy="8357517"/>
          </a:xfrm>
          <a:custGeom>
            <a:avLst/>
            <a:gdLst/>
            <a:ahLst/>
            <a:cxnLst/>
            <a:rect l="l" t="t" r="r" b="b"/>
            <a:pathLst>
              <a:path w="15120507" h="8357517">
                <a:moveTo>
                  <a:pt x="0" y="0"/>
                </a:moveTo>
                <a:lnTo>
                  <a:pt x="15120507" y="0"/>
                </a:lnTo>
                <a:lnTo>
                  <a:pt x="15120507" y="8357516"/>
                </a:lnTo>
                <a:lnTo>
                  <a:pt x="0" y="83575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796324">
            <a:off x="554675" y="6848855"/>
            <a:ext cx="3900415" cy="1304866"/>
          </a:xfrm>
          <a:custGeom>
            <a:avLst/>
            <a:gdLst/>
            <a:ahLst/>
            <a:cxnLst/>
            <a:rect l="l" t="t" r="r" b="b"/>
            <a:pathLst>
              <a:path w="3900415" h="1304866">
                <a:moveTo>
                  <a:pt x="0" y="0"/>
                </a:moveTo>
                <a:lnTo>
                  <a:pt x="3900415" y="0"/>
                </a:lnTo>
                <a:lnTo>
                  <a:pt x="3900415" y="1304866"/>
                </a:lnTo>
                <a:lnTo>
                  <a:pt x="0" y="13048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1688986" y="2840908"/>
            <a:ext cx="15317435" cy="4169697"/>
            <a:chOff x="0" y="0"/>
            <a:chExt cx="20423247" cy="5559595"/>
          </a:xfrm>
        </p:grpSpPr>
        <p:sp>
          <p:nvSpPr>
            <p:cNvPr id="5" name="TextBox 5"/>
            <p:cNvSpPr txBox="1"/>
            <p:nvPr/>
          </p:nvSpPr>
          <p:spPr>
            <a:xfrm>
              <a:off x="0" y="2299736"/>
              <a:ext cx="20423247" cy="1872412"/>
            </a:xfrm>
            <a:prstGeom prst="rect">
              <a:avLst/>
            </a:prstGeom>
          </p:spPr>
          <p:txBody>
            <a:bodyPr lIns="0" tIns="0" rIns="0" bIns="0" rtlCol="0" anchor="t">
              <a:spAutoFit/>
            </a:bodyPr>
            <a:lstStyle/>
            <a:p>
              <a:pPr algn="ctr">
                <a:lnSpc>
                  <a:spcPts val="10670"/>
                </a:lnSpc>
              </a:pPr>
              <a:r>
                <a:rPr lang="en-US" sz="9700">
                  <a:solidFill>
                    <a:srgbClr val="FFA800"/>
                  </a:solidFill>
                  <a:latin typeface="Sriracha"/>
                  <a:ea typeface="Sriracha"/>
                  <a:cs typeface="Sriracha"/>
                  <a:sym typeface="Sriracha"/>
                </a:rPr>
                <a:t>Khi các em ở nhà một mình</a:t>
              </a:r>
            </a:p>
          </p:txBody>
        </p:sp>
        <p:sp>
          <p:nvSpPr>
            <p:cNvPr id="6" name="TextBox 6"/>
            <p:cNvSpPr txBox="1"/>
            <p:nvPr/>
          </p:nvSpPr>
          <p:spPr>
            <a:xfrm>
              <a:off x="0" y="4669536"/>
              <a:ext cx="20423247" cy="890059"/>
            </a:xfrm>
            <a:prstGeom prst="rect">
              <a:avLst/>
            </a:prstGeom>
          </p:spPr>
          <p:txBody>
            <a:bodyPr lIns="0" tIns="0" rIns="0" bIns="0" rtlCol="0" anchor="t">
              <a:spAutoFit/>
            </a:bodyPr>
            <a:lstStyle/>
            <a:p>
              <a:pPr algn="ctr">
                <a:lnSpc>
                  <a:spcPts val="5599"/>
                </a:lnSpc>
              </a:pPr>
              <a:r>
                <a:rPr lang="en-US" sz="3999">
                  <a:solidFill>
                    <a:srgbClr val="292929"/>
                  </a:solidFill>
                  <a:latin typeface="Public Sans Italics"/>
                  <a:ea typeface="Public Sans Italics"/>
                  <a:cs typeface="Public Sans Italics"/>
                  <a:sym typeface="Public Sans Italics"/>
                </a:rPr>
                <a:t>                                                     Theo Thu Hà</a:t>
              </a:r>
            </a:p>
          </p:txBody>
        </p:sp>
        <p:sp>
          <p:nvSpPr>
            <p:cNvPr id="7" name="TextBox 7"/>
            <p:cNvSpPr txBox="1"/>
            <p:nvPr/>
          </p:nvSpPr>
          <p:spPr>
            <a:xfrm>
              <a:off x="0" y="-161925"/>
              <a:ext cx="20423247" cy="1783298"/>
            </a:xfrm>
            <a:prstGeom prst="rect">
              <a:avLst/>
            </a:prstGeom>
          </p:spPr>
          <p:txBody>
            <a:bodyPr lIns="0" tIns="0" rIns="0" bIns="0" rtlCol="0" anchor="t">
              <a:spAutoFit/>
            </a:bodyPr>
            <a:lstStyle/>
            <a:p>
              <a:pPr algn="ctr">
                <a:lnSpc>
                  <a:spcPts val="11199"/>
                </a:lnSpc>
              </a:pPr>
              <a:r>
                <a:rPr lang="en-US" sz="7999" spc="119">
                  <a:solidFill>
                    <a:srgbClr val="292929"/>
                  </a:solidFill>
                  <a:latin typeface="Public Sans Bold"/>
                  <a:ea typeface="Public Sans Bold"/>
                  <a:cs typeface="Public Sans Bold"/>
                  <a:sym typeface="Public Sans Bold"/>
                </a:rPr>
                <a:t>TẬP ĐỌC</a:t>
              </a:r>
            </a:p>
          </p:txBody>
        </p:sp>
      </p:grpSp>
      <p:sp>
        <p:nvSpPr>
          <p:cNvPr id="8" name="Freeform 8"/>
          <p:cNvSpPr/>
          <p:nvPr/>
        </p:nvSpPr>
        <p:spPr>
          <a:xfrm>
            <a:off x="1378131" y="7405027"/>
            <a:ext cx="3458507" cy="3269861"/>
          </a:xfrm>
          <a:custGeom>
            <a:avLst/>
            <a:gdLst/>
            <a:ahLst/>
            <a:cxnLst/>
            <a:rect l="l" t="t" r="r" b="b"/>
            <a:pathLst>
              <a:path w="3458507" h="3269861">
                <a:moveTo>
                  <a:pt x="0" y="0"/>
                </a:moveTo>
                <a:lnTo>
                  <a:pt x="3458507" y="0"/>
                </a:lnTo>
                <a:lnTo>
                  <a:pt x="3458507" y="3269861"/>
                </a:lnTo>
                <a:lnTo>
                  <a:pt x="0" y="326986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2316855">
            <a:off x="14090388" y="1686262"/>
            <a:ext cx="3201028" cy="1018509"/>
          </a:xfrm>
          <a:custGeom>
            <a:avLst/>
            <a:gdLst/>
            <a:ahLst/>
            <a:cxnLst/>
            <a:rect l="l" t="t" r="r" b="b"/>
            <a:pathLst>
              <a:path w="3201028" h="1018509">
                <a:moveTo>
                  <a:pt x="0" y="0"/>
                </a:moveTo>
                <a:lnTo>
                  <a:pt x="3201028" y="0"/>
                </a:lnTo>
                <a:lnTo>
                  <a:pt x="3201028" y="1018509"/>
                </a:lnTo>
                <a:lnTo>
                  <a:pt x="0" y="10185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5265147" y="6558164"/>
            <a:ext cx="2812641" cy="2700136"/>
          </a:xfrm>
          <a:custGeom>
            <a:avLst/>
            <a:gdLst/>
            <a:ahLst/>
            <a:cxnLst/>
            <a:rect l="l" t="t" r="r" b="b"/>
            <a:pathLst>
              <a:path w="2812641" h="2700136">
                <a:moveTo>
                  <a:pt x="0" y="0"/>
                </a:moveTo>
                <a:lnTo>
                  <a:pt x="2812641" y="0"/>
                </a:lnTo>
                <a:lnTo>
                  <a:pt x="2812641" y="2700136"/>
                </a:lnTo>
                <a:lnTo>
                  <a:pt x="0" y="27001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D4343"/>
        </a:solidFill>
        <a:effectLst/>
      </p:bgPr>
    </p:bg>
    <p:spTree>
      <p:nvGrpSpPr>
        <p:cNvPr id="1" name=""/>
        <p:cNvGrpSpPr/>
        <p:nvPr/>
      </p:nvGrpSpPr>
      <p:grpSpPr>
        <a:xfrm>
          <a:off x="0" y="0"/>
          <a:ext cx="0" cy="0"/>
          <a:chOff x="0" y="0"/>
          <a:chExt cx="0" cy="0"/>
        </a:xfrm>
      </p:grpSpPr>
      <p:sp>
        <p:nvSpPr>
          <p:cNvPr id="2" name="Freeform 2"/>
          <p:cNvSpPr/>
          <p:nvPr/>
        </p:nvSpPr>
        <p:spPr>
          <a:xfrm>
            <a:off x="1091781" y="692819"/>
            <a:ext cx="16104439" cy="8901363"/>
          </a:xfrm>
          <a:custGeom>
            <a:avLst/>
            <a:gdLst/>
            <a:ahLst/>
            <a:cxnLst/>
            <a:rect l="l" t="t" r="r" b="b"/>
            <a:pathLst>
              <a:path w="16104439" h="8901363">
                <a:moveTo>
                  <a:pt x="0" y="0"/>
                </a:moveTo>
                <a:lnTo>
                  <a:pt x="16104438" y="0"/>
                </a:lnTo>
                <a:lnTo>
                  <a:pt x="16104438" y="8901362"/>
                </a:lnTo>
                <a:lnTo>
                  <a:pt x="0" y="890136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3"/>
          <p:cNvSpPr txBox="1"/>
          <p:nvPr/>
        </p:nvSpPr>
        <p:spPr>
          <a:xfrm>
            <a:off x="2799091" y="2751462"/>
            <a:ext cx="12745890" cy="1804782"/>
          </a:xfrm>
          <a:prstGeom prst="rect">
            <a:avLst/>
          </a:prstGeom>
        </p:spPr>
        <p:txBody>
          <a:bodyPr lIns="0" tIns="0" rIns="0" bIns="0" rtlCol="0" anchor="t">
            <a:spAutoFit/>
          </a:bodyPr>
          <a:lstStyle/>
          <a:p>
            <a:pPr algn="l">
              <a:lnSpc>
                <a:spcPts val="7047"/>
              </a:lnSpc>
            </a:pPr>
            <a:r>
              <a:rPr lang="en-US" sz="6406">
                <a:solidFill>
                  <a:srgbClr val="CD4343"/>
                </a:solidFill>
                <a:latin typeface="Sriracha"/>
                <a:ea typeface="Sriracha"/>
                <a:cs typeface="Sriracha"/>
                <a:sym typeface="Sriracha"/>
              </a:rPr>
              <a:t>Hoạt động 1: Đọc thành tiếng</a:t>
            </a:r>
          </a:p>
          <a:p>
            <a:pPr algn="l">
              <a:lnSpc>
                <a:spcPts val="7047"/>
              </a:lnSpc>
            </a:pPr>
            <a:endParaRPr lang="en-US" sz="6406">
              <a:solidFill>
                <a:srgbClr val="CD4343"/>
              </a:solidFill>
              <a:latin typeface="Sriracha"/>
              <a:ea typeface="Sriracha"/>
              <a:cs typeface="Sriracha"/>
              <a:sym typeface="Sriracha"/>
            </a:endParaRPr>
          </a:p>
        </p:txBody>
      </p:sp>
      <p:sp>
        <p:nvSpPr>
          <p:cNvPr id="4" name="Freeform 4"/>
          <p:cNvSpPr/>
          <p:nvPr/>
        </p:nvSpPr>
        <p:spPr>
          <a:xfrm rot="1587235">
            <a:off x="13936018" y="1306228"/>
            <a:ext cx="3674331" cy="1082258"/>
          </a:xfrm>
          <a:custGeom>
            <a:avLst/>
            <a:gdLst/>
            <a:ahLst/>
            <a:cxnLst/>
            <a:rect l="l" t="t" r="r" b="b"/>
            <a:pathLst>
              <a:path w="3674331" h="1082258">
                <a:moveTo>
                  <a:pt x="0" y="0"/>
                </a:moveTo>
                <a:lnTo>
                  <a:pt x="3674331" y="0"/>
                </a:lnTo>
                <a:lnTo>
                  <a:pt x="3674331" y="1082257"/>
                </a:lnTo>
                <a:lnTo>
                  <a:pt x="0" y="108225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1028700" y="6795837"/>
            <a:ext cx="2773012" cy="3170804"/>
          </a:xfrm>
          <a:custGeom>
            <a:avLst/>
            <a:gdLst/>
            <a:ahLst/>
            <a:cxnLst/>
            <a:rect l="l" t="t" r="r" b="b"/>
            <a:pathLst>
              <a:path w="2773012" h="3170804">
                <a:moveTo>
                  <a:pt x="0" y="0"/>
                </a:moveTo>
                <a:lnTo>
                  <a:pt x="2773012" y="0"/>
                </a:lnTo>
                <a:lnTo>
                  <a:pt x="2773012" y="3170804"/>
                </a:lnTo>
                <a:lnTo>
                  <a:pt x="0" y="317080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TextBox 6"/>
          <p:cNvSpPr txBox="1"/>
          <p:nvPr/>
        </p:nvSpPr>
        <p:spPr>
          <a:xfrm>
            <a:off x="2415206" y="4274447"/>
            <a:ext cx="4007005" cy="1804782"/>
          </a:xfrm>
          <a:prstGeom prst="rect">
            <a:avLst/>
          </a:prstGeom>
        </p:spPr>
        <p:txBody>
          <a:bodyPr lIns="0" tIns="0" rIns="0" bIns="0" rtlCol="0" anchor="t">
            <a:spAutoFit/>
          </a:bodyPr>
          <a:lstStyle/>
          <a:p>
            <a:pPr algn="l">
              <a:lnSpc>
                <a:spcPts val="7047"/>
              </a:lnSpc>
            </a:pPr>
            <a:r>
              <a:rPr lang="en-US" sz="6406">
                <a:solidFill>
                  <a:srgbClr val="0554B3"/>
                </a:solidFill>
                <a:latin typeface="Sriracha"/>
                <a:ea typeface="Sriracha"/>
                <a:cs typeface="Sriracha"/>
                <a:sym typeface="Sriracha"/>
              </a:rPr>
              <a:t> Đọc đúng: </a:t>
            </a:r>
          </a:p>
          <a:p>
            <a:pPr algn="l">
              <a:lnSpc>
                <a:spcPts val="7047"/>
              </a:lnSpc>
            </a:pPr>
            <a:endParaRPr lang="en-US" sz="6406">
              <a:solidFill>
                <a:srgbClr val="0554B3"/>
              </a:solidFill>
              <a:latin typeface="Sriracha"/>
              <a:ea typeface="Sriracha"/>
              <a:cs typeface="Sriracha"/>
              <a:sym typeface="Sriracha"/>
            </a:endParaRPr>
          </a:p>
        </p:txBody>
      </p:sp>
      <p:sp>
        <p:nvSpPr>
          <p:cNvPr id="7" name="TextBox 7"/>
          <p:cNvSpPr txBox="1"/>
          <p:nvPr/>
        </p:nvSpPr>
        <p:spPr>
          <a:xfrm>
            <a:off x="10063898" y="4274447"/>
            <a:ext cx="6003301" cy="1804782"/>
          </a:xfrm>
          <a:prstGeom prst="rect">
            <a:avLst/>
          </a:prstGeom>
        </p:spPr>
        <p:txBody>
          <a:bodyPr lIns="0" tIns="0" rIns="0" bIns="0" rtlCol="0" anchor="t">
            <a:spAutoFit/>
          </a:bodyPr>
          <a:lstStyle/>
          <a:p>
            <a:pPr algn="l">
              <a:lnSpc>
                <a:spcPts val="7047"/>
              </a:lnSpc>
            </a:pPr>
            <a:r>
              <a:rPr lang="en-US" sz="6406">
                <a:solidFill>
                  <a:srgbClr val="0554B3"/>
                </a:solidFill>
                <a:latin typeface="Sriracha"/>
                <a:ea typeface="Sriracha"/>
                <a:cs typeface="Sriracha"/>
                <a:sym typeface="Sriracha"/>
              </a:rPr>
              <a:t>Hiểu nghĩa: </a:t>
            </a:r>
          </a:p>
          <a:p>
            <a:pPr algn="l">
              <a:lnSpc>
                <a:spcPts val="7047"/>
              </a:lnSpc>
            </a:pPr>
            <a:endParaRPr lang="en-US" sz="6406">
              <a:solidFill>
                <a:srgbClr val="0554B3"/>
              </a:solidFill>
              <a:latin typeface="Sriracha"/>
              <a:ea typeface="Sriracha"/>
              <a:cs typeface="Sriracha"/>
              <a:sym typeface="Sriracha"/>
            </a:endParaRPr>
          </a:p>
        </p:txBody>
      </p:sp>
      <p:sp>
        <p:nvSpPr>
          <p:cNvPr id="8" name="TextBox 8"/>
          <p:cNvSpPr txBox="1"/>
          <p:nvPr/>
        </p:nvSpPr>
        <p:spPr>
          <a:xfrm>
            <a:off x="3151726" y="5445604"/>
            <a:ext cx="2533965" cy="731825"/>
          </a:xfrm>
          <a:prstGeom prst="rect">
            <a:avLst/>
          </a:prstGeom>
        </p:spPr>
        <p:txBody>
          <a:bodyPr lIns="0" tIns="0" rIns="0" bIns="0" rtlCol="0" anchor="t">
            <a:spAutoFit/>
          </a:bodyPr>
          <a:lstStyle/>
          <a:p>
            <a:pPr algn="ctr">
              <a:lnSpc>
                <a:spcPts val="5694"/>
              </a:lnSpc>
              <a:spcBef>
                <a:spcPct val="0"/>
              </a:spcBef>
            </a:pPr>
            <a:r>
              <a:rPr lang="en-US" sz="5176">
                <a:solidFill>
                  <a:srgbClr val="000000"/>
                </a:solidFill>
                <a:latin typeface="Sriracha"/>
                <a:ea typeface="Sriracha"/>
                <a:cs typeface="Sriracha"/>
                <a:sym typeface="Sriracha"/>
              </a:rPr>
              <a:t>dọa dẫm </a:t>
            </a:r>
          </a:p>
        </p:txBody>
      </p:sp>
      <p:sp>
        <p:nvSpPr>
          <p:cNvPr id="9" name="TextBox 9"/>
          <p:cNvSpPr txBox="1"/>
          <p:nvPr/>
        </p:nvSpPr>
        <p:spPr>
          <a:xfrm>
            <a:off x="3314689" y="6460796"/>
            <a:ext cx="1892335" cy="717706"/>
          </a:xfrm>
          <a:prstGeom prst="rect">
            <a:avLst/>
          </a:prstGeom>
        </p:spPr>
        <p:txBody>
          <a:bodyPr lIns="0" tIns="0" rIns="0" bIns="0" rtlCol="0" anchor="t">
            <a:spAutoFit/>
          </a:bodyPr>
          <a:lstStyle/>
          <a:p>
            <a:pPr algn="ctr">
              <a:lnSpc>
                <a:spcPts val="5524"/>
              </a:lnSpc>
              <a:spcBef>
                <a:spcPct val="0"/>
              </a:spcBef>
            </a:pPr>
            <a:r>
              <a:rPr lang="en-US" sz="5021" dirty="0" err="1">
                <a:solidFill>
                  <a:srgbClr val="000000"/>
                </a:solidFill>
                <a:latin typeface="Sriracha"/>
                <a:ea typeface="Sriracha"/>
                <a:cs typeface="Sriracha"/>
                <a:sym typeface="Sriracha"/>
              </a:rPr>
              <a:t>sơ</a:t>
            </a:r>
            <a:r>
              <a:rPr lang="en-US" sz="5021" dirty="0">
                <a:solidFill>
                  <a:srgbClr val="000000"/>
                </a:solidFill>
                <a:latin typeface="Sriracha"/>
                <a:ea typeface="Sriracha"/>
                <a:cs typeface="Sriracha"/>
                <a:sym typeface="Sriracha"/>
              </a:rPr>
              <a:t> </a:t>
            </a:r>
            <a:r>
              <a:rPr lang="en-US" sz="5021" dirty="0" err="1">
                <a:solidFill>
                  <a:srgbClr val="000000"/>
                </a:solidFill>
                <a:latin typeface="Sriracha"/>
                <a:ea typeface="Sriracha"/>
                <a:cs typeface="Sriracha"/>
                <a:sym typeface="Sriracha"/>
              </a:rPr>
              <a:t>cứu</a:t>
            </a:r>
            <a:endParaRPr lang="en-US" sz="5021" dirty="0">
              <a:solidFill>
                <a:srgbClr val="000000"/>
              </a:solidFill>
              <a:latin typeface="Sriracha"/>
              <a:ea typeface="Sriracha"/>
              <a:cs typeface="Sriracha"/>
              <a:sym typeface="Sriracha"/>
            </a:endParaRPr>
          </a:p>
        </p:txBody>
      </p:sp>
      <p:sp>
        <p:nvSpPr>
          <p:cNvPr id="10" name="TextBox 10"/>
          <p:cNvSpPr txBox="1"/>
          <p:nvPr/>
        </p:nvSpPr>
        <p:spPr>
          <a:xfrm>
            <a:off x="9893778" y="5441758"/>
            <a:ext cx="3171770" cy="658643"/>
          </a:xfrm>
          <a:prstGeom prst="rect">
            <a:avLst/>
          </a:prstGeom>
        </p:spPr>
        <p:txBody>
          <a:bodyPr lIns="0" tIns="0" rIns="0" bIns="0" rtlCol="0" anchor="t">
            <a:spAutoFit/>
          </a:bodyPr>
          <a:lstStyle/>
          <a:p>
            <a:pPr algn="ctr">
              <a:lnSpc>
                <a:spcPts val="5097"/>
              </a:lnSpc>
              <a:spcBef>
                <a:spcPct val="0"/>
              </a:spcBef>
            </a:pPr>
            <a:r>
              <a:rPr lang="en-US" sz="4634">
                <a:solidFill>
                  <a:srgbClr val="000000"/>
                </a:solidFill>
                <a:latin typeface="Sriracha"/>
                <a:ea typeface="Sriracha"/>
                <a:cs typeface="Sriracha"/>
                <a:sym typeface="Sriracha"/>
              </a:rPr>
              <a:t>thiết bị điện</a:t>
            </a:r>
          </a:p>
        </p:txBody>
      </p:sp>
      <p:sp>
        <p:nvSpPr>
          <p:cNvPr id="11" name="TextBox 11"/>
          <p:cNvSpPr txBox="1"/>
          <p:nvPr/>
        </p:nvSpPr>
        <p:spPr>
          <a:xfrm>
            <a:off x="9893778" y="6225053"/>
            <a:ext cx="1906721" cy="749321"/>
          </a:xfrm>
          <a:prstGeom prst="rect">
            <a:avLst/>
          </a:prstGeom>
        </p:spPr>
        <p:txBody>
          <a:bodyPr lIns="0" tIns="0" rIns="0" bIns="0" rtlCol="0" anchor="t">
            <a:spAutoFit/>
          </a:bodyPr>
          <a:lstStyle/>
          <a:p>
            <a:pPr algn="ctr">
              <a:lnSpc>
                <a:spcPts val="5752"/>
              </a:lnSpc>
              <a:spcBef>
                <a:spcPct val="0"/>
              </a:spcBef>
            </a:pPr>
            <a:r>
              <a:rPr lang="en-US" sz="5229">
                <a:solidFill>
                  <a:srgbClr val="000000"/>
                </a:solidFill>
                <a:latin typeface="Sriracha"/>
                <a:ea typeface="Sriracha"/>
                <a:cs typeface="Sriracha"/>
                <a:sym typeface="Sriracha"/>
              </a:rPr>
              <a:t>sự cố  </a:t>
            </a:r>
          </a:p>
        </p:txBody>
      </p:sp>
      <p:sp>
        <p:nvSpPr>
          <p:cNvPr id="12" name="TextBox 12"/>
          <p:cNvSpPr txBox="1"/>
          <p:nvPr/>
        </p:nvSpPr>
        <p:spPr>
          <a:xfrm>
            <a:off x="2985313" y="7464253"/>
            <a:ext cx="3189224" cy="782542"/>
          </a:xfrm>
          <a:prstGeom prst="rect">
            <a:avLst/>
          </a:prstGeom>
        </p:spPr>
        <p:txBody>
          <a:bodyPr lIns="0" tIns="0" rIns="0" bIns="0" rtlCol="0" anchor="t">
            <a:spAutoFit/>
          </a:bodyPr>
          <a:lstStyle/>
          <a:p>
            <a:pPr algn="ctr">
              <a:lnSpc>
                <a:spcPts val="5992"/>
              </a:lnSpc>
              <a:spcBef>
                <a:spcPct val="0"/>
              </a:spcBef>
            </a:pPr>
            <a:r>
              <a:rPr lang="en-US" sz="5447">
                <a:solidFill>
                  <a:srgbClr val="000000"/>
                </a:solidFill>
                <a:latin typeface="Sriracha"/>
                <a:ea typeface="Sriracha"/>
                <a:cs typeface="Sriracha"/>
                <a:sym typeface="Sriracha"/>
              </a:rPr>
              <a:t>trầy xước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618</Words>
  <Application>Microsoft Office PowerPoint</Application>
  <PresentationFormat>Custom</PresentationFormat>
  <Paragraphs>62</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Public Sans Bold</vt:lpstr>
      <vt:lpstr>DejaVu Serif Bold</vt:lpstr>
      <vt:lpstr>Calibri</vt:lpstr>
      <vt:lpstr>Sriracha</vt:lpstr>
      <vt:lpstr>Public Sans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dương và Vàng Viết tay Nội quy lớp học Trống Bản thuyết trình Giáo dục</dc:title>
  <cp:lastModifiedBy>Windows</cp:lastModifiedBy>
  <cp:revision>9</cp:revision>
  <dcterms:created xsi:type="dcterms:W3CDTF">2006-08-16T00:00:00Z</dcterms:created>
  <dcterms:modified xsi:type="dcterms:W3CDTF">2024-07-16T05:00:03Z</dcterms:modified>
  <dc:identifier>DAGKn7zAKUs</dc:identifier>
</cp:coreProperties>
</file>