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71" r:id="rId2"/>
    <p:sldId id="272" r:id="rId3"/>
    <p:sldId id="257" r:id="rId4"/>
    <p:sldId id="258" r:id="rId5"/>
    <p:sldId id="259" r:id="rId6"/>
    <p:sldId id="265" r:id="rId7"/>
    <p:sldId id="266" r:id="rId8"/>
    <p:sldId id="273" r:id="rId9"/>
    <p:sldId id="274" r:id="rId10"/>
    <p:sldId id="275" r:id="rId11"/>
    <p:sldId id="276" r:id="rId12"/>
    <p:sldId id="278" r:id="rId13"/>
    <p:sldId id="277" r:id="rId14"/>
    <p:sldId id="27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8" d="100"/>
          <a:sy n="88" d="100"/>
        </p:scale>
        <p:origin x="-55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90220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BCB33D-6755-4535-97EC-37991E5DA1B7}"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CB33D-6755-4535-97EC-37991E5DA1B7}"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CB33D-6755-4535-97EC-37991E5DA1B7}"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BCB33D-6755-4535-97EC-37991E5DA1B7}"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BCB33D-6755-4535-97EC-37991E5DA1B7}"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BCB33D-6755-4535-97EC-37991E5DA1B7}"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CB33D-6755-4535-97EC-37991E5DA1B7}"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BCB33D-6755-4535-97EC-37991E5DA1B7}"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CB33D-6755-4535-97EC-37991E5DA1B7}"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CB33D-6755-4535-97EC-37991E5DA1B7}"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CB33D-6755-4535-97EC-37991E5DA1B7}"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2F5034-478C-4955-B7D6-E5D30D48D9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CB33D-6755-4535-97EC-37991E5DA1B7}" type="datetimeFigureOut">
              <a:rPr lang="en-US" smtClean="0"/>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F5034-478C-4955-B7D6-E5D30D48D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8.gif"/><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png"/><Relationship Id="rId7" Type="http://schemas.openxmlformats.org/officeDocument/2006/relationships/image" Target="../media/image8.gif"/><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2.jpeg"/><Relationship Id="rId2" Type="http://schemas.openxmlformats.org/officeDocument/2006/relationships/image" Target="../media/image40.GIF"/><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jpeg"/><Relationship Id="rId18" Type="http://schemas.openxmlformats.org/officeDocument/2006/relationships/image" Target="../media/image18.GIF"/><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1.jpeg"/><Relationship Id="rId12" Type="http://schemas.openxmlformats.org/officeDocument/2006/relationships/slide" Target="slide6.xml"/><Relationship Id="rId17" Type="http://schemas.openxmlformats.org/officeDocument/2006/relationships/image" Target="../media/image17.GIF"/><Relationship Id="rId2" Type="http://schemas.openxmlformats.org/officeDocument/2006/relationships/notesSlide" Target="../notesSlides/notesSlide2.xml"/><Relationship Id="rId16" Type="http://schemas.openxmlformats.org/officeDocument/2006/relationships/image" Target="../media/image16.GIF"/><Relationship Id="rId20" Type="http://schemas.openxmlformats.org/officeDocument/2006/relationships/image" Target="../media/image20.wmf"/><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GIF"/><Relationship Id="rId24" Type="http://schemas.openxmlformats.org/officeDocument/2006/relationships/slide" Target="slide8.xml"/><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23.gif"/><Relationship Id="rId10" Type="http://schemas.openxmlformats.org/officeDocument/2006/relationships/slide" Target="slide5.xml"/><Relationship Id="rId19" Type="http://schemas.openxmlformats.org/officeDocument/2006/relationships/image" Target="../media/image19.gif"/><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slide" Target="slide7.xml"/><Relationship Id="rId22" Type="http://schemas.openxmlformats.org/officeDocument/2006/relationships/image" Target="../media/image22.wmf"/></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7.GIF"/><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gif"/><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6.GIF"/><Relationship Id="rId5" Type="http://schemas.openxmlformats.org/officeDocument/2006/relationships/image" Target="../media/image11.jpeg"/><Relationship Id="rId15" Type="http://schemas.openxmlformats.org/officeDocument/2006/relationships/image" Target="../media/image18.GIF"/><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9.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7.GIF"/><Relationship Id="rId2" Type="http://schemas.openxmlformats.org/officeDocument/2006/relationships/notesSlide" Target="../notesSlides/notesSlide4.xml"/><Relationship Id="rId16" Type="http://schemas.openxmlformats.org/officeDocument/2006/relationships/image" Target="../media/image27.gif"/><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6.GIF"/><Relationship Id="rId5" Type="http://schemas.openxmlformats.org/officeDocument/2006/relationships/image" Target="../media/image11.jpeg"/><Relationship Id="rId15" Type="http://schemas.openxmlformats.org/officeDocument/2006/relationships/image" Target="../media/image18.GIF"/><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9.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7.GIF"/><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6.GIF"/><Relationship Id="rId5" Type="http://schemas.openxmlformats.org/officeDocument/2006/relationships/image" Target="../media/image11.jpeg"/><Relationship Id="rId15" Type="http://schemas.openxmlformats.org/officeDocument/2006/relationships/image" Target="../media/image18.GIF"/><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9.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p:txBody>
          <a:bodyPr/>
          <a:lstStyle/>
          <a:p>
            <a:pPr eaLnBrk="1" hangingPunct="1">
              <a:spcBef>
                <a:spcPct val="0"/>
              </a:spcBef>
              <a:spcAft>
                <a:spcPct val="0"/>
              </a:spcAft>
              <a:buClr>
                <a:srgbClr val="000000"/>
              </a:buClr>
              <a:buFont typeface="Calibri" pitchFamily="34" charset="0"/>
              <a:buNone/>
            </a:pPr>
            <a:endParaRPr lang="vi-VN" smtClean="0">
              <a:latin typeface="Calibri" pitchFamily="34" charset="0"/>
              <a:cs typeface="Calibri" pitchFamily="34" charset="0"/>
              <a:sym typeface="Calibri" pitchFamily="34" charset="0"/>
            </a:endParaRPr>
          </a:p>
        </p:txBody>
      </p:sp>
      <p:sp>
        <p:nvSpPr>
          <p:cNvPr id="13315" name="Subtitle 2"/>
          <p:cNvSpPr txBox="1">
            <a:spLocks noGrp="1"/>
          </p:cNvSpPr>
          <p:nvPr>
            <p:ph type="subTitle" idx="1"/>
          </p:nvPr>
        </p:nvSpPr>
        <p:spPr/>
        <p:txBody>
          <a:bodyPr/>
          <a:lstStyle>
            <a:lvl1pPr marL="457200" indent="-406400" algn="ctr">
              <a:defRPr sz="1400">
                <a:solidFill>
                  <a:srgbClr val="000000"/>
                </a:solidFill>
                <a:latin typeface="Arial" pitchFamily="34" charset="0"/>
                <a:cs typeface="Arial" pitchFamily="34" charset="0"/>
                <a:sym typeface="Arial" pitchFamily="34" charset="0"/>
              </a:defRPr>
            </a:lvl1pPr>
            <a:lvl2pPr algn="ctr">
              <a:defRPr sz="1400">
                <a:solidFill>
                  <a:srgbClr val="000000"/>
                </a:solidFill>
                <a:latin typeface="Arial" pitchFamily="34" charset="0"/>
                <a:cs typeface="Arial" pitchFamily="34" charset="0"/>
                <a:sym typeface="Arial" pitchFamily="34" charset="0"/>
              </a:defRPr>
            </a:lvl2pPr>
            <a:lvl3pPr algn="ctr">
              <a:defRPr sz="1400">
                <a:solidFill>
                  <a:srgbClr val="000000"/>
                </a:solidFill>
                <a:latin typeface="Arial" pitchFamily="34" charset="0"/>
                <a:cs typeface="Arial" pitchFamily="34" charset="0"/>
                <a:sym typeface="Arial" pitchFamily="34" charset="0"/>
              </a:defRPr>
            </a:lvl3pPr>
            <a:lvl4pPr algn="ctr">
              <a:defRPr sz="1400">
                <a:solidFill>
                  <a:srgbClr val="000000"/>
                </a:solidFill>
                <a:latin typeface="Arial" pitchFamily="34" charset="0"/>
                <a:cs typeface="Arial" pitchFamily="34" charset="0"/>
                <a:sym typeface="Arial" pitchFamily="34" charset="0"/>
              </a:defRPr>
            </a:lvl4pPr>
            <a:lvl5pPr algn="ctr">
              <a:defRPr sz="1400">
                <a:solidFill>
                  <a:srgbClr val="000000"/>
                </a:solidFill>
                <a:latin typeface="Arial" pitchFamily="34" charset="0"/>
                <a:cs typeface="Arial" pitchFamily="34" charset="0"/>
                <a:sym typeface="Arial" pitchFamily="34" charset="0"/>
              </a:defRPr>
            </a:lvl5pPr>
            <a:lvl6pPr marL="2514600" indent="-228600" algn="ctr" eaLnBrk="0" fontAlgn="base" hangingPunct="0">
              <a:spcBef>
                <a:spcPct val="0"/>
              </a:spcBef>
              <a:spcAft>
                <a:spcPct val="0"/>
              </a:spcAft>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ctr" eaLnBrk="0" fontAlgn="base" hangingPunct="0">
              <a:spcBef>
                <a:spcPct val="0"/>
              </a:spcBef>
              <a:spcAft>
                <a:spcPct val="0"/>
              </a:spcAft>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ctr" eaLnBrk="0" fontAlgn="base" hangingPunct="0">
              <a:spcBef>
                <a:spcPct val="0"/>
              </a:spcBef>
              <a:spcAft>
                <a:spcPct val="0"/>
              </a:spcAft>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ctr" eaLnBrk="0" fontAlgn="base" hangingPunct="0">
              <a:spcBef>
                <a:spcPct val="0"/>
              </a:spcBef>
              <a:spcAft>
                <a:spcPct val="0"/>
              </a:spcAft>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spcAft>
                <a:spcPct val="0"/>
              </a:spcAft>
              <a:buClr>
                <a:srgbClr val="000000"/>
              </a:buClr>
            </a:pPr>
            <a:endParaRPr lang="vi-VN" sz="2400" smtClean="0">
              <a:latin typeface="Calibri" pitchFamily="34" charset="0"/>
              <a:cs typeface="Calibri" pitchFamily="34" charset="0"/>
              <a:sym typeface="Calibri" pitchFamily="34" charset="0"/>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53975"/>
            <a:ext cx="12395200" cy="694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WordArt 7"/>
          <p:cNvSpPr>
            <a:spLocks noChangeArrowheads="1" noChangeShapeType="1" noTextEdit="1"/>
          </p:cNvSpPr>
          <p:nvPr/>
        </p:nvSpPr>
        <p:spPr bwMode="auto">
          <a:xfrm>
            <a:off x="1570038" y="2516188"/>
            <a:ext cx="7975600" cy="4648200"/>
          </a:xfrm>
          <a:prstGeom prst="rect">
            <a:avLst/>
          </a:prstGeom>
        </p:spPr>
        <p:txBody>
          <a:bodyPr spcFirstLastPara="1" wrap="none" fromWordArt="1">
            <a:prstTxWarp prst="textArchUp">
              <a:avLst>
                <a:gd name="adj" fmla="val 10773276"/>
              </a:avLst>
            </a:prstTxWarp>
            <a:scene3d>
              <a:camera prst="legacyObliqueTopRight"/>
              <a:lightRig rig="legacyFlat3" dir="b"/>
            </a:scene3d>
            <a:sp3d extrusionH="430200" prstMaterial="legacyMatte">
              <a:extrusionClr>
                <a:srgbClr val="00FF00"/>
              </a:extrusionClr>
            </a:sp3d>
          </a:bodyPr>
          <a:lstStyle/>
          <a:p>
            <a:pPr algn="ctr"/>
            <a:endParaRPr lang="vi-VN" sz="2800" b="1" kern="10" normalizeH="1">
              <a:ln w="9525">
                <a:round/>
                <a:headEnd/>
                <a:tailEnd/>
              </a:ln>
              <a:gradFill rotWithShape="1">
                <a:gsLst>
                  <a:gs pos="0">
                    <a:srgbClr val="00FF00"/>
                  </a:gs>
                  <a:gs pos="100000">
                    <a:srgbClr val="000000"/>
                  </a:gs>
                </a:gsLst>
                <a:path path="rect">
                  <a:fillToRect l="50000" t="50000" r="50000" b="50000"/>
                </a:path>
              </a:gradFill>
              <a:latin typeface="+mn-lt"/>
              <a:ea typeface="+mn-lt"/>
              <a:cs typeface="+mn-lt"/>
            </a:endParaRPr>
          </a:p>
        </p:txBody>
      </p:sp>
      <p:sp>
        <p:nvSpPr>
          <p:cNvPr id="11" name="Text Box 6" descr="cat_2004-12-09_210658"/>
          <p:cNvSpPr txBox="1">
            <a:spLocks noChangeArrowheads="1"/>
          </p:cNvSpPr>
          <p:nvPr/>
        </p:nvSpPr>
        <p:spPr bwMode="auto">
          <a:xfrm>
            <a:off x="2374900" y="5783263"/>
            <a:ext cx="7315200" cy="954087"/>
          </a:xfrm>
          <a:prstGeom prst="rect">
            <a:avLst/>
          </a:prstGeom>
          <a:noFill/>
          <a:ln w="9525">
            <a:noFill/>
            <a:miter lim="800000"/>
            <a:headEnd/>
            <a:tailEnd/>
          </a:ln>
          <a:effectLst/>
        </p:spPr>
        <p:txBody>
          <a:bodyPr>
            <a:spAutoFit/>
          </a:bodyPr>
          <a:lstStyle/>
          <a:p>
            <a:pPr algn="ctr" fontAlgn="auto">
              <a:spcBef>
                <a:spcPct val="50000"/>
              </a:spcBef>
              <a:spcAft>
                <a:spcPts val="0"/>
              </a:spcAft>
              <a:buClr>
                <a:srgbClr val="000000"/>
              </a:buClr>
              <a:buFont typeface="Arial"/>
              <a:buNone/>
              <a:defRPr/>
            </a:pPr>
            <a:endParaRPr lang="en-US" sz="800" b="1" kern="0" dirty="0">
              <a:solidFill>
                <a:srgbClr val="FF0000"/>
              </a:solidFill>
              <a:effectLst>
                <a:outerShdw blurRad="38100" dist="38100" dir="2700000" algn="tl">
                  <a:srgbClr val="000000"/>
                </a:outerShdw>
              </a:effectLst>
              <a:latin typeface="+mn-lt"/>
              <a:cs typeface="Arial"/>
              <a:sym typeface="Arial"/>
            </a:endParaRPr>
          </a:p>
          <a:p>
            <a:pPr algn="ctr" fontAlgn="auto">
              <a:spcBef>
                <a:spcPct val="50000"/>
              </a:spcBef>
              <a:spcAft>
                <a:spcPts val="0"/>
              </a:spcAft>
              <a:buClr>
                <a:srgbClr val="000000"/>
              </a:buClr>
              <a:buFont typeface="Arial"/>
              <a:buNone/>
              <a:defRPr/>
            </a:pPr>
            <a:r>
              <a:rPr lang="en-US" sz="3200" b="1" kern="0">
                <a:solidFill>
                  <a:srgbClr val="FF0000"/>
                </a:solidFill>
                <a:effectLst>
                  <a:outerShdw blurRad="38100" dist="38100" dir="2700000" algn="tl">
                    <a:srgbClr val="000000"/>
                  </a:outerShdw>
                </a:effectLst>
                <a:latin typeface="+mn-lt"/>
                <a:cs typeface="Arial"/>
                <a:sym typeface="Arial"/>
              </a:rPr>
              <a:t>   </a:t>
            </a:r>
            <a:r>
              <a:rPr lang="en-US" sz="3200" b="1" kern="0">
                <a:solidFill>
                  <a:srgbClr val="66FFFF"/>
                </a:solidFill>
                <a:effectLst>
                  <a:outerShdw blurRad="38100" dist="38100" dir="2700000" algn="tl">
                    <a:srgbClr val="000000"/>
                  </a:outerShdw>
                </a:effectLst>
                <a:latin typeface="HP001 5 hàng" pitchFamily="34" charset="0"/>
                <a:cs typeface="Arial"/>
                <a:sym typeface="Arial"/>
              </a:rPr>
              <a:t>Giáo viên:  </a:t>
            </a:r>
            <a:endParaRPr lang="en-US" sz="2000" b="1" kern="0" dirty="0">
              <a:solidFill>
                <a:srgbClr val="66FFFF"/>
              </a:solidFill>
              <a:latin typeface="HP001 5 hàng" pitchFamily="34" charset="0"/>
              <a:cs typeface="Arial"/>
              <a:sym typeface="Arial"/>
            </a:endParaRPr>
          </a:p>
        </p:txBody>
      </p:sp>
      <p:pic>
        <p:nvPicPr>
          <p:cNvPr id="13320" name="Picture 11"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3419475"/>
            <a:ext cx="182880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788" y="495300"/>
            <a:ext cx="1828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013" y="495300"/>
            <a:ext cx="1828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4"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1038" y="1319213"/>
            <a:ext cx="18288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5"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728663"/>
            <a:ext cx="1828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6" descr="Dove-02-j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613" y="2501900"/>
            <a:ext cx="18288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24"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5654675"/>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5"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200" y="5484813"/>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7"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813" y="5184775"/>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28"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092450"/>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9"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621213"/>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30"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8" y="6638925"/>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31"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3213" y="6440488"/>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32"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6453188"/>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33" descr="hinh%20dong%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188" y="5440363"/>
            <a:ext cx="660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CuaMe-TrangThu-3059056.mp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3763" y="6022975"/>
            <a:ext cx="81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290;p7"/>
          <p:cNvSpPr txBox="1"/>
          <p:nvPr/>
        </p:nvSpPr>
        <p:spPr>
          <a:xfrm>
            <a:off x="2521573" y="2108655"/>
            <a:ext cx="7023272" cy="2308284"/>
          </a:xfrm>
          <a:prstGeom prst="rect">
            <a:avLst/>
          </a:prstGeom>
          <a:noFill/>
          <a:ln>
            <a:noFill/>
          </a:ln>
        </p:spPr>
        <p:txBody>
          <a:bodyPr spcFirstLastPara="1" lIns="91425" tIns="45700" rIns="91425" bIns="45700">
            <a:spAutoFit/>
          </a:bodyPr>
          <a:lstStyle/>
          <a:p>
            <a:pPr algn="ctr" fontAlgn="auto">
              <a:spcBef>
                <a:spcPts val="0"/>
              </a:spcBef>
              <a:spcAft>
                <a:spcPts val="0"/>
              </a:spcAft>
              <a:buClr>
                <a:srgbClr val="FF0000"/>
              </a:buClr>
              <a:buSzPts val="4400"/>
              <a:buFont typeface="Times New Roman"/>
              <a:buNone/>
              <a:defRPr/>
            </a:pPr>
            <a:r>
              <a:rPr lang="en-US" sz="4800" b="1" kern="0" spc="100">
                <a:ln w="22225">
                  <a:solidFill>
                    <a:srgbClr val="FF0000"/>
                  </a:solidFill>
                  <a:prstDash val="solid"/>
                </a:ln>
                <a:solidFill>
                  <a:srgbClr val="FF0000"/>
                </a:solidFill>
                <a:latin typeface="Times New Roman" panose="02020603050405020304" pitchFamily="18" charset="0"/>
                <a:cs typeface="Times New Roman" panose="02020603050405020304" pitchFamily="18" charset="0"/>
                <a:sym typeface="Arial"/>
              </a:rPr>
              <a:t>CHÀO TẤT CẢ CÁC CO N ĐẾN VỚI TIẾT HỌC HÔM NAY</a:t>
            </a:r>
            <a:endParaRPr lang="en-US" sz="4800" b="1" kern="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572575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a:ex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6200" y="-19089"/>
            <a:ext cx="12268200" cy="813739"/>
          </a:xfrm>
          <a:prstGeom prst="rect">
            <a:avLst/>
          </a:prstGeom>
        </p:spPr>
      </p:pic>
      <p:sp>
        <p:nvSpPr>
          <p:cNvPr id="11" name="Rectangle: Diagonal Corners Rounded 8"/>
          <p:cNvSpPr/>
          <p:nvPr/>
        </p:nvSpPr>
        <p:spPr>
          <a:xfrm>
            <a:off x="5594683" y="1025912"/>
            <a:ext cx="6597317" cy="4868702"/>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700" b="1" smtClean="0">
                <a:solidFill>
                  <a:srgbClr val="002060"/>
                </a:solidFill>
                <a:latin typeface="UTM Avo" panose="02040603050506020204" pitchFamily="18" charset="0"/>
                <a:ea typeface="Cambria" panose="02040503050406030204" pitchFamily="18" charset="0"/>
                <a:cs typeface="LNTH-LuoLuoNotangYuanTi 1" pitchFamily="2" charset="-128"/>
              </a:rPr>
              <a:t>GỢI Ý </a:t>
            </a:r>
          </a:p>
          <a:p>
            <a:pPr lvl="0" algn="just">
              <a:defRPr/>
            </a:pPr>
            <a:r>
              <a:rPr lang="vi-VN" sz="3200" b="1">
                <a:solidFill>
                  <a:srgbClr val="002060"/>
                </a:solidFill>
                <a:latin typeface="UTM Avo" panose="02040603050506020204" pitchFamily="18" charset="0"/>
                <a:ea typeface="Cambria" panose="02040503050406030204" pitchFamily="18" charset="0"/>
                <a:cs typeface="LNTH-LuoLuoNotangYuanTi 1" pitchFamily="2" charset="-128"/>
              </a:rPr>
              <a:t>+ Ở câu mở đoạn, em sẽ nêu ý kiến của mình như thế nào?</a:t>
            </a:r>
          </a:p>
          <a:p>
            <a:pPr lvl="0" algn="just">
              <a:defRPr/>
            </a:pPr>
            <a:r>
              <a:rPr lang="vi-VN" sz="3200" b="1">
                <a:solidFill>
                  <a:srgbClr val="002060"/>
                </a:solidFill>
                <a:latin typeface="UTM Avo" panose="02040603050506020204" pitchFamily="18" charset="0"/>
                <a:ea typeface="Cambria" panose="02040503050406030204" pitchFamily="18" charset="0"/>
                <a:cs typeface="LNTH-LuoLuoNotangYuanTi 1" pitchFamily="2" charset="-128"/>
              </a:rPr>
              <a:t>+ Lí do đồng tình/không đồng tình của em là gì?</a:t>
            </a:r>
          </a:p>
          <a:p>
            <a:pPr lvl="0" algn="just">
              <a:defRPr/>
            </a:pPr>
            <a:r>
              <a:rPr lang="vi-VN" sz="3200" b="1">
                <a:solidFill>
                  <a:srgbClr val="002060"/>
                </a:solidFill>
                <a:latin typeface="UTM Avo" panose="02040603050506020204" pitchFamily="18" charset="0"/>
                <a:ea typeface="Cambria" panose="02040503050406030204" pitchFamily="18" charset="0"/>
                <a:cs typeface="LNTH-LuoLuoNotangYuanTi 1" pitchFamily="2" charset="-128"/>
              </a:rPr>
              <a:t>+ Em khẳng định lại điều gì ở câu kết đoạn?</a:t>
            </a:r>
          </a:p>
          <a:p>
            <a:pPr lvl="0" algn="just">
              <a:defRPr/>
            </a:pPr>
            <a:r>
              <a:rPr lang="vi-VN" sz="3200" b="1">
                <a:solidFill>
                  <a:srgbClr val="002060"/>
                </a:solidFill>
                <a:latin typeface="UTM Avo" panose="02040603050506020204" pitchFamily="18" charset="0"/>
                <a:ea typeface="Cambria" panose="02040503050406030204" pitchFamily="18" charset="0"/>
                <a:cs typeface="LNTH-LuoLuoNotangYuanTi 1" pitchFamily="2" charset="-128"/>
              </a:rPr>
              <a:t>+ Đọc thầm lại dàn ý đã lập, điều chỉnh dàn ý (nếu cần</a:t>
            </a:r>
            <a:r>
              <a:rPr lang="vi-VN" sz="3200" b="1" smtClean="0">
                <a:solidFill>
                  <a:srgbClr val="002060"/>
                </a:solidFill>
                <a:latin typeface="UTM Avo" panose="02040603050506020204" pitchFamily="18" charset="0"/>
                <a:ea typeface="Cambria" panose="02040503050406030204" pitchFamily="18" charset="0"/>
                <a:cs typeface="LNTH-LuoLuoNotangYuanTi 1" pitchFamily="2" charset="-128"/>
              </a:rPr>
              <a:t>).</a:t>
            </a:r>
            <a:endParaRPr lang="vi-VN" sz="3200" b="1">
              <a:solidFill>
                <a:srgbClr val="002060"/>
              </a:solidFill>
              <a:latin typeface="UTM Avo" panose="02040603050506020204" pitchFamily="18" charset="0"/>
              <a:ea typeface="Cambria" panose="02040503050406030204" pitchFamily="18" charset="0"/>
              <a:cs typeface="LNTH-LuoLuoNotangYuanTi 1" pitchFamily="2" charset="-128"/>
            </a:endParaRPr>
          </a:p>
        </p:txBody>
      </p:sp>
      <p:grpSp>
        <p:nvGrpSpPr>
          <p:cNvPr id="4" name="Group 3"/>
          <p:cNvGrpSpPr/>
          <p:nvPr/>
        </p:nvGrpSpPr>
        <p:grpSpPr>
          <a:xfrm>
            <a:off x="12022" y="794650"/>
            <a:ext cx="5460912" cy="5167011"/>
            <a:chOff x="12022" y="794650"/>
            <a:chExt cx="5460912" cy="5167011"/>
          </a:xfrm>
        </p:grpSpPr>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22" y="794650"/>
              <a:ext cx="5460912" cy="5167011"/>
            </a:xfrm>
            <a:prstGeom prst="rect">
              <a:avLst/>
            </a:prstGeom>
            <a:noFill/>
          </p:spPr>
        </p:pic>
        <p:sp>
          <p:nvSpPr>
            <p:cNvPr id="12"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267463" y="1163688"/>
              <a:ext cx="2950029" cy="1955377"/>
            </a:xfrm>
            <a:prstGeom prst="rect">
              <a:avLst/>
            </a:prstGeom>
            <a:solidFill>
              <a:srgbClr val="66FFF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6000" smtClean="0">
                  <a:solidFill>
                    <a:srgbClr val="FF000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THẢO LUẬN</a:t>
              </a:r>
              <a:endParaRPr lang="vi-VN" sz="6000">
                <a:solidFill>
                  <a:srgbClr val="FF000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grpSp>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931229"/>
            <a:ext cx="12192000" cy="1926771"/>
          </a:xfrm>
          <a:prstGeom prst="rect">
            <a:avLst/>
          </a:prstGeom>
          <a:noFill/>
        </p:spPr>
      </p:pic>
    </p:spTree>
    <p:extLst>
      <p:ext uri="{BB962C8B-B14F-4D97-AF65-F5344CB8AC3E}">
        <p14:creationId xmlns:p14="http://schemas.microsoft.com/office/powerpoint/2010/main" val="15997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edg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a:extLst/>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3617" y="1897565"/>
            <a:ext cx="2774950" cy="4003288"/>
          </a:xfrm>
          <a:prstGeom prst="rect">
            <a:avLst/>
          </a:prstGeom>
          <a:noFill/>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69328" y="794650"/>
            <a:ext cx="829310" cy="829310"/>
          </a:xfrm>
          <a:prstGeom prst="rect">
            <a:avLst/>
          </a:prstGeom>
          <a:noFill/>
        </p:spPr>
      </p:pic>
      <p:pic>
        <p:nvPicPr>
          <p:cNvPr id="5" name="Picture 4"/>
          <p:cNvPicPr/>
          <p:nvPr/>
        </p:nvPicPr>
        <p:blipFill>
          <a:blip r:embed="rId5">
            <a:extLst>
              <a:ext uri="{BEBA8EAE-BF5A-486C-A8C5-ECC9F3942E4B}">
                <a14:imgProps xmlns:a14="http://schemas.microsoft.com/office/drawing/2010/main">
                  <a14:imgLayer r:embed="rId6">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524106" y="1897565"/>
            <a:ext cx="4170556" cy="4436327"/>
          </a:xfrm>
          <a:prstGeom prst="rect">
            <a:avLst/>
          </a:prstGeom>
          <a:noFill/>
          <a:ln>
            <a:noFill/>
          </a:ln>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76200" y="-19089"/>
            <a:ext cx="12268200" cy="813739"/>
          </a:xfrm>
          <a:prstGeom prst="rect">
            <a:avLst/>
          </a:prstGeom>
        </p:spPr>
      </p:pic>
      <p:sp>
        <p:nvSpPr>
          <p:cNvPr id="9" name="Rectangle 8"/>
          <p:cNvSpPr/>
          <p:nvPr/>
        </p:nvSpPr>
        <p:spPr>
          <a:xfrm>
            <a:off x="839754" y="812826"/>
            <a:ext cx="10836749" cy="923330"/>
          </a:xfrm>
          <a:prstGeom prst="rect">
            <a:avLst/>
          </a:prstGeom>
        </p:spPr>
        <p:txBody>
          <a:bodyPr wrap="none">
            <a:spAutoFit/>
          </a:bodyPr>
          <a:lstStyle/>
          <a:p>
            <a:pPr algn="ctr"/>
            <a:r>
              <a:rPr lang="vi-VN" altLang="en-GB" sz="5400" b="1">
                <a:solidFill>
                  <a:srgbClr val="FF0000"/>
                </a:solidFill>
                <a:latin typeface="UTM Avo" panose="02040603050506020204" pitchFamily="18" charset="0"/>
                <a:cs typeface="Times New Roman" panose="02020603050405020304" pitchFamily="18" charset="0"/>
              </a:rPr>
              <a:t>Viết đoạn </a:t>
            </a:r>
            <a:r>
              <a:rPr lang="vi-VN" altLang="en-GB" sz="5400" b="1" smtClean="0">
                <a:solidFill>
                  <a:srgbClr val="FF0000"/>
                </a:solidFill>
                <a:latin typeface="UTM Avo" panose="02040603050506020204" pitchFamily="18" charset="0"/>
                <a:cs typeface="Times New Roman" panose="02020603050405020304" pitchFamily="18" charset="0"/>
              </a:rPr>
              <a:t>văn – Trình bày trước lớp</a:t>
            </a:r>
            <a:endParaRPr lang="vi-VN" altLang="en-GB" sz="5400" b="1">
              <a:solidFill>
                <a:srgbClr val="FF0000"/>
              </a:solidFill>
              <a:latin typeface="UTM Avo" panose="02040603050506020204" pitchFamily="18" charset="0"/>
              <a:cs typeface="Times New Roman" panose="02020603050405020304" pitchFamily="18" charset="0"/>
            </a:endParaRPr>
          </a:p>
        </p:txBody>
      </p:sp>
      <p:pic>
        <p:nvPicPr>
          <p:cNvPr id="11" name="Picture 1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4527" y="3033131"/>
            <a:ext cx="2230244" cy="2966225"/>
          </a:xfrm>
          <a:prstGeom prst="rect">
            <a:avLst/>
          </a:prstGeom>
          <a:noFill/>
        </p:spPr>
      </p:pic>
      <p:pic>
        <p:nvPicPr>
          <p:cNvPr id="12" name="Picture 1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931229"/>
            <a:ext cx="12192000" cy="1926771"/>
          </a:xfrm>
          <a:prstGeom prst="rect">
            <a:avLst/>
          </a:prstGeom>
          <a:noFill/>
        </p:spPr>
      </p:pic>
    </p:spTree>
    <p:extLst>
      <p:ext uri="{BB962C8B-B14F-4D97-AF65-F5344CB8AC3E}">
        <p14:creationId xmlns:p14="http://schemas.microsoft.com/office/powerpoint/2010/main" val="3048851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05395" y="1159727"/>
            <a:ext cx="11972461" cy="3949922"/>
            <a:chOff x="-2168" y="3206921"/>
            <a:chExt cx="8784976" cy="3211940"/>
          </a:xfrm>
        </p:grpSpPr>
        <p:grpSp>
          <p:nvGrpSpPr>
            <p:cNvPr id="13" name="Group 12"/>
            <p:cNvGrpSpPr/>
            <p:nvPr/>
          </p:nvGrpSpPr>
          <p:grpSpPr>
            <a:xfrm>
              <a:off x="-2168" y="3206921"/>
              <a:ext cx="8784976" cy="3211940"/>
              <a:chOff x="-2168" y="3206921"/>
              <a:chExt cx="8784976" cy="3211940"/>
            </a:xfrm>
          </p:grpSpPr>
          <p:grpSp>
            <p:nvGrpSpPr>
              <p:cNvPr id="12" name="Group 11"/>
              <p:cNvGrpSpPr/>
              <p:nvPr/>
            </p:nvGrpSpPr>
            <p:grpSpPr>
              <a:xfrm>
                <a:off x="-2168" y="3206921"/>
                <a:ext cx="8784976" cy="3211940"/>
                <a:chOff x="-2168" y="3206921"/>
                <a:chExt cx="8784976" cy="3211940"/>
              </a:xfrm>
            </p:grpSpPr>
            <p:grpSp>
              <p:nvGrpSpPr>
                <p:cNvPr id="11" name="Group 10"/>
                <p:cNvGrpSpPr/>
                <p:nvPr/>
              </p:nvGrpSpPr>
              <p:grpSpPr>
                <a:xfrm>
                  <a:off x="-2168" y="3206921"/>
                  <a:ext cx="8784976" cy="3211940"/>
                  <a:chOff x="-2168" y="3206921"/>
                  <a:chExt cx="8784976" cy="3211940"/>
                </a:xfrm>
              </p:grpSpPr>
              <p:pic>
                <p:nvPicPr>
                  <p:cNvPr id="8" name="Picture 7">
                    <a:extLst>
                      <a:ext uri="{FF2B5EF4-FFF2-40B4-BE49-F238E27FC236}">
                        <a16:creationId xmlns:a16="http://schemas.microsoft.com/office/drawing/2014/main" xmlns="" id="{C06F5638-482B-E1EB-109E-E2D3A1329ADA}"/>
                      </a:ext>
                    </a:extLst>
                  </p:cNvPr>
                  <p:cNvPicPr>
                    <a:picLocks noChangeAspect="1"/>
                  </p:cNvPicPr>
                  <p:nvPr/>
                </p:nvPicPr>
                <p:blipFill>
                  <a:blip r:embed="rId3"/>
                  <a:stretch>
                    <a:fillRect/>
                  </a:stretch>
                </p:blipFill>
                <p:spPr>
                  <a:xfrm>
                    <a:off x="-2168" y="3206921"/>
                    <a:ext cx="8784976" cy="3211940"/>
                  </a:xfrm>
                  <a:prstGeom prst="rect">
                    <a:avLst/>
                  </a:prstGeom>
                </p:spPr>
              </p:pic>
              <p:sp>
                <p:nvSpPr>
                  <p:cNvPr id="10" name="Rectangle 9"/>
                  <p:cNvSpPr/>
                  <p:nvPr/>
                </p:nvSpPr>
                <p:spPr>
                  <a:xfrm>
                    <a:off x="663339" y="4293868"/>
                    <a:ext cx="7970370" cy="1801967"/>
                  </a:xfrm>
                  <a:prstGeom prst="rect">
                    <a:avLst/>
                  </a:prstGeom>
                  <a:solidFill>
                    <a:schemeClr val="bg1"/>
                  </a:solidFill>
                  <a:ln>
                    <a:noFill/>
                  </a:ln>
                </p:spPr>
                <p:txBody>
                  <a:bodyPr wrap="square">
                    <a:spAutoFit/>
                  </a:bodyPr>
                  <a:lstStyle/>
                  <a:p>
                    <a:r>
                      <a:rPr lang="vi-VN" sz="4600" smtClean="0"/>
                      <a:t> </a:t>
                    </a:r>
                    <a:r>
                      <a:rPr lang="vi-VN" sz="4600" smtClean="0">
                        <a:latin typeface="UTM Spring"/>
                      </a:rPr>
                      <a:t>Viết </a:t>
                    </a:r>
                    <a:r>
                      <a:rPr lang="vi-VN" sz="4600">
                        <a:latin typeface="UTM Spring"/>
                      </a:rPr>
                      <a:t>câu </a:t>
                    </a:r>
                    <a:r>
                      <a:rPr lang="vi-VN" sz="4600" smtClean="0">
                        <a:latin typeface="UTM Spring"/>
                      </a:rPr>
                      <a:t>đúng </a:t>
                    </a:r>
                    <a:r>
                      <a:rPr lang="vi-VN" sz="4600">
                        <a:latin typeface="UTM Spring"/>
                      </a:rPr>
                      <a:t>cấu tạo ngữ pháp </a:t>
                    </a:r>
                    <a:endParaRPr lang="vi-VN" sz="4600" smtClean="0">
                      <a:latin typeface="UTM Spring"/>
                    </a:endParaRPr>
                  </a:p>
                  <a:p>
                    <a:r>
                      <a:rPr lang="vi-VN" sz="4600">
                        <a:latin typeface="UTM Spring"/>
                      </a:rPr>
                      <a:t>Lựa chọn từ ngữ phù </a:t>
                    </a:r>
                    <a:r>
                      <a:rPr lang="vi-VN" sz="4600" smtClean="0">
                        <a:latin typeface="UTM Spring"/>
                      </a:rPr>
                      <a:t>hợp</a:t>
                    </a:r>
                  </a:p>
                  <a:p>
                    <a:r>
                      <a:rPr lang="vi-VN" sz="4600">
                        <a:latin typeface="UTM Spring"/>
                      </a:rPr>
                      <a:t>Lựa chọn từ ngữ giàu hình ảnh</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7587" y="4388331"/>
                  <a:ext cx="15627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370" y="4966251"/>
                <a:ext cx="177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059" y="5576663"/>
              <a:ext cx="177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76200" y="-19089"/>
            <a:ext cx="12268200" cy="813739"/>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931229"/>
            <a:ext cx="12192000" cy="1926771"/>
          </a:xfrm>
          <a:prstGeom prst="rect">
            <a:avLst/>
          </a:prstGeom>
          <a:noFill/>
        </p:spPr>
      </p:pic>
    </p:spTree>
    <p:extLst>
      <p:ext uri="{BB962C8B-B14F-4D97-AF65-F5344CB8AC3E}">
        <p14:creationId xmlns:p14="http://schemas.microsoft.com/office/powerpoint/2010/main" val="293276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95259" y="812826"/>
            <a:ext cx="9725739" cy="1200329"/>
          </a:xfrm>
          <a:prstGeom prst="rect">
            <a:avLst/>
          </a:prstGeom>
        </p:spPr>
        <p:txBody>
          <a:bodyPr wrap="none">
            <a:spAutoFit/>
          </a:bodyPr>
          <a:lstStyle/>
          <a:p>
            <a:pPr algn="ctr"/>
            <a:r>
              <a:rPr lang="vi-VN" altLang="en-GB" sz="72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Bình chọn đoạn văn hay</a:t>
            </a:r>
          </a:p>
        </p:txBody>
      </p:sp>
      <p:pic>
        <p:nvPicPr>
          <p:cNvPr id="5" name="Picture 4"/>
          <p:cNvPicPr/>
          <p:nvPr/>
        </p:nvPicPr>
        <p:blipFill rotWithShape="1">
          <a:blip r:embed="rId3" cstate="print">
            <a:extLst>
              <a:ext uri="{BEBA8EAE-BF5A-486C-A8C5-ECC9F3942E4B}">
                <a14:imgProps xmlns:a14="http://schemas.microsoft.com/office/drawing/2010/main">
                  <a14:imgLayer r:embed="rId4">
                    <a14:imgEffect>
                      <a14:backgroundRemoval t="592" b="87574" l="14103" r="76923"/>
                    </a14:imgEffect>
                  </a14:imgLayer>
                </a14:imgProps>
              </a:ext>
              <a:ext uri="{28A0092B-C50C-407E-A947-70E740481C1C}">
                <a14:useLocalDpi xmlns:a14="http://schemas.microsoft.com/office/drawing/2010/main" val="0"/>
              </a:ext>
            </a:extLst>
          </a:blip>
          <a:srcRect l="15723" t="9736" b="17249"/>
          <a:stretch/>
        </p:blipFill>
        <p:spPr>
          <a:xfrm>
            <a:off x="3389971" y="2475571"/>
            <a:ext cx="3111190" cy="3916439"/>
          </a:xfrm>
          <a:prstGeom prst="rect">
            <a:avLst/>
          </a:prstGeom>
        </p:spPr>
      </p:pic>
      <p:pic>
        <p:nvPicPr>
          <p:cNvPr id="6" name="Picture 5"/>
          <p:cNvPicPr/>
          <p:nvPr/>
        </p:nvPicPr>
        <p:blipFill rotWithShape="1">
          <a:blip r:embed="rId5" cstate="print">
            <a:extLst>
              <a:ext uri="{BEBA8EAE-BF5A-486C-A8C5-ECC9F3942E4B}">
                <a14:imgProps xmlns:a14="http://schemas.microsoft.com/office/drawing/2010/main">
                  <a14:imgLayer r:embed="rId6">
                    <a14:imgEffect>
                      <a14:backgroundRemoval t="7576" b="80303" l="9836" r="89344"/>
                    </a14:imgEffect>
                  </a14:imgLayer>
                </a14:imgProps>
              </a:ext>
              <a:ext uri="{28A0092B-C50C-407E-A947-70E740481C1C}">
                <a14:useLocalDpi xmlns:a14="http://schemas.microsoft.com/office/drawing/2010/main" val="0"/>
              </a:ext>
            </a:extLst>
          </a:blip>
          <a:srcRect b="19577"/>
          <a:stretch/>
        </p:blipFill>
        <p:spPr>
          <a:xfrm>
            <a:off x="6082989" y="2308302"/>
            <a:ext cx="3986561" cy="3902927"/>
          </a:xfrm>
          <a:prstGeom prst="rect">
            <a:avLst/>
          </a:prstGeom>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76200" y="-19089"/>
            <a:ext cx="12268200" cy="813739"/>
          </a:xfrm>
          <a:prstGeom prst="rect">
            <a:avLst/>
          </a:prstGeom>
        </p:spPr>
      </p:pic>
      <p:pic>
        <p:nvPicPr>
          <p:cNvPr id="9" name="Pictur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54" y="3579541"/>
            <a:ext cx="12192000" cy="3278459"/>
          </a:xfrm>
          <a:prstGeom prst="rect">
            <a:avLst/>
          </a:prstGeom>
          <a:noFill/>
        </p:spPr>
      </p:pic>
    </p:spTree>
    <p:extLst>
      <p:ext uri="{BB962C8B-B14F-4D97-AF65-F5344CB8AC3E}">
        <p14:creationId xmlns:p14="http://schemas.microsoft.com/office/powerpoint/2010/main" val="216480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p:spPr>
      </p:pic>
      <p:sp>
        <p:nvSpPr>
          <p:cNvPr id="3" name="Rectangle 2"/>
          <p:cNvSpPr/>
          <p:nvPr/>
        </p:nvSpPr>
        <p:spPr>
          <a:xfrm>
            <a:off x="3003140" y="2967335"/>
            <a:ext cx="6096000" cy="369332"/>
          </a:xfrm>
          <a:prstGeom prst="rect">
            <a:avLst/>
          </a:prstGeom>
        </p:spPr>
        <p:txBody>
          <a:bodyPr>
            <a:spAutoFit/>
          </a:bodyPr>
          <a:lstStyle/>
          <a:p>
            <a:endParaRPr lang="vi-VN"/>
          </a:p>
        </p:txBody>
      </p:sp>
      <p:sp>
        <p:nvSpPr>
          <p:cNvPr id="4" name="Rectangle 3"/>
          <p:cNvSpPr/>
          <p:nvPr/>
        </p:nvSpPr>
        <p:spPr>
          <a:xfrm>
            <a:off x="3048000" y="2967335"/>
            <a:ext cx="6096000" cy="369332"/>
          </a:xfrm>
          <a:prstGeom prst="rect">
            <a:avLst/>
          </a:prstGeom>
        </p:spPr>
        <p:txBody>
          <a:bodyPr>
            <a:spAutoFit/>
          </a:bodyPr>
          <a:lstStyle/>
          <a:p>
            <a:endParaRPr lang="vi-VN"/>
          </a:p>
        </p:txBody>
      </p:sp>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 y="-36104"/>
            <a:ext cx="12192000" cy="555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5400" smtClean="0">
                <a:solidFill>
                  <a:srgbClr val="FF000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Gợi ý :</a:t>
            </a:r>
          </a:p>
          <a:p>
            <a:pPr algn="just" eaLnBrk="1" hangingPunct="1">
              <a:defRPr/>
            </a:pP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Theo </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em, khuyến khích học sinh tham gia các hoạt động thiện nguyện </a:t>
            </a: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là rất </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quan trọng, vì nó mang lại nhiều lợi ích quý </a:t>
            </a: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giá</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a:t>
            </a:r>
          </a:p>
          <a:p>
            <a:pPr algn="just" eaLnBrk="1" hangingPunct="1">
              <a:defRPr/>
            </a:pP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Thứ </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nhất, tình nguyện tạo cơ hội để kết nối với mọi người, giúp học sinh mở rộng mối quan hệ và nâng cao kỹ năng giao tiếp. </a:t>
            </a:r>
            <a:endPar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a:p>
            <a:pPr algn="just" eaLnBrk="1" hangingPunct="1">
              <a:defRPr/>
            </a:pP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Thứ </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hai, hoạt động này không chỉ tốt cho tinh thần mà còn cho thể chất, giảm căng thẳng và mang lại niềm vui, sự viên </a:t>
            </a: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mãn</a:t>
            </a:r>
            <a:endPar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a:p>
            <a:pPr algn="just" eaLnBrk="1" hangingPunct="1">
              <a:defRPr/>
            </a:pPr>
            <a:r>
              <a:rPr lang="vi-VN" sz="32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Qua </a:t>
            </a:r>
            <a:r>
              <a:rPr lang="vi-VN" sz="32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những trải nghiệm này, học sinh sẽ hiểu rõ hơn giá trị của tình yêu thương và sẻ chia. Vì vậy, chúng ta nên tích cực khuyến khích họ tham gia thiện nguyện, vừa giúp đỡ người khác, vừa phát triển bản thân.</a:t>
            </a:r>
          </a:p>
        </p:txBody>
      </p:sp>
    </p:spTree>
    <p:extLst>
      <p:ext uri="{BB962C8B-B14F-4D97-AF65-F5344CB8AC3E}">
        <p14:creationId xmlns:p14="http://schemas.microsoft.com/office/powerpoint/2010/main" val="2198994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780" y="2039206"/>
            <a:ext cx="6345097" cy="4758823"/>
          </a:xfrm>
          <a:prstGeom prst="rect">
            <a:avLst/>
          </a:prstGeom>
        </p:spPr>
      </p:pic>
      <p:pic>
        <p:nvPicPr>
          <p:cNvPr id="5" name="Picture 4"/>
          <p:cNvPicPr>
            <a:picLocks noChangeAspect="1"/>
          </p:cNvPicPr>
          <p:nvPr/>
        </p:nvPicPr>
        <p:blipFill>
          <a:blip r:embed="rId3"/>
          <a:stretch>
            <a:fillRect/>
          </a:stretch>
        </p:blipFill>
        <p:spPr>
          <a:xfrm>
            <a:off x="792403" y="1646032"/>
            <a:ext cx="6600090" cy="4950068"/>
          </a:xfrm>
          <a:prstGeom prst="rect">
            <a:avLst/>
          </a:prstGeom>
        </p:spPr>
      </p:pic>
      <p:pic>
        <p:nvPicPr>
          <p:cNvPr id="1026" name="Picture 2" descr="Ghim trên Butterfly Beautification"/>
          <p:cNvPicPr>
            <a:picLocks noChangeAspect="1" noChangeArrowheads="1" noCrop="1"/>
          </p:cNvPicPr>
          <p:nvPr/>
        </p:nvPicPr>
        <p:blipFill>
          <a:blip r:embed="rId4"/>
          <a:srcRect/>
          <a:stretch>
            <a:fillRect/>
          </a:stretch>
        </p:blipFill>
        <p:spPr bwMode="auto">
          <a:xfrm>
            <a:off x="0" y="5457730"/>
            <a:ext cx="1400270" cy="1400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1238504" y="6042567"/>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ia GIPHY | Stickers, Giphy, Flowers"/>
          <p:cNvPicPr>
            <a:picLocks noChangeAspect="1" noChangeArrowheads="1" noCrop="1"/>
          </p:cNvPicPr>
          <p:nvPr/>
        </p:nvPicPr>
        <p:blipFill>
          <a:blip r:embed="rId6"/>
          <a:srcRect/>
          <a:stretch>
            <a:fillRect/>
          </a:stretch>
        </p:blipFill>
        <p:spPr bwMode="auto">
          <a:xfrm>
            <a:off x="1933429" y="5936980"/>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2784856" y="6095394"/>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via GIPHY | Stickers, Giphy, Flowers"/>
          <p:cNvPicPr>
            <a:picLocks noChangeAspect="1" noChangeArrowheads="1" noCrop="1"/>
          </p:cNvPicPr>
          <p:nvPr/>
        </p:nvPicPr>
        <p:blipFill>
          <a:blip r:embed="rId6"/>
          <a:srcRect/>
          <a:stretch>
            <a:fillRect/>
          </a:stretch>
        </p:blipFill>
        <p:spPr bwMode="auto">
          <a:xfrm>
            <a:off x="3424204" y="6000699"/>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4225844" y="6106286"/>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via GIPHY | Stickers, Giphy, Flowers"/>
          <p:cNvPicPr>
            <a:picLocks noChangeAspect="1" noChangeArrowheads="1" noCrop="1"/>
          </p:cNvPicPr>
          <p:nvPr/>
        </p:nvPicPr>
        <p:blipFill>
          <a:blip r:embed="rId6"/>
          <a:srcRect/>
          <a:stretch>
            <a:fillRect/>
          </a:stretch>
        </p:blipFill>
        <p:spPr bwMode="auto">
          <a:xfrm>
            <a:off x="4920769" y="6000699"/>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p:cNvPicPr/>
          <p:nvPr/>
        </p:nvPicPr>
        <p:blipFill>
          <a:blip r:embed="rId7"/>
          <a:stretch>
            <a:fillRect/>
          </a:stretch>
        </p:blipFill>
        <p:spPr>
          <a:xfrm>
            <a:off x="6243320" y="968375"/>
            <a:ext cx="5980430" cy="5889625"/>
          </a:xfrm>
          <a:prstGeom prst="rect">
            <a:avLst/>
          </a:prstGeom>
          <a:noFill/>
          <a:ln w="9525">
            <a:noFill/>
          </a:ln>
        </p:spPr>
      </p:pic>
      <p:pic>
        <p:nvPicPr>
          <p:cNvPr id="10" name="Picture 2" descr="Ghim trên Butterfly Beautification"/>
          <p:cNvPicPr>
            <a:picLocks noChangeAspect="1" noChangeArrowheads="1" noCrop="1"/>
          </p:cNvPicPr>
          <p:nvPr/>
        </p:nvPicPr>
        <p:blipFill>
          <a:blip r:embed="rId4"/>
          <a:srcRect/>
          <a:stretch>
            <a:fillRect/>
          </a:stretch>
        </p:blipFill>
        <p:spPr bwMode="auto">
          <a:xfrm>
            <a:off x="10956815" y="5417090"/>
            <a:ext cx="1400270" cy="1400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9446457" y="5949167"/>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ia GIPHY | Stickers, Giphy, Flowers"/>
          <p:cNvPicPr>
            <a:picLocks noChangeAspect="1" noChangeArrowheads="1" noCrop="1"/>
          </p:cNvPicPr>
          <p:nvPr/>
        </p:nvPicPr>
        <p:blipFill>
          <a:blip r:embed="rId6"/>
          <a:srcRect/>
          <a:stretch>
            <a:fillRect/>
          </a:stretch>
        </p:blipFill>
        <p:spPr bwMode="auto">
          <a:xfrm>
            <a:off x="10141382" y="5843580"/>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5722354" y="6042965"/>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via GIPHY | Stickers, Giphy, Flowers"/>
          <p:cNvPicPr>
            <a:picLocks noChangeAspect="1" noChangeArrowheads="1" noCrop="1"/>
          </p:cNvPicPr>
          <p:nvPr/>
        </p:nvPicPr>
        <p:blipFill>
          <a:blip r:embed="rId6"/>
          <a:srcRect/>
          <a:stretch>
            <a:fillRect/>
          </a:stretch>
        </p:blipFill>
        <p:spPr bwMode="auto">
          <a:xfrm>
            <a:off x="6417279" y="5937378"/>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7260062" y="6042965"/>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via GIPHY | Stickers, Giphy, Flowers"/>
          <p:cNvPicPr>
            <a:picLocks noChangeAspect="1" noChangeArrowheads="1" noCrop="1"/>
          </p:cNvPicPr>
          <p:nvPr/>
        </p:nvPicPr>
        <p:blipFill>
          <a:blip r:embed="rId6"/>
          <a:srcRect/>
          <a:stretch>
            <a:fillRect/>
          </a:stretch>
        </p:blipFill>
        <p:spPr bwMode="auto">
          <a:xfrm>
            <a:off x="7954987" y="5937378"/>
            <a:ext cx="1054725" cy="10547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rowing Wild Flowers Sticker by Botanical PaperWorks for iOS &amp;amp; Android |  GIPHY | Flowers gif, Good morning beautiful gif, Beautiful gif"/>
          <p:cNvPicPr>
            <a:picLocks noChangeAspect="1" noChangeArrowheads="1" noCrop="1"/>
          </p:cNvPicPr>
          <p:nvPr/>
        </p:nvPicPr>
        <p:blipFill>
          <a:blip r:embed="rId5"/>
          <a:srcRect/>
          <a:stretch>
            <a:fillRect/>
          </a:stretch>
        </p:blipFill>
        <p:spPr bwMode="auto">
          <a:xfrm>
            <a:off x="8232813" y="6037071"/>
            <a:ext cx="815433" cy="8154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a:picLocks noChangeAspect="1" noChangeArrowheads="1" noCrop="1"/>
          </p:cNvPicPr>
          <p:nvPr/>
        </p:nvPicPr>
        <p:blipFill>
          <a:blip r:embed="rId6"/>
          <a:srcRect/>
          <a:stretch>
            <a:fillRect/>
          </a:stretch>
        </p:blipFill>
        <p:spPr bwMode="auto">
          <a:xfrm>
            <a:off x="8927738" y="5931484"/>
            <a:ext cx="1054725" cy="10547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42233" y="237250"/>
            <a:ext cx="6432331" cy="34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72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Tạm biệt các con hẹn gặp lại tiết sau nhé</a:t>
            </a:r>
            <a:endParaRPr lang="en-US" sz="72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347436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ownloads\màn hình p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1"/>
            <a:ext cx="12192000" cy="6857999"/>
          </a:xfrm>
          <a:prstGeom prst="rect">
            <a:avLst/>
          </a:prstGeom>
          <a:noFill/>
          <a:ln>
            <a:noFill/>
          </a:ln>
        </p:spPr>
      </p:pic>
      <p:sp>
        <p:nvSpPr>
          <p:cNvPr id="5" name="Rounded Rectangle 4"/>
          <p:cNvSpPr/>
          <p:nvPr/>
        </p:nvSpPr>
        <p:spPr>
          <a:xfrm>
            <a:off x="2012534" y="1421742"/>
            <a:ext cx="7727014" cy="3682481"/>
          </a:xfrm>
          <a:prstGeom prst="roundRect">
            <a:avLst/>
          </a:prstGeom>
          <a:ln w="38100">
            <a:solidFill>
              <a:srgbClr val="C00000"/>
            </a:solidFill>
          </a:ln>
        </p:spPr>
        <p:txBody>
          <a:bodyPr wrap="square">
            <a:spAutoFit/>
          </a:bodyPr>
          <a:lstStyle/>
          <a:p>
            <a:pPr algn="just">
              <a:lnSpc>
                <a:spcPct val="150000"/>
              </a:lnSpc>
            </a:pPr>
            <a:r>
              <a:rPr lang="en-US" sz="2800" err="1">
                <a:solidFill>
                  <a:srgbClr val="0000FF"/>
                </a:solidFill>
                <a:latin typeface="Times New Roman" panose="02020603050405020304" pitchFamily="18" charset="0"/>
                <a:ea typeface="Calibri" panose="020F0502020204030204" charset="0"/>
              </a:rPr>
              <a:t>Mỗi </a:t>
            </a:r>
            <a:r>
              <a:rPr lang="en-US" sz="2800" smtClean="0">
                <a:solidFill>
                  <a:srgbClr val="0000FF"/>
                </a:solidFill>
                <a:latin typeface="Times New Roman" panose="02020603050405020304" pitchFamily="18" charset="0"/>
                <a:ea typeface="Calibri" panose="020F0502020204030204" charset="0"/>
              </a:rPr>
              <a:t>con </a:t>
            </a:r>
            <a:r>
              <a:rPr lang="en-US" sz="2800" dirty="0" err="1">
                <a:solidFill>
                  <a:srgbClr val="0000FF"/>
                </a:solidFill>
                <a:latin typeface="Times New Roman" panose="02020603050405020304" pitchFamily="18" charset="0"/>
                <a:ea typeface="Calibri" panose="020F0502020204030204" charset="0"/>
              </a:rPr>
              <a:t>lựa</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chọn</a:t>
            </a:r>
            <a:r>
              <a:rPr lang="en-US" sz="2800" dirty="0">
                <a:solidFill>
                  <a:srgbClr val="0000FF"/>
                </a:solidFill>
                <a:latin typeface="Times New Roman" panose="02020603050405020304" pitchFamily="18" charset="0"/>
                <a:ea typeface="Calibri" panose="020F0502020204030204" charset="0"/>
              </a:rPr>
              <a:t> </a:t>
            </a:r>
            <a:r>
              <a:rPr lang="en-US" sz="2800" err="1">
                <a:solidFill>
                  <a:srgbClr val="0000FF"/>
                </a:solidFill>
                <a:latin typeface="Times New Roman" panose="02020603050405020304" pitchFamily="18" charset="0"/>
                <a:ea typeface="Calibri" panose="020F0502020204030204" charset="0"/>
              </a:rPr>
              <a:t>một</a:t>
            </a:r>
            <a:r>
              <a:rPr lang="en-US" sz="2800">
                <a:solidFill>
                  <a:srgbClr val="0000FF"/>
                </a:solidFill>
                <a:latin typeface="Times New Roman" panose="02020603050405020304" pitchFamily="18" charset="0"/>
                <a:ea typeface="Calibri" panose="020F0502020204030204" charset="0"/>
              </a:rPr>
              <a:t> </a:t>
            </a:r>
            <a:r>
              <a:rPr lang="en-US" sz="2800" b="1">
                <a:solidFill>
                  <a:srgbClr val="0000FF"/>
                </a:solidFill>
                <a:latin typeface="Times New Roman" panose="02020603050405020304" pitchFamily="18" charset="0"/>
                <a:ea typeface="Calibri" panose="020F0502020204030204" charset="0"/>
              </a:rPr>
              <a:t>BÔNG HOA</a:t>
            </a:r>
            <a:r>
              <a:rPr lang="en-US" sz="2800">
                <a:solidFill>
                  <a:srgbClr val="0000FF"/>
                </a:solidFill>
                <a:latin typeface="Times New Roman" panose="02020603050405020304" pitchFamily="18" charset="0"/>
                <a:ea typeface="Calibri" panose="020F0502020204030204" charset="0"/>
              </a:rPr>
              <a:t>, tương ứng với một câu hỏi. </a:t>
            </a:r>
            <a:r>
              <a:rPr lang="en-US" sz="2800" dirty="0" err="1">
                <a:solidFill>
                  <a:srgbClr val="0000FF"/>
                </a:solidFill>
                <a:latin typeface="Times New Roman" panose="02020603050405020304" pitchFamily="18" charset="0"/>
                <a:ea typeface="Calibri" panose="020F0502020204030204" charset="0"/>
              </a:rPr>
              <a:t>Con</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hãy</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suy</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nghĩ</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và</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trả</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lời</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trong</a:t>
            </a:r>
            <a:r>
              <a:rPr lang="en-US" sz="2800" dirty="0">
                <a:solidFill>
                  <a:srgbClr val="0000FF"/>
                </a:solidFill>
                <a:latin typeface="Times New Roman" panose="02020603050405020304" pitchFamily="18" charset="0"/>
                <a:ea typeface="Calibri" panose="020F0502020204030204" charset="0"/>
              </a:rPr>
              <a:t> </a:t>
            </a:r>
            <a:r>
              <a:rPr lang="en-US" sz="2800" err="1">
                <a:solidFill>
                  <a:srgbClr val="0000FF"/>
                </a:solidFill>
                <a:latin typeface="Times New Roman" panose="02020603050405020304" pitchFamily="18" charset="0"/>
                <a:ea typeface="Calibri" panose="020F0502020204030204" charset="0"/>
              </a:rPr>
              <a:t>vòng</a:t>
            </a:r>
            <a:r>
              <a:rPr lang="en-US" sz="2800">
                <a:solidFill>
                  <a:srgbClr val="0000FF"/>
                </a:solidFill>
                <a:latin typeface="Times New Roman" panose="02020603050405020304" pitchFamily="18" charset="0"/>
                <a:ea typeface="Calibri" panose="020F0502020204030204" charset="0"/>
              </a:rPr>
              <a:t> 10 </a:t>
            </a:r>
            <a:r>
              <a:rPr lang="en-US" sz="2800" dirty="0" err="1">
                <a:solidFill>
                  <a:srgbClr val="0000FF"/>
                </a:solidFill>
                <a:latin typeface="Times New Roman" panose="02020603050405020304" pitchFamily="18" charset="0"/>
                <a:ea typeface="Calibri" panose="020F0502020204030204" charset="0"/>
              </a:rPr>
              <a:t>giây</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Nếu</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trả</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lời</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đúng</a:t>
            </a:r>
            <a:r>
              <a:rPr lang="en-US" sz="2800" dirty="0">
                <a:solidFill>
                  <a:srgbClr val="0000FF"/>
                </a:solidFill>
                <a:latin typeface="Times New Roman" panose="02020603050405020304" pitchFamily="18" charset="0"/>
                <a:ea typeface="Calibri" panose="020F0502020204030204" charset="0"/>
              </a:rPr>
              <a:t> </a:t>
            </a:r>
            <a:r>
              <a:rPr lang="en-US" sz="2800" err="1">
                <a:solidFill>
                  <a:srgbClr val="0000FF"/>
                </a:solidFill>
                <a:latin typeface="Times New Roman" panose="02020603050405020304" pitchFamily="18" charset="0"/>
                <a:ea typeface="Calibri" panose="020F0502020204030204" charset="0"/>
              </a:rPr>
              <a:t>sẽ</a:t>
            </a:r>
            <a:r>
              <a:rPr lang="en-US" sz="2800">
                <a:solidFill>
                  <a:srgbClr val="0000FF"/>
                </a:solidFill>
                <a:latin typeface="Times New Roman" panose="02020603050405020304" pitchFamily="18" charset="0"/>
                <a:ea typeface="Calibri" panose="020F0502020204030204" charset="0"/>
              </a:rPr>
              <a:t> nhận được một ngôi sao. </a:t>
            </a:r>
            <a:r>
              <a:rPr lang="en-US" sz="2800" dirty="0" err="1">
                <a:solidFill>
                  <a:srgbClr val="0000FF"/>
                </a:solidFill>
                <a:latin typeface="Times New Roman" panose="02020603050405020304" pitchFamily="18" charset="0"/>
                <a:ea typeface="Calibri" panose="020F0502020204030204" charset="0"/>
              </a:rPr>
              <a:t>Nếu</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trả</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lời</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sai</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sẽ</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nhường</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quyền</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trả</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lời</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cho</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bạn</a:t>
            </a:r>
            <a:r>
              <a:rPr lang="en-US" sz="2800" dirty="0">
                <a:solidFill>
                  <a:srgbClr val="0000FF"/>
                </a:solidFill>
                <a:latin typeface="Times New Roman" panose="02020603050405020304" pitchFamily="18" charset="0"/>
                <a:ea typeface="Calibri" panose="020F0502020204030204" charset="0"/>
              </a:rPr>
              <a:t> </a:t>
            </a:r>
            <a:r>
              <a:rPr lang="en-US" sz="2800" dirty="0" err="1">
                <a:solidFill>
                  <a:srgbClr val="0000FF"/>
                </a:solidFill>
                <a:latin typeface="Times New Roman" panose="02020603050405020304" pitchFamily="18" charset="0"/>
                <a:ea typeface="Calibri" panose="020F0502020204030204" charset="0"/>
              </a:rPr>
              <a:t>khác</a:t>
            </a:r>
            <a:r>
              <a:rPr lang="en-US" sz="2800" dirty="0">
                <a:solidFill>
                  <a:srgbClr val="0000FF"/>
                </a:solidFill>
                <a:latin typeface="Times New Roman" panose="02020603050405020304" pitchFamily="18" charset="0"/>
                <a:ea typeface="Calibri" panose="020F0502020204030204" charset="0"/>
              </a:rPr>
              <a:t>.</a:t>
            </a:r>
            <a:endParaRPr lang="en-US" sz="2800" dirty="0">
              <a:solidFill>
                <a:srgbClr val="0000FF"/>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36571"/>
            <a:ext cx="12192000" cy="2721428"/>
          </a:xfrm>
          <a:prstGeom prst="rect">
            <a:avLst/>
          </a:prstGeom>
          <a:noFill/>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0" y="166006"/>
            <a:ext cx="12192000" cy="105319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677025" y="567436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227310" y="4128135"/>
            <a:ext cx="2035175" cy="161798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p:cNvPicPr/>
          <p:nvPr/>
        </p:nvPicPr>
        <p:blipFill>
          <a:blip r:embed="rId7"/>
          <a:srcRect t="7258"/>
          <a:stretch>
            <a:fillRect/>
          </a:stretch>
        </p:blipFill>
        <p:spPr>
          <a:xfrm>
            <a:off x="650603" y="157162"/>
            <a:ext cx="8244840" cy="4705985"/>
          </a:xfrm>
          <a:prstGeom prst="rect">
            <a:avLst/>
          </a:prstGeom>
          <a:noFill/>
          <a:ln w="9525">
            <a:noFill/>
          </a:ln>
        </p:spPr>
      </p:pic>
      <p:pic>
        <p:nvPicPr>
          <p:cNvPr id="40"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90" y="3957955"/>
            <a:ext cx="1903095" cy="223964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25"/>
          <p:cNvSpPr txBox="1"/>
          <p:nvPr/>
        </p:nvSpPr>
        <p:spPr>
          <a:xfrm>
            <a:off x="1784985" y="500996"/>
            <a:ext cx="5839395" cy="829945"/>
          </a:xfrm>
          <a:prstGeom prst="rect">
            <a:avLst/>
          </a:prstGeom>
          <a:noFill/>
        </p:spPr>
        <p:txBody>
          <a:bodyPr wrap="square" rtlCol="0">
            <a:spAutoFit/>
          </a:bodyPr>
          <a:lstStyle/>
          <a:p>
            <a:pPr algn="ctr"/>
            <a:r>
              <a:rPr lang="en-US" sz="4800" b="1">
                <a:gradFill>
                  <a:gsLst>
                    <a:gs pos="0">
                      <a:srgbClr val="7B32B2"/>
                    </a:gs>
                    <a:gs pos="100000">
                      <a:srgbClr val="401A5D"/>
                    </a:gs>
                  </a:gsLst>
                  <a:lin scaled="0"/>
                </a:gradFill>
                <a:latin typeface="UTM Spring" panose="02040603050506020204" pitchFamily="18" charset="0"/>
              </a:rPr>
              <a:t>Hãy chọn bông hoa</a:t>
            </a:r>
          </a:p>
        </p:txBody>
      </p:sp>
      <p:pic>
        <p:nvPicPr>
          <p:cNvPr id="101" name="Picture 100">
            <a:hlinkClick r:id="rId10" action="ppaction://hlinksldjump"/>
          </p:cNvPr>
          <p:cNvPicPr/>
          <p:nvPr/>
        </p:nvPicPr>
        <p:blipFill>
          <a:blip r:embed="rId11"/>
          <a:stretch>
            <a:fillRect/>
          </a:stretch>
        </p:blipFill>
        <p:spPr>
          <a:xfrm>
            <a:off x="1579880" y="1564005"/>
            <a:ext cx="855345" cy="770890"/>
          </a:xfrm>
          <a:prstGeom prst="rect">
            <a:avLst/>
          </a:prstGeom>
          <a:noFill/>
          <a:ln w="9525">
            <a:noFill/>
          </a:ln>
        </p:spPr>
      </p:pic>
      <p:sp>
        <p:nvSpPr>
          <p:cNvPr id="57" name="Rectangles 56"/>
          <p:cNvSpPr/>
          <p:nvPr/>
        </p:nvSpPr>
        <p:spPr>
          <a:xfrm>
            <a:off x="1605280" y="2391410"/>
            <a:ext cx="646430" cy="1198880"/>
          </a:xfrm>
          <a:prstGeom prst="rect">
            <a:avLst/>
          </a:prstGeom>
          <a:noFill/>
          <a:ln>
            <a:noFill/>
          </a:ln>
        </p:spPr>
        <p:txBody>
          <a:bodyPr wrap="none" rtlCol="0" anchor="t">
            <a:spAutoFit/>
          </a:bodyPr>
          <a:lstStyle/>
          <a:p>
            <a:pPr algn="ctr"/>
            <a:r>
              <a:rPr lang="en-US" altLang="zh-CN" sz="7200" b="1">
                <a:solidFill>
                  <a:schemeClr val="accent2"/>
                </a:solidFill>
                <a:effectLst>
                  <a:outerShdw blurRad="38100" dist="25400" dir="5400000" algn="ctr" rotWithShape="0">
                    <a:srgbClr val="6E747A">
                      <a:alpha val="43000"/>
                    </a:srgbClr>
                  </a:outerShdw>
                </a:effectLst>
              </a:rPr>
              <a:t>1</a:t>
            </a:r>
          </a:p>
        </p:txBody>
      </p:sp>
      <p:pic>
        <p:nvPicPr>
          <p:cNvPr id="103" name="Picture 102">
            <a:hlinkClick r:id="rId12" action="ppaction://hlinksldjump"/>
          </p:cNvPr>
          <p:cNvPicPr/>
          <p:nvPr/>
        </p:nvPicPr>
        <p:blipFill>
          <a:blip r:embed="rId13">
            <a:clrChange>
              <a:clrFrom>
                <a:srgbClr val="EEEEEE">
                  <a:alpha val="100000"/>
                </a:srgbClr>
              </a:clrFrom>
              <a:clrTo>
                <a:srgbClr val="EEEEEE">
                  <a:alpha val="100000"/>
                  <a:alpha val="0"/>
                </a:srgbClr>
              </a:clrTo>
            </a:clrChange>
          </a:blip>
          <a:stretch>
            <a:fillRect/>
          </a:stretch>
        </p:blipFill>
        <p:spPr>
          <a:xfrm>
            <a:off x="3765006" y="1581785"/>
            <a:ext cx="1038225" cy="836930"/>
          </a:xfrm>
          <a:prstGeom prst="rect">
            <a:avLst/>
          </a:prstGeom>
          <a:noFill/>
          <a:ln w="9525">
            <a:noFill/>
          </a:ln>
        </p:spPr>
      </p:pic>
      <p:sp>
        <p:nvSpPr>
          <p:cNvPr id="58" name="Rectangles 57"/>
          <p:cNvSpPr/>
          <p:nvPr/>
        </p:nvSpPr>
        <p:spPr>
          <a:xfrm>
            <a:off x="3899535" y="2334895"/>
            <a:ext cx="646430" cy="1198880"/>
          </a:xfrm>
          <a:prstGeom prst="rect">
            <a:avLst/>
          </a:prstGeom>
          <a:noFill/>
          <a:ln>
            <a:noFill/>
          </a:ln>
        </p:spPr>
        <p:txBody>
          <a:bodyPr wrap="none" rtlCol="0" anchor="t">
            <a:spAutoFit/>
          </a:bodyPr>
          <a:lstStyle/>
          <a:p>
            <a:pPr algn="ctr"/>
            <a:r>
              <a:rPr lang="en-US" altLang="zh-CN" sz="7200" b="1">
                <a:gradFill>
                  <a:gsLst>
                    <a:gs pos="0">
                      <a:srgbClr val="FE4444"/>
                    </a:gs>
                    <a:gs pos="100000">
                      <a:srgbClr val="832B2B"/>
                    </a:gs>
                  </a:gsLst>
                  <a:lin scaled="0"/>
                </a:gradFill>
                <a:effectLst>
                  <a:outerShdw blurRad="38100" dist="25400" dir="5400000" algn="ctr" rotWithShape="0">
                    <a:srgbClr val="6E747A">
                      <a:alpha val="43000"/>
                    </a:srgbClr>
                  </a:outerShdw>
                </a:effectLst>
              </a:rPr>
              <a:t>2</a:t>
            </a:r>
          </a:p>
        </p:txBody>
      </p:sp>
      <p:pic>
        <p:nvPicPr>
          <p:cNvPr id="104" name="Picture 103">
            <a:hlinkClick r:id="rId14" action="ppaction://hlinksldjump"/>
          </p:cNvPr>
          <p:cNvPicPr/>
          <p:nvPr/>
        </p:nvPicPr>
        <p:blipFill>
          <a:blip r:embed="rId15"/>
          <a:stretch>
            <a:fillRect/>
          </a:stretch>
        </p:blipFill>
        <p:spPr>
          <a:xfrm>
            <a:off x="6018031" y="1564005"/>
            <a:ext cx="1191895" cy="946150"/>
          </a:xfrm>
          <a:prstGeom prst="rect">
            <a:avLst/>
          </a:prstGeom>
          <a:noFill/>
          <a:ln w="9525">
            <a:noFill/>
          </a:ln>
        </p:spPr>
      </p:pic>
      <p:sp>
        <p:nvSpPr>
          <p:cNvPr id="59" name="Rectangles 58"/>
          <p:cNvSpPr/>
          <p:nvPr/>
        </p:nvSpPr>
        <p:spPr>
          <a:xfrm>
            <a:off x="6225540" y="2386965"/>
            <a:ext cx="646430" cy="1198880"/>
          </a:xfrm>
          <a:prstGeom prst="rect">
            <a:avLst/>
          </a:prstGeom>
          <a:noFill/>
          <a:ln>
            <a:noFill/>
          </a:ln>
        </p:spPr>
        <p:txBody>
          <a:bodyPr wrap="none" rtlCol="0" anchor="t">
            <a:spAutoFit/>
          </a:bodyPr>
          <a:lstStyle/>
          <a:p>
            <a:pPr algn="ctr"/>
            <a:r>
              <a:rPr lang="en-US" altLang="zh-CN" sz="7200" b="1">
                <a:solidFill>
                  <a:srgbClr val="0070C0"/>
                </a:solidFill>
                <a:effectLst>
                  <a:outerShdw blurRad="38100" dist="25400" dir="5400000" algn="ctr" rotWithShape="0">
                    <a:srgbClr val="6E747A">
                      <a:alpha val="43000"/>
                    </a:srgbClr>
                  </a:outerShdw>
                </a:effectLst>
              </a:rPr>
              <a:t>3</a:t>
            </a:r>
          </a:p>
        </p:txBody>
      </p:sp>
      <p:pic>
        <p:nvPicPr>
          <p:cNvPr id="43"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9319895" y="5653405"/>
            <a:ext cx="3101975" cy="1104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9892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7383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18515" y="5717540"/>
            <a:ext cx="2740025" cy="9753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771140" y="6076950"/>
            <a:ext cx="1457960" cy="5187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15" y="6076950"/>
            <a:ext cx="1731010" cy="51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1235075" y="59759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ia GIPHY | Stickers, Giphy, Flowers"/>
          <p:cNvPicPr>
            <a:picLocks noChangeAspect="1" noChangeArrowheads="1" noCrop="1"/>
          </p:cNvPicPr>
          <p:nvPr/>
        </p:nvPicPr>
        <p:blipFill>
          <a:blip r:embed="rId17"/>
          <a:srcRect/>
          <a:stretch>
            <a:fillRect/>
          </a:stretch>
        </p:blipFill>
        <p:spPr bwMode="auto">
          <a:xfrm>
            <a:off x="1920875" y="597852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9316720" y="592328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ia GIPHY | Stickers, Giphy, Flowers"/>
          <p:cNvPicPr>
            <a:picLocks noChangeAspect="1" noChangeArrowheads="1" noCrop="1"/>
          </p:cNvPicPr>
          <p:nvPr/>
        </p:nvPicPr>
        <p:blipFill>
          <a:blip r:embed="rId17"/>
          <a:srcRect/>
          <a:stretch>
            <a:fillRect/>
          </a:stretch>
        </p:blipFill>
        <p:spPr bwMode="auto">
          <a:xfrm>
            <a:off x="10014585" y="581977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2781935" y="602869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via GIPHY | Stickers, Giphy, Flowers"/>
          <p:cNvPicPr>
            <a:picLocks noChangeAspect="1" noChangeArrowheads="1" noCrop="1"/>
          </p:cNvPicPr>
          <p:nvPr/>
        </p:nvPicPr>
        <p:blipFill>
          <a:blip r:embed="rId17"/>
          <a:srcRect/>
          <a:stretch>
            <a:fillRect/>
          </a:stretch>
        </p:blipFill>
        <p:spPr bwMode="auto">
          <a:xfrm>
            <a:off x="34232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4222750" y="60394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via GIPHY | Stickers, Giphy, Flowers"/>
          <p:cNvPicPr>
            <a:picLocks noChangeAspect="1" noChangeArrowheads="1" noCrop="1"/>
          </p:cNvPicPr>
          <p:nvPr/>
        </p:nvPicPr>
        <p:blipFill>
          <a:blip r:embed="rId17"/>
          <a:srcRect/>
          <a:stretch>
            <a:fillRect/>
          </a:stretch>
        </p:blipFill>
        <p:spPr bwMode="auto">
          <a:xfrm>
            <a:off x="4919980"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5593080"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via GIPHY | Stickers, Giphy, Flowers"/>
          <p:cNvPicPr>
            <a:picLocks noChangeAspect="1" noChangeArrowheads="1" noCrop="1"/>
          </p:cNvPicPr>
          <p:nvPr/>
        </p:nvPicPr>
        <p:blipFill>
          <a:blip r:embed="rId17"/>
          <a:srcRect/>
          <a:stretch>
            <a:fillRect/>
          </a:stretch>
        </p:blipFill>
        <p:spPr bwMode="auto">
          <a:xfrm>
            <a:off x="629031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7130415"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a GIPHY | Stickers, Giphy, Flowers"/>
          <p:cNvPicPr>
            <a:picLocks noChangeAspect="1" noChangeArrowheads="1" noCrop="1"/>
          </p:cNvPicPr>
          <p:nvPr/>
        </p:nvPicPr>
        <p:blipFill>
          <a:blip r:embed="rId17"/>
          <a:srcRect/>
          <a:stretch>
            <a:fillRect/>
          </a:stretch>
        </p:blipFill>
        <p:spPr bwMode="auto">
          <a:xfrm>
            <a:off x="782828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owing Wild Flowers Sticker by Botanical PaperWorks for iOS &amp;amp; Android |  GIPHY | Flowers gif, Good morning beautiful gif, Beautiful gif"/>
          <p:cNvPicPr>
            <a:picLocks noChangeAspect="1" noChangeArrowheads="1" noCrop="1"/>
          </p:cNvPicPr>
          <p:nvPr/>
        </p:nvPicPr>
        <p:blipFill>
          <a:blip r:embed="rId16"/>
          <a:srcRect/>
          <a:stretch>
            <a:fillRect/>
          </a:stretch>
        </p:blipFill>
        <p:spPr bwMode="auto">
          <a:xfrm>
            <a:off x="8103235" y="601091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a:picLocks noChangeAspect="1" noChangeArrowheads="1" noCrop="1"/>
          </p:cNvPicPr>
          <p:nvPr/>
        </p:nvPicPr>
        <p:blipFill>
          <a:blip r:embed="rId17"/>
          <a:srcRect/>
          <a:stretch>
            <a:fillRect/>
          </a:stretch>
        </p:blipFill>
        <p:spPr bwMode="auto">
          <a:xfrm>
            <a:off x="880046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via GIPHY | Stickers, Giphy, Flowers"/>
          <p:cNvPicPr>
            <a:picLocks noChangeAspect="1" noChangeArrowheads="1" noCrop="1"/>
          </p:cNvPicPr>
          <p:nvPr/>
        </p:nvPicPr>
        <p:blipFill>
          <a:blip r:embed="rId17"/>
          <a:srcRect/>
          <a:stretch>
            <a:fillRect/>
          </a:stretch>
        </p:blipFill>
        <p:spPr bwMode="auto">
          <a:xfrm>
            <a:off x="60267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via GIPHY | Stickers, Giphy, Flowers"/>
          <p:cNvPicPr>
            <a:picLocks noChangeAspect="1" noChangeArrowheads="1" noCrop="1"/>
          </p:cNvPicPr>
          <p:nvPr/>
        </p:nvPicPr>
        <p:blipFill>
          <a:blip r:embed="rId17"/>
          <a:srcRect/>
          <a:stretch>
            <a:fillRect/>
          </a:stretch>
        </p:blipFill>
        <p:spPr bwMode="auto">
          <a:xfrm>
            <a:off x="8277225" y="587946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via GIPHY | Stickers, Giphy, Flowers"/>
          <p:cNvPicPr>
            <a:picLocks noChangeAspect="1" noChangeArrowheads="1" noCrop="1"/>
          </p:cNvPicPr>
          <p:nvPr/>
        </p:nvPicPr>
        <p:blipFill>
          <a:blip r:embed="rId17"/>
          <a:srcRect/>
          <a:stretch>
            <a:fillRect/>
          </a:stretch>
        </p:blipFill>
        <p:spPr bwMode="auto">
          <a:xfrm>
            <a:off x="962977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him trên Butterfly Beautification"/>
          <p:cNvPicPr>
            <a:picLocks noChangeAspect="1" noChangeArrowheads="1" noCrop="1"/>
          </p:cNvPicPr>
          <p:nvPr/>
        </p:nvPicPr>
        <p:blipFill>
          <a:blip r:embed="rId18"/>
          <a:srcRect/>
          <a:stretch>
            <a:fillRect/>
          </a:stretch>
        </p:blipFill>
        <p:spPr bwMode="auto">
          <a:xfrm>
            <a:off x="10791715" y="5330095"/>
            <a:ext cx="1400270" cy="14002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him trên Butterfly Beautification"/>
          <p:cNvPicPr>
            <a:picLocks noChangeAspect="1" noChangeArrowheads="1" noCrop="1"/>
          </p:cNvPicPr>
          <p:nvPr/>
        </p:nvPicPr>
        <p:blipFill>
          <a:blip r:embed="rId18"/>
          <a:srcRect/>
          <a:stretch>
            <a:fillRect/>
          </a:stretch>
        </p:blipFill>
        <p:spPr bwMode="auto">
          <a:xfrm>
            <a:off x="144145" y="5594350"/>
            <a:ext cx="1162685" cy="11633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picture containing leaf, fern&#10;&#10;Description automatically generated"/>
          <p:cNvPicPr/>
          <p:nvPr/>
        </p:nvPicPr>
        <p:blipFill>
          <a:blip r:embed="rId19">
            <a:extLst>
              <a:ext uri="{28A0092B-C50C-407E-A947-70E740481C1C}">
                <a14:useLocalDpi xmlns:a14="http://schemas.microsoft.com/office/drawing/2010/main" val="0"/>
              </a:ext>
            </a:extLst>
          </a:blip>
          <a:srcRect/>
          <a:stretch>
            <a:fillRect/>
          </a:stretch>
        </p:blipFill>
        <p:spPr bwMode="auto">
          <a:xfrm>
            <a:off x="9274809" y="674915"/>
            <a:ext cx="2481761" cy="415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p:cNvGrpSpPr/>
          <p:nvPr/>
        </p:nvGrpSpPr>
        <p:grpSpPr bwMode="auto">
          <a:xfrm>
            <a:off x="8709296" y="3913050"/>
            <a:ext cx="1825626" cy="1912621"/>
            <a:chOff x="0" y="0"/>
            <a:chExt cx="1150" cy="1205"/>
          </a:xfrm>
        </p:grpSpPr>
        <p:sp>
          <p:nvSpPr>
            <p:cNvPr id="67" name="Freeform 66"/>
            <p:cNvSpPr>
              <a:spLocks/>
            </p:cNvSpPr>
            <p:nvPr/>
          </p:nvSpPr>
          <p:spPr bwMode="auto">
            <a:xfrm>
              <a:off x="0" y="255"/>
              <a:ext cx="1109" cy="950"/>
            </a:xfrm>
            <a:custGeom>
              <a:avLst/>
              <a:gdLst>
                <a:gd name="T0" fmla="*/ 52 w 1109"/>
                <a:gd name="T1" fmla="*/ 131 h 950"/>
                <a:gd name="T2" fmla="*/ 52 w 1109"/>
                <a:gd name="T3" fmla="*/ 419 h 950"/>
                <a:gd name="T4" fmla="*/ 124 w 1109"/>
                <a:gd name="T5" fmla="*/ 639 h 950"/>
                <a:gd name="T6" fmla="*/ 276 w 1109"/>
                <a:gd name="T7" fmla="*/ 783 h 950"/>
                <a:gd name="T8" fmla="*/ 704 w 1109"/>
                <a:gd name="T9" fmla="*/ 919 h 950"/>
                <a:gd name="T10" fmla="*/ 1006 w 1109"/>
                <a:gd name="T11" fmla="*/ 933 h 950"/>
                <a:gd name="T12" fmla="*/ 1109 w 1109"/>
                <a:gd name="T13" fmla="*/ 785 h 950"/>
                <a:gd name="T14" fmla="*/ 1079 w 1109"/>
                <a:gd name="T15" fmla="*/ 357 h 950"/>
                <a:gd name="T16" fmla="*/ 1012 w 1109"/>
                <a:gd name="T17" fmla="*/ 227 h 950"/>
                <a:gd name="T18" fmla="*/ 858 w 1109"/>
                <a:gd name="T19" fmla="*/ 165 h 950"/>
                <a:gd name="T20" fmla="*/ 556 w 1109"/>
                <a:gd name="T21" fmla="*/ 3 h 950"/>
                <a:gd name="T22" fmla="*/ 116 w 1109"/>
                <a:gd name="T23" fmla="*/ 35 h 950"/>
                <a:gd name="T24" fmla="*/ 52 w 1109"/>
                <a:gd name="T25" fmla="*/ 163 h 950"/>
                <a:gd name="T26" fmla="*/ 84 w 1109"/>
                <a:gd name="T27" fmla="*/ 283 h 950"/>
                <a:gd name="T28" fmla="*/ 0 w 1109"/>
                <a:gd name="T29" fmla="*/ 231 h 950"/>
                <a:gd name="T30" fmla="*/ 52 w 1109"/>
                <a:gd name="T31" fmla="*/ 131 h 9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9"/>
                <a:gd name="T49" fmla="*/ 0 h 950"/>
                <a:gd name="T50" fmla="*/ 1109 w 1109"/>
                <a:gd name="T51" fmla="*/ 950 h 9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9" h="950">
                  <a:moveTo>
                    <a:pt x="52" y="131"/>
                  </a:moveTo>
                  <a:cubicBezTo>
                    <a:pt x="52" y="158"/>
                    <a:pt x="40" y="334"/>
                    <a:pt x="52" y="419"/>
                  </a:cubicBezTo>
                  <a:cubicBezTo>
                    <a:pt x="64" y="504"/>
                    <a:pt x="87" y="578"/>
                    <a:pt x="124" y="639"/>
                  </a:cubicBezTo>
                  <a:cubicBezTo>
                    <a:pt x="181" y="725"/>
                    <a:pt x="190" y="746"/>
                    <a:pt x="276" y="783"/>
                  </a:cubicBezTo>
                  <a:cubicBezTo>
                    <a:pt x="427" y="847"/>
                    <a:pt x="549" y="866"/>
                    <a:pt x="704" y="919"/>
                  </a:cubicBezTo>
                  <a:cubicBezTo>
                    <a:pt x="803" y="909"/>
                    <a:pt x="908" y="950"/>
                    <a:pt x="1006" y="933"/>
                  </a:cubicBezTo>
                  <a:cubicBezTo>
                    <a:pt x="1065" y="923"/>
                    <a:pt x="1109" y="785"/>
                    <a:pt x="1109" y="785"/>
                  </a:cubicBezTo>
                  <a:cubicBezTo>
                    <a:pt x="1099" y="642"/>
                    <a:pt x="1100" y="498"/>
                    <a:pt x="1079" y="357"/>
                  </a:cubicBezTo>
                  <a:cubicBezTo>
                    <a:pt x="1071" y="307"/>
                    <a:pt x="1042" y="254"/>
                    <a:pt x="1012" y="227"/>
                  </a:cubicBezTo>
                  <a:cubicBezTo>
                    <a:pt x="893" y="122"/>
                    <a:pt x="948" y="196"/>
                    <a:pt x="858" y="165"/>
                  </a:cubicBezTo>
                  <a:cubicBezTo>
                    <a:pt x="785" y="57"/>
                    <a:pt x="679" y="26"/>
                    <a:pt x="556" y="3"/>
                  </a:cubicBezTo>
                  <a:cubicBezTo>
                    <a:pt x="339" y="8"/>
                    <a:pt x="330" y="0"/>
                    <a:pt x="116" y="35"/>
                  </a:cubicBezTo>
                  <a:cubicBezTo>
                    <a:pt x="24" y="61"/>
                    <a:pt x="74" y="134"/>
                    <a:pt x="52" y="163"/>
                  </a:cubicBezTo>
                  <a:cubicBezTo>
                    <a:pt x="47" y="204"/>
                    <a:pt x="93" y="272"/>
                    <a:pt x="84" y="283"/>
                  </a:cubicBezTo>
                  <a:cubicBezTo>
                    <a:pt x="89" y="298"/>
                    <a:pt x="5" y="256"/>
                    <a:pt x="0" y="231"/>
                  </a:cubicBezTo>
                  <a:lnTo>
                    <a:pt x="52" y="13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vi-VN" sz="1100">
                  <a:effectLst/>
                  <a:latin typeface="Arial"/>
                  <a:ea typeface="Times New Roman"/>
                  <a:cs typeface="Times New Roman"/>
                </a:rPr>
                <a:t> </a:t>
              </a:r>
              <a:endParaRPr lang="vi-VN" sz="1100">
                <a:effectLst/>
                <a:latin typeface="Arial"/>
                <a:ea typeface="Arial"/>
                <a:cs typeface="Times New Roman"/>
              </a:endParaRPr>
            </a:p>
          </p:txBody>
        </p:sp>
        <p:sp>
          <p:nvSpPr>
            <p:cNvPr id="68" name="Freeform 67"/>
            <p:cNvSpPr>
              <a:spLocks/>
            </p:cNvSpPr>
            <p:nvPr/>
          </p:nvSpPr>
          <p:spPr bwMode="auto">
            <a:xfrm>
              <a:off x="24" y="231"/>
              <a:ext cx="1109" cy="950"/>
            </a:xfrm>
            <a:custGeom>
              <a:avLst/>
              <a:gdLst>
                <a:gd name="T0" fmla="*/ 52 w 1109"/>
                <a:gd name="T1" fmla="*/ 131 h 950"/>
                <a:gd name="T2" fmla="*/ 52 w 1109"/>
                <a:gd name="T3" fmla="*/ 419 h 950"/>
                <a:gd name="T4" fmla="*/ 124 w 1109"/>
                <a:gd name="T5" fmla="*/ 639 h 950"/>
                <a:gd name="T6" fmla="*/ 276 w 1109"/>
                <a:gd name="T7" fmla="*/ 783 h 950"/>
                <a:gd name="T8" fmla="*/ 704 w 1109"/>
                <a:gd name="T9" fmla="*/ 919 h 950"/>
                <a:gd name="T10" fmla="*/ 1006 w 1109"/>
                <a:gd name="T11" fmla="*/ 933 h 950"/>
                <a:gd name="T12" fmla="*/ 1109 w 1109"/>
                <a:gd name="T13" fmla="*/ 785 h 950"/>
                <a:gd name="T14" fmla="*/ 1079 w 1109"/>
                <a:gd name="T15" fmla="*/ 357 h 950"/>
                <a:gd name="T16" fmla="*/ 1012 w 1109"/>
                <a:gd name="T17" fmla="*/ 227 h 950"/>
                <a:gd name="T18" fmla="*/ 858 w 1109"/>
                <a:gd name="T19" fmla="*/ 165 h 950"/>
                <a:gd name="T20" fmla="*/ 556 w 1109"/>
                <a:gd name="T21" fmla="*/ 3 h 950"/>
                <a:gd name="T22" fmla="*/ 116 w 1109"/>
                <a:gd name="T23" fmla="*/ 35 h 950"/>
                <a:gd name="T24" fmla="*/ 52 w 1109"/>
                <a:gd name="T25" fmla="*/ 163 h 950"/>
                <a:gd name="T26" fmla="*/ 84 w 1109"/>
                <a:gd name="T27" fmla="*/ 283 h 950"/>
                <a:gd name="T28" fmla="*/ 0 w 1109"/>
                <a:gd name="T29" fmla="*/ 231 h 950"/>
                <a:gd name="T30" fmla="*/ 52 w 1109"/>
                <a:gd name="T31" fmla="*/ 131 h 9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9"/>
                <a:gd name="T49" fmla="*/ 0 h 950"/>
                <a:gd name="T50" fmla="*/ 1109 w 1109"/>
                <a:gd name="T51" fmla="*/ 950 h 9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9" h="950">
                  <a:moveTo>
                    <a:pt x="52" y="131"/>
                  </a:moveTo>
                  <a:cubicBezTo>
                    <a:pt x="52" y="158"/>
                    <a:pt x="40" y="334"/>
                    <a:pt x="52" y="419"/>
                  </a:cubicBezTo>
                  <a:cubicBezTo>
                    <a:pt x="64" y="504"/>
                    <a:pt x="87" y="578"/>
                    <a:pt x="124" y="639"/>
                  </a:cubicBezTo>
                  <a:cubicBezTo>
                    <a:pt x="181" y="725"/>
                    <a:pt x="190" y="746"/>
                    <a:pt x="276" y="783"/>
                  </a:cubicBezTo>
                  <a:cubicBezTo>
                    <a:pt x="427" y="847"/>
                    <a:pt x="549" y="866"/>
                    <a:pt x="704" y="919"/>
                  </a:cubicBezTo>
                  <a:cubicBezTo>
                    <a:pt x="803" y="909"/>
                    <a:pt x="908" y="950"/>
                    <a:pt x="1006" y="933"/>
                  </a:cubicBezTo>
                  <a:cubicBezTo>
                    <a:pt x="1065" y="923"/>
                    <a:pt x="1109" y="785"/>
                    <a:pt x="1109" y="785"/>
                  </a:cubicBezTo>
                  <a:cubicBezTo>
                    <a:pt x="1099" y="642"/>
                    <a:pt x="1100" y="498"/>
                    <a:pt x="1079" y="357"/>
                  </a:cubicBezTo>
                  <a:cubicBezTo>
                    <a:pt x="1071" y="307"/>
                    <a:pt x="1042" y="254"/>
                    <a:pt x="1012" y="227"/>
                  </a:cubicBezTo>
                  <a:cubicBezTo>
                    <a:pt x="893" y="122"/>
                    <a:pt x="948" y="196"/>
                    <a:pt x="858" y="165"/>
                  </a:cubicBezTo>
                  <a:cubicBezTo>
                    <a:pt x="785" y="57"/>
                    <a:pt x="679" y="26"/>
                    <a:pt x="556" y="3"/>
                  </a:cubicBezTo>
                  <a:cubicBezTo>
                    <a:pt x="339" y="8"/>
                    <a:pt x="330" y="0"/>
                    <a:pt x="116" y="35"/>
                  </a:cubicBezTo>
                  <a:cubicBezTo>
                    <a:pt x="24" y="61"/>
                    <a:pt x="74" y="134"/>
                    <a:pt x="52" y="163"/>
                  </a:cubicBezTo>
                  <a:cubicBezTo>
                    <a:pt x="47" y="204"/>
                    <a:pt x="93" y="272"/>
                    <a:pt x="84" y="283"/>
                  </a:cubicBezTo>
                  <a:cubicBezTo>
                    <a:pt x="89" y="298"/>
                    <a:pt x="5" y="256"/>
                    <a:pt x="0" y="231"/>
                  </a:cubicBezTo>
                  <a:lnTo>
                    <a:pt x="52" y="131"/>
                  </a:lnTo>
                  <a:close/>
                </a:path>
              </a:pathLst>
            </a:custGeom>
            <a:pattFill prst="horzBrick">
              <a:fgClr>
                <a:srgbClr val="DDDDDD"/>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15000"/>
                </a:lnSpc>
                <a:spcAft>
                  <a:spcPts val="1000"/>
                </a:spcAft>
              </a:pPr>
              <a:r>
                <a:rPr lang="vi-VN" sz="1100">
                  <a:effectLst/>
                  <a:latin typeface="Arial"/>
                  <a:ea typeface="Times New Roman"/>
                  <a:cs typeface="Times New Roman"/>
                </a:rPr>
                <a:t> </a:t>
              </a:r>
              <a:endParaRPr lang="vi-VN" sz="1100">
                <a:effectLst/>
                <a:latin typeface="Arial"/>
                <a:ea typeface="Arial"/>
                <a:cs typeface="Times New Roman"/>
              </a:endParaRPr>
            </a:p>
          </p:txBody>
        </p:sp>
        <p:grpSp>
          <p:nvGrpSpPr>
            <p:cNvPr id="70" name="Group 69"/>
            <p:cNvGrpSpPr>
              <a:grpSpLocks/>
            </p:cNvGrpSpPr>
            <p:nvPr/>
          </p:nvGrpSpPr>
          <p:grpSpPr bwMode="auto">
            <a:xfrm>
              <a:off x="125" y="0"/>
              <a:ext cx="1025" cy="1152"/>
              <a:chOff x="125" y="0"/>
              <a:chExt cx="1025" cy="1152"/>
            </a:xfrm>
          </p:grpSpPr>
          <p:pic>
            <p:nvPicPr>
              <p:cNvPr id="71" name="Picture 7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7" y="279"/>
                <a:ext cx="430" cy="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2" name="Group 71"/>
              <p:cNvGrpSpPr>
                <a:grpSpLocks/>
              </p:cNvGrpSpPr>
              <p:nvPr/>
            </p:nvGrpSpPr>
            <p:grpSpPr bwMode="auto">
              <a:xfrm>
                <a:off x="125" y="0"/>
                <a:ext cx="288" cy="873"/>
                <a:chOff x="125" y="0"/>
                <a:chExt cx="288" cy="873"/>
              </a:xfrm>
            </p:grpSpPr>
            <p:pic>
              <p:nvPicPr>
                <p:cNvPr id="74" name="Picture 73" descr="000803_1055_4732_v__v"/>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25" y="246"/>
                  <a:ext cx="288"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0"/>
                <p:cNvSpPr txBox="1">
                  <a:spLocks noChangeArrowheads="1"/>
                </p:cNvSpPr>
                <p:nvPr/>
              </p:nvSpPr>
              <p:spPr bwMode="auto">
                <a:xfrm>
                  <a:off x="125" y="0"/>
                  <a:ext cx="192"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ts val="1680"/>
                    </a:spcBef>
                    <a:spcAft>
                      <a:spcPts val="0"/>
                    </a:spcAft>
                  </a:pPr>
                  <a:r>
                    <a:rPr lang="vi-VN" sz="2800" kern="1200">
                      <a:solidFill>
                        <a:srgbClr val="FF0000"/>
                      </a:solidFill>
                      <a:effectLst/>
                      <a:latin typeface="Arial"/>
                      <a:ea typeface="Times New Roman"/>
                    </a:rPr>
                    <a:t>?</a:t>
                  </a:r>
                  <a:endParaRPr lang="vi-VN" sz="1200">
                    <a:effectLst/>
                    <a:latin typeface="Times New Roman"/>
                    <a:ea typeface="Times New Roman"/>
                  </a:endParaRPr>
                </a:p>
              </p:txBody>
            </p:sp>
          </p:grpSp>
          <p:pic>
            <p:nvPicPr>
              <p:cNvPr id="73" name="Picture 72" descr="EASTO00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7" y="528"/>
                <a:ext cx="59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6" name="Picture 75"/>
          <p:cNvPicPr/>
          <p:nvPr/>
        </p:nvPicPr>
        <p:blipFill>
          <a:blip r:embed="rId23" cstate="print">
            <a:extLst>
              <a:ext uri="{28A0092B-C50C-407E-A947-70E740481C1C}">
                <a14:useLocalDpi xmlns:a14="http://schemas.microsoft.com/office/drawing/2010/main" val="0"/>
              </a:ext>
            </a:extLst>
          </a:blip>
          <a:stretch>
            <a:fillRect/>
          </a:stretch>
        </p:blipFill>
        <p:spPr>
          <a:xfrm>
            <a:off x="10151745" y="3312975"/>
            <a:ext cx="1200150" cy="1200150"/>
          </a:xfrm>
          <a:prstGeom prst="rect">
            <a:avLst/>
          </a:prstGeom>
        </p:spPr>
      </p:pic>
      <p:sp>
        <p:nvSpPr>
          <p:cNvPr id="52" name="Rectangles 37">
            <a:hlinkClick r:id="rId24" action="ppaction://hlinksldjump"/>
          </p:cNvPr>
          <p:cNvSpPr/>
          <p:nvPr/>
        </p:nvSpPr>
        <p:spPr>
          <a:xfrm>
            <a:off x="10014585" y="0"/>
            <a:ext cx="2173536" cy="646331"/>
          </a:xfrm>
          <a:prstGeom prst="rect">
            <a:avLst/>
          </a:prstGeom>
          <a:solidFill>
            <a:srgbClr val="00B0F0"/>
          </a:solidFill>
          <a:ln>
            <a:noFill/>
          </a:ln>
        </p:spPr>
        <p:txBody>
          <a:bodyPr wrap="square" rtlCol="0" anchor="t">
            <a:spAutoFit/>
          </a:bodyPr>
          <a:lstStyle/>
          <a:p>
            <a:pPr algn="ctr"/>
            <a:r>
              <a:rPr lang="vi-VN" altLang="zh-CN" sz="3600" smtClean="0">
                <a:ln w="12700" cmpd="sng">
                  <a:solidFill>
                    <a:srgbClr val="FFC000"/>
                  </a:solidFill>
                  <a:prstDash val="solid"/>
                </a:ln>
                <a:solidFill>
                  <a:schemeClr val="bg1">
                    <a:lumMod val="85000"/>
                  </a:schemeClr>
                </a:solidFill>
                <a:latin typeface="UTM ViceroyJF" panose="02040603050506020204" charset="0"/>
                <a:cs typeface="UTM ViceroyJF" panose="02040603050506020204" charset="0"/>
              </a:rPr>
              <a:t>BÀI MỚI </a:t>
            </a:r>
            <a:endParaRPr lang="en-US" altLang="zh-CN" sz="3600">
              <a:ln w="12700" cmpd="sng">
                <a:solidFill>
                  <a:srgbClr val="FFC000"/>
                </a:solidFill>
                <a:prstDash val="solid"/>
              </a:ln>
              <a:solidFill>
                <a:schemeClr val="bg1">
                  <a:lumMod val="85000"/>
                </a:schemeClr>
              </a:solidFill>
              <a:latin typeface="UTM ViceroyJF" panose="02040603050506020204" charset="0"/>
              <a:cs typeface="UTM ViceroyJF" panose="0204060305050602020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p:nvPr/>
        </p:nvPicPr>
        <p:blipFill>
          <a:blip r:embed="rId5"/>
          <a:srcRect l="2099" t="9825" r="3449" b="8159"/>
          <a:stretch>
            <a:fillRect/>
          </a:stretch>
        </p:blipFill>
        <p:spPr>
          <a:xfrm>
            <a:off x="1057910" y="1092835"/>
            <a:ext cx="8571865" cy="4474210"/>
          </a:xfrm>
          <a:prstGeom prst="rect">
            <a:avLst/>
          </a:prstGeom>
          <a:noFill/>
          <a:ln w="9525">
            <a:noFill/>
          </a:ln>
        </p:spPr>
      </p:pic>
      <p:sp>
        <p:nvSpPr>
          <p:cNvPr id="7" name="TextBox 6"/>
          <p:cNvSpPr txBox="1"/>
          <p:nvPr/>
        </p:nvSpPr>
        <p:spPr>
          <a:xfrm>
            <a:off x="1921049" y="1833225"/>
            <a:ext cx="7272810" cy="1412692"/>
          </a:xfrm>
          <a:prstGeom prst="rect">
            <a:avLst/>
          </a:prstGeom>
          <a:noFill/>
        </p:spPr>
        <p:txBody>
          <a:bodyPr wrap="square" lIns="91438" tIns="45719" rIns="91438" bIns="45719" rtlCol="0">
            <a:spAutoFit/>
          </a:bodyPr>
          <a:lstStyle/>
          <a:p>
            <a:pPr algn="just" defTabSz="685800" fontAlgn="auto">
              <a:lnSpc>
                <a:spcPct val="110000"/>
              </a:lnSpc>
              <a:spcBef>
                <a:spcPts val="0"/>
              </a:spcBef>
              <a:spcAft>
                <a:spcPts val="0"/>
              </a:spcAft>
            </a:pPr>
            <a:r>
              <a:rPr lang="vi-VN" sz="2600" b="1" i="1">
                <a:solidFill>
                  <a:srgbClr val="7030A0"/>
                </a:solidFill>
                <a:latin typeface="UTM Spring"/>
                <a:cs typeface="Times New Roman" panose="02020603050405020304" pitchFamily="18" charset="0"/>
              </a:rPr>
              <a:t>Cấu tạo đoạn văn nêu ý kiến về một hiện tượng xã hội gồm mấy phần? Là những phần nào? </a:t>
            </a:r>
            <a:endParaRPr lang="en-US" sz="2600" b="1" i="1">
              <a:solidFill>
                <a:srgbClr val="7030A0"/>
              </a:solidFill>
              <a:latin typeface="UTM Spring"/>
              <a:cs typeface="Times New Roman" panose="02020603050405020304" pitchFamily="18" charset="0"/>
            </a:endParaRPr>
          </a:p>
        </p:txBody>
      </p:sp>
      <p:sp>
        <p:nvSpPr>
          <p:cNvPr id="5" name="TextBox 4"/>
          <p:cNvSpPr txBox="1"/>
          <p:nvPr/>
        </p:nvSpPr>
        <p:spPr>
          <a:xfrm>
            <a:off x="2046016" y="3149363"/>
            <a:ext cx="6679088" cy="2092879"/>
          </a:xfrm>
          <a:prstGeom prst="rect">
            <a:avLst/>
          </a:prstGeom>
          <a:noFill/>
        </p:spPr>
        <p:txBody>
          <a:bodyPr wrap="square" lIns="91438" tIns="45719" rIns="91438" bIns="45719" rtlCol="0">
            <a:spAutoFit/>
          </a:bodyPr>
          <a:lstStyle/>
          <a:p>
            <a:pPr algn="ctr" defTabSz="685800" fontAlgn="auto">
              <a:spcBef>
                <a:spcPts val="0"/>
              </a:spcBef>
              <a:spcAft>
                <a:spcPts val="0"/>
              </a:spcAft>
            </a:pPr>
            <a:r>
              <a:rPr lang="en-US" sz="2600" b="1" dirty="0">
                <a:solidFill>
                  <a:srgbClr val="0070C0"/>
                </a:solidFill>
                <a:latin typeface="UTM Spring"/>
                <a:cs typeface="Times New Roman" panose="02020603050405020304" pitchFamily="18" charset="0"/>
                <a:sym typeface="+mn-ea"/>
              </a:rPr>
              <a:t>Đáp án:</a:t>
            </a:r>
          </a:p>
          <a:p>
            <a:pPr algn="ctr" defTabSz="685800"/>
            <a:r>
              <a:rPr lang="vi-VN" sz="2600" b="1" smtClean="0">
                <a:solidFill>
                  <a:schemeClr val="accent6">
                    <a:lumMod val="75000"/>
                  </a:schemeClr>
                </a:solidFill>
                <a:latin typeface="UTM Spring"/>
                <a:cs typeface="Times New Roman" panose="02020603050405020304" pitchFamily="18" charset="0"/>
                <a:sym typeface="+mn-ea"/>
              </a:rPr>
              <a:t>Cấu </a:t>
            </a:r>
            <a:r>
              <a:rPr lang="vi-VN" sz="2600" b="1">
                <a:solidFill>
                  <a:schemeClr val="accent6">
                    <a:lumMod val="75000"/>
                  </a:schemeClr>
                </a:solidFill>
                <a:latin typeface="UTM Spring"/>
                <a:cs typeface="Times New Roman" panose="02020603050405020304" pitchFamily="18" charset="0"/>
                <a:sym typeface="+mn-ea"/>
              </a:rPr>
              <a:t>tạo đoạn văn nêu ý kiến về một hiện tượng xã hội gồm 3 phần: Mở đoạn , thân đoạn và kết đoạn . </a:t>
            </a:r>
            <a:endParaRPr lang="en-US" sz="2600" b="1" dirty="0">
              <a:solidFill>
                <a:schemeClr val="accent6">
                  <a:lumMod val="75000"/>
                </a:schemeClr>
              </a:solidFill>
              <a:latin typeface="UTM Spring"/>
              <a:cs typeface="Times New Roman" panose="02020603050405020304" pitchFamily="18" charset="0"/>
            </a:endParaRPr>
          </a:p>
          <a:p>
            <a:pPr defTabSz="685800" fontAlgn="auto">
              <a:spcBef>
                <a:spcPts val="0"/>
              </a:spcBef>
              <a:spcAft>
                <a:spcPts val="0"/>
              </a:spcAft>
            </a:pPr>
            <a:endParaRPr lang="en-US" sz="2600" b="1" dirty="0">
              <a:solidFill>
                <a:schemeClr val="accent6">
                  <a:lumMod val="75000"/>
                </a:schemeClr>
              </a:solidFill>
              <a:latin typeface="UTM Spring"/>
              <a:cs typeface="Times New Roman" panose="02020603050405020304" pitchFamily="18" charset="0"/>
            </a:endParaRP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173595" y="4548187"/>
            <a:ext cx="1527810" cy="6496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10</a:t>
            </a:r>
          </a:p>
        </p:txBody>
      </p:sp>
      <p:sp>
        <p:nvSpPr>
          <p:cNvPr id="9" name="Oval 8"/>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09</a:t>
            </a:r>
          </a:p>
        </p:txBody>
      </p:sp>
      <p:sp>
        <p:nvSpPr>
          <p:cNvPr id="10" name="Oval 9"/>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08</a:t>
            </a:r>
          </a:p>
        </p:txBody>
      </p:sp>
      <p:sp>
        <p:nvSpPr>
          <p:cNvPr id="11" name="Oval 10"/>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07</a:t>
            </a:r>
          </a:p>
        </p:txBody>
      </p:sp>
      <p:sp>
        <p:nvSpPr>
          <p:cNvPr id="12" name="Oval 11"/>
          <p:cNvSpPr/>
          <p:nvPr/>
        </p:nvSpPr>
        <p:spPr>
          <a:xfrm>
            <a:off x="183333" y="25363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06</a:t>
            </a:r>
          </a:p>
        </p:txBody>
      </p:sp>
      <p:sp>
        <p:nvSpPr>
          <p:cNvPr id="13" name="Oval 12"/>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05</a:t>
            </a:r>
          </a:p>
        </p:txBody>
      </p:sp>
      <p:sp>
        <p:nvSpPr>
          <p:cNvPr id="14" name="Oval 13"/>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04</a:t>
            </a:r>
          </a:p>
        </p:txBody>
      </p:sp>
      <p:sp>
        <p:nvSpPr>
          <p:cNvPr id="15" name="Oval 14"/>
          <p:cNvSpPr/>
          <p:nvPr/>
        </p:nvSpPr>
        <p:spPr>
          <a:xfrm>
            <a:off x="183333" y="2599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03</a:t>
            </a:r>
          </a:p>
        </p:txBody>
      </p:sp>
      <p:sp>
        <p:nvSpPr>
          <p:cNvPr id="16" name="Oval 15"/>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02</a:t>
            </a:r>
          </a:p>
        </p:txBody>
      </p:sp>
      <p:sp>
        <p:nvSpPr>
          <p:cNvPr id="17" name="Oval 16"/>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01</a:t>
            </a:r>
          </a:p>
        </p:txBody>
      </p:sp>
      <p:sp>
        <p:nvSpPr>
          <p:cNvPr id="18" name="Oval 1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00</a:t>
            </a:r>
          </a:p>
        </p:txBody>
      </p:sp>
      <p:sp>
        <p:nvSpPr>
          <p:cNvPr id="19" name="Oval 18"/>
          <p:cNvSpPr/>
          <p:nvPr/>
        </p:nvSpPr>
        <p:spPr>
          <a:xfrm>
            <a:off x="167458" y="234589"/>
            <a:ext cx="1371600" cy="1208087"/>
          </a:xfrm>
          <a:prstGeom prst="ellipse">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solidFill>
                  <a:srgbClr val="FFFF00"/>
                </a:solidFill>
                <a:latin typeface="Times New Roman" panose="02020603050405020304" pitchFamily="18" charset="0"/>
                <a:cs typeface="Times New Roman" panose="02020603050405020304" pitchFamily="18" charset="0"/>
              </a:rPr>
              <a:t>Hết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giờ</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1"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677025" y="567436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9319895" y="5653405"/>
            <a:ext cx="3101975" cy="1104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9892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7383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771140" y="6076950"/>
            <a:ext cx="1457960" cy="5187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15" y="6076950"/>
            <a:ext cx="1731010" cy="518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1235075" y="59759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a GIPHY | Stickers, Giphy, Flowers"/>
          <p:cNvPicPr>
            <a:picLocks noChangeAspect="1" noChangeArrowheads="1" noCrop="1"/>
          </p:cNvPicPr>
          <p:nvPr/>
        </p:nvPicPr>
        <p:blipFill>
          <a:blip r:embed="rId12"/>
          <a:srcRect/>
          <a:stretch>
            <a:fillRect/>
          </a:stretch>
        </p:blipFill>
        <p:spPr bwMode="auto">
          <a:xfrm>
            <a:off x="1920875" y="597852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9316720" y="592328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a GIPHY | Stickers, Giphy, Flowers"/>
          <p:cNvPicPr>
            <a:picLocks noChangeAspect="1" noChangeArrowheads="1" noCrop="1"/>
          </p:cNvPicPr>
          <p:nvPr/>
        </p:nvPicPr>
        <p:blipFill>
          <a:blip r:embed="rId12"/>
          <a:srcRect/>
          <a:stretch>
            <a:fillRect/>
          </a:stretch>
        </p:blipFill>
        <p:spPr bwMode="auto">
          <a:xfrm>
            <a:off x="10014585" y="581977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2781935" y="602869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via GIPHY | Stickers, Giphy, Flowers"/>
          <p:cNvPicPr>
            <a:picLocks noChangeAspect="1" noChangeArrowheads="1" noCrop="1"/>
          </p:cNvPicPr>
          <p:nvPr/>
        </p:nvPicPr>
        <p:blipFill>
          <a:blip r:embed="rId12"/>
          <a:srcRect/>
          <a:stretch>
            <a:fillRect/>
          </a:stretch>
        </p:blipFill>
        <p:spPr bwMode="auto">
          <a:xfrm>
            <a:off x="34232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4222750" y="60394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via GIPHY | Stickers, Giphy, Flowers"/>
          <p:cNvPicPr>
            <a:picLocks noChangeAspect="1" noChangeArrowheads="1" noCrop="1"/>
          </p:cNvPicPr>
          <p:nvPr/>
        </p:nvPicPr>
        <p:blipFill>
          <a:blip r:embed="rId12"/>
          <a:srcRect/>
          <a:stretch>
            <a:fillRect/>
          </a:stretch>
        </p:blipFill>
        <p:spPr bwMode="auto">
          <a:xfrm>
            <a:off x="4919980"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5593080"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via GIPHY | Stickers, Giphy, Flowers"/>
          <p:cNvPicPr>
            <a:picLocks noChangeAspect="1" noChangeArrowheads="1" noCrop="1"/>
          </p:cNvPicPr>
          <p:nvPr/>
        </p:nvPicPr>
        <p:blipFill>
          <a:blip r:embed="rId12"/>
          <a:srcRect/>
          <a:stretch>
            <a:fillRect/>
          </a:stretch>
        </p:blipFill>
        <p:spPr bwMode="auto">
          <a:xfrm>
            <a:off x="629031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7130415"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via GIPHY | Stickers, Giphy, Flowers"/>
          <p:cNvPicPr>
            <a:picLocks noChangeAspect="1" noChangeArrowheads="1" noCrop="1"/>
          </p:cNvPicPr>
          <p:nvPr/>
        </p:nvPicPr>
        <p:blipFill>
          <a:blip r:embed="rId12"/>
          <a:srcRect/>
          <a:stretch>
            <a:fillRect/>
          </a:stretch>
        </p:blipFill>
        <p:spPr bwMode="auto">
          <a:xfrm>
            <a:off x="782828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8103235" y="601091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via GIPHY | Stickers, Giphy, Flowers"/>
          <p:cNvPicPr>
            <a:picLocks noChangeAspect="1" noChangeArrowheads="1" noCrop="1"/>
          </p:cNvPicPr>
          <p:nvPr/>
        </p:nvPicPr>
        <p:blipFill>
          <a:blip r:embed="rId12"/>
          <a:srcRect/>
          <a:stretch>
            <a:fillRect/>
          </a:stretch>
        </p:blipFill>
        <p:spPr bwMode="auto">
          <a:xfrm>
            <a:off x="880046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via GIPHY | Stickers, Giphy, Flowers"/>
          <p:cNvPicPr>
            <a:picLocks noChangeAspect="1" noChangeArrowheads="1" noCrop="1"/>
          </p:cNvPicPr>
          <p:nvPr/>
        </p:nvPicPr>
        <p:blipFill>
          <a:blip r:embed="rId12"/>
          <a:srcRect/>
          <a:stretch>
            <a:fillRect/>
          </a:stretch>
        </p:blipFill>
        <p:spPr bwMode="auto">
          <a:xfrm>
            <a:off x="60267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via GIPHY | Stickers, Giphy, Flowers"/>
          <p:cNvPicPr>
            <a:picLocks noChangeAspect="1" noChangeArrowheads="1" noCrop="1"/>
          </p:cNvPicPr>
          <p:nvPr/>
        </p:nvPicPr>
        <p:blipFill>
          <a:blip r:embed="rId12"/>
          <a:srcRect/>
          <a:stretch>
            <a:fillRect/>
          </a:stretch>
        </p:blipFill>
        <p:spPr bwMode="auto">
          <a:xfrm>
            <a:off x="8277225" y="587946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via GIPHY | Stickers, Giphy, Flowers"/>
          <p:cNvPicPr>
            <a:picLocks noChangeAspect="1" noChangeArrowheads="1" noCrop="1"/>
          </p:cNvPicPr>
          <p:nvPr/>
        </p:nvPicPr>
        <p:blipFill>
          <a:blip r:embed="rId12"/>
          <a:srcRect/>
          <a:stretch>
            <a:fillRect/>
          </a:stretch>
        </p:blipFill>
        <p:spPr bwMode="auto">
          <a:xfrm>
            <a:off x="962977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6060" y="3926840"/>
            <a:ext cx="1903095" cy="22396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him trên Butterfly Beautification"/>
          <p:cNvPicPr>
            <a:picLocks noChangeAspect="1" noChangeArrowheads="1" noCrop="1"/>
          </p:cNvPicPr>
          <p:nvPr/>
        </p:nvPicPr>
        <p:blipFill>
          <a:blip r:embed="rId15"/>
          <a:srcRect/>
          <a:stretch>
            <a:fillRect/>
          </a:stretch>
        </p:blipFill>
        <p:spPr bwMode="auto">
          <a:xfrm>
            <a:off x="11029315" y="5432425"/>
            <a:ext cx="1162685" cy="116332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s 37"/>
          <p:cNvSpPr/>
          <p:nvPr/>
        </p:nvSpPr>
        <p:spPr>
          <a:xfrm>
            <a:off x="1677035" y="226695"/>
            <a:ext cx="8167370" cy="829945"/>
          </a:xfrm>
          <a:prstGeom prst="rect">
            <a:avLst/>
          </a:prstGeom>
          <a:noFill/>
          <a:ln>
            <a:noFill/>
          </a:ln>
        </p:spPr>
        <p:txBody>
          <a:bodyPr wrap="square" rtlCol="0" anchor="t">
            <a:spAutoFit/>
          </a:bodyPr>
          <a:lstStyle/>
          <a:p>
            <a:pPr algn="ctr"/>
            <a:r>
              <a:rPr lang="vi-VN" altLang="zh-CN" sz="4800" b="1">
                <a:ln w="12700" cmpd="sng">
                  <a:solidFill>
                    <a:srgbClr val="FFC000"/>
                  </a:solidFill>
                  <a:prstDash val="solid"/>
                </a:ln>
                <a:solidFill>
                  <a:srgbClr val="C00000"/>
                </a:solidFill>
                <a:latin typeface="UTM ViceroyJF" panose="02040603050506020204" charset="0"/>
                <a:cs typeface="UTM ViceroyJF" panose="02040603050506020204" charset="0"/>
              </a:rPr>
              <a:t>“Ai nhanh hơn” </a:t>
            </a:r>
            <a:endParaRPr lang="en-US" altLang="zh-CN" sz="4800" b="1">
              <a:ln w="12700" cmpd="sng">
                <a:solidFill>
                  <a:srgbClr val="FFC000"/>
                </a:solidFill>
                <a:prstDash val="solid"/>
              </a:ln>
              <a:solidFill>
                <a:srgbClr val="C00000"/>
              </a:solidFill>
              <a:effectLst/>
              <a:latin typeface="UTM ViceroyJF" panose="02040603050506020204" charset="0"/>
              <a:cs typeface="UTM ViceroyJF" panose="02040603050506020204" charset="0"/>
            </a:endParaRPr>
          </a:p>
        </p:txBody>
      </p:sp>
      <p:sp>
        <p:nvSpPr>
          <p:cNvPr id="39" name="Text Box 38"/>
          <p:cNvSpPr txBox="1"/>
          <p:nvPr/>
        </p:nvSpPr>
        <p:spPr>
          <a:xfrm>
            <a:off x="4074160" y="8115935"/>
            <a:ext cx="2540000" cy="368300"/>
          </a:xfrm>
          <a:prstGeom prst="rect">
            <a:avLst/>
          </a:prstGeom>
          <a:noFill/>
        </p:spPr>
        <p:txBody>
          <a:bodyPr wrap="square" rtlCol="0" anchor="t">
            <a:spAutoFit/>
          </a:bodyPr>
          <a:lstStyle/>
          <a:p>
            <a:r>
              <a:rPr lang="en-US"/>
              <a:t>UTM ViceroyJF</a:t>
            </a:r>
          </a:p>
        </p:txBody>
      </p:sp>
      <p:pic>
        <p:nvPicPr>
          <p:cNvPr id="44"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8485" y="4872990"/>
            <a:ext cx="1463675" cy="1722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62990" y="5782310"/>
            <a:ext cx="2740025" cy="9753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him trên Butterfly Beautification"/>
          <p:cNvPicPr>
            <a:picLocks noChangeAspect="1" noChangeArrowheads="1" noCrop="1"/>
          </p:cNvPicPr>
          <p:nvPr/>
        </p:nvPicPr>
        <p:blipFill>
          <a:blip r:embed="rId15"/>
          <a:srcRect/>
          <a:stretch>
            <a:fillRect/>
          </a:stretch>
        </p:blipFill>
        <p:spPr bwMode="auto">
          <a:xfrm>
            <a:off x="376555" y="5594350"/>
            <a:ext cx="1162685" cy="11633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Book-09-june"/>
          <p:cNvPicPr/>
          <p:nvPr/>
        </p:nvPicPr>
        <p:blipFill>
          <a:blip r:embed="rId16">
            <a:extLst>
              <a:ext uri="{28A0092B-C50C-407E-A947-70E740481C1C}">
                <a14:useLocalDpi xmlns:a14="http://schemas.microsoft.com/office/drawing/2010/main" val="0"/>
              </a:ext>
            </a:extLst>
          </a:blip>
          <a:srcRect/>
          <a:stretch>
            <a:fillRect/>
          </a:stretch>
        </p:blipFill>
        <p:spPr bwMode="auto">
          <a:xfrm>
            <a:off x="9441180" y="111090"/>
            <a:ext cx="25908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Chemistry-inazuma-eleven-34381942-800-600"/>
          <p:cNvPicPr/>
          <p:nvPr/>
        </p:nvPicPr>
        <p:blipFill>
          <a:blip r:embed="rId17">
            <a:extLst>
              <a:ext uri="{BEBA8EAE-BF5A-486C-A8C5-ECC9F3942E4B}">
                <a14:imgProps xmlns:a14="http://schemas.microsoft.com/office/drawing/2010/main">
                  <a14:imgLayer r:embed="rId18">
                    <a14:imgEffect>
                      <a14:backgroundRemoval t="939" b="98826" l="0" r="100000"/>
                    </a14:imgEffect>
                  </a14:imgLayer>
                </a14:imgProps>
              </a:ext>
            </a:extLst>
          </a:blip>
          <a:stretch>
            <a:fillRect/>
          </a:stretch>
        </p:blipFill>
        <p:spPr>
          <a:xfrm>
            <a:off x="9638787" y="1402914"/>
            <a:ext cx="2439670" cy="429303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2000"/>
                            </p:stCondLst>
                            <p:childTnLst>
                              <p:par>
                                <p:cTn id="37" presetID="10" presetClass="exit" presetSubtype="0" fill="hold" grpId="1" nodeType="after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0"/>
                            </p:stCondLst>
                            <p:childTnLst>
                              <p:par>
                                <p:cTn id="58" presetID="10" presetClass="exit" presetSubtype="0" fill="hold" grpId="1"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6000"/>
                            </p:stCondLst>
                            <p:childTnLst>
                              <p:par>
                                <p:cTn id="65" presetID="10" presetClass="exit" presetSubtype="0" fill="hold" grpId="1" nodeType="afterEffect">
                                  <p:stCondLst>
                                    <p:cond delay="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000"/>
                            </p:stCondLst>
                            <p:childTnLst>
                              <p:par>
                                <p:cTn id="72" presetID="10" presetClass="exit" presetSubtype="0" fill="hold" grpId="1" nodeType="afterEffect">
                                  <p:stCondLst>
                                    <p:cond delay="0"/>
                                  </p:stCondLst>
                                  <p:childTnLst>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8000"/>
                            </p:stCondLst>
                            <p:childTnLst>
                              <p:par>
                                <p:cTn id="79" presetID="10" presetClass="exit" presetSubtype="0" fill="hold" grpId="1" nodeType="after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childTnLst>
                          </p:cTn>
                        </p:par>
                        <p:par>
                          <p:cTn id="85" fill="hold">
                            <p:stCondLst>
                              <p:cond delay="9000"/>
                            </p:stCondLst>
                            <p:childTnLst>
                              <p:par>
                                <p:cTn id="86" presetID="10" presetClass="exit" presetSubtype="0" fill="hold" grpId="1" nodeType="afterEffect">
                                  <p:stCondLst>
                                    <p:cond delay="0"/>
                                  </p:stCondLst>
                                  <p:childTnLst>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10000"/>
                            </p:stCondLst>
                            <p:childTnLst>
                              <p:par>
                                <p:cTn id="93" presetID="10" presetClass="exit" presetSubtype="0" fill="hold" grpId="1" nodeType="afterEffect">
                                  <p:stCondLst>
                                    <p:cond delay="0"/>
                                  </p:stCondLst>
                                  <p:childTnLst>
                                    <p:animEffect transition="out" filter="fade">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1000"/>
                                        <p:tgtEl>
                                          <p:spTgt spid="19"/>
                                        </p:tgtEl>
                                      </p:cBhvr>
                                    </p:animEffect>
                                  </p:childTnLst>
                                  <p:subTnLst>
                                    <p:audio>
                                      <p:cMediaNode>
                                        <p:cTn display="0" masterRel="sameClick">
                                          <p:stCondLst>
                                            <p:cond evt="begin" delay="0">
                                              <p:tn val="96"/>
                                            </p:cond>
                                          </p:stCondLst>
                                          <p:endCondLst>
                                            <p:cond evt="onStopAudio" delay="0">
                                              <p:tgtEl>
                                                <p:sldTgt/>
                                              </p:tgtEl>
                                            </p:cond>
                                          </p:endCondLst>
                                        </p:cTn>
                                        <p:tgtEl>
                                          <p:sndTgt r:embed="rId4" name="drumroll.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p:nvPr/>
        </p:nvPicPr>
        <p:blipFill>
          <a:blip r:embed="rId5"/>
          <a:srcRect l="2099" t="9825" r="3449" b="8159"/>
          <a:stretch>
            <a:fillRect/>
          </a:stretch>
        </p:blipFill>
        <p:spPr>
          <a:xfrm>
            <a:off x="1057910" y="1092835"/>
            <a:ext cx="8571865" cy="4474210"/>
          </a:xfrm>
          <a:prstGeom prst="rect">
            <a:avLst/>
          </a:prstGeom>
          <a:noFill/>
          <a:ln w="9525">
            <a:noFill/>
          </a:ln>
        </p:spPr>
      </p:pic>
      <p:sp>
        <p:nvSpPr>
          <p:cNvPr id="7" name="TextBox 6"/>
          <p:cNvSpPr txBox="1"/>
          <p:nvPr/>
        </p:nvSpPr>
        <p:spPr>
          <a:xfrm>
            <a:off x="2042160" y="1736111"/>
            <a:ext cx="7112857" cy="646329"/>
          </a:xfrm>
          <a:prstGeom prst="rect">
            <a:avLst/>
          </a:prstGeom>
          <a:noFill/>
        </p:spPr>
        <p:txBody>
          <a:bodyPr wrap="square" lIns="91438" tIns="45719" rIns="91438" bIns="45719" rtlCol="0">
            <a:spAutoFit/>
          </a:bodyPr>
          <a:lstStyle/>
          <a:p>
            <a:pPr algn="just" defTabSz="685800" fontAlgn="auto">
              <a:spcBef>
                <a:spcPts val="0"/>
              </a:spcBef>
              <a:spcAft>
                <a:spcPts val="0"/>
              </a:spcAft>
            </a:pPr>
            <a:r>
              <a:rPr lang="vi-VN" sz="3600" b="1" i="1">
                <a:solidFill>
                  <a:srgbClr val="7030A0"/>
                </a:solidFill>
                <a:latin typeface="UTM Spring"/>
                <a:cs typeface="Times New Roman" panose="02020603050405020304" pitchFamily="18" charset="0"/>
              </a:rPr>
              <a:t>Phần mở đoạn nêu những gì? </a:t>
            </a:r>
            <a:endParaRPr lang="en-US" sz="3600" b="1">
              <a:solidFill>
                <a:srgbClr val="7030A0"/>
              </a:solidFill>
              <a:latin typeface="UTM Spring"/>
              <a:cs typeface="Times New Roman" panose="02020603050405020304" pitchFamily="18" charset="0"/>
            </a:endParaRPr>
          </a:p>
        </p:txBody>
      </p:sp>
      <p:sp>
        <p:nvSpPr>
          <p:cNvPr id="5" name="TextBox 4"/>
          <p:cNvSpPr txBox="1"/>
          <p:nvPr/>
        </p:nvSpPr>
        <p:spPr>
          <a:xfrm>
            <a:off x="2148289" y="2582615"/>
            <a:ext cx="6762031" cy="1292660"/>
          </a:xfrm>
          <a:prstGeom prst="rect">
            <a:avLst/>
          </a:prstGeom>
          <a:noFill/>
        </p:spPr>
        <p:txBody>
          <a:bodyPr wrap="square" lIns="91438" tIns="45719" rIns="91438" bIns="45719" rtlCol="0">
            <a:spAutoFit/>
          </a:bodyPr>
          <a:lstStyle/>
          <a:p>
            <a:pPr algn="ctr" defTabSz="685800" fontAlgn="auto">
              <a:spcBef>
                <a:spcPts val="0"/>
              </a:spcBef>
              <a:spcAft>
                <a:spcPts val="0"/>
              </a:spcAft>
            </a:pPr>
            <a:r>
              <a:rPr lang="en-US" sz="2600" b="1">
                <a:solidFill>
                  <a:srgbClr val="00B0F0"/>
                </a:solidFill>
                <a:latin typeface="Times New Roman" panose="02020603050405020304" pitchFamily="18" charset="0"/>
                <a:cs typeface="Times New Roman" panose="02020603050405020304" pitchFamily="18" charset="0"/>
              </a:rPr>
              <a:t>Đáp án:</a:t>
            </a:r>
          </a:p>
          <a:p>
            <a:pPr algn="just" defTabSz="685800" fontAlgn="auto">
              <a:spcBef>
                <a:spcPts val="0"/>
              </a:spcBef>
              <a:spcAft>
                <a:spcPts val="0"/>
              </a:spcAft>
            </a:pPr>
            <a:r>
              <a:rPr lang="vi-VN" sz="2600" b="1">
                <a:solidFill>
                  <a:schemeClr val="tx1">
                    <a:lumMod val="65000"/>
                    <a:lumOff val="35000"/>
                  </a:schemeClr>
                </a:solidFill>
                <a:latin typeface="Times New Roman" panose="02020603050405020304" pitchFamily="18" charset="0"/>
                <a:cs typeface="Times New Roman" panose="02020603050405020304" pitchFamily="18" charset="0"/>
                <a:sym typeface="+mn-ea"/>
              </a:rPr>
              <a:t>Phần mở đoạn nêu hiện tượng, sự vật và ý kiến của em (tán thành hay không tán thành)</a:t>
            </a:r>
            <a:endParaRPr lang="en-US" sz="2600" b="1" dirty="0">
              <a:solidFill>
                <a:schemeClr val="tx1">
                  <a:lumMod val="65000"/>
                  <a:lumOff val="35000"/>
                </a:schemeClr>
              </a:solidFill>
              <a:latin typeface="Times New Roman" panose="02020603050405020304" pitchFamily="18" charset="0"/>
              <a:cs typeface="Times New Roman" panose="02020603050405020304" pitchFamily="18" charset="0"/>
              <a:sym typeface="+mn-ea"/>
            </a:endParaRP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6978967" y="4397057"/>
            <a:ext cx="1527810" cy="6496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10</a:t>
            </a:r>
          </a:p>
        </p:txBody>
      </p:sp>
      <p:sp>
        <p:nvSpPr>
          <p:cNvPr id="9" name="Oval 8"/>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09</a:t>
            </a:r>
          </a:p>
        </p:txBody>
      </p:sp>
      <p:sp>
        <p:nvSpPr>
          <p:cNvPr id="10" name="Oval 9"/>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08</a:t>
            </a:r>
          </a:p>
        </p:txBody>
      </p:sp>
      <p:sp>
        <p:nvSpPr>
          <p:cNvPr id="11" name="Oval 10"/>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07</a:t>
            </a:r>
          </a:p>
        </p:txBody>
      </p:sp>
      <p:sp>
        <p:nvSpPr>
          <p:cNvPr id="12" name="Oval 11"/>
          <p:cNvSpPr/>
          <p:nvPr/>
        </p:nvSpPr>
        <p:spPr>
          <a:xfrm>
            <a:off x="183333" y="25363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06</a:t>
            </a:r>
          </a:p>
        </p:txBody>
      </p:sp>
      <p:sp>
        <p:nvSpPr>
          <p:cNvPr id="13" name="Oval 12"/>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05</a:t>
            </a:r>
          </a:p>
        </p:txBody>
      </p:sp>
      <p:sp>
        <p:nvSpPr>
          <p:cNvPr id="14" name="Oval 13"/>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04</a:t>
            </a:r>
          </a:p>
        </p:txBody>
      </p:sp>
      <p:sp>
        <p:nvSpPr>
          <p:cNvPr id="15" name="Oval 14"/>
          <p:cNvSpPr/>
          <p:nvPr/>
        </p:nvSpPr>
        <p:spPr>
          <a:xfrm>
            <a:off x="183333" y="2599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03</a:t>
            </a:r>
          </a:p>
        </p:txBody>
      </p:sp>
      <p:sp>
        <p:nvSpPr>
          <p:cNvPr id="16" name="Oval 15"/>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02</a:t>
            </a:r>
          </a:p>
        </p:txBody>
      </p:sp>
      <p:sp>
        <p:nvSpPr>
          <p:cNvPr id="17" name="Oval 16"/>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01</a:t>
            </a:r>
          </a:p>
        </p:txBody>
      </p:sp>
      <p:sp>
        <p:nvSpPr>
          <p:cNvPr id="18" name="Oval 1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00</a:t>
            </a:r>
          </a:p>
        </p:txBody>
      </p:sp>
      <p:sp>
        <p:nvSpPr>
          <p:cNvPr id="19" name="Oval 18"/>
          <p:cNvSpPr/>
          <p:nvPr/>
        </p:nvSpPr>
        <p:spPr>
          <a:xfrm>
            <a:off x="167458" y="234589"/>
            <a:ext cx="1371600" cy="1208087"/>
          </a:xfrm>
          <a:prstGeom prst="ellipse">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solidFill>
                  <a:srgbClr val="FFFF00"/>
                </a:solidFill>
                <a:latin typeface="Times New Roman" panose="02020603050405020304" pitchFamily="18" charset="0"/>
                <a:cs typeface="Times New Roman" panose="02020603050405020304" pitchFamily="18" charset="0"/>
              </a:rPr>
              <a:t>Hết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giờ</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1"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677025" y="567436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9319895" y="5653405"/>
            <a:ext cx="3101975" cy="1104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9892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7383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771140" y="6076950"/>
            <a:ext cx="1457960" cy="5187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15" y="6076950"/>
            <a:ext cx="1731010" cy="518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1235075" y="59759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a GIPHY | Stickers, Giphy, Flowers"/>
          <p:cNvPicPr>
            <a:picLocks noChangeAspect="1" noChangeArrowheads="1" noCrop="1"/>
          </p:cNvPicPr>
          <p:nvPr/>
        </p:nvPicPr>
        <p:blipFill>
          <a:blip r:embed="rId12"/>
          <a:srcRect/>
          <a:stretch>
            <a:fillRect/>
          </a:stretch>
        </p:blipFill>
        <p:spPr bwMode="auto">
          <a:xfrm>
            <a:off x="1920875" y="597852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9316720" y="592328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a GIPHY | Stickers, Giphy, Flowers"/>
          <p:cNvPicPr>
            <a:picLocks noChangeAspect="1" noChangeArrowheads="1" noCrop="1"/>
          </p:cNvPicPr>
          <p:nvPr/>
        </p:nvPicPr>
        <p:blipFill>
          <a:blip r:embed="rId12"/>
          <a:srcRect/>
          <a:stretch>
            <a:fillRect/>
          </a:stretch>
        </p:blipFill>
        <p:spPr bwMode="auto">
          <a:xfrm>
            <a:off x="10014585" y="581977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2781935" y="602869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via GIPHY | Stickers, Giphy, Flowers"/>
          <p:cNvPicPr>
            <a:picLocks noChangeAspect="1" noChangeArrowheads="1" noCrop="1"/>
          </p:cNvPicPr>
          <p:nvPr/>
        </p:nvPicPr>
        <p:blipFill>
          <a:blip r:embed="rId12"/>
          <a:srcRect/>
          <a:stretch>
            <a:fillRect/>
          </a:stretch>
        </p:blipFill>
        <p:spPr bwMode="auto">
          <a:xfrm>
            <a:off x="34232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4222750" y="60394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via GIPHY | Stickers, Giphy, Flowers"/>
          <p:cNvPicPr>
            <a:picLocks noChangeAspect="1" noChangeArrowheads="1" noCrop="1"/>
          </p:cNvPicPr>
          <p:nvPr/>
        </p:nvPicPr>
        <p:blipFill>
          <a:blip r:embed="rId12"/>
          <a:srcRect/>
          <a:stretch>
            <a:fillRect/>
          </a:stretch>
        </p:blipFill>
        <p:spPr bwMode="auto">
          <a:xfrm>
            <a:off x="4919980"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5593080"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via GIPHY | Stickers, Giphy, Flowers"/>
          <p:cNvPicPr>
            <a:picLocks noChangeAspect="1" noChangeArrowheads="1" noCrop="1"/>
          </p:cNvPicPr>
          <p:nvPr/>
        </p:nvPicPr>
        <p:blipFill>
          <a:blip r:embed="rId12"/>
          <a:srcRect/>
          <a:stretch>
            <a:fillRect/>
          </a:stretch>
        </p:blipFill>
        <p:spPr bwMode="auto">
          <a:xfrm>
            <a:off x="629031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7130415"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via GIPHY | Stickers, Giphy, Flowers"/>
          <p:cNvPicPr>
            <a:picLocks noChangeAspect="1" noChangeArrowheads="1" noCrop="1"/>
          </p:cNvPicPr>
          <p:nvPr/>
        </p:nvPicPr>
        <p:blipFill>
          <a:blip r:embed="rId12"/>
          <a:srcRect/>
          <a:stretch>
            <a:fillRect/>
          </a:stretch>
        </p:blipFill>
        <p:spPr bwMode="auto">
          <a:xfrm>
            <a:off x="782828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8103235" y="601091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via GIPHY | Stickers, Giphy, Flowers"/>
          <p:cNvPicPr>
            <a:picLocks noChangeAspect="1" noChangeArrowheads="1" noCrop="1"/>
          </p:cNvPicPr>
          <p:nvPr/>
        </p:nvPicPr>
        <p:blipFill>
          <a:blip r:embed="rId12"/>
          <a:srcRect/>
          <a:stretch>
            <a:fillRect/>
          </a:stretch>
        </p:blipFill>
        <p:spPr bwMode="auto">
          <a:xfrm>
            <a:off x="880046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via GIPHY | Stickers, Giphy, Flowers"/>
          <p:cNvPicPr>
            <a:picLocks noChangeAspect="1" noChangeArrowheads="1" noCrop="1"/>
          </p:cNvPicPr>
          <p:nvPr/>
        </p:nvPicPr>
        <p:blipFill>
          <a:blip r:embed="rId12"/>
          <a:srcRect/>
          <a:stretch>
            <a:fillRect/>
          </a:stretch>
        </p:blipFill>
        <p:spPr bwMode="auto">
          <a:xfrm>
            <a:off x="60267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via GIPHY | Stickers, Giphy, Flowers"/>
          <p:cNvPicPr>
            <a:picLocks noChangeAspect="1" noChangeArrowheads="1" noCrop="1"/>
          </p:cNvPicPr>
          <p:nvPr/>
        </p:nvPicPr>
        <p:blipFill>
          <a:blip r:embed="rId12"/>
          <a:srcRect/>
          <a:stretch>
            <a:fillRect/>
          </a:stretch>
        </p:blipFill>
        <p:spPr bwMode="auto">
          <a:xfrm>
            <a:off x="8277225" y="587946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via GIPHY | Stickers, Giphy, Flowers"/>
          <p:cNvPicPr>
            <a:picLocks noChangeAspect="1" noChangeArrowheads="1" noCrop="1"/>
          </p:cNvPicPr>
          <p:nvPr/>
        </p:nvPicPr>
        <p:blipFill>
          <a:blip r:embed="rId12"/>
          <a:srcRect/>
          <a:stretch>
            <a:fillRect/>
          </a:stretch>
        </p:blipFill>
        <p:spPr bwMode="auto">
          <a:xfrm>
            <a:off x="962977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6060" y="3926840"/>
            <a:ext cx="1903095" cy="22396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him trên Butterfly Beautification"/>
          <p:cNvPicPr>
            <a:picLocks noChangeAspect="1" noChangeArrowheads="1" noCrop="1"/>
          </p:cNvPicPr>
          <p:nvPr/>
        </p:nvPicPr>
        <p:blipFill>
          <a:blip r:embed="rId15"/>
          <a:srcRect/>
          <a:stretch>
            <a:fillRect/>
          </a:stretch>
        </p:blipFill>
        <p:spPr bwMode="auto">
          <a:xfrm>
            <a:off x="11029315" y="5432425"/>
            <a:ext cx="1162685" cy="11633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38"/>
          <p:cNvSpPr txBox="1"/>
          <p:nvPr/>
        </p:nvSpPr>
        <p:spPr>
          <a:xfrm>
            <a:off x="4074160" y="8115935"/>
            <a:ext cx="2540000" cy="368300"/>
          </a:xfrm>
          <a:prstGeom prst="rect">
            <a:avLst/>
          </a:prstGeom>
          <a:noFill/>
        </p:spPr>
        <p:txBody>
          <a:bodyPr wrap="square" rtlCol="0" anchor="t">
            <a:spAutoFit/>
          </a:bodyPr>
          <a:lstStyle/>
          <a:p>
            <a:r>
              <a:rPr lang="en-US"/>
              <a:t>UTM ViceroyJF</a:t>
            </a:r>
          </a:p>
        </p:txBody>
      </p:sp>
      <p:pic>
        <p:nvPicPr>
          <p:cNvPr id="44"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8485" y="4872990"/>
            <a:ext cx="1463675" cy="1722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62990" y="5782310"/>
            <a:ext cx="2740025" cy="9753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him trên Butterfly Beautification"/>
          <p:cNvPicPr>
            <a:picLocks noChangeAspect="1" noChangeArrowheads="1" noCrop="1"/>
          </p:cNvPicPr>
          <p:nvPr/>
        </p:nvPicPr>
        <p:blipFill>
          <a:blip r:embed="rId15"/>
          <a:srcRect/>
          <a:stretch>
            <a:fillRect/>
          </a:stretch>
        </p:blipFill>
        <p:spPr bwMode="auto">
          <a:xfrm>
            <a:off x="376555" y="5594350"/>
            <a:ext cx="1162685" cy="116332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s 37"/>
          <p:cNvSpPr/>
          <p:nvPr/>
        </p:nvSpPr>
        <p:spPr>
          <a:xfrm>
            <a:off x="1677035" y="226695"/>
            <a:ext cx="8167370" cy="829945"/>
          </a:xfrm>
          <a:prstGeom prst="rect">
            <a:avLst/>
          </a:prstGeom>
          <a:noFill/>
          <a:ln>
            <a:noFill/>
          </a:ln>
        </p:spPr>
        <p:txBody>
          <a:bodyPr wrap="square" rtlCol="0" anchor="t">
            <a:spAutoFit/>
          </a:bodyPr>
          <a:lstStyle/>
          <a:p>
            <a:pPr algn="ctr"/>
            <a:r>
              <a:rPr lang="vi-VN" altLang="zh-CN" sz="4800" b="1">
                <a:ln w="12700" cmpd="sng">
                  <a:solidFill>
                    <a:srgbClr val="FFC000"/>
                  </a:solidFill>
                  <a:prstDash val="solid"/>
                </a:ln>
                <a:solidFill>
                  <a:srgbClr val="C00000"/>
                </a:solidFill>
                <a:latin typeface="UTM ViceroyJF" panose="02040603050506020204" charset="0"/>
                <a:cs typeface="UTM ViceroyJF" panose="02040603050506020204" charset="0"/>
              </a:rPr>
              <a:t>“Ai nhanh hơn” </a:t>
            </a:r>
            <a:endParaRPr lang="en-US" altLang="zh-CN" sz="4800" b="1">
              <a:ln w="12700" cmpd="sng">
                <a:solidFill>
                  <a:srgbClr val="FFC000"/>
                </a:solidFill>
                <a:prstDash val="solid"/>
              </a:ln>
              <a:solidFill>
                <a:srgbClr val="C00000"/>
              </a:solidFill>
              <a:effectLst/>
              <a:latin typeface="UTM ViceroyJF" panose="02040603050506020204" charset="0"/>
              <a:cs typeface="UTM ViceroyJF" panose="02040603050506020204" charset="0"/>
            </a:endParaRPr>
          </a:p>
        </p:txBody>
      </p:sp>
      <p:pic>
        <p:nvPicPr>
          <p:cNvPr id="51" name="Picture 50"/>
          <p:cNvPicPr/>
          <p:nvPr/>
        </p:nvPicPr>
        <p:blipFill>
          <a:blip r:embed="rId16" cstate="print">
            <a:extLst>
              <a:ext uri="{28A0092B-C50C-407E-A947-70E740481C1C}">
                <a14:useLocalDpi xmlns:a14="http://schemas.microsoft.com/office/drawing/2010/main" val="0"/>
              </a:ext>
            </a:extLst>
          </a:blip>
          <a:stretch>
            <a:fillRect/>
          </a:stretch>
        </p:blipFill>
        <p:spPr>
          <a:xfrm>
            <a:off x="9720262" y="1442676"/>
            <a:ext cx="2387275" cy="4258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2000"/>
                            </p:stCondLst>
                            <p:childTnLst>
                              <p:par>
                                <p:cTn id="37" presetID="10" presetClass="exit" presetSubtype="0" fill="hold" grpId="1" nodeType="after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0"/>
                            </p:stCondLst>
                            <p:childTnLst>
                              <p:par>
                                <p:cTn id="58" presetID="10" presetClass="exit" presetSubtype="0" fill="hold" grpId="1"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6000"/>
                            </p:stCondLst>
                            <p:childTnLst>
                              <p:par>
                                <p:cTn id="65" presetID="10" presetClass="exit" presetSubtype="0" fill="hold" grpId="1" nodeType="afterEffect">
                                  <p:stCondLst>
                                    <p:cond delay="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000"/>
                            </p:stCondLst>
                            <p:childTnLst>
                              <p:par>
                                <p:cTn id="72" presetID="10" presetClass="exit" presetSubtype="0" fill="hold" grpId="1" nodeType="afterEffect">
                                  <p:stCondLst>
                                    <p:cond delay="0"/>
                                  </p:stCondLst>
                                  <p:childTnLst>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8000"/>
                            </p:stCondLst>
                            <p:childTnLst>
                              <p:par>
                                <p:cTn id="79" presetID="10" presetClass="exit" presetSubtype="0" fill="hold" grpId="1" nodeType="after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childTnLst>
                          </p:cTn>
                        </p:par>
                        <p:par>
                          <p:cTn id="85" fill="hold">
                            <p:stCondLst>
                              <p:cond delay="9000"/>
                            </p:stCondLst>
                            <p:childTnLst>
                              <p:par>
                                <p:cTn id="86" presetID="10" presetClass="exit" presetSubtype="0" fill="hold" grpId="1" nodeType="afterEffect">
                                  <p:stCondLst>
                                    <p:cond delay="0"/>
                                  </p:stCondLst>
                                  <p:childTnLst>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10000"/>
                            </p:stCondLst>
                            <p:childTnLst>
                              <p:par>
                                <p:cTn id="93" presetID="10" presetClass="exit" presetSubtype="0" fill="hold" grpId="1" nodeType="afterEffect">
                                  <p:stCondLst>
                                    <p:cond delay="0"/>
                                  </p:stCondLst>
                                  <p:childTnLst>
                                    <p:animEffect transition="out" filter="fade">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1000"/>
                                        <p:tgtEl>
                                          <p:spTgt spid="19"/>
                                        </p:tgtEl>
                                      </p:cBhvr>
                                    </p:animEffect>
                                  </p:childTnLst>
                                  <p:subTnLst>
                                    <p:audio>
                                      <p:cMediaNode>
                                        <p:cTn display="0" masterRel="sameClick">
                                          <p:stCondLst>
                                            <p:cond evt="begin" delay="0">
                                              <p:tn val="96"/>
                                            </p:cond>
                                          </p:stCondLst>
                                          <p:endCondLst>
                                            <p:cond evt="onStopAudio" delay="0">
                                              <p:tgtEl>
                                                <p:sldTgt/>
                                              </p:tgtEl>
                                            </p:cond>
                                          </p:endCondLst>
                                        </p:cTn>
                                        <p:tgtEl>
                                          <p:sndTgt r:embed="rId4" name="drumroll.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1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p:nvPr/>
        </p:nvPicPr>
        <p:blipFill>
          <a:blip r:embed="rId5"/>
          <a:srcRect l="2099" t="9825" r="3449" b="8159"/>
          <a:stretch>
            <a:fillRect/>
          </a:stretch>
        </p:blipFill>
        <p:spPr>
          <a:xfrm>
            <a:off x="1057910" y="1092835"/>
            <a:ext cx="8571865" cy="4474210"/>
          </a:xfrm>
          <a:prstGeom prst="rect">
            <a:avLst/>
          </a:prstGeom>
          <a:noFill/>
          <a:ln w="9525">
            <a:noFill/>
          </a:ln>
        </p:spPr>
      </p:pic>
      <p:sp>
        <p:nvSpPr>
          <p:cNvPr id="7" name="TextBox 6"/>
          <p:cNvSpPr txBox="1"/>
          <p:nvPr/>
        </p:nvSpPr>
        <p:spPr>
          <a:xfrm>
            <a:off x="1921049" y="1887835"/>
            <a:ext cx="7272810" cy="492440"/>
          </a:xfrm>
          <a:prstGeom prst="rect">
            <a:avLst/>
          </a:prstGeom>
          <a:noFill/>
        </p:spPr>
        <p:txBody>
          <a:bodyPr wrap="square" lIns="91438" tIns="45719" rIns="91438" bIns="45719" rtlCol="0">
            <a:spAutoFit/>
          </a:bodyPr>
          <a:lstStyle/>
          <a:p>
            <a:pPr algn="ctr" defTabSz="685800" fontAlgn="auto">
              <a:spcBef>
                <a:spcPts val="0"/>
              </a:spcBef>
              <a:spcAft>
                <a:spcPts val="0"/>
              </a:spcAft>
            </a:pPr>
            <a:r>
              <a:rPr lang="vi-VN" sz="2600" b="1" i="1">
                <a:solidFill>
                  <a:srgbClr val="7030A0"/>
                </a:solidFill>
                <a:latin typeface="Times New Roman" panose="02020603050405020304" pitchFamily="18" charset="0"/>
                <a:cs typeface="Times New Roman" panose="02020603050405020304" pitchFamily="18" charset="0"/>
              </a:rPr>
              <a:t>Trong phần thân đoạn bạn nêu những gì? </a:t>
            </a:r>
            <a:endParaRPr lang="en-US" sz="2600" b="1">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24979" y="2747317"/>
            <a:ext cx="6091728" cy="892550"/>
          </a:xfrm>
          <a:prstGeom prst="rect">
            <a:avLst/>
          </a:prstGeom>
          <a:noFill/>
        </p:spPr>
        <p:txBody>
          <a:bodyPr wrap="none" lIns="91438" tIns="45719" rIns="91438" bIns="45719" rtlCol="0">
            <a:spAutoFit/>
          </a:bodyPr>
          <a:lstStyle/>
          <a:p>
            <a:pPr algn="ctr" defTabSz="685800" fontAlgn="auto">
              <a:spcBef>
                <a:spcPts val="0"/>
              </a:spcBef>
              <a:spcAft>
                <a:spcPts val="0"/>
              </a:spcAft>
            </a:pPr>
            <a:r>
              <a:rPr lang="en-US" sz="2600" b="1">
                <a:solidFill>
                  <a:srgbClr val="0070C0"/>
                </a:solidFill>
                <a:latin typeface="Times New Roman" panose="02020603050405020304" pitchFamily="18" charset="0"/>
                <a:cs typeface="Times New Roman" panose="02020603050405020304" pitchFamily="18" charset="0"/>
                <a:sym typeface="+mn-ea"/>
              </a:rPr>
              <a:t>Đáp án:</a:t>
            </a:r>
          </a:p>
          <a:p>
            <a:pPr algn="ctr" defTabSz="685800" fontAlgn="auto">
              <a:spcBef>
                <a:spcPts val="0"/>
              </a:spcBef>
              <a:spcAft>
                <a:spcPts val="0"/>
              </a:spcAft>
            </a:pPr>
            <a:r>
              <a:rPr lang="vi-VN" sz="2600" b="1">
                <a:solidFill>
                  <a:srgbClr val="C00000"/>
                </a:solidFill>
                <a:latin typeface="Times New Roman" panose="02020603050405020304" pitchFamily="18" charset="0"/>
                <a:cs typeface="Times New Roman" panose="02020603050405020304" pitchFamily="18" charset="0"/>
                <a:sym typeface="+mn-ea"/>
              </a:rPr>
              <a:t>Đưa ra những lí do giải thích cho ý kiến.. </a:t>
            </a:r>
            <a:endParaRPr lang="en-US" sz="2600" b="1" dirty="0">
              <a:solidFill>
                <a:srgbClr val="C00000"/>
              </a:solidFill>
              <a:latin typeface="Times New Roman" panose="02020603050405020304" pitchFamily="18" charset="0"/>
              <a:cs typeface="Times New Roman" panose="02020603050405020304" pitchFamily="18" charset="0"/>
              <a:sym typeface="+mn-ea"/>
            </a:endParaRP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6677025" y="4592637"/>
            <a:ext cx="1527810" cy="6496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10</a:t>
            </a:r>
          </a:p>
        </p:txBody>
      </p:sp>
      <p:sp>
        <p:nvSpPr>
          <p:cNvPr id="9" name="Oval 8"/>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09</a:t>
            </a:r>
          </a:p>
        </p:txBody>
      </p:sp>
      <p:sp>
        <p:nvSpPr>
          <p:cNvPr id="10" name="Oval 9"/>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08</a:t>
            </a:r>
          </a:p>
        </p:txBody>
      </p:sp>
      <p:sp>
        <p:nvSpPr>
          <p:cNvPr id="11" name="Oval 10"/>
          <p:cNvSpPr/>
          <p:nvPr/>
        </p:nvSpPr>
        <p:spPr>
          <a:xfrm>
            <a:off x="183333" y="22665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07</a:t>
            </a:r>
          </a:p>
        </p:txBody>
      </p:sp>
      <p:sp>
        <p:nvSpPr>
          <p:cNvPr id="12" name="Oval 11"/>
          <p:cNvSpPr/>
          <p:nvPr/>
        </p:nvSpPr>
        <p:spPr>
          <a:xfrm>
            <a:off x="183333" y="25363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06</a:t>
            </a:r>
          </a:p>
        </p:txBody>
      </p:sp>
      <p:sp>
        <p:nvSpPr>
          <p:cNvPr id="13" name="Oval 12"/>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05</a:t>
            </a:r>
          </a:p>
        </p:txBody>
      </p:sp>
      <p:sp>
        <p:nvSpPr>
          <p:cNvPr id="14" name="Oval 13"/>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04</a:t>
            </a:r>
          </a:p>
        </p:txBody>
      </p:sp>
      <p:sp>
        <p:nvSpPr>
          <p:cNvPr id="15" name="Oval 14"/>
          <p:cNvSpPr/>
          <p:nvPr/>
        </p:nvSpPr>
        <p:spPr>
          <a:xfrm>
            <a:off x="183333" y="2599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03</a:t>
            </a:r>
          </a:p>
        </p:txBody>
      </p:sp>
      <p:sp>
        <p:nvSpPr>
          <p:cNvPr id="16" name="Oval 15"/>
          <p:cNvSpPr/>
          <p:nvPr/>
        </p:nvSpPr>
        <p:spPr>
          <a:xfrm>
            <a:off x="183333" y="236176"/>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02</a:t>
            </a:r>
          </a:p>
        </p:txBody>
      </p:sp>
      <p:sp>
        <p:nvSpPr>
          <p:cNvPr id="17" name="Oval 16"/>
          <p:cNvSpPr/>
          <p:nvPr/>
        </p:nvSpPr>
        <p:spPr>
          <a:xfrm>
            <a:off x="183333" y="258401"/>
            <a:ext cx="1371600" cy="12080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01</a:t>
            </a:r>
          </a:p>
        </p:txBody>
      </p:sp>
      <p:sp>
        <p:nvSpPr>
          <p:cNvPr id="18" name="Oval 17"/>
          <p:cNvSpPr/>
          <p:nvPr/>
        </p:nvSpPr>
        <p:spPr>
          <a:xfrm>
            <a:off x="183333" y="234589"/>
            <a:ext cx="1371600" cy="1208087"/>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C00000"/>
                </a:solidFill>
                <a:latin typeface="Times New Roman" panose="02020603050405020304" pitchFamily="18" charset="0"/>
                <a:cs typeface="Times New Roman" panose="02020603050405020304" pitchFamily="18" charset="0"/>
              </a:rPr>
              <a:t>00</a:t>
            </a:r>
          </a:p>
        </p:txBody>
      </p:sp>
      <p:sp>
        <p:nvSpPr>
          <p:cNvPr id="19" name="Oval 18"/>
          <p:cNvSpPr/>
          <p:nvPr/>
        </p:nvSpPr>
        <p:spPr>
          <a:xfrm>
            <a:off x="167458" y="234589"/>
            <a:ext cx="1371600" cy="1208087"/>
          </a:xfrm>
          <a:prstGeom prst="ellipse">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solidFill>
                  <a:srgbClr val="FFFF00"/>
                </a:solidFill>
                <a:latin typeface="Times New Roman" panose="02020603050405020304" pitchFamily="18" charset="0"/>
                <a:cs typeface="Times New Roman" panose="02020603050405020304" pitchFamily="18" charset="0"/>
              </a:rPr>
              <a:t>Hết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giờ</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1"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677025" y="567436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9319895" y="5653405"/>
            <a:ext cx="3101975" cy="1104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9892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73835" y="5695950"/>
            <a:ext cx="2983230" cy="10617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771140" y="6076950"/>
            <a:ext cx="1457960" cy="5187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15" y="6076950"/>
            <a:ext cx="1731010" cy="5187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1235075" y="59759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a GIPHY | Stickers, Giphy, Flowers"/>
          <p:cNvPicPr>
            <a:picLocks noChangeAspect="1" noChangeArrowheads="1" noCrop="1"/>
          </p:cNvPicPr>
          <p:nvPr/>
        </p:nvPicPr>
        <p:blipFill>
          <a:blip r:embed="rId12"/>
          <a:srcRect/>
          <a:stretch>
            <a:fillRect/>
          </a:stretch>
        </p:blipFill>
        <p:spPr bwMode="auto">
          <a:xfrm>
            <a:off x="1920875" y="597852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9316720" y="592328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a GIPHY | Stickers, Giphy, Flowers"/>
          <p:cNvPicPr>
            <a:picLocks noChangeAspect="1" noChangeArrowheads="1" noCrop="1"/>
          </p:cNvPicPr>
          <p:nvPr/>
        </p:nvPicPr>
        <p:blipFill>
          <a:blip r:embed="rId12"/>
          <a:srcRect/>
          <a:stretch>
            <a:fillRect/>
          </a:stretch>
        </p:blipFill>
        <p:spPr bwMode="auto">
          <a:xfrm>
            <a:off x="10014585" y="581977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2781935" y="602869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via GIPHY | Stickers, Giphy, Flowers"/>
          <p:cNvPicPr>
            <a:picLocks noChangeAspect="1" noChangeArrowheads="1" noCrop="1"/>
          </p:cNvPicPr>
          <p:nvPr/>
        </p:nvPicPr>
        <p:blipFill>
          <a:blip r:embed="rId12"/>
          <a:srcRect/>
          <a:stretch>
            <a:fillRect/>
          </a:stretch>
        </p:blipFill>
        <p:spPr bwMode="auto">
          <a:xfrm>
            <a:off x="34232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4222750" y="603948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via GIPHY | Stickers, Giphy, Flowers"/>
          <p:cNvPicPr>
            <a:picLocks noChangeAspect="1" noChangeArrowheads="1" noCrop="1"/>
          </p:cNvPicPr>
          <p:nvPr/>
        </p:nvPicPr>
        <p:blipFill>
          <a:blip r:embed="rId12"/>
          <a:srcRect/>
          <a:stretch>
            <a:fillRect/>
          </a:stretch>
        </p:blipFill>
        <p:spPr bwMode="auto">
          <a:xfrm>
            <a:off x="4919980"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5593080"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via GIPHY | Stickers, Giphy, Flowers"/>
          <p:cNvPicPr>
            <a:picLocks noChangeAspect="1" noChangeArrowheads="1" noCrop="1"/>
          </p:cNvPicPr>
          <p:nvPr/>
        </p:nvPicPr>
        <p:blipFill>
          <a:blip r:embed="rId12"/>
          <a:srcRect/>
          <a:stretch>
            <a:fillRect/>
          </a:stretch>
        </p:blipFill>
        <p:spPr bwMode="auto">
          <a:xfrm>
            <a:off x="629031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7130415" y="6016625"/>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via GIPHY | Stickers, Giphy, Flowers"/>
          <p:cNvPicPr>
            <a:picLocks noChangeAspect="1" noChangeArrowheads="1" noCrop="1"/>
          </p:cNvPicPr>
          <p:nvPr/>
        </p:nvPicPr>
        <p:blipFill>
          <a:blip r:embed="rId12"/>
          <a:srcRect/>
          <a:stretch>
            <a:fillRect/>
          </a:stretch>
        </p:blipFill>
        <p:spPr bwMode="auto">
          <a:xfrm>
            <a:off x="7828280" y="591375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Growing Wild Flowers Sticker by Botanical PaperWorks for iOS &amp;amp; Android |  GIPHY | Flowers gif, Good morning beautiful gif, Beautiful gif"/>
          <p:cNvPicPr>
            <a:picLocks noChangeAspect="1" noChangeArrowheads="1" noCrop="1"/>
          </p:cNvPicPr>
          <p:nvPr/>
        </p:nvPicPr>
        <p:blipFill>
          <a:blip r:embed="rId11"/>
          <a:srcRect/>
          <a:stretch>
            <a:fillRect/>
          </a:stretch>
        </p:blipFill>
        <p:spPr bwMode="auto">
          <a:xfrm>
            <a:off x="8103235" y="6010910"/>
            <a:ext cx="807085" cy="8070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via GIPHY | Stickers, Giphy, Flowers"/>
          <p:cNvPicPr>
            <a:picLocks noChangeAspect="1" noChangeArrowheads="1" noCrop="1"/>
          </p:cNvPicPr>
          <p:nvPr/>
        </p:nvPicPr>
        <p:blipFill>
          <a:blip r:embed="rId12"/>
          <a:srcRect/>
          <a:stretch>
            <a:fillRect/>
          </a:stretch>
        </p:blipFill>
        <p:spPr bwMode="auto">
          <a:xfrm>
            <a:off x="880046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via GIPHY | Stickers, Giphy, Flowers"/>
          <p:cNvPicPr>
            <a:picLocks noChangeAspect="1" noChangeArrowheads="1" noCrop="1"/>
          </p:cNvPicPr>
          <p:nvPr/>
        </p:nvPicPr>
        <p:blipFill>
          <a:blip r:embed="rId12"/>
          <a:srcRect/>
          <a:stretch>
            <a:fillRect/>
          </a:stretch>
        </p:blipFill>
        <p:spPr bwMode="auto">
          <a:xfrm>
            <a:off x="6026785" y="593661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via GIPHY | Stickers, Giphy, Flowers"/>
          <p:cNvPicPr>
            <a:picLocks noChangeAspect="1" noChangeArrowheads="1" noCrop="1"/>
          </p:cNvPicPr>
          <p:nvPr/>
        </p:nvPicPr>
        <p:blipFill>
          <a:blip r:embed="rId12"/>
          <a:srcRect/>
          <a:stretch>
            <a:fillRect/>
          </a:stretch>
        </p:blipFill>
        <p:spPr bwMode="auto">
          <a:xfrm>
            <a:off x="8277225" y="5879465"/>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via GIPHY | Stickers, Giphy, Flowers"/>
          <p:cNvPicPr>
            <a:picLocks noChangeAspect="1" noChangeArrowheads="1" noCrop="1"/>
          </p:cNvPicPr>
          <p:nvPr/>
        </p:nvPicPr>
        <p:blipFill>
          <a:blip r:embed="rId12"/>
          <a:srcRect/>
          <a:stretch>
            <a:fillRect/>
          </a:stretch>
        </p:blipFill>
        <p:spPr bwMode="auto">
          <a:xfrm>
            <a:off x="9629775" y="5908040"/>
            <a:ext cx="104394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6060" y="3926840"/>
            <a:ext cx="1903095" cy="22396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him trên Butterfly Beautification"/>
          <p:cNvPicPr>
            <a:picLocks noChangeAspect="1" noChangeArrowheads="1" noCrop="1"/>
          </p:cNvPicPr>
          <p:nvPr/>
        </p:nvPicPr>
        <p:blipFill>
          <a:blip r:embed="rId15"/>
          <a:srcRect/>
          <a:stretch>
            <a:fillRect/>
          </a:stretch>
        </p:blipFill>
        <p:spPr bwMode="auto">
          <a:xfrm>
            <a:off x="11029315" y="5432425"/>
            <a:ext cx="1162685" cy="11633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38"/>
          <p:cNvSpPr txBox="1"/>
          <p:nvPr/>
        </p:nvSpPr>
        <p:spPr>
          <a:xfrm>
            <a:off x="4074160" y="8115935"/>
            <a:ext cx="2540000" cy="368300"/>
          </a:xfrm>
          <a:prstGeom prst="rect">
            <a:avLst/>
          </a:prstGeom>
          <a:noFill/>
        </p:spPr>
        <p:txBody>
          <a:bodyPr wrap="square" rtlCol="0" anchor="t">
            <a:spAutoFit/>
          </a:bodyPr>
          <a:lstStyle/>
          <a:p>
            <a:r>
              <a:rPr lang="en-US"/>
              <a:t>UTM ViceroyJF</a:t>
            </a:r>
          </a:p>
        </p:txBody>
      </p:sp>
      <p:pic>
        <p:nvPicPr>
          <p:cNvPr id="44" name="Picture 2" descr="Kết quả hình ảnh cho tree apple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8485" y="4872990"/>
            <a:ext cx="1463675" cy="1722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62990" y="5782310"/>
            <a:ext cx="2740025" cy="9753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him trên Butterfly Beautification"/>
          <p:cNvPicPr>
            <a:picLocks noChangeAspect="1" noChangeArrowheads="1" noCrop="1"/>
          </p:cNvPicPr>
          <p:nvPr/>
        </p:nvPicPr>
        <p:blipFill>
          <a:blip r:embed="rId15"/>
          <a:srcRect/>
          <a:stretch>
            <a:fillRect/>
          </a:stretch>
        </p:blipFill>
        <p:spPr bwMode="auto">
          <a:xfrm>
            <a:off x="376555" y="5594350"/>
            <a:ext cx="1162685" cy="116332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s 37"/>
          <p:cNvSpPr/>
          <p:nvPr/>
        </p:nvSpPr>
        <p:spPr>
          <a:xfrm>
            <a:off x="1677035" y="226695"/>
            <a:ext cx="8167370" cy="829945"/>
          </a:xfrm>
          <a:prstGeom prst="rect">
            <a:avLst/>
          </a:prstGeom>
          <a:noFill/>
          <a:ln>
            <a:noFill/>
          </a:ln>
        </p:spPr>
        <p:txBody>
          <a:bodyPr wrap="square" rtlCol="0" anchor="t">
            <a:spAutoFit/>
          </a:bodyPr>
          <a:lstStyle/>
          <a:p>
            <a:pPr algn="ctr"/>
            <a:r>
              <a:rPr lang="vi-VN" altLang="zh-CN" sz="4800" b="1">
                <a:ln w="12700" cmpd="sng">
                  <a:solidFill>
                    <a:srgbClr val="FFC000"/>
                  </a:solidFill>
                  <a:prstDash val="solid"/>
                </a:ln>
                <a:solidFill>
                  <a:srgbClr val="C00000"/>
                </a:solidFill>
                <a:latin typeface="UTM ViceroyJF" panose="02040603050506020204" charset="0"/>
                <a:cs typeface="UTM ViceroyJF" panose="02040603050506020204" charset="0"/>
              </a:rPr>
              <a:t>“Ai nhanh hơn” </a:t>
            </a:r>
            <a:endParaRPr lang="en-US" altLang="zh-CN" sz="4800" b="1">
              <a:ln w="12700" cmpd="sng">
                <a:solidFill>
                  <a:srgbClr val="FFC000"/>
                </a:solidFill>
                <a:prstDash val="solid"/>
              </a:ln>
              <a:solidFill>
                <a:srgbClr val="C00000"/>
              </a:solidFill>
              <a:effectLst/>
              <a:latin typeface="UTM ViceroyJF" panose="02040603050506020204" charset="0"/>
              <a:cs typeface="UTM ViceroyJF" panose="02040603050506020204" charset="0"/>
            </a:endParaRPr>
          </a:p>
        </p:txBody>
      </p:sp>
      <p:pic>
        <p:nvPicPr>
          <p:cNvPr id="52" name="Picture 51" descr="A picture containing leaf, fern&#10;&#10;Description automatically generated"/>
          <p:cNvPicPr/>
          <p:nvPr/>
        </p:nvPicPr>
        <p:blipFill>
          <a:blip r:embed="rId16">
            <a:extLst>
              <a:ext uri="{28A0092B-C50C-407E-A947-70E740481C1C}">
                <a14:useLocalDpi xmlns:a14="http://schemas.microsoft.com/office/drawing/2010/main" val="0"/>
              </a:ext>
            </a:extLst>
          </a:blip>
          <a:srcRect/>
          <a:stretch>
            <a:fillRect/>
          </a:stretch>
        </p:blipFill>
        <p:spPr bwMode="auto">
          <a:xfrm>
            <a:off x="9418483" y="259989"/>
            <a:ext cx="2706476" cy="411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29" descr="擦粉"/>
          <p:cNvPicPr/>
          <p:nvPr/>
        </p:nvPicPr>
        <p:blipFill>
          <a:blip r:embed="rId17"/>
          <a:stretch>
            <a:fillRect/>
          </a:stretch>
        </p:blipFill>
        <p:spPr>
          <a:xfrm>
            <a:off x="9337002" y="2744213"/>
            <a:ext cx="2673426" cy="2822832"/>
          </a:xfrm>
          <a:prstGeom prst="rect">
            <a:avLst/>
          </a:prstGeom>
        </p:spPr>
      </p:pic>
      <p:pic>
        <p:nvPicPr>
          <p:cNvPr id="54" name="Picture 53"/>
          <p:cNvPicPr/>
          <p:nvPr/>
        </p:nvPicPr>
        <p:blipFill>
          <a:blip r:embed="rId18">
            <a:extLst>
              <a:ext uri="{28A0092B-C50C-407E-A947-70E740481C1C}">
                <a14:useLocalDpi xmlns:a14="http://schemas.microsoft.com/office/drawing/2010/main" val="0"/>
              </a:ext>
            </a:extLst>
          </a:blip>
          <a:stretch>
            <a:fillRect/>
          </a:stretch>
        </p:blipFill>
        <p:spPr>
          <a:xfrm>
            <a:off x="8350250" y="259989"/>
            <a:ext cx="504825" cy="504825"/>
          </a:xfrm>
          <a:prstGeom prst="rect">
            <a:avLst/>
          </a:prstGeom>
        </p:spPr>
      </p:pic>
      <p:pic>
        <p:nvPicPr>
          <p:cNvPr id="55" name="Picture 54"/>
          <p:cNvPicPr/>
          <p:nvPr/>
        </p:nvPicPr>
        <p:blipFill>
          <a:blip r:embed="rId18">
            <a:extLst>
              <a:ext uri="{28A0092B-C50C-407E-A947-70E740481C1C}">
                <a14:useLocalDpi xmlns:a14="http://schemas.microsoft.com/office/drawing/2010/main" val="0"/>
              </a:ext>
            </a:extLst>
          </a:blip>
          <a:stretch>
            <a:fillRect/>
          </a:stretch>
        </p:blipFill>
        <p:spPr>
          <a:xfrm>
            <a:off x="9574889" y="132202"/>
            <a:ext cx="504825" cy="504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2000"/>
                            </p:stCondLst>
                            <p:childTnLst>
                              <p:par>
                                <p:cTn id="37" presetID="10" presetClass="exit" presetSubtype="0" fill="hold" grpId="1" nodeType="after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4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0"/>
                            </p:stCondLst>
                            <p:childTnLst>
                              <p:par>
                                <p:cTn id="58" presetID="10" presetClass="exit" presetSubtype="0" fill="hold" grpId="1"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6000"/>
                            </p:stCondLst>
                            <p:childTnLst>
                              <p:par>
                                <p:cTn id="65" presetID="10" presetClass="exit" presetSubtype="0" fill="hold" grpId="1" nodeType="afterEffect">
                                  <p:stCondLst>
                                    <p:cond delay="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000"/>
                            </p:stCondLst>
                            <p:childTnLst>
                              <p:par>
                                <p:cTn id="72" presetID="10" presetClass="exit" presetSubtype="0" fill="hold" grpId="1" nodeType="afterEffect">
                                  <p:stCondLst>
                                    <p:cond delay="0"/>
                                  </p:stCondLst>
                                  <p:childTnLst>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8000"/>
                            </p:stCondLst>
                            <p:childTnLst>
                              <p:par>
                                <p:cTn id="79" presetID="10" presetClass="exit" presetSubtype="0" fill="hold" grpId="1" nodeType="after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childTnLst>
                          </p:cTn>
                        </p:par>
                        <p:par>
                          <p:cTn id="85" fill="hold">
                            <p:stCondLst>
                              <p:cond delay="9000"/>
                            </p:stCondLst>
                            <p:childTnLst>
                              <p:par>
                                <p:cTn id="86" presetID="10" presetClass="exit" presetSubtype="0" fill="hold" grpId="1" nodeType="afterEffect">
                                  <p:stCondLst>
                                    <p:cond delay="0"/>
                                  </p:stCondLst>
                                  <p:childTnLst>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10000"/>
                            </p:stCondLst>
                            <p:childTnLst>
                              <p:par>
                                <p:cTn id="93" presetID="10" presetClass="exit" presetSubtype="0" fill="hold" grpId="1" nodeType="afterEffect">
                                  <p:stCondLst>
                                    <p:cond delay="0"/>
                                  </p:stCondLst>
                                  <p:childTnLst>
                                    <p:animEffect transition="out" filter="fade">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1000"/>
                                        <p:tgtEl>
                                          <p:spTgt spid="19"/>
                                        </p:tgtEl>
                                      </p:cBhvr>
                                    </p:animEffect>
                                  </p:childTnLst>
                                  <p:subTnLst>
                                    <p:audio>
                                      <p:cMediaNode>
                                        <p:cTn display="0" masterRel="sameClick">
                                          <p:stCondLst>
                                            <p:cond evt="begin" delay="0">
                                              <p:tn val="96"/>
                                            </p:cond>
                                          </p:stCondLst>
                                          <p:endCondLst>
                                            <p:cond evt="onStopAudio" delay="0">
                                              <p:tgtEl>
                                                <p:sldTgt/>
                                              </p:tgtEl>
                                            </p:cond>
                                          </p:endCondLst>
                                        </p:cTn>
                                        <p:tgtEl>
                                          <p:sndTgt r:embed="rId4" name="drumroll.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4" grpId="1" bldLvl="0" animBg="1"/>
      <p:bldP spid="15" grpId="0" bldLvl="0" animBg="1"/>
      <p:bldP spid="15" grpId="1" bldLvl="0" animBg="1"/>
      <p:bldP spid="16" grpId="0" bldLvl="0" animBg="1"/>
      <p:bldP spid="16" grpId="1" bldLvl="0" animBg="1"/>
      <p:bldP spid="17" grpId="0" bldLvl="0" animBg="1"/>
      <p:bldP spid="17" grpId="1" bldLvl="0" animBg="1"/>
      <p:bldP spid="18" grpId="0" bldLvl="0" animBg="1"/>
      <p:bldP spid="18" grpId="1" bldLvl="0" animBg="1"/>
      <p:bldP spid="1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p:spPr>
      </p:pic>
      <p:sp>
        <p:nvSpPr>
          <p:cNvPr id="3" name="Rectangle 2"/>
          <p:cNvSpPr/>
          <p:nvPr/>
        </p:nvSpPr>
        <p:spPr>
          <a:xfrm>
            <a:off x="3003140" y="2967335"/>
            <a:ext cx="6096000" cy="369332"/>
          </a:xfrm>
          <a:prstGeom prst="rect">
            <a:avLst/>
          </a:prstGeom>
        </p:spPr>
        <p:txBody>
          <a:bodyPr>
            <a:spAutoFit/>
          </a:bodyPr>
          <a:lstStyle/>
          <a:p>
            <a:endParaRPr lang="vi-VN"/>
          </a:p>
        </p:txBody>
      </p:sp>
      <p:sp>
        <p:nvSpPr>
          <p:cNvPr id="4" name="Rectangle 3"/>
          <p:cNvSpPr/>
          <p:nvPr/>
        </p:nvSpPr>
        <p:spPr>
          <a:xfrm>
            <a:off x="3048000" y="2967335"/>
            <a:ext cx="6096000" cy="369332"/>
          </a:xfrm>
          <a:prstGeom prst="rect">
            <a:avLst/>
          </a:prstGeom>
        </p:spPr>
        <p:txBody>
          <a:bodyPr>
            <a:spAutoFit/>
          </a:bodyPr>
          <a:lstStyle/>
          <a:p>
            <a:endParaRPr lang="vi-VN"/>
          </a:p>
        </p:txBody>
      </p:sp>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68358" y="878296"/>
            <a:ext cx="12528715" cy="333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6600" smtClean="0">
                <a:solidFill>
                  <a:srgbClr val="FF000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BÀI </a:t>
            </a:r>
            <a:r>
              <a:rPr lang="vi-VN" sz="6600">
                <a:solidFill>
                  <a:srgbClr val="FF000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VIẾT 2</a:t>
            </a:r>
          </a:p>
          <a:p>
            <a:pPr algn="ctr" eaLnBrk="1" hangingPunct="1">
              <a:spcBef>
                <a:spcPts val="1350"/>
              </a:spcBef>
              <a:defRPr/>
            </a:pPr>
            <a:r>
              <a:rPr lang="vi-VN" sz="660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VIẾT ĐOẠN VĂN NÊU Ý KIẾN VỀ MỘT HIỆN TƯỢNG XÃ HỘI</a:t>
            </a:r>
          </a:p>
        </p:txBody>
      </p:sp>
    </p:spTree>
    <p:extLst>
      <p:ext uri="{BB962C8B-B14F-4D97-AF65-F5344CB8AC3E}">
        <p14:creationId xmlns:p14="http://schemas.microsoft.com/office/powerpoint/2010/main" val="1998958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p:spPr>
      </p:pic>
      <p:sp>
        <p:nvSpPr>
          <p:cNvPr id="3" name="Text Box 1"/>
          <p:cNvSpPr txBox="1"/>
          <p:nvPr/>
        </p:nvSpPr>
        <p:spPr>
          <a:xfrm>
            <a:off x="0" y="715704"/>
            <a:ext cx="12192000" cy="4524315"/>
          </a:xfrm>
          <a:prstGeom prst="rect">
            <a:avLst/>
          </a:prstGeom>
          <a:noFill/>
        </p:spPr>
        <p:txBody>
          <a:bodyPr wrap="square" rtlCol="0">
            <a:spAutoFit/>
          </a:bodyPr>
          <a:lstStyle/>
          <a:p>
            <a:pPr algn="ctr"/>
            <a:r>
              <a:rPr lang="vi-VN" altLang="en-GB" sz="3600" b="1">
                <a:solidFill>
                  <a:srgbClr val="FF0000"/>
                </a:solidFill>
                <a:latin typeface="UTM Avo" panose="02040603050506020204" pitchFamily="18" charset="0"/>
                <a:cs typeface="Times New Roman" panose="02020603050405020304" pitchFamily="18" charset="0"/>
              </a:rPr>
              <a:t>Viết đoạn </a:t>
            </a:r>
            <a:r>
              <a:rPr lang="vi-VN" altLang="en-GB" sz="3600" b="1" smtClean="0">
                <a:solidFill>
                  <a:srgbClr val="FF0000"/>
                </a:solidFill>
                <a:latin typeface="UTM Avo" panose="02040603050506020204" pitchFamily="18" charset="0"/>
                <a:cs typeface="Times New Roman" panose="02020603050405020304" pitchFamily="18" charset="0"/>
              </a:rPr>
              <a:t>văn</a:t>
            </a:r>
          </a:p>
          <a:p>
            <a:r>
              <a:rPr lang="vi-VN" altLang="en-GB" sz="3600" b="1">
                <a:solidFill>
                  <a:schemeClr val="tx1">
                    <a:lumMod val="65000"/>
                    <a:lumOff val="35000"/>
                  </a:schemeClr>
                </a:solidFill>
                <a:latin typeface="UTM Avo" panose="02040603050506020204" pitchFamily="18" charset="0"/>
                <a:cs typeface="Times New Roman" panose="02020603050405020304" pitchFamily="18" charset="0"/>
              </a:rPr>
              <a:t>Chọn 1 trong 2 đề </a:t>
            </a:r>
            <a:r>
              <a:rPr lang="vi-VN" altLang="en-GB" sz="3600" b="1" smtClean="0">
                <a:solidFill>
                  <a:schemeClr val="tx1">
                    <a:lumMod val="65000"/>
                    <a:lumOff val="35000"/>
                  </a:schemeClr>
                </a:solidFill>
                <a:latin typeface="UTM Avo" panose="02040603050506020204" pitchFamily="18" charset="0"/>
                <a:cs typeface="Times New Roman" panose="02020603050405020304" pitchFamily="18" charset="0"/>
              </a:rPr>
              <a:t>sau:</a:t>
            </a:r>
          </a:p>
          <a:p>
            <a:pPr algn="just"/>
            <a:r>
              <a:rPr lang="vi-VN" altLang="en-GB" sz="3600" b="1" smtClean="0">
                <a:solidFill>
                  <a:schemeClr val="tx1">
                    <a:lumMod val="65000"/>
                    <a:lumOff val="35000"/>
                  </a:schemeClr>
                </a:solidFill>
                <a:latin typeface="UTM Avo" panose="02040603050506020204" pitchFamily="18" charset="0"/>
                <a:cs typeface="Times New Roman" panose="02020603050405020304" pitchFamily="18" charset="0"/>
              </a:rPr>
              <a:t> a. Viết </a:t>
            </a:r>
            <a:r>
              <a:rPr lang="vi-VN" altLang="en-GB" sz="3600" b="1">
                <a:solidFill>
                  <a:schemeClr val="tx1">
                    <a:lumMod val="65000"/>
                    <a:lumOff val="35000"/>
                  </a:schemeClr>
                </a:solidFill>
                <a:latin typeface="UTM Avo" panose="02040603050506020204" pitchFamily="18" charset="0"/>
                <a:cs typeface="Times New Roman" panose="02020603050405020304" pitchFamily="18" charset="0"/>
              </a:rPr>
              <a:t>đoạn văn nêu ý kiến của em về việc một số học sinh chạy qua đường khi đèn giao thông chưa bật tín hiệu màu </a:t>
            </a:r>
            <a:r>
              <a:rPr lang="vi-VN" altLang="en-GB" sz="3600" b="1" smtClean="0">
                <a:solidFill>
                  <a:schemeClr val="tx1">
                    <a:lumMod val="65000"/>
                    <a:lumOff val="35000"/>
                  </a:schemeClr>
                </a:solidFill>
                <a:latin typeface="UTM Avo" panose="02040603050506020204" pitchFamily="18" charset="0"/>
                <a:cs typeface="Times New Roman" panose="02020603050405020304" pitchFamily="18" charset="0"/>
              </a:rPr>
              <a:t>xanh</a:t>
            </a:r>
          </a:p>
          <a:p>
            <a:pPr algn="just"/>
            <a:r>
              <a:rPr lang="vi-VN" altLang="en-GB" sz="3600" b="1" smtClean="0">
                <a:solidFill>
                  <a:schemeClr val="tx1">
                    <a:lumMod val="65000"/>
                    <a:lumOff val="35000"/>
                  </a:schemeClr>
                </a:solidFill>
                <a:latin typeface="UTM Avo" panose="02040603050506020204" pitchFamily="18" charset="0"/>
                <a:cs typeface="Times New Roman" panose="02020603050405020304" pitchFamily="18" charset="0"/>
              </a:rPr>
              <a:t> b. Viết </a:t>
            </a:r>
            <a:r>
              <a:rPr lang="vi-VN" altLang="en-GB" sz="3600" b="1">
                <a:solidFill>
                  <a:schemeClr val="tx1">
                    <a:lumMod val="65000"/>
                    <a:lumOff val="35000"/>
                  </a:schemeClr>
                </a:solidFill>
                <a:latin typeface="UTM Avo" panose="02040603050506020204" pitchFamily="18" charset="0"/>
                <a:cs typeface="Times New Roman" panose="02020603050405020304" pitchFamily="18" charset="0"/>
              </a:rPr>
              <a:t>đoạn văn nêu ý kiến của em về việc học sinh tham gia các hoạt động thiện nguyện giúp đỡ người có hoàn cảnh khó </a:t>
            </a:r>
            <a:r>
              <a:rPr lang="vi-VN" altLang="en-GB" sz="3600" b="1" smtClean="0">
                <a:solidFill>
                  <a:schemeClr val="tx1">
                    <a:lumMod val="65000"/>
                    <a:lumOff val="35000"/>
                  </a:schemeClr>
                </a:solidFill>
                <a:latin typeface="UTM Avo" panose="02040603050506020204" pitchFamily="18" charset="0"/>
                <a:cs typeface="Times New Roman" panose="02020603050405020304" pitchFamily="18" charset="0"/>
              </a:rPr>
              <a:t>khăn.</a:t>
            </a:r>
            <a:endParaRPr lang="en-US" altLang="en-GB" sz="3600" b="1">
              <a:solidFill>
                <a:schemeClr val="tx1">
                  <a:lumMod val="65000"/>
                  <a:lumOff val="35000"/>
                </a:schemeClr>
              </a:solidFill>
              <a:latin typeface="UTM Avo" panose="02040603050506020204" pitchFamily="18" charset="0"/>
              <a:cs typeface="Times New Roman" panose="02020603050405020304" pitchFamily="18"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31229"/>
            <a:ext cx="12192000" cy="1926771"/>
          </a:xfrm>
          <a:prstGeom prst="rect">
            <a:avLst/>
          </a:prstGeom>
          <a:noFill/>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0" y="68003"/>
            <a:ext cx="12268200" cy="813739"/>
          </a:xfrm>
          <a:prstGeom prst="rect">
            <a:avLst/>
          </a:prstGeom>
        </p:spPr>
      </p:pic>
    </p:spTree>
    <p:extLst>
      <p:ext uri="{BB962C8B-B14F-4D97-AF65-F5344CB8AC3E}">
        <p14:creationId xmlns:p14="http://schemas.microsoft.com/office/powerpoint/2010/main" val="248343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440</Words>
  <Application>Microsoft Office PowerPoint</Application>
  <PresentationFormat>Custom</PresentationFormat>
  <Paragraphs>88</Paragraphs>
  <Slides>15</Slides>
  <Notes>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38</cp:revision>
  <dcterms:created xsi:type="dcterms:W3CDTF">2021-11-11T03:21:00Z</dcterms:created>
  <dcterms:modified xsi:type="dcterms:W3CDTF">2024-09-09T16:17:44Z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ED02FA2C444C4EE8BEE59F6915ED5265</vt:lpwstr>
  </property>
  <property fmtid="{D5CDD505-2E9C-101B-9397-08002B2CF9AE}" pid="3" name="KSOProductBuildVer">
    <vt:lpwstr>1033-11.2.0.10351</vt:lpwstr>
  </property>
</Properties>
</file>