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469" r:id="rId2"/>
    <p:sldId id="305" r:id="rId3"/>
    <p:sldId id="457" r:id="rId4"/>
    <p:sldId id="461" r:id="rId5"/>
    <p:sldId id="466" r:id="rId6"/>
    <p:sldId id="463" r:id="rId7"/>
    <p:sldId id="347" r:id="rId8"/>
    <p:sldId id="455" r:id="rId9"/>
    <p:sldId id="467" r:id="rId10"/>
    <p:sldId id="468" r:id="rId11"/>
    <p:sldId id="287" r:id="rId12"/>
  </p:sldIdLst>
  <p:sldSz cx="12192000" cy="6858000"/>
  <p:notesSz cx="6858000" cy="9144000"/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917"/>
    <a:srgbClr val="FF3300"/>
    <a:srgbClr val="0000CC"/>
    <a:srgbClr val="6600FF"/>
    <a:srgbClr val="CE229D"/>
    <a:srgbClr val="BEF488"/>
    <a:srgbClr val="FF99CC"/>
    <a:srgbClr val="CBF9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74" autoAdjust="0"/>
    <p:restoredTop sz="94162" autoAdjust="0"/>
  </p:normalViewPr>
  <p:slideViewPr>
    <p:cSldViewPr>
      <p:cViewPr varScale="1">
        <p:scale>
          <a:sx n="81" d="100"/>
          <a:sy n="81" d="100"/>
        </p:scale>
        <p:origin x="-150" y="-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C6A80E74-5C63-4567-9E1D-85990305E9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7167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80E74-5C63-4567-9E1D-85990305E9E2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5841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80E74-5C63-4567-9E1D-85990305E9E2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5841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80E74-5C63-4567-9E1D-85990305E9E2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5841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80E74-5C63-4567-9E1D-85990305E9E2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5841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80E74-5C63-4567-9E1D-85990305E9E2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6513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80E74-5C63-4567-9E1D-85990305E9E2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1826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C182D5-9A57-4D41-8004-71D48B91AA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0137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642696-76AD-4910-A61C-3CE08A8885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320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C77251-FB86-4650-828E-17A56F22E6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9080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AEDF99-D713-483D-B8D5-55E056F88A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6892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703958-85A8-4553-BC98-7A311689EA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6377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D35E1B-FAE3-42FB-B73C-249FC76A0D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0252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50F60A-B2C2-4E61-93F5-1F7E1FE20E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951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9C414E-8818-47C0-B21F-C4A253DB29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4585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8F29E7-4A63-4BC8-9C79-6DB6766CB8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8591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FC1B41-189D-461C-B5D3-0D02BCB040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0129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0F9C9A-42F9-4C34-8C3D-8412EB6BEE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9977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AB66E5-8B6A-48A2-893E-41C249D68A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3682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5F10DE5D-6CB7-436A-8139-AD8DFE82ABC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jpeg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6.gif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" y="-1"/>
            <a:ext cx="12192000" cy="6858002"/>
            <a:chOff x="-1" y="-1"/>
            <a:chExt cx="12192000" cy="685800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9694" y="-1"/>
              <a:ext cx="6212305" cy="68580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" name="Group 2"/>
            <p:cNvGrpSpPr/>
            <p:nvPr/>
          </p:nvGrpSpPr>
          <p:grpSpPr>
            <a:xfrm>
              <a:off x="-1" y="1"/>
              <a:ext cx="12192000" cy="6858000"/>
              <a:chOff x="0" y="1"/>
              <a:chExt cx="12192000" cy="6858000"/>
            </a:xfrm>
          </p:grpSpPr>
          <p:pic>
            <p:nvPicPr>
              <p:cNvPr id="2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5979695" cy="6858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" name="Text Box 14">
                <a:extLst>
                  <a:ext uri="{FF2B5EF4-FFF2-40B4-BE49-F238E27FC236}">
                    <a16:creationId xmlns:a16="http://schemas.microsoft.com/office/drawing/2014/main" xmlns="" id="{7343FE20-CCED-4429-D608-EDFC2D4CF6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79695" y="1068290"/>
                <a:ext cx="6212305" cy="41649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wrap="square" lIns="107666" tIns="53833" rIns="107666" bIns="53833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ts val="1350"/>
                  </a:spcBef>
                  <a:defRPr/>
                </a:pPr>
                <a:r>
                  <a:rPr lang="en-US" sz="200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Deutsch Gothic" panose="02040603050506020204" pitchFamily="18" charset="0"/>
                    <a:cs typeface="Times New Roman" panose="02020603050405020304" pitchFamily="18" charset="0"/>
                  </a:rPr>
                  <a:t>VIẾT </a:t>
                </a:r>
                <a:r>
                  <a:rPr lang="en-US" sz="200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Deutsch Gothic" panose="02040603050506020204" pitchFamily="18" charset="0"/>
                    <a:cs typeface="Times New Roman" panose="02020603050405020304" pitchFamily="18" charset="0"/>
                  </a:rPr>
                  <a:t>ĐOẠN VĂN THỂ </a:t>
                </a:r>
                <a:r>
                  <a:rPr lang="en-US" sz="200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Deutsch Gothic" panose="02040603050506020204" pitchFamily="18" charset="0"/>
                    <a:cs typeface="Times New Roman" panose="02020603050405020304" pitchFamily="18" charset="0"/>
                  </a:rPr>
                  <a:t>HIỆN </a:t>
                </a:r>
                <a:r>
                  <a:rPr lang="en-US" sz="200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Deutsch Gothic" panose="02040603050506020204" pitchFamily="18" charset="0"/>
                    <a:cs typeface="Times New Roman" panose="02020603050405020304" pitchFamily="18" charset="0"/>
                  </a:rPr>
                  <a:t>TÌNH CẢM, CẢM </a:t>
                </a:r>
                <a:r>
                  <a:rPr lang="en-US" sz="200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Deutsch Gothic" panose="02040603050506020204" pitchFamily="18" charset="0"/>
                    <a:cs typeface="Times New Roman" panose="02020603050405020304" pitchFamily="18" charset="0"/>
                  </a:rPr>
                  <a:t>XÚC</a:t>
                </a:r>
                <a:endParaRPr lang="en-US" sz="2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Deutsch Gothic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6359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15B75E4E-7523-99F7-E8EA-368CA601A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80" y="-2401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B0D583A-B4AB-2275-98AC-B62CF26CE859}"/>
              </a:ext>
            </a:extLst>
          </p:cNvPr>
          <p:cNvSpPr txBox="1"/>
          <p:nvPr/>
        </p:nvSpPr>
        <p:spPr>
          <a:xfrm>
            <a:off x="-166918" y="836712"/>
            <a:ext cx="120726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E6FFFD"/>
              </a:buClr>
            </a:pPr>
            <a:r>
              <a:rPr lang="en-US" sz="6000" b="1" kern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Vận </a:t>
            </a:r>
            <a:r>
              <a:rPr lang="en-US" sz="6000" b="1" kern="0" smtClean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dụng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032A544-12D1-8EEB-46A4-F1F019CA2F59}"/>
              </a:ext>
            </a:extLst>
          </p:cNvPr>
          <p:cNvSpPr txBox="1"/>
          <p:nvPr/>
        </p:nvSpPr>
        <p:spPr>
          <a:xfrm>
            <a:off x="371362" y="2063131"/>
            <a:ext cx="11449272" cy="8056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US" sz="3600" kern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Em học được điều gì sau bài học hôm nay?</a:t>
            </a:r>
            <a:endParaRPr lang="en-US" sz="3600" kern="100" dirty="0">
              <a:solidFill>
                <a:srgbClr val="FF0000"/>
              </a:solidFill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2" y="44624"/>
            <a:ext cx="12175156" cy="64770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725144"/>
            <a:ext cx="12191999" cy="2132856"/>
          </a:xfrm>
          <a:prstGeom prst="rect">
            <a:avLst/>
          </a:prstGeom>
          <a:noFill/>
        </p:spPr>
      </p:pic>
      <p:pic>
        <p:nvPicPr>
          <p:cNvPr id="8" name="Picture 7" descr="A group of kids sitting around a table&#10;&#10;Description automatically generated with low confidence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="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id="{D2C2F533-E0BD-5655-0A25-B93E60C3521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32" y="2868801"/>
            <a:ext cx="6624736" cy="329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4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E7365C8-9704-7269-0F24-DCE988577E76}"/>
              </a:ext>
            </a:extLst>
          </p:cNvPr>
          <p:cNvSpPr txBox="1"/>
          <p:nvPr/>
        </p:nvSpPr>
        <p:spPr>
          <a:xfrm>
            <a:off x="1415480" y="1213009"/>
            <a:ext cx="1006502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LinotypeZapfino KT" panose="02040603050506020204" pitchFamily="18" charset="0"/>
              </a:rPr>
              <a:t>Chúc các em học tốt!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725144"/>
            <a:ext cx="12191999" cy="2132856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2" y="44623"/>
            <a:ext cx="12175156" cy="116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85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DED3C353-00ED-97C8-B607-95A9EB8D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7"/>
            <a:ext cx="12192000" cy="688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4">
            <a:extLst>
              <a:ext uri="{FF2B5EF4-FFF2-40B4-BE49-F238E27FC236}">
                <a16:creationId xmlns:a16="http://schemas.microsoft.com/office/drawing/2014/main" xmlns="" id="{7343FE20-CCED-4429-D608-EDFC2D4CF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86336"/>
            <a:ext cx="12192000" cy="2596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4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Bài viết 1:</a:t>
            </a:r>
          </a:p>
          <a:p>
            <a:pPr algn="ctr" eaLnBrk="1" hangingPunct="1">
              <a:spcBef>
                <a:spcPts val="1350"/>
              </a:spcBef>
              <a:defRPr/>
            </a:pPr>
            <a:r>
              <a:rPr lang="en-US" sz="55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eutsch Gothic" panose="02040603050506020204" pitchFamily="18" charset="0"/>
                <a:cs typeface="Times New Roman" panose="02020603050405020304" pitchFamily="18" charset="0"/>
              </a:rPr>
              <a:t>VIẾT ĐOẠN VĂN THỂ </a:t>
            </a:r>
            <a:r>
              <a:rPr lang="en-US" sz="55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eutsch Gothic" panose="02040603050506020204" pitchFamily="18" charset="0"/>
                <a:cs typeface="Times New Roman" panose="02020603050405020304" pitchFamily="18" charset="0"/>
              </a:rPr>
              <a:t>HIỆN </a:t>
            </a:r>
            <a:r>
              <a:rPr lang="en-US" sz="55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eutsch Gothic" panose="02040603050506020204" pitchFamily="18" charset="0"/>
                <a:cs typeface="Times New Roman" panose="02020603050405020304" pitchFamily="18" charset="0"/>
              </a:rPr>
              <a:t>TÌNH CẢM, CẢM </a:t>
            </a:r>
            <a:r>
              <a:rPr lang="en-US" sz="55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eutsch Gothic" panose="02040603050506020204" pitchFamily="18" charset="0"/>
                <a:cs typeface="Times New Roman" panose="02020603050405020304" pitchFamily="18" charset="0"/>
              </a:rPr>
              <a:t>XÚC</a:t>
            </a:r>
            <a:endParaRPr lang="en-US" sz="5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Deutsch Gothic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5" descr="POINSET3">
            <a:extLst>
              <a:ext uri="{FF2B5EF4-FFF2-40B4-BE49-F238E27FC236}">
                <a16:creationId xmlns:a16="http://schemas.microsoft.com/office/drawing/2014/main" xmlns="" id="{4C1F8A6F-720C-F2D7-C0C6-522D12E0E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621" y="4571333"/>
            <a:ext cx="3246937" cy="231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POINSET2">
            <a:extLst>
              <a:ext uri="{FF2B5EF4-FFF2-40B4-BE49-F238E27FC236}">
                <a16:creationId xmlns:a16="http://schemas.microsoft.com/office/drawing/2014/main" xmlns="" id="{CA0AACF5-C8A2-5EB0-1D5A-4BB0F9E3B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473002" y="-113391"/>
            <a:ext cx="1566863" cy="187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xmlns="" id="{7ACA080E-F0CF-2992-9618-9A62FEF2F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39" y="4740354"/>
            <a:ext cx="1524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Sách giáo khoa THPT 2018">
            <a:extLst>
              <a:ext uri="{FF2B5EF4-FFF2-40B4-BE49-F238E27FC236}">
                <a16:creationId xmlns:a16="http://schemas.microsoft.com/office/drawing/2014/main" xmlns="" id="{77C5A749-7440-1C90-9D5A-8487F965C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599617"/>
            <a:ext cx="1866546" cy="208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POINSET2">
            <a:extLst>
              <a:ext uri="{FF2B5EF4-FFF2-40B4-BE49-F238E27FC236}">
                <a16:creationId xmlns:a16="http://schemas.microsoft.com/office/drawing/2014/main" xmlns="" id="{1A6D274C-1A33-761B-475D-091A88CF1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219216" y="-174519"/>
            <a:ext cx="1560910" cy="199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15B75E4E-7523-99F7-E8EA-368CA601A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6C06915-00B4-3157-859A-38D74DA48676}"/>
              </a:ext>
            </a:extLst>
          </p:cNvPr>
          <p:cNvSpPr txBox="1"/>
          <p:nvPr/>
        </p:nvSpPr>
        <p:spPr>
          <a:xfrm>
            <a:off x="731404" y="30807"/>
            <a:ext cx="98650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Ôn tập về cấu tạo của đoạn văn:</a:t>
            </a:r>
          </a:p>
        </p:txBody>
      </p:sp>
      <p:sp>
        <p:nvSpPr>
          <p:cNvPr id="9" name="Rectangle: Rounded Corners 9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="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id="{2ECCE247-2944-316E-72D8-316B0294D178}"/>
              </a:ext>
            </a:extLst>
          </p:cNvPr>
          <p:cNvSpPr/>
          <p:nvPr/>
        </p:nvSpPr>
        <p:spPr>
          <a:xfrm>
            <a:off x="0" y="895799"/>
            <a:ext cx="12191999" cy="5066402"/>
          </a:xfrm>
          <a:prstGeom prst="roundRect">
            <a:avLst>
              <a:gd name="adj" fmla="val 10104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b="1" smtClean="0"/>
              <a:t>Ôn tập về cấu tạo của đoạn văn</a:t>
            </a:r>
            <a:endParaRPr lang="vi-VN"/>
          </a:p>
        </p:txBody>
      </p:sp>
      <p:pic>
        <p:nvPicPr>
          <p:cNvPr id="13" name="Picture 12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-168696" y="3861048"/>
            <a:ext cx="1800200" cy="2996952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 bwMode="auto">
          <a:xfrm>
            <a:off x="767408" y="823352"/>
            <a:ext cx="4968552" cy="2749664"/>
          </a:xfrm>
          <a:prstGeom prst="cloudCallout">
            <a:avLst>
              <a:gd name="adj1" fmla="val -39972"/>
              <a:gd name="adj2" fmla="val 6220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250E763-E99E-B85F-7766-DEBFF5FBB3DB}"/>
              </a:ext>
            </a:extLst>
          </p:cNvPr>
          <p:cNvSpPr txBox="1"/>
          <p:nvPr/>
        </p:nvSpPr>
        <p:spPr>
          <a:xfrm>
            <a:off x="1343472" y="1111823"/>
            <a:ext cx="4392488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vi-VN" sz="2600" kern="100" smtClean="0">
                <a:latin typeface="UTM Americana" panose="02040603050506020204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Nêu </a:t>
            </a:r>
            <a:r>
              <a:rPr lang="vi-VN" sz="2600" kern="100">
                <a:latin typeface="UTM Americana" panose="02040603050506020204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lại cấu tạo của đoạn văn miêu tả tình cảm, cảm xúc bằng sơ đồ tư duy vào bảng phụ.</a:t>
            </a:r>
            <a:endParaRPr lang="en-US" sz="26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41" b="100000" l="19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32477" y="3573016"/>
            <a:ext cx="4159523" cy="2664296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 bwMode="auto">
          <a:xfrm>
            <a:off x="9624392" y="1889299"/>
            <a:ext cx="1487488" cy="1152128"/>
          </a:xfrm>
          <a:prstGeom prst="cloudCallout">
            <a:avLst>
              <a:gd name="adj1" fmla="val 7598"/>
              <a:gd name="adj2" fmla="val 10515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Theo mình....</a:t>
            </a:r>
          </a:p>
        </p:txBody>
      </p:sp>
      <p:sp>
        <p:nvSpPr>
          <p:cNvPr id="19" name="Cloud Callout 18"/>
          <p:cNvSpPr/>
          <p:nvPr/>
        </p:nvSpPr>
        <p:spPr bwMode="auto">
          <a:xfrm flipH="1">
            <a:off x="6684627" y="3026373"/>
            <a:ext cx="1644859" cy="1152128"/>
          </a:xfrm>
          <a:prstGeom prst="cloudCallout">
            <a:avLst>
              <a:gd name="adj1" fmla="val -56967"/>
              <a:gd name="adj2" fmla="val 625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Theo mình....</a:t>
            </a:r>
          </a:p>
        </p:txBody>
      </p:sp>
      <p:sp>
        <p:nvSpPr>
          <p:cNvPr id="20" name="Cloud Callout 19"/>
          <p:cNvSpPr/>
          <p:nvPr/>
        </p:nvSpPr>
        <p:spPr bwMode="auto">
          <a:xfrm flipH="1">
            <a:off x="7752184" y="1987384"/>
            <a:ext cx="1644859" cy="1152128"/>
          </a:xfrm>
          <a:prstGeom prst="cloudCallout">
            <a:avLst>
              <a:gd name="adj1" fmla="val -50713"/>
              <a:gd name="adj2" fmla="val 9127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Theo mình....</a:t>
            </a:r>
          </a:p>
        </p:txBody>
      </p:sp>
      <p:sp>
        <p:nvSpPr>
          <p:cNvPr id="21" name="Cloud Callout 20"/>
          <p:cNvSpPr/>
          <p:nvPr/>
        </p:nvSpPr>
        <p:spPr bwMode="auto">
          <a:xfrm>
            <a:off x="10992544" y="2852937"/>
            <a:ext cx="1199456" cy="1008112"/>
          </a:xfrm>
          <a:prstGeom prst="cloudCallout">
            <a:avLst>
              <a:gd name="adj1" fmla="val -2391"/>
              <a:gd name="adj2" fmla="val 8631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Theo mình..</a:t>
            </a:r>
          </a:p>
        </p:txBody>
      </p:sp>
      <p:pic>
        <p:nvPicPr>
          <p:cNvPr id="15" name="Picture 14" descr="BONGHO~5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64" y="5829495"/>
            <a:ext cx="444500" cy="101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BONGHO~5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436" y="5655740"/>
            <a:ext cx="444500" cy="101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BONGHO~5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81674" y="5682156"/>
            <a:ext cx="512440" cy="101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BONGHO~5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236" y="5809175"/>
            <a:ext cx="444500" cy="101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BONGHO~5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81815" y="5754976"/>
            <a:ext cx="525421" cy="101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BONGHO~5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731" y="5549697"/>
            <a:ext cx="444500" cy="101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BONGHO~5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00" y="5871161"/>
            <a:ext cx="444500" cy="101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517232"/>
            <a:ext cx="12191999" cy="1340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754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 animBg="1"/>
      <p:bldP spid="14" grpId="0"/>
      <p:bldP spid="5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15B75E4E-7523-99F7-E8EA-368CA601A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6C06915-00B4-3157-859A-38D74DA48676}"/>
              </a:ext>
            </a:extLst>
          </p:cNvPr>
          <p:cNvSpPr txBox="1"/>
          <p:nvPr/>
        </p:nvSpPr>
        <p:spPr>
          <a:xfrm>
            <a:off x="1245431" y="199002"/>
            <a:ext cx="98650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600" b="1" smtClean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Các </a:t>
            </a:r>
            <a:r>
              <a:rPr lang="vi-VN" sz="3600" b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bước tìm ý, lập dàn ý::</a:t>
            </a:r>
          </a:p>
        </p:txBody>
      </p:sp>
      <p:sp>
        <p:nvSpPr>
          <p:cNvPr id="9" name="Rectangle: Rounded Corners 9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="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id="{2ECCE247-2944-316E-72D8-316B0294D178}"/>
              </a:ext>
            </a:extLst>
          </p:cNvPr>
          <p:cNvSpPr/>
          <p:nvPr/>
        </p:nvSpPr>
        <p:spPr>
          <a:xfrm>
            <a:off x="81978" y="845333"/>
            <a:ext cx="12191999" cy="5066402"/>
          </a:xfrm>
          <a:prstGeom prst="roundRect">
            <a:avLst>
              <a:gd name="adj" fmla="val 10104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b="1"/>
              <a:t>Ôn tập về cấu tạo của đoạn văn</a:t>
            </a:r>
            <a:endParaRPr lang="vi-V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6C06915-00B4-3157-859A-38D74DA48676}"/>
              </a:ext>
            </a:extLst>
          </p:cNvPr>
          <p:cNvSpPr txBox="1"/>
          <p:nvPr/>
        </p:nvSpPr>
        <p:spPr>
          <a:xfrm>
            <a:off x="551384" y="825956"/>
            <a:ext cx="98650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600" b="1">
                <a:solidFill>
                  <a:srgbClr val="0070C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+ Giới thiệu chủ đề: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6C06915-00B4-3157-859A-38D74DA48676}"/>
              </a:ext>
            </a:extLst>
          </p:cNvPr>
          <p:cNvSpPr txBox="1"/>
          <p:nvPr/>
        </p:nvSpPr>
        <p:spPr>
          <a:xfrm>
            <a:off x="551384" y="3105834"/>
            <a:ext cx="43924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smtClean="0">
                <a:solidFill>
                  <a:srgbClr val="0070C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+ Phát triển </a:t>
            </a:r>
            <a:r>
              <a:rPr lang="vi-VN" sz="3600" b="1">
                <a:solidFill>
                  <a:srgbClr val="0070C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chủ đề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6C06915-00B4-3157-859A-38D74DA48676}"/>
              </a:ext>
            </a:extLst>
          </p:cNvPr>
          <p:cNvSpPr txBox="1"/>
          <p:nvPr/>
        </p:nvSpPr>
        <p:spPr>
          <a:xfrm>
            <a:off x="6564051" y="3200479"/>
            <a:ext cx="56279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600" b="1">
                <a:solidFill>
                  <a:srgbClr val="0070C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+ Củng cố, nâng cao chủ đề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6C06915-00B4-3157-859A-38D74DA48676}"/>
              </a:ext>
            </a:extLst>
          </p:cNvPr>
          <p:cNvSpPr txBox="1"/>
          <p:nvPr/>
        </p:nvSpPr>
        <p:spPr>
          <a:xfrm>
            <a:off x="263352" y="1484530"/>
            <a:ext cx="119286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 smtClean="0">
                <a:latin typeface="UTM Avo" panose="02040603050506020204" pitchFamily="18" charset="0"/>
                <a:ea typeface="Times New Roman" panose="02020603050405020304" pitchFamily="18" charset="0"/>
              </a:rPr>
              <a:t>* Nêu </a:t>
            </a:r>
            <a:r>
              <a:rPr lang="vi-VN" sz="3600" b="1">
                <a:latin typeface="UTM Avo" panose="02040603050506020204" pitchFamily="18" charset="0"/>
                <a:ea typeface="Times New Roman" panose="02020603050405020304" pitchFamily="18" charset="0"/>
              </a:rPr>
              <a:t>tên câu </a:t>
            </a:r>
            <a:r>
              <a:rPr lang="vi-VN" sz="3600" b="1" smtClean="0">
                <a:latin typeface="UTM Avo" panose="02040603050506020204" pitchFamily="18" charset="0"/>
                <a:ea typeface="Times New Roman" panose="02020603050405020304" pitchFamily="18" charset="0"/>
              </a:rPr>
              <a:t>chuyện( </a:t>
            </a:r>
            <a:r>
              <a:rPr lang="vi-VN" sz="3600" b="1">
                <a:latin typeface="UTM Avo" panose="02040603050506020204" pitchFamily="18" charset="0"/>
                <a:ea typeface="Times New Roman" panose="02020603050405020304" pitchFamily="18" charset="0"/>
              </a:rPr>
              <a:t>hoặc bài thơ) và ấn </a:t>
            </a:r>
            <a:r>
              <a:rPr lang="vi-VN" sz="3600" b="1" smtClean="0">
                <a:latin typeface="UTM Avo" panose="02040603050506020204" pitchFamily="18" charset="0"/>
                <a:ea typeface="Times New Roman" panose="02020603050405020304" pitchFamily="18" charset="0"/>
              </a:rPr>
              <a:t>tượng </a:t>
            </a:r>
            <a:r>
              <a:rPr lang="vi-VN" sz="3600" b="1">
                <a:latin typeface="UTM Avo" panose="02040603050506020204" pitchFamily="18" charset="0"/>
                <a:ea typeface="Times New Roman" panose="02020603050405020304" pitchFamily="18" charset="0"/>
              </a:rPr>
              <a:t>của em về câu </a:t>
            </a:r>
            <a:r>
              <a:rPr lang="vi-VN" sz="3600" b="1" smtClean="0">
                <a:latin typeface="UTM Avo" panose="02040603050506020204" pitchFamily="18" charset="0"/>
                <a:ea typeface="Times New Roman" panose="02020603050405020304" pitchFamily="18" charset="0"/>
              </a:rPr>
              <a:t>chuyện( bài thơ)đó. </a:t>
            </a:r>
            <a:endParaRPr lang="vi-VN" sz="3600" b="1">
              <a:latin typeface="UTM Avo" panose="020406030505060202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6C06915-00B4-3157-859A-38D74DA48676}"/>
              </a:ext>
            </a:extLst>
          </p:cNvPr>
          <p:cNvSpPr txBox="1"/>
          <p:nvPr/>
        </p:nvSpPr>
        <p:spPr>
          <a:xfrm>
            <a:off x="82420" y="3718906"/>
            <a:ext cx="486145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600" b="1" smtClean="0">
                <a:latin typeface="UTM Avo" panose="02040603050506020204" pitchFamily="18" charset="0"/>
                <a:ea typeface="Times New Roman" panose="02020603050405020304" pitchFamily="18" charset="0"/>
              </a:rPr>
              <a:t>* Nêu tình cảm, cảm xúc của em về một số chi tiết, hình ảnh nổi bật</a:t>
            </a:r>
            <a:endParaRPr lang="vi-VN" sz="3600" b="1">
              <a:latin typeface="UTM Avo" panose="020406030505060202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6C06915-00B4-3157-859A-38D74DA48676}"/>
              </a:ext>
            </a:extLst>
          </p:cNvPr>
          <p:cNvSpPr txBox="1"/>
          <p:nvPr/>
        </p:nvSpPr>
        <p:spPr>
          <a:xfrm>
            <a:off x="6646028" y="3954313"/>
            <a:ext cx="562794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600" b="1" smtClean="0">
                <a:latin typeface="UTM Avo" panose="02040603050506020204" pitchFamily="18" charset="0"/>
                <a:ea typeface="Times New Roman" panose="02020603050405020304" pitchFamily="18" charset="0"/>
              </a:rPr>
              <a:t>* Nêu ý nghĩa của câu chuyện  ( bài thơ), liên hệ thực tế.</a:t>
            </a:r>
            <a:endParaRPr lang="vi-VN" sz="3600" b="1">
              <a:latin typeface="UTM Avo" panose="020406030505060202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517232"/>
            <a:ext cx="12191999" cy="1340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828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15B75E4E-7523-99F7-E8EA-368CA601A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6C06915-00B4-3157-859A-38D74DA48676}"/>
              </a:ext>
            </a:extLst>
          </p:cNvPr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solidFill>
            <a:srgbClr val="DAE917"/>
          </a:solidFill>
        </p:spPr>
        <p:txBody>
          <a:bodyPr wrap="square">
            <a:spAutoFit/>
          </a:bodyPr>
          <a:lstStyle/>
          <a:p>
            <a:pPr algn="just"/>
            <a:r>
              <a:rPr lang="vi-VN" sz="3200" b="1" smtClean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CẤU TẠO CỦA ĐOẠN VĂN THỂ HIỆN TÌNH CẢM, CẢM XÚC</a:t>
            </a:r>
            <a:endParaRPr lang="vi-VN" sz="3200" b="1">
              <a:solidFill>
                <a:srgbClr val="FF0000"/>
              </a:solidFill>
              <a:latin typeface="UTM Avo" panose="020406030505060202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" name="图片 2">
            <a:extLst>
              <a:ext uri="{FF2B5EF4-FFF2-40B4-BE49-F238E27FC236}">
                <a16:creationId xmlns:a16="http://schemas.microsoft.com/office/drawing/2014/main" xmlns="" id="{4CE1F58C-7701-8FCA-BBC9-7D2F8B68F8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4" y="1291169"/>
            <a:ext cx="11856640" cy="5549691"/>
          </a:xfrm>
          <a:prstGeom prst="rect">
            <a:avLst/>
          </a:prstGeom>
          <a:noFill/>
        </p:spPr>
      </p:pic>
      <p:cxnSp>
        <p:nvCxnSpPr>
          <p:cNvPr id="30" name="Straight Arrow Connector 29"/>
          <p:cNvCxnSpPr/>
          <p:nvPr/>
        </p:nvCxnSpPr>
        <p:spPr>
          <a:xfrm flipH="1">
            <a:off x="3071664" y="592234"/>
            <a:ext cx="2220572" cy="11085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292235" y="592234"/>
            <a:ext cx="155693" cy="11579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287611" y="592234"/>
            <a:ext cx="3040637" cy="11085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1427332" y="1750188"/>
            <a:ext cx="2160240" cy="3632196"/>
            <a:chOff x="1644114" y="968602"/>
            <a:chExt cx="1616777" cy="2034266"/>
          </a:xfrm>
        </p:grpSpPr>
        <p:sp>
          <p:nvSpPr>
            <p:cNvPr id="34" name="Rounded Rectangle 33"/>
            <p:cNvSpPr/>
            <p:nvPr/>
          </p:nvSpPr>
          <p:spPr>
            <a:xfrm>
              <a:off x="1644114" y="968602"/>
              <a:ext cx="1616777" cy="2034266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ounded Rectangle 4"/>
            <p:cNvSpPr/>
            <p:nvPr/>
          </p:nvSpPr>
          <p:spPr>
            <a:xfrm>
              <a:off x="1723039" y="1049260"/>
              <a:ext cx="1458927" cy="18764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vi-VN" sz="2800" kern="12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Mở đoạn 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vi-VN" sz="28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Nêu sự việc( câu chuyện( bài thơ) hoặc nêu ấn tượng chung của em. </a:t>
              </a:r>
              <a:endParaRPr lang="vi-VN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529284" y="1772816"/>
            <a:ext cx="2214788" cy="3600400"/>
            <a:chOff x="3427447" y="1210576"/>
            <a:chExt cx="1351764" cy="1996171"/>
          </a:xfrm>
        </p:grpSpPr>
        <p:sp>
          <p:nvSpPr>
            <p:cNvPr id="37" name="Rounded Rectangle 36"/>
            <p:cNvSpPr/>
            <p:nvPr/>
          </p:nvSpPr>
          <p:spPr>
            <a:xfrm>
              <a:off x="3427447" y="1210576"/>
              <a:ext cx="1351764" cy="1996171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Rounded Rectangle 4"/>
            <p:cNvSpPr/>
            <p:nvPr/>
          </p:nvSpPr>
          <p:spPr>
            <a:xfrm>
              <a:off x="3493435" y="1276564"/>
              <a:ext cx="1219788" cy="18641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vi-VN" sz="2800" kern="12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 dung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vi-VN" sz="28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Bày tỏ tình cảm, cảm xúc của em về các sự việc, chi tiết, hình ảnh...</a:t>
              </a:r>
              <a:endParaRPr lang="vi-VN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988153" y="1700808"/>
            <a:ext cx="2140295" cy="3663992"/>
            <a:chOff x="5216534" y="1214075"/>
            <a:chExt cx="1471849" cy="1989174"/>
          </a:xfrm>
        </p:grpSpPr>
        <p:sp>
          <p:nvSpPr>
            <p:cNvPr id="40" name="Rounded Rectangle 39"/>
            <p:cNvSpPr/>
            <p:nvPr/>
          </p:nvSpPr>
          <p:spPr>
            <a:xfrm>
              <a:off x="5216534" y="1214075"/>
              <a:ext cx="1471849" cy="1989174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Rounded Rectangle 4"/>
            <p:cNvSpPr/>
            <p:nvPr/>
          </p:nvSpPr>
          <p:spPr>
            <a:xfrm>
              <a:off x="5288384" y="1285925"/>
              <a:ext cx="1328149" cy="18454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vi-VN" sz="2800" kern="12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 luận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vi-VN" sz="28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Khẳng định lại hoặc mở rộng ý kiến đã nêu.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vi-VN" sz="2800" kern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图片 1">
            <a:extLst>
              <a:ext uri="{FF2B5EF4-FFF2-40B4-BE49-F238E27FC236}">
                <a16:creationId xmlns:a16="http://schemas.microsoft.com/office/drawing/2014/main" xmlns="" id="{53AD1E6C-D47A-6045-6115-EC703692C41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2" r="14112"/>
          <a:stretch/>
        </p:blipFill>
        <p:spPr>
          <a:xfrm>
            <a:off x="162921" y="584775"/>
            <a:ext cx="2404687" cy="1261394"/>
          </a:xfrm>
          <a:prstGeom prst="rect">
            <a:avLst/>
          </a:prstGeom>
        </p:spPr>
      </p:pic>
      <p:sp>
        <p:nvSpPr>
          <p:cNvPr id="19" name="文本框 4">
            <a:extLst>
              <a:ext uri="{FF2B5EF4-FFF2-40B4-BE49-F238E27FC236}">
                <a16:creationId xmlns:a16="http://schemas.microsoft.com/office/drawing/2014/main" xmlns="" id="{50AB523D-5253-C05E-826B-EE492F7B8D8E}"/>
              </a:ext>
            </a:extLst>
          </p:cNvPr>
          <p:cNvSpPr txBox="1"/>
          <p:nvPr/>
        </p:nvSpPr>
        <p:spPr>
          <a:xfrm rot="21049605">
            <a:off x="343874" y="1138034"/>
            <a:ext cx="2481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8947">
              <a:defRPr/>
            </a:pPr>
            <a:r>
              <a:rPr lang="en-US" altLang="zh-CN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BÀI HỌC</a:t>
            </a:r>
            <a:endParaRPr lang="zh-CN" alt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Freeform 20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o="urn:schemas-microsoft-com:office:office" xmlns:v="urn:schemas-microsoft-com:vml" xmlns:w10="urn:schemas-microsoft-com:office:word" xmlns:w="http://schemas.openxmlformats.org/wordprocessingml/2006/main" xmlns="" xmlns:a16="http://schemas.microsoft.com/office/drawing/2014/main" xmlns:lc="http://schemas.openxmlformats.org/drawingml/2006/lockedCanvas" id="{F138470E-D123-AC49-A04A-C3DE6C0ED754}"/>
              </a:ext>
            </a:extLst>
          </p:cNvPr>
          <p:cNvSpPr/>
          <p:nvPr/>
        </p:nvSpPr>
        <p:spPr>
          <a:xfrm>
            <a:off x="10344472" y="3356993"/>
            <a:ext cx="1847528" cy="3501008"/>
          </a:xfrm>
          <a:custGeom>
            <a:avLst/>
            <a:gdLst/>
            <a:ahLst/>
            <a:cxnLst/>
            <a:rect l="l" t="t" r="r" b="b"/>
            <a:pathLst>
              <a:path w="4269105" h="8229600">
                <a:moveTo>
                  <a:pt x="0" y="0"/>
                </a:moveTo>
                <a:lnTo>
                  <a:pt x="4269105" y="0"/>
                </a:lnTo>
                <a:lnTo>
                  <a:pt x="426910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822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15B75E4E-7523-99F7-E8EA-368CA601A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: Rounded Corners 9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="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id="{2ECCE247-2944-316E-72D8-316B0294D178}"/>
              </a:ext>
            </a:extLst>
          </p:cNvPr>
          <p:cNvSpPr/>
          <p:nvPr/>
        </p:nvSpPr>
        <p:spPr>
          <a:xfrm>
            <a:off x="0" y="825956"/>
            <a:ext cx="12191999" cy="5066402"/>
          </a:xfrm>
          <a:prstGeom prst="roundRect">
            <a:avLst>
              <a:gd name="adj" fmla="val 10104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b="1"/>
              <a:t>Ôn tập về cấu tạo của đoạn văn</a:t>
            </a:r>
            <a:endParaRPr lang="vi-V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250E763-E99E-B85F-7766-DEBFF5FBB3DB}"/>
              </a:ext>
            </a:extLst>
          </p:cNvPr>
          <p:cNvSpPr txBox="1"/>
          <p:nvPr/>
        </p:nvSpPr>
        <p:spPr>
          <a:xfrm>
            <a:off x="47328" y="1916832"/>
            <a:ext cx="12074375" cy="2968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vi-VN" sz="3200" kern="1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UTM Americana" panose="02040603050506020204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	1. Trao </a:t>
            </a:r>
            <a:r>
              <a:rPr lang="vi-VN" sz="3200" kern="100">
                <a:solidFill>
                  <a:schemeClr val="accent6">
                    <a:lumMod val="60000"/>
                    <a:lumOff val="40000"/>
                  </a:schemeClr>
                </a:solidFill>
                <a:latin typeface="UTM Americana" panose="02040603050506020204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đổi về một câu chuyện (hoặc bài thơ) đã học, đã đọc hoặc được nghe kể về các cô chú công an (cảnh sát</a:t>
            </a:r>
            <a:r>
              <a:rPr lang="vi-VN" sz="3200" kern="1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UTM Americana" panose="02040603050506020204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).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vi-VN" sz="3200" kern="100">
                <a:solidFill>
                  <a:schemeClr val="accent6">
                    <a:lumMod val="60000"/>
                    <a:lumOff val="40000"/>
                  </a:schemeClr>
                </a:solidFill>
                <a:latin typeface="UTM Americana" panose="02040603050506020204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	</a:t>
            </a:r>
            <a:r>
              <a:rPr lang="vi-VN" sz="3200" kern="1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UTM Americana" panose="02040603050506020204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2. Trao </a:t>
            </a:r>
            <a:r>
              <a:rPr lang="vi-VN" sz="3200" kern="100">
                <a:solidFill>
                  <a:schemeClr val="accent6">
                    <a:lumMod val="60000"/>
                    <a:lumOff val="40000"/>
                  </a:schemeClr>
                </a:solidFill>
                <a:latin typeface="UTM Americana" panose="02040603050506020204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đổi về một việc mà em (hoặc bạn em) đã làm nhằm đảm bảo an toàn cho bản thân hoặc những người xung </a:t>
            </a:r>
            <a:r>
              <a:rPr lang="vi-VN" sz="3200" kern="1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UTM Americana" panose="02040603050506020204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quanh</a:t>
            </a:r>
            <a:endParaRPr lang="en-US" sz="3200" kern="100">
              <a:solidFill>
                <a:schemeClr val="accent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6C06915-00B4-3157-859A-38D74DA48676}"/>
              </a:ext>
            </a:extLst>
          </p:cNvPr>
          <p:cNvSpPr txBox="1"/>
          <p:nvPr/>
        </p:nvSpPr>
        <p:spPr>
          <a:xfrm>
            <a:off x="407368" y="716503"/>
            <a:ext cx="110172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60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Viết đoạn </a:t>
            </a:r>
            <a:r>
              <a:rPr lang="vi-VN" sz="3600" smtClean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văn: </a:t>
            </a:r>
          </a:p>
          <a:p>
            <a:pPr algn="ctr"/>
            <a:r>
              <a:rPr lang="vi-VN" sz="3600" smtClean="0">
                <a:latin typeface="UTM Avo" panose="02040603050506020204" pitchFamily="18" charset="0"/>
                <a:ea typeface="Times New Roman" panose="02020603050405020304" pitchFamily="18" charset="0"/>
              </a:rPr>
              <a:t>Chọn </a:t>
            </a:r>
            <a:r>
              <a:rPr lang="vi-VN" sz="3600">
                <a:latin typeface="UTM Avo" panose="02040603050506020204" pitchFamily="18" charset="0"/>
                <a:ea typeface="Times New Roman" panose="02020603050405020304" pitchFamily="18" charset="0"/>
              </a:rPr>
              <a:t>1 trong 2 </a:t>
            </a:r>
            <a:r>
              <a:rPr lang="vi-VN" sz="3600" smtClean="0">
                <a:latin typeface="UTM Avo" panose="02040603050506020204" pitchFamily="18" charset="0"/>
                <a:ea typeface="Times New Roman" panose="02020603050405020304" pitchFamily="18" charset="0"/>
              </a:rPr>
              <a:t>đề sau:</a:t>
            </a:r>
          </a:p>
        </p:txBody>
      </p:sp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509120"/>
            <a:ext cx="12191999" cy="2348880"/>
          </a:xfrm>
          <a:prstGeom prst="rect">
            <a:avLst/>
          </a:prstGeom>
          <a:noFill/>
        </p:spPr>
      </p:pic>
      <p:pic>
        <p:nvPicPr>
          <p:cNvPr id="11" name="Pictur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2" y="44624"/>
            <a:ext cx="12175156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72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15B75E4E-7523-99F7-E8EA-368CA601A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1219200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2" y="44624"/>
            <a:ext cx="12175156" cy="6477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725144"/>
            <a:ext cx="12191999" cy="21328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556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15B75E4E-7523-99F7-E8EA-368CA601A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1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9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="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id="{2ECCE247-2944-316E-72D8-316B0294D178}"/>
              </a:ext>
            </a:extLst>
          </p:cNvPr>
          <p:cNvSpPr/>
          <p:nvPr/>
        </p:nvSpPr>
        <p:spPr>
          <a:xfrm>
            <a:off x="24681" y="836712"/>
            <a:ext cx="12191999" cy="5066402"/>
          </a:xfrm>
          <a:prstGeom prst="roundRect">
            <a:avLst>
              <a:gd name="adj" fmla="val 10104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b="1"/>
              <a:t>Ôn tập về cấu tạo của đoạn văn</a:t>
            </a:r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D3E00C5-A842-0335-B66E-A77783606963}"/>
              </a:ext>
            </a:extLst>
          </p:cNvPr>
          <p:cNvSpPr txBox="1"/>
          <p:nvPr/>
        </p:nvSpPr>
        <p:spPr>
          <a:xfrm>
            <a:off x="0" y="1557947"/>
            <a:ext cx="121920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600" kern="100">
                <a:solidFill>
                  <a:srgbClr val="00206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Trao đổi với bạn về nhân vật văn học mình muốn giới thiệu.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3600" kern="100">
                <a:solidFill>
                  <a:srgbClr val="FF0000"/>
                </a:solidFill>
                <a:latin typeface="UTM Alpine KT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Ở câu mở đoạn, em sẽ giới thiệu chủ đề bằng cách nào?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3600" kern="100">
                <a:solidFill>
                  <a:srgbClr val="FF0000"/>
                </a:solidFill>
                <a:latin typeface="UTM Alpine KT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Em sẽ phát triển chủ đề cho phần thân đoạn bằng những ý nào?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3600" kern="100">
                <a:solidFill>
                  <a:srgbClr val="FF0000"/>
                </a:solidFill>
                <a:latin typeface="UTM Alpine KT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Để củng cố, nâng cao chủ đề, câu kết đoạn cần viết như thế nào?</a:t>
            </a:r>
          </a:p>
        </p:txBody>
      </p:sp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2" y="44624"/>
            <a:ext cx="12175156" cy="64770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725144"/>
            <a:ext cx="12191999" cy="2132856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D803286-BD41-D732-5AF2-10FF8FE1CB66}"/>
              </a:ext>
            </a:extLst>
          </p:cNvPr>
          <p:cNvSpPr txBox="1"/>
          <p:nvPr/>
        </p:nvSpPr>
        <p:spPr>
          <a:xfrm>
            <a:off x="4295800" y="859359"/>
            <a:ext cx="3888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LUYỆN TẬP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43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15B75E4E-7523-99F7-E8EA-368CA601A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B0D583A-B4AB-2275-98AC-B62CF26CE859}"/>
              </a:ext>
            </a:extLst>
          </p:cNvPr>
          <p:cNvSpPr txBox="1"/>
          <p:nvPr/>
        </p:nvSpPr>
        <p:spPr>
          <a:xfrm>
            <a:off x="0" y="1117193"/>
            <a:ext cx="120726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E6FFFD"/>
              </a:buClr>
            </a:pPr>
            <a:r>
              <a:rPr lang="en-US" sz="6000" b="1" kern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Làm việc nhóm và báo cáo kết quả.</a:t>
            </a:r>
            <a:endParaRPr lang="en-US" sz="6000" b="1" kern="0" dirty="0">
              <a:ln w="12700">
                <a:solidFill>
                  <a:srgbClr val="FFFFFF"/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UTM Alpine KT" panose="020406030505060202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picture containing toy, doll&#10;&#10;Description automatically generated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="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id="{E822CAF4-4F61-E6C0-256B-DDE5FDFA822E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31"/>
          <a:stretch/>
        </p:blipFill>
        <p:spPr>
          <a:xfrm>
            <a:off x="3359696" y="2565018"/>
            <a:ext cx="5400600" cy="3600286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725144"/>
            <a:ext cx="12191999" cy="2132856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2" y="44624"/>
            <a:ext cx="12175156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75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76&quot;&gt;&lt;property id=&quot;20148&quot; value=&quot;5&quot;/&gt;&lt;property id=&quot;20300&quot; value=&quot;Slide 1&quot;/&gt;&lt;property id=&quot;20307&quot; value=&quot;284&quot;/&gt;&lt;/object&gt;&lt;object type=&quot;3&quot; unique_id=&quot;10077&quot;&gt;&lt;property id=&quot;20148&quot; value=&quot;5&quot;/&gt;&lt;property id=&quot;20300&quot; value=&quot;Slide 2&quot;/&gt;&lt;property id=&quot;20307&quot; value=&quot;271&quot;/&gt;&lt;/object&gt;&lt;object type=&quot;3&quot; unique_id=&quot;10078&quot;&gt;&lt;property id=&quot;20148&quot; value=&quot;5&quot;/&gt;&lt;property id=&quot;20300&quot; value=&quot;Slide 3&quot;/&gt;&lt;property id=&quot;20307&quot; value=&quot;279&quot;/&gt;&lt;/object&gt;&lt;object type=&quot;3&quot; unique_id=&quot;10079&quot;&gt;&lt;property id=&quot;20148&quot; value=&quot;5&quot;/&gt;&lt;property id=&quot;20300&quot; value=&quot;Slide 4&quot;/&gt;&lt;property id=&quot;20307&quot; value=&quot;281&quot;/&gt;&lt;/object&gt;&lt;object type=&quot;3&quot; unique_id=&quot;10080&quot;&gt;&lt;property id=&quot;20148&quot; value=&quot;5&quot;/&gt;&lt;property id=&quot;20300&quot; value=&quot;Slide 5&quot;/&gt;&lt;property id=&quot;20307&quot; value=&quot;272&quot;/&gt;&lt;/object&gt;&lt;object type=&quot;3&quot; unique_id=&quot;10081&quot;&gt;&lt;property id=&quot;20148&quot; value=&quot;5&quot;/&gt;&lt;property id=&quot;20300&quot; value=&quot;Slide 6&quot;/&gt;&lt;property id=&quot;20307&quot; value=&quot;288&quot;/&gt;&lt;/object&gt;&lt;object type=&quot;3&quot; unique_id=&quot;10082&quot;&gt;&lt;property id=&quot;20148&quot; value=&quot;5&quot;/&gt;&lt;property id=&quot;20300&quot; value=&quot;Slide 7&quot;/&gt;&lt;property id=&quot;20307&quot; value=&quot;273&quot;/&gt;&lt;/object&gt;&lt;object type=&quot;3&quot; unique_id=&quot;10083&quot;&gt;&lt;property id=&quot;20148&quot; value=&quot;5&quot;/&gt;&lt;property id=&quot;20300&quot; value=&quot;Slide 8 - &amp;quot;Trao đổi, thực hành&amp;quot;&quot;/&gt;&lt;property id=&quot;20307&quot; value=&quot;278&quot;/&gt;&lt;/object&gt;&lt;object type=&quot;3&quot; unique_id=&quot;10084&quot;&gt;&lt;property id=&quot;20148&quot; value=&quot;5&quot;/&gt;&lt;property id=&quot;20300&quot; value=&quot;Slide 9&quot;/&gt;&lt;property id=&quot;20307&quot; value=&quot;286&quot;/&gt;&lt;/object&gt;&lt;object type=&quot;3&quot; unique_id=&quot;10085&quot;&gt;&lt;property id=&quot;20148&quot; value=&quot;5&quot;/&gt;&lt;property id=&quot;20300&quot; value=&quot;Slide 10&quot;/&gt;&lt;property id=&quot;20307&quot; value=&quot;282&quot;/&gt;&lt;/object&gt;&lt;object type=&quot;3&quot; unique_id=&quot;10086&quot;&gt;&lt;property id=&quot;20148&quot; value=&quot;5&quot;/&gt;&lt;property id=&quot;20300&quot; value=&quot;Slide 11&quot;/&gt;&lt;property id=&quot;20307&quot; value=&quot;28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3863</TotalTime>
  <Words>368</Words>
  <Application>Microsoft Office PowerPoint</Application>
  <PresentationFormat>Custom</PresentationFormat>
  <Paragraphs>47</Paragraphs>
  <Slides>11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XP-PRO-2011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Chuyen de GDNSTLVM</dc:title>
  <dc:creator>quyennt0412</dc:creator>
  <cp:lastModifiedBy>Admin</cp:lastModifiedBy>
  <cp:revision>258</cp:revision>
  <dcterms:created xsi:type="dcterms:W3CDTF">2013-10-28T09:13:32Z</dcterms:created>
  <dcterms:modified xsi:type="dcterms:W3CDTF">2024-09-07T00:32:39Z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