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56" r:id="rId2"/>
    <p:sldId id="257" r:id="rId3"/>
    <p:sldId id="258" r:id="rId4"/>
    <p:sldId id="259" r:id="rId5"/>
    <p:sldId id="260" r:id="rId6"/>
    <p:sldId id="290" r:id="rId7"/>
    <p:sldId id="291" r:id="rId8"/>
    <p:sldId id="292" r:id="rId9"/>
    <p:sldId id="294" r:id="rId10"/>
    <p:sldId id="293" r:id="rId11"/>
    <p:sldId id="295" r:id="rId12"/>
    <p:sldId id="296" r:id="rId13"/>
    <p:sldId id="261" r:id="rId14"/>
    <p:sldId id="262"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267" r:id="rId31"/>
    <p:sldId id="263" r:id="rId32"/>
    <p:sldId id="313" r:id="rId33"/>
    <p:sldId id="314" r:id="rId34"/>
    <p:sldId id="264" r:id="rId35"/>
    <p:sldId id="266" r:id="rId36"/>
    <p:sldId id="289" r:id="rId37"/>
    <p:sldId id="315" r:id="rId38"/>
    <p:sldId id="265" r:id="rId39"/>
  </p:sldIdLst>
  <p:sldSz cx="12192000" cy="6858000"/>
  <p:notesSz cx="6858000" cy="9144000"/>
  <p:embeddedFontLst>
    <p:embeddedFont>
      <p:font typeface="UTM Avo" panose="02040603050506020204" pitchFamily="18"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p:cViewPr varScale="1">
        <p:scale>
          <a:sx n="87" d="100"/>
          <a:sy n="87" d="100"/>
        </p:scale>
        <p:origin x="2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E5265-A19D-4F23-8844-7A4BD3DB6E9C}"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E6961-9415-4A47-B9D2-B15569EA9C6F}" type="slidenum">
              <a:rPr lang="en-US" smtClean="0"/>
              <a:t>‹#›</a:t>
            </a:fld>
            <a:endParaRPr lang="en-US"/>
          </a:p>
        </p:txBody>
      </p:sp>
    </p:spTree>
    <p:extLst>
      <p:ext uri="{BB962C8B-B14F-4D97-AF65-F5344CB8AC3E}">
        <p14:creationId xmlns:p14="http://schemas.microsoft.com/office/powerpoint/2010/main" val="3738883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https://www.youtube.com/@hoc1biet10</a:t>
            </a:r>
          </a:p>
        </p:txBody>
      </p:sp>
      <p:sp>
        <p:nvSpPr>
          <p:cNvPr id="4" name="Slide Number Placeholder 3"/>
          <p:cNvSpPr>
            <a:spLocks noGrp="1"/>
          </p:cNvSpPr>
          <p:nvPr>
            <p:ph type="sldNum" sz="quarter" idx="5"/>
          </p:nvPr>
        </p:nvSpPr>
        <p:spPr/>
        <p:txBody>
          <a:bodyPr/>
          <a:lstStyle/>
          <a:p>
            <a:fld id="{364C9BC2-C9DC-46E9-89FE-D9A19A127D38}" type="slidenum">
              <a:rPr lang="en-US" smtClean="0"/>
              <a:t>37</a:t>
            </a:fld>
            <a:endParaRPr lang="en-US"/>
          </a:p>
        </p:txBody>
      </p:sp>
    </p:spTree>
    <p:extLst>
      <p:ext uri="{BB962C8B-B14F-4D97-AF65-F5344CB8AC3E}">
        <p14:creationId xmlns:p14="http://schemas.microsoft.com/office/powerpoint/2010/main" val="193074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0.png"/><Relationship Id="rId7" Type="http://schemas.openxmlformats.org/officeDocument/2006/relationships/image" Target="../media/image34.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3.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6.svg"/><Relationship Id="rId4" Type="http://schemas.openxmlformats.org/officeDocument/2006/relationships/image" Target="../media/image34.sv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hyperlink" Target="https://hoc10.vn/doc-sach/dao-duc-4/1/392/37/" TargetMode="External"/><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svg"/><Relationship Id="rId9"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13.sv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0.png"/><Relationship Id="rId10" Type="http://schemas.openxmlformats.org/officeDocument/2006/relationships/image" Target="../media/image57.svg"/><Relationship Id="rId4" Type="http://schemas.openxmlformats.org/officeDocument/2006/relationships/image" Target="../media/image59.sv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7.png"/><Relationship Id="rId7" Type="http://schemas.openxmlformats.org/officeDocument/2006/relationships/image" Target="../media/image64.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35/"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8.png"/><Relationship Id="rId7" Type="http://schemas.openxmlformats.org/officeDocument/2006/relationships/image" Target="../media/image34.sv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70.png"/><Relationship Id="rId4" Type="http://schemas.openxmlformats.org/officeDocument/2006/relationships/image" Target="../media/image69.svg"/><Relationship Id="rId9" Type="http://schemas.openxmlformats.org/officeDocument/2006/relationships/image" Target="../media/image36.svg"/></Relationships>
</file>

<file path=ppt/slides/_rels/slide21.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33.png"/><Relationship Id="rId7" Type="http://schemas.openxmlformats.org/officeDocument/2006/relationships/image" Target="../media/image71.jpe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33.png"/><Relationship Id="rId7" Type="http://schemas.openxmlformats.org/officeDocument/2006/relationships/image" Target="../media/image73.jpe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6.sv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6.sv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0.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s://hoc10.vn/doc-sach/dao-duc-4/1/392/38/" TargetMode="External"/><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sv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9.jpeg"/><Relationship Id="rId2"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26.sv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34.xml.rels><?xml version="1.0" encoding="UTF-8" standalone="yes"?>
<Relationships xmlns="http://schemas.openxmlformats.org/package/2006/relationships"><Relationship Id="rId3" Type="http://schemas.openxmlformats.org/officeDocument/2006/relationships/hyperlink" Target="https://hoc10.vn/doc-sach/dao-duc-4/1/392/34/" TargetMode="External"/><Relationship Id="rId2" Type="http://schemas.openxmlformats.org/officeDocument/2006/relationships/image" Target="../media/image9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28.svg"/><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98.png"/><Relationship Id="rId4" Type="http://schemas.openxmlformats.org/officeDocument/2006/relationships/image" Target="../media/image97.sv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3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dao-duc-4/1/392/36/" TargetMode="External"/><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3.svg"/><Relationship Id="rId5" Type="http://schemas.openxmlformats.org/officeDocument/2006/relationships/image" Target="../media/image22.sv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BF71-C818-DA93-8E5F-91FDEB749ED7}"/>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itle 1">
            <a:extLst>
              <a:ext uri="{FF2B5EF4-FFF2-40B4-BE49-F238E27FC236}">
                <a16:creationId xmlns:a16="http://schemas.microsoft.com/office/drawing/2014/main" id="{9FD9FAD4-0C91-825E-DFD5-FB7757348CC7}"/>
              </a:ext>
            </a:extLst>
          </p:cNvPr>
          <p:cNvSpPr txBox="1">
            <a:spLocks/>
          </p:cNvSpPr>
          <p:nvPr/>
        </p:nvSpPr>
        <p:spPr>
          <a:xfrm>
            <a:off x="827614" y="3609712"/>
            <a:ext cx="10536772"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Bài </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7:</a:t>
            </a: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Em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tôn</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trọng</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tài</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sản</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của</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người</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khác</a:t>
            </a:r>
            <a:endPar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endParaRPr>
          </a:p>
        </p:txBody>
      </p:sp>
      <p:sp>
        <p:nvSpPr>
          <p:cNvPr id="7" name="TextBox 6">
            <a:extLst>
              <a:ext uri="{FF2B5EF4-FFF2-40B4-BE49-F238E27FC236}">
                <a16:creationId xmlns:a16="http://schemas.microsoft.com/office/drawing/2014/main" id="{CFF71E08-95C6-F95E-AE87-B0CBEE32D2F8}"/>
              </a:ext>
            </a:extLst>
          </p:cNvPr>
          <p:cNvSpPr txBox="1"/>
          <p:nvPr/>
        </p:nvSpPr>
        <p:spPr>
          <a:xfrm>
            <a:off x="1553233" y="1855386"/>
            <a:ext cx="9167009" cy="1754326"/>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Tôn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trọng</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tài</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sản</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của</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người</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khác</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Freeform 11">
            <a:extLst>
              <a:ext uri="{FF2B5EF4-FFF2-40B4-BE49-F238E27FC236}">
                <a16:creationId xmlns:a16="http://schemas.microsoft.com/office/drawing/2014/main" id="{C170067D-B6D4-D96C-B4E3-5CE52C9C859A}"/>
              </a:ext>
            </a:extLst>
          </p:cNvPr>
          <p:cNvSpPr/>
          <p:nvPr/>
        </p:nvSpPr>
        <p:spPr>
          <a:xfrm rot="-7694192">
            <a:off x="11583376" y="1674231"/>
            <a:ext cx="479713" cy="364582"/>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44" name="AutoShape 24">
            <a:extLst>
              <a:ext uri="{FF2B5EF4-FFF2-40B4-BE49-F238E27FC236}">
                <a16:creationId xmlns:a16="http://schemas.microsoft.com/office/drawing/2014/main" id="{0F222B7C-9C67-2246-1C83-2ABD6F69CF25}"/>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45" name="TextBox 44">
            <a:extLst>
              <a:ext uri="{FF2B5EF4-FFF2-40B4-BE49-F238E27FC236}">
                <a16:creationId xmlns:a16="http://schemas.microsoft.com/office/drawing/2014/main" id="{68AF94CD-DB36-1548-7125-22E3986D0437}"/>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CÂU TRẢ LỜI</a:t>
            </a:r>
            <a:endParaRPr lang="en-US" sz="2800"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80EAA70D-B361-CC24-84FF-3400BCAFBE18}"/>
              </a:ext>
            </a:extLst>
          </p:cNvPr>
          <p:cNvGrpSpPr/>
          <p:nvPr/>
        </p:nvGrpSpPr>
        <p:grpSpPr>
          <a:xfrm rot="9038794">
            <a:off x="2263654" y="1516063"/>
            <a:ext cx="1443084" cy="1055510"/>
            <a:chOff x="15794001" y="8493661"/>
            <a:chExt cx="2246574" cy="1599902"/>
          </a:xfrm>
        </p:grpSpPr>
        <p:sp>
          <p:nvSpPr>
            <p:cNvPr id="50" name="Freeform 9">
              <a:extLst>
                <a:ext uri="{FF2B5EF4-FFF2-40B4-BE49-F238E27FC236}">
                  <a16:creationId xmlns:a16="http://schemas.microsoft.com/office/drawing/2014/main" id="{31A0C1B4-EF52-E437-3FB6-0402C784EFE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51" name="Freeform 11">
              <a:extLst>
                <a:ext uri="{FF2B5EF4-FFF2-40B4-BE49-F238E27FC236}">
                  <a16:creationId xmlns:a16="http://schemas.microsoft.com/office/drawing/2014/main" id="{89C46E37-EECE-F934-F157-4F8299C6BCF0}"/>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52" name="Rectangle 51">
            <a:extLst>
              <a:ext uri="{FF2B5EF4-FFF2-40B4-BE49-F238E27FC236}">
                <a16:creationId xmlns:a16="http://schemas.microsoft.com/office/drawing/2014/main" id="{74D69B0A-7408-F57B-4A7F-4E41615A4593}"/>
              </a:ext>
            </a:extLst>
          </p:cNvPr>
          <p:cNvSpPr/>
          <p:nvPr/>
        </p:nvSpPr>
        <p:spPr>
          <a:xfrm>
            <a:off x="2917762" y="2663934"/>
            <a:ext cx="6197600" cy="1211484"/>
          </a:xfrm>
          <a:prstGeom prst="rect">
            <a:avLst/>
          </a:prstGeom>
          <a:solidFill>
            <a:srgbClr val="EBF6F9"/>
          </a:solidFill>
          <a:ln w="25400" cap="flat" cmpd="sng" algn="ctr">
            <a:solidFill>
              <a:srgbClr val="4BACC6">
                <a:lumMod val="5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Câu a: </a:t>
            </a:r>
            <a:r>
              <a:rPr kumimoji="0" lang="vi-VN" sz="24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Nam được thầy hiệu trưởng tuyên dương trước toàn trường vì</a:t>
            </a:r>
            <a:r>
              <a:rPr kumimoji="0" lang="en-US" sz="24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a:t>
            </a:r>
            <a:r>
              <a:rPr kumimoji="0" lang="vi-VN" sz="24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a:t>
            </a:r>
            <a:endParaRPr kumimoji="0" lang="pt-BR" sz="2400" b="1" i="1"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53" name="Rectangle 52">
            <a:extLst>
              <a:ext uri="{FF2B5EF4-FFF2-40B4-BE49-F238E27FC236}">
                <a16:creationId xmlns:a16="http://schemas.microsoft.com/office/drawing/2014/main" id="{1BF537B7-A46F-3717-A0CD-A26F3CD30D62}"/>
              </a:ext>
            </a:extLst>
          </p:cNvPr>
          <p:cNvSpPr/>
          <p:nvPr/>
        </p:nvSpPr>
        <p:spPr>
          <a:xfrm>
            <a:off x="267245" y="4630824"/>
            <a:ext cx="3966822" cy="1989260"/>
          </a:xfrm>
          <a:prstGeom prst="rect">
            <a:avLst/>
          </a:prstGeom>
          <a:solidFill>
            <a:sysClr val="window" lastClr="FFFFFF"/>
          </a:solidFill>
          <a:ln w="25400" cap="flat" cmpd="sng" algn="ctr">
            <a:solidFill>
              <a:srgbClr val="C0504D">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Nam đã ý thức, biết mang đồ vật mình nhặt được đến trụ sở công an nhờ trả lại cho người bị mất</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endPar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nvGrpSpPr>
          <p:cNvPr id="54" name="Group 53">
            <a:extLst>
              <a:ext uri="{FF2B5EF4-FFF2-40B4-BE49-F238E27FC236}">
                <a16:creationId xmlns:a16="http://schemas.microsoft.com/office/drawing/2014/main" id="{D5553A72-58C7-70E3-3E01-FDBF616D22BE}"/>
              </a:ext>
            </a:extLst>
          </p:cNvPr>
          <p:cNvGrpSpPr/>
          <p:nvPr/>
        </p:nvGrpSpPr>
        <p:grpSpPr>
          <a:xfrm>
            <a:off x="1864901" y="3337854"/>
            <a:ext cx="1060581" cy="1252104"/>
            <a:chOff x="6498137" y="3625822"/>
            <a:chExt cx="558104" cy="973671"/>
          </a:xfrm>
        </p:grpSpPr>
        <p:cxnSp>
          <p:nvCxnSpPr>
            <p:cNvPr id="55" name="Straight Connector 54">
              <a:extLst>
                <a:ext uri="{FF2B5EF4-FFF2-40B4-BE49-F238E27FC236}">
                  <a16:creationId xmlns:a16="http://schemas.microsoft.com/office/drawing/2014/main" id="{83B9C18F-3399-DCBC-604A-193B76A2EE96}"/>
                </a:ext>
              </a:extLst>
            </p:cNvPr>
            <p:cNvCxnSpPr>
              <a:cxnSpLocks/>
            </p:cNvCxnSpPr>
            <p:nvPr/>
          </p:nvCxnSpPr>
          <p:spPr>
            <a:xfrm flipH="1">
              <a:off x="6498137" y="3625823"/>
              <a:ext cx="558104" cy="0"/>
            </a:xfrm>
            <a:prstGeom prst="line">
              <a:avLst/>
            </a:prstGeom>
            <a:noFill/>
            <a:ln w="28575" cap="flat" cmpd="sng" algn="ctr">
              <a:solidFill>
                <a:srgbClr val="C0504D">
                  <a:lumMod val="50000"/>
                </a:srgbClr>
              </a:solidFill>
              <a:prstDash val="solid"/>
            </a:ln>
            <a:effectLst/>
          </p:spPr>
        </p:cxnSp>
        <p:cxnSp>
          <p:nvCxnSpPr>
            <p:cNvPr id="56" name="Straight Connector 55">
              <a:extLst>
                <a:ext uri="{FF2B5EF4-FFF2-40B4-BE49-F238E27FC236}">
                  <a16:creationId xmlns:a16="http://schemas.microsoft.com/office/drawing/2014/main" id="{6D65BC6B-B72D-74DE-D7A7-6CE0022C292D}"/>
                </a:ext>
              </a:extLst>
            </p:cNvPr>
            <p:cNvCxnSpPr>
              <a:cxnSpLocks/>
            </p:cNvCxnSpPr>
            <p:nvPr/>
          </p:nvCxnSpPr>
          <p:spPr>
            <a:xfrm>
              <a:off x="6498137" y="3625822"/>
              <a:ext cx="0" cy="973671"/>
            </a:xfrm>
            <a:prstGeom prst="line">
              <a:avLst/>
            </a:prstGeom>
            <a:noFill/>
            <a:ln w="28575" cap="flat" cmpd="sng" algn="ctr">
              <a:solidFill>
                <a:srgbClr val="C0504D">
                  <a:lumMod val="50000"/>
                </a:srgbClr>
              </a:solidFill>
              <a:prstDash val="solid"/>
              <a:tailEnd type="diamond" w="lg" len="lg"/>
            </a:ln>
            <a:effectLst/>
          </p:spPr>
        </p:cxnSp>
      </p:grpSp>
      <p:sp>
        <p:nvSpPr>
          <p:cNvPr id="57" name="Rectangle 56">
            <a:extLst>
              <a:ext uri="{FF2B5EF4-FFF2-40B4-BE49-F238E27FC236}">
                <a16:creationId xmlns:a16="http://schemas.microsoft.com/office/drawing/2014/main" id="{6869A493-72B7-C114-C14F-E5F7B85DD543}"/>
              </a:ext>
            </a:extLst>
          </p:cNvPr>
          <p:cNvSpPr/>
          <p:nvPr/>
        </p:nvSpPr>
        <p:spPr>
          <a:xfrm>
            <a:off x="8035794" y="4630824"/>
            <a:ext cx="3888961" cy="1989260"/>
          </a:xfrm>
          <a:prstGeom prst="rect">
            <a:avLst/>
          </a:prstGeom>
          <a:solidFill>
            <a:sysClr val="window" lastClr="FFFFFF"/>
          </a:solidFill>
          <a:ln w="25400" cap="flat" cmpd="sng" algn="ctr">
            <a:solidFill>
              <a:srgbClr val="C0504D">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Nam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cũng</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đã từ chối nhận quà khi chủ nhân của món đồ muốn cảm ơn.</a:t>
            </a:r>
          </a:p>
        </p:txBody>
      </p:sp>
      <p:grpSp>
        <p:nvGrpSpPr>
          <p:cNvPr id="58" name="Group 57">
            <a:extLst>
              <a:ext uri="{FF2B5EF4-FFF2-40B4-BE49-F238E27FC236}">
                <a16:creationId xmlns:a16="http://schemas.microsoft.com/office/drawing/2014/main" id="{E135ECEC-2A4E-3477-0D13-D2B242849B0C}"/>
              </a:ext>
            </a:extLst>
          </p:cNvPr>
          <p:cNvGrpSpPr/>
          <p:nvPr/>
        </p:nvGrpSpPr>
        <p:grpSpPr>
          <a:xfrm>
            <a:off x="9135085" y="3378720"/>
            <a:ext cx="969628" cy="1252104"/>
            <a:chOff x="11242221" y="3096183"/>
            <a:chExt cx="660429" cy="969317"/>
          </a:xfrm>
        </p:grpSpPr>
        <p:cxnSp>
          <p:nvCxnSpPr>
            <p:cNvPr id="59" name="Straight Connector 58">
              <a:extLst>
                <a:ext uri="{FF2B5EF4-FFF2-40B4-BE49-F238E27FC236}">
                  <a16:creationId xmlns:a16="http://schemas.microsoft.com/office/drawing/2014/main" id="{58D591ED-827B-4EAE-A088-1AF1622DD550}"/>
                </a:ext>
              </a:extLst>
            </p:cNvPr>
            <p:cNvCxnSpPr>
              <a:cxnSpLocks/>
            </p:cNvCxnSpPr>
            <p:nvPr/>
          </p:nvCxnSpPr>
          <p:spPr>
            <a:xfrm>
              <a:off x="11242221" y="3096183"/>
              <a:ext cx="660429" cy="0"/>
            </a:xfrm>
            <a:prstGeom prst="line">
              <a:avLst/>
            </a:prstGeom>
            <a:noFill/>
            <a:ln w="28575" cap="flat" cmpd="sng" algn="ctr">
              <a:solidFill>
                <a:srgbClr val="C0504D">
                  <a:lumMod val="50000"/>
                </a:srgbClr>
              </a:solidFill>
              <a:prstDash val="solid"/>
            </a:ln>
            <a:effectLst/>
          </p:spPr>
        </p:cxnSp>
        <p:cxnSp>
          <p:nvCxnSpPr>
            <p:cNvPr id="60" name="Straight Connector 59">
              <a:extLst>
                <a:ext uri="{FF2B5EF4-FFF2-40B4-BE49-F238E27FC236}">
                  <a16:creationId xmlns:a16="http://schemas.microsoft.com/office/drawing/2014/main" id="{525F9C5E-3F5E-9308-82FE-0E7ABA412FBE}"/>
                </a:ext>
              </a:extLst>
            </p:cNvPr>
            <p:cNvCxnSpPr>
              <a:cxnSpLocks/>
            </p:cNvCxnSpPr>
            <p:nvPr/>
          </p:nvCxnSpPr>
          <p:spPr>
            <a:xfrm>
              <a:off x="11902650" y="3096183"/>
              <a:ext cx="0" cy="969317"/>
            </a:xfrm>
            <a:prstGeom prst="line">
              <a:avLst/>
            </a:prstGeom>
            <a:noFill/>
            <a:ln w="28575" cap="flat" cmpd="sng" algn="ctr">
              <a:solidFill>
                <a:srgbClr val="C0504D">
                  <a:lumMod val="50000"/>
                </a:srgbClr>
              </a:solidFill>
              <a:prstDash val="solid"/>
              <a:tailEnd type="diamond" w="lg" len="lg"/>
            </a:ln>
            <a:effectLst/>
          </p:spPr>
        </p:cxnSp>
      </p:grpSp>
      <p:sp>
        <p:nvSpPr>
          <p:cNvPr id="61" name="Freeform 7">
            <a:extLst>
              <a:ext uri="{FF2B5EF4-FFF2-40B4-BE49-F238E27FC236}">
                <a16:creationId xmlns:a16="http://schemas.microsoft.com/office/drawing/2014/main" id="{41F1BDCD-29F2-8FB0-2C0E-5339313FEFA1}"/>
              </a:ext>
            </a:extLst>
          </p:cNvPr>
          <p:cNvSpPr/>
          <p:nvPr/>
        </p:nvSpPr>
        <p:spPr>
          <a:xfrm>
            <a:off x="11149941" y="6991363"/>
            <a:ext cx="905208" cy="536591"/>
          </a:xfrm>
          <a:custGeom>
            <a:avLst/>
            <a:gdLst/>
            <a:ahLst/>
            <a:cxnLst/>
            <a:rect l="l" t="t" r="r" b="b"/>
            <a:pathLst>
              <a:path w="1690414" h="1293935">
                <a:moveTo>
                  <a:pt x="0" y="0"/>
                </a:moveTo>
                <a:lnTo>
                  <a:pt x="1690414" y="0"/>
                </a:lnTo>
                <a:lnTo>
                  <a:pt x="1690414" y="1293935"/>
                </a:lnTo>
                <a:lnTo>
                  <a:pt x="0" y="12939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pic>
        <p:nvPicPr>
          <p:cNvPr id="62" name="Picture 61" descr="A cartoon of a child with his arms out&#10;&#10;Description automatically generated">
            <a:extLst>
              <a:ext uri="{FF2B5EF4-FFF2-40B4-BE49-F238E27FC236}">
                <a16:creationId xmlns:a16="http://schemas.microsoft.com/office/drawing/2014/main" id="{BC8137C0-998B-9C92-4CA1-3B4656421573}"/>
              </a:ext>
            </a:extLst>
          </p:cNvPr>
          <p:cNvPicPr>
            <a:picLocks noChangeAspect="1"/>
          </p:cNvPicPr>
          <p:nvPr/>
        </p:nvPicPr>
        <p:blipFill rotWithShape="1">
          <a:blip r:embed="rId11">
            <a:extLst>
              <a:ext uri="{28A0092B-C50C-407E-A947-70E740481C1C}">
                <a14:useLocalDpi xmlns:a14="http://schemas.microsoft.com/office/drawing/2010/main" val="0"/>
              </a:ext>
            </a:extLst>
          </a:blip>
          <a:srcRect l="11600" r="11600" b="4947"/>
          <a:stretch/>
        </p:blipFill>
        <p:spPr>
          <a:xfrm>
            <a:off x="5057054" y="4286260"/>
            <a:ext cx="2077892" cy="2571740"/>
          </a:xfrm>
          <a:prstGeom prst="rect">
            <a:avLst/>
          </a:prstGeom>
        </p:spPr>
      </p:pic>
      <p:grpSp>
        <p:nvGrpSpPr>
          <p:cNvPr id="66" name="Group 65">
            <a:extLst>
              <a:ext uri="{FF2B5EF4-FFF2-40B4-BE49-F238E27FC236}">
                <a16:creationId xmlns:a16="http://schemas.microsoft.com/office/drawing/2014/main" id="{BDF121DA-9D83-900E-C40A-E265423EBD11}"/>
              </a:ext>
            </a:extLst>
          </p:cNvPr>
          <p:cNvGrpSpPr/>
          <p:nvPr/>
        </p:nvGrpSpPr>
        <p:grpSpPr>
          <a:xfrm rot="12526417" flipH="1">
            <a:off x="8197073" y="1477870"/>
            <a:ext cx="1502483" cy="1055510"/>
            <a:chOff x="15794001" y="8493661"/>
            <a:chExt cx="2246574" cy="1599902"/>
          </a:xfrm>
        </p:grpSpPr>
        <p:sp>
          <p:nvSpPr>
            <p:cNvPr id="67" name="Freeform 9">
              <a:extLst>
                <a:ext uri="{FF2B5EF4-FFF2-40B4-BE49-F238E27FC236}">
                  <a16:creationId xmlns:a16="http://schemas.microsoft.com/office/drawing/2014/main" id="{AF48E8DC-67F1-593D-EA30-847BA476746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68" name="Freeform 11">
              <a:extLst>
                <a:ext uri="{FF2B5EF4-FFF2-40B4-BE49-F238E27FC236}">
                  <a16:creationId xmlns:a16="http://schemas.microsoft.com/office/drawing/2014/main" id="{9F8D524A-8136-FFDE-BA64-82E80EFEAE56}"/>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7003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par>
                                <p:cTn id="8" presetID="14" presetClass="entr" presetSubtype="1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randombar(horizontal)">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right)">
                                      <p:cBhvr>
                                        <p:cTn id="15" dur="500"/>
                                        <p:tgtEl>
                                          <p:spTgt spid="54"/>
                                        </p:tgtEl>
                                      </p:cBhvr>
                                    </p:animEffect>
                                  </p:childTnLst>
                                </p:cTn>
                              </p:par>
                            </p:childTnLst>
                          </p:cTn>
                        </p:par>
                        <p:par>
                          <p:cTn id="16" fill="hold">
                            <p:stCondLst>
                              <p:cond delay="500"/>
                            </p:stCondLst>
                            <p:childTnLst>
                              <p:par>
                                <p:cTn id="17" presetID="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cBhvr>
                                        <p:cTn id="25" dur="500"/>
                                        <p:tgtEl>
                                          <p:spTgt spid="58"/>
                                        </p:tgtEl>
                                      </p:cBhvr>
                                    </p:animEffect>
                                  </p:childTnLst>
                                </p:cTn>
                              </p:par>
                            </p:childTnLst>
                          </p:cTn>
                        </p:par>
                        <p:par>
                          <p:cTn id="26" fill="hold">
                            <p:stCondLst>
                              <p:cond delay="500"/>
                            </p:stCondLst>
                            <p:childTnLst>
                              <p:par>
                                <p:cTn id="27" presetID="2" presetClass="entr" presetSubtype="2" fill="hold" grpId="0" nodeType="after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500" fill="hold"/>
                                        <p:tgtEl>
                                          <p:spTgt spid="57"/>
                                        </p:tgtEl>
                                        <p:attrNameLst>
                                          <p:attrName>ppt_x</p:attrName>
                                        </p:attrNameLst>
                                      </p:cBhvr>
                                      <p:tavLst>
                                        <p:tav tm="0">
                                          <p:val>
                                            <p:strVal val="1+#ppt_w/2"/>
                                          </p:val>
                                        </p:tav>
                                        <p:tav tm="100000">
                                          <p:val>
                                            <p:strVal val="#ppt_x"/>
                                          </p:val>
                                        </p:tav>
                                      </p:tavLst>
                                    </p:anim>
                                    <p:anim calcmode="lin" valueType="num">
                                      <p:cBhvr additive="base">
                                        <p:cTn id="30"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40350E7-3062-D0E7-2275-DF18FDE144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6406"/>
          <a:stretch>
            <a:fillRect/>
          </a:stretch>
        </p:blipFill>
        <p:spPr>
          <a:xfrm>
            <a:off x="2787805" y="1689898"/>
            <a:ext cx="6373748" cy="4583887"/>
          </a:xfrm>
          <a:prstGeom prst="rect">
            <a:avLst/>
          </a:prstGeom>
        </p:spPr>
      </p:pic>
      <p:sp>
        <p:nvSpPr>
          <p:cNvPr id="4" name="TextBox 3">
            <a:extLst>
              <a:ext uri="{FF2B5EF4-FFF2-40B4-BE49-F238E27FC236}">
                <a16:creationId xmlns:a16="http://schemas.microsoft.com/office/drawing/2014/main" id="{15FD8313-1D5B-D0C3-4229-663E02F97B03}"/>
              </a:ext>
            </a:extLst>
          </p:cNvPr>
          <p:cNvSpPr txBox="1"/>
          <p:nvPr/>
        </p:nvSpPr>
        <p:spPr>
          <a:xfrm>
            <a:off x="3118084" y="3871055"/>
            <a:ext cx="5617700" cy="2229841"/>
          </a:xfrm>
          <a:prstGeom prst="rect">
            <a:avLst/>
          </a:prstGeom>
          <a:noFill/>
        </p:spPr>
        <p:txBody>
          <a:bodyPr wrap="square">
            <a:spAutoFit/>
          </a:bodyPr>
          <a:lstStyle/>
          <a:p>
            <a:pPr algn="ctr">
              <a:lnSpc>
                <a:spcPct val="150000"/>
              </a:lnSpc>
            </a:pPr>
            <a:r>
              <a:rPr lang="en-US" sz="2400" b="1" dirty="0" err="1">
                <a:latin typeface="UTM Avo" panose="02040603050506020204" pitchFamily="18"/>
                <a:ea typeface="Calibri" panose="020F0502020204030204" pitchFamily="34" charset="0"/>
                <a:cs typeface="Arial" panose="020B0604020202020204" pitchFamily="34" charset="0"/>
              </a:rPr>
              <a:t>Câu</a:t>
            </a:r>
            <a:r>
              <a:rPr lang="en-US" sz="2400" b="1" dirty="0">
                <a:latin typeface="UTM Avo" panose="02040603050506020204" pitchFamily="18"/>
                <a:ea typeface="Calibri" panose="020F0502020204030204" pitchFamily="34" charset="0"/>
                <a:cs typeface="Arial" panose="020B0604020202020204" pitchFamily="34" charset="0"/>
              </a:rPr>
              <a:t> b: </a:t>
            </a:r>
          </a:p>
          <a:p>
            <a:pPr algn="just">
              <a:lnSpc>
                <a:spcPct val="150000"/>
              </a:lnSpc>
            </a:pPr>
            <a:r>
              <a:rPr lang="en-US" sz="2400" dirty="0">
                <a:latin typeface="UTM Avo" panose="02040603050506020204" pitchFamily="18"/>
                <a:ea typeface="Calibri" panose="020F0502020204030204" pitchFamily="34" charset="0"/>
                <a:cs typeface="Arial" panose="020B0604020202020204" pitchFamily="34" charset="0"/>
              </a:rPr>
              <a:t>V</a:t>
            </a:r>
            <a:r>
              <a:rPr lang="vi-VN" sz="2400" dirty="0">
                <a:latin typeface="UTM Avo" panose="02040603050506020204" pitchFamily="18"/>
                <a:ea typeface="Calibri" panose="020F0502020204030204" pitchFamily="34" charset="0"/>
                <a:cs typeface="Arial" panose="020B0604020202020204" pitchFamily="34" charset="0"/>
              </a:rPr>
              <a:t>iệc làm của Nam</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t</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hể hiện Nam là người biết tôn trọng tài sản của người khác.</a:t>
            </a:r>
            <a:endParaRPr lang="en-US" sz="2400" dirty="0">
              <a:latin typeface="UTM Avo" panose="02040603050506020204" pitchFamily="18"/>
              <a:cs typeface="Arial" panose="020B0604020202020204" pitchFamily="34" charset="0"/>
            </a:endParaRPr>
          </a:p>
        </p:txBody>
      </p:sp>
      <p:pic>
        <p:nvPicPr>
          <p:cNvPr id="5" name="Picture 4" descr="A group of kids sitting around a table&#10;&#10;Description automatically generated with low confidence">
            <a:extLst>
              <a:ext uri="{FF2B5EF4-FFF2-40B4-BE49-F238E27FC236}">
                <a16:creationId xmlns:a16="http://schemas.microsoft.com/office/drawing/2014/main" id="{9CD06507-995A-D844-2278-AF7771BB8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222136"/>
            <a:ext cx="3118084" cy="1635864"/>
          </a:xfrm>
          <a:prstGeom prst="rect">
            <a:avLst/>
          </a:prstGeom>
        </p:spPr>
      </p:pic>
      <p:sp>
        <p:nvSpPr>
          <p:cNvPr id="11" name="AutoShape 24">
            <a:extLst>
              <a:ext uri="{FF2B5EF4-FFF2-40B4-BE49-F238E27FC236}">
                <a16:creationId xmlns:a16="http://schemas.microsoft.com/office/drawing/2014/main" id="{38F47311-B6F1-53E2-9992-2F17BB68E3BF}"/>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2" name="TextBox 11">
            <a:extLst>
              <a:ext uri="{FF2B5EF4-FFF2-40B4-BE49-F238E27FC236}">
                <a16:creationId xmlns:a16="http://schemas.microsoft.com/office/drawing/2014/main" id="{16ADB6D2-6E49-3254-5CFC-E6E441095EAB}"/>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CÂU TRẢ LỜI</a:t>
            </a:r>
            <a:endParaRPr lang="en-US" sz="2800"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2C7CD435-251F-0012-07D4-3C2D3D84A6AF}"/>
              </a:ext>
            </a:extLst>
          </p:cNvPr>
          <p:cNvGrpSpPr/>
          <p:nvPr/>
        </p:nvGrpSpPr>
        <p:grpSpPr>
          <a:xfrm rot="9038794">
            <a:off x="2263654" y="1516063"/>
            <a:ext cx="1443084" cy="1055510"/>
            <a:chOff x="15794001" y="8493661"/>
            <a:chExt cx="2246574" cy="1599902"/>
          </a:xfrm>
        </p:grpSpPr>
        <p:sp>
          <p:nvSpPr>
            <p:cNvPr id="14" name="Freeform 9">
              <a:extLst>
                <a:ext uri="{FF2B5EF4-FFF2-40B4-BE49-F238E27FC236}">
                  <a16:creationId xmlns:a16="http://schemas.microsoft.com/office/drawing/2014/main" id="{EF7EC3C8-1B1A-D695-95AB-23493096CD3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15" name="Freeform 11">
              <a:extLst>
                <a:ext uri="{FF2B5EF4-FFF2-40B4-BE49-F238E27FC236}">
                  <a16:creationId xmlns:a16="http://schemas.microsoft.com/office/drawing/2014/main" id="{457E2A8A-8BA9-C707-F0DF-673AE20D11BC}"/>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19" name="Group 18">
            <a:extLst>
              <a:ext uri="{FF2B5EF4-FFF2-40B4-BE49-F238E27FC236}">
                <a16:creationId xmlns:a16="http://schemas.microsoft.com/office/drawing/2014/main" id="{52AE36FD-48E7-6622-A001-2A149F36419F}"/>
              </a:ext>
            </a:extLst>
          </p:cNvPr>
          <p:cNvGrpSpPr/>
          <p:nvPr/>
        </p:nvGrpSpPr>
        <p:grpSpPr>
          <a:xfrm rot="12526417" flipH="1">
            <a:off x="8197073" y="1477870"/>
            <a:ext cx="1502483" cy="1055510"/>
            <a:chOff x="15794001" y="8493661"/>
            <a:chExt cx="2246574" cy="1599902"/>
          </a:xfrm>
        </p:grpSpPr>
        <p:sp>
          <p:nvSpPr>
            <p:cNvPr id="20" name="Freeform 9">
              <a:extLst>
                <a:ext uri="{FF2B5EF4-FFF2-40B4-BE49-F238E27FC236}">
                  <a16:creationId xmlns:a16="http://schemas.microsoft.com/office/drawing/2014/main" id="{82B44278-B17B-93F1-02D3-0F480B53A2F3}"/>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21" name="Freeform 11">
              <a:extLst>
                <a:ext uri="{FF2B5EF4-FFF2-40B4-BE49-F238E27FC236}">
                  <a16:creationId xmlns:a16="http://schemas.microsoft.com/office/drawing/2014/main" id="{7CE166A5-1A88-52D1-A231-DD6042D7E0EE}"/>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308234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utoShape 24">
            <a:extLst>
              <a:ext uri="{FF2B5EF4-FFF2-40B4-BE49-F238E27FC236}">
                <a16:creationId xmlns:a16="http://schemas.microsoft.com/office/drawing/2014/main" id="{38F47311-B6F1-53E2-9992-2F17BB68E3BF}"/>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2" name="TextBox 11">
            <a:extLst>
              <a:ext uri="{FF2B5EF4-FFF2-40B4-BE49-F238E27FC236}">
                <a16:creationId xmlns:a16="http://schemas.microsoft.com/office/drawing/2014/main" id="{16ADB6D2-6E49-3254-5CFC-E6E441095EAB}"/>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CÂU TRẢ LỜI</a:t>
            </a:r>
            <a:endParaRPr lang="en-US" sz="2800"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2C7CD435-251F-0012-07D4-3C2D3D84A6AF}"/>
              </a:ext>
            </a:extLst>
          </p:cNvPr>
          <p:cNvGrpSpPr/>
          <p:nvPr/>
        </p:nvGrpSpPr>
        <p:grpSpPr>
          <a:xfrm rot="9038794">
            <a:off x="2263654" y="1516063"/>
            <a:ext cx="1443084" cy="1055510"/>
            <a:chOff x="15794001" y="8493661"/>
            <a:chExt cx="2246574" cy="1599902"/>
          </a:xfrm>
        </p:grpSpPr>
        <p:sp>
          <p:nvSpPr>
            <p:cNvPr id="14" name="Freeform 9">
              <a:extLst>
                <a:ext uri="{FF2B5EF4-FFF2-40B4-BE49-F238E27FC236}">
                  <a16:creationId xmlns:a16="http://schemas.microsoft.com/office/drawing/2014/main" id="{EF7EC3C8-1B1A-D695-95AB-23493096CD3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15" name="Freeform 11">
              <a:extLst>
                <a:ext uri="{FF2B5EF4-FFF2-40B4-BE49-F238E27FC236}">
                  <a16:creationId xmlns:a16="http://schemas.microsoft.com/office/drawing/2014/main" id="{457E2A8A-8BA9-C707-F0DF-673AE20D11BC}"/>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16" name="Group 15">
            <a:extLst>
              <a:ext uri="{FF2B5EF4-FFF2-40B4-BE49-F238E27FC236}">
                <a16:creationId xmlns:a16="http://schemas.microsoft.com/office/drawing/2014/main" id="{72EBD56F-0420-3F95-25C2-56BE27CEBD2F}"/>
              </a:ext>
            </a:extLst>
          </p:cNvPr>
          <p:cNvGrpSpPr/>
          <p:nvPr/>
        </p:nvGrpSpPr>
        <p:grpSpPr>
          <a:xfrm rot="12526417" flipH="1">
            <a:off x="8197073" y="1477870"/>
            <a:ext cx="1502483" cy="1055510"/>
            <a:chOff x="15794001" y="8493661"/>
            <a:chExt cx="2246574" cy="1599902"/>
          </a:xfrm>
        </p:grpSpPr>
        <p:sp>
          <p:nvSpPr>
            <p:cNvPr id="17" name="Freeform 9">
              <a:extLst>
                <a:ext uri="{FF2B5EF4-FFF2-40B4-BE49-F238E27FC236}">
                  <a16:creationId xmlns:a16="http://schemas.microsoft.com/office/drawing/2014/main" id="{132F4E4A-51A6-595B-E586-01297815BD90}"/>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18" name="Freeform 11">
              <a:extLst>
                <a:ext uri="{FF2B5EF4-FFF2-40B4-BE49-F238E27FC236}">
                  <a16:creationId xmlns:a16="http://schemas.microsoft.com/office/drawing/2014/main" id="{8126982E-AC62-9771-3F45-0A386F26E04D}"/>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6" name="Freeform 17">
            <a:extLst>
              <a:ext uri="{FF2B5EF4-FFF2-40B4-BE49-F238E27FC236}">
                <a16:creationId xmlns:a16="http://schemas.microsoft.com/office/drawing/2014/main" id="{06B06B3F-8D36-A2A6-98EA-4157B41AE096}"/>
              </a:ext>
            </a:extLst>
          </p:cNvPr>
          <p:cNvSpPr/>
          <p:nvPr/>
        </p:nvSpPr>
        <p:spPr>
          <a:xfrm rot="-1790328">
            <a:off x="78104" y="7206464"/>
            <a:ext cx="418487" cy="425449"/>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sp>
        <p:nvSpPr>
          <p:cNvPr id="7" name="Rounded Rectangle 19">
            <a:extLst>
              <a:ext uri="{FF2B5EF4-FFF2-40B4-BE49-F238E27FC236}">
                <a16:creationId xmlns:a16="http://schemas.microsoft.com/office/drawing/2014/main" id="{32118334-4C13-2DC6-F4FA-F89B7A6F45D0}"/>
              </a:ext>
            </a:extLst>
          </p:cNvPr>
          <p:cNvSpPr/>
          <p:nvPr/>
        </p:nvSpPr>
        <p:spPr>
          <a:xfrm>
            <a:off x="5828994" y="4091024"/>
            <a:ext cx="5762912" cy="70783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2200">
                <a:latin typeface="UTM Avo" panose="02040603050506020204" pitchFamily="18"/>
                <a:cs typeface="Arial" panose="020B0604020202020204" pitchFamily="34" charset="0"/>
              </a:rPr>
              <a:t>Rèn luyện được tính trung thực</a:t>
            </a:r>
            <a:endParaRPr lang="en-US" sz="2200" dirty="0">
              <a:solidFill>
                <a:schemeClr val="tx1"/>
              </a:solidFill>
              <a:latin typeface="UTM Avo" panose="02040603050506020204" pitchFamily="18"/>
              <a:cs typeface="Arial" panose="020B0604020202020204" pitchFamily="34" charset="0"/>
            </a:endParaRPr>
          </a:p>
        </p:txBody>
      </p:sp>
      <p:sp>
        <p:nvSpPr>
          <p:cNvPr id="8" name="Rounded Rectangle 23">
            <a:extLst>
              <a:ext uri="{FF2B5EF4-FFF2-40B4-BE49-F238E27FC236}">
                <a16:creationId xmlns:a16="http://schemas.microsoft.com/office/drawing/2014/main" id="{DFAB3DB0-BE2F-5551-9131-A0C4BCDFF484}"/>
              </a:ext>
            </a:extLst>
          </p:cNvPr>
          <p:cNvSpPr/>
          <p:nvPr/>
        </p:nvSpPr>
        <p:spPr>
          <a:xfrm>
            <a:off x="5807632" y="5108211"/>
            <a:ext cx="5774497" cy="129718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2200">
                <a:latin typeface="UTM Avo" panose="02040603050506020204" pitchFamily="18"/>
                <a:cs typeface="Arial" panose="020B0604020202020204" pitchFamily="34" charset="0"/>
              </a:rPr>
              <a:t>Đem lại niềm vui cho người xung quanh và cho chính bản thân mình.</a:t>
            </a:r>
            <a:endParaRPr lang="en-US" sz="2200" dirty="0">
              <a:solidFill>
                <a:schemeClr val="tx1"/>
              </a:solidFill>
              <a:latin typeface="UTM Avo" panose="02040603050506020204" pitchFamily="18"/>
              <a:cs typeface="Arial" panose="020B0604020202020204" pitchFamily="34" charset="0"/>
            </a:endParaRPr>
          </a:p>
        </p:txBody>
      </p:sp>
      <p:sp>
        <p:nvSpPr>
          <p:cNvPr id="9" name="Rounded Rectangle 19">
            <a:extLst>
              <a:ext uri="{FF2B5EF4-FFF2-40B4-BE49-F238E27FC236}">
                <a16:creationId xmlns:a16="http://schemas.microsoft.com/office/drawing/2014/main" id="{CAB1845E-D0FD-C4FB-2DEB-F720C8CEF333}"/>
              </a:ext>
            </a:extLst>
          </p:cNvPr>
          <p:cNvSpPr/>
          <p:nvPr/>
        </p:nvSpPr>
        <p:spPr>
          <a:xfrm>
            <a:off x="5785885" y="3073837"/>
            <a:ext cx="5806021" cy="70783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2200">
                <a:latin typeface="UTM Avo" panose="02040603050506020204" pitchFamily="18"/>
                <a:cs typeface="Arial" panose="020B0604020202020204" pitchFamily="34" charset="0"/>
              </a:rPr>
              <a:t>Đó là tài sản riêng của mỗi người</a:t>
            </a:r>
            <a:endParaRPr lang="en-US" sz="2200" dirty="0">
              <a:solidFill>
                <a:schemeClr val="tx1"/>
              </a:solidFill>
              <a:latin typeface="UTM Avo" panose="02040603050506020204" pitchFamily="18"/>
              <a:cs typeface="Arial" panose="020B0604020202020204" pitchFamily="34" charset="0"/>
            </a:endParaRPr>
          </a:p>
        </p:txBody>
      </p:sp>
      <p:grpSp>
        <p:nvGrpSpPr>
          <p:cNvPr id="10" name="Group 9">
            <a:extLst>
              <a:ext uri="{FF2B5EF4-FFF2-40B4-BE49-F238E27FC236}">
                <a16:creationId xmlns:a16="http://schemas.microsoft.com/office/drawing/2014/main" id="{8EF1FF4A-10BE-DB69-F45A-A7DDD7039FA3}"/>
              </a:ext>
            </a:extLst>
          </p:cNvPr>
          <p:cNvGrpSpPr/>
          <p:nvPr/>
        </p:nvGrpSpPr>
        <p:grpSpPr>
          <a:xfrm rot="16200000">
            <a:off x="5126293" y="3771211"/>
            <a:ext cx="922811" cy="439861"/>
            <a:chOff x="6498137" y="3625821"/>
            <a:chExt cx="319049" cy="973672"/>
          </a:xfrm>
        </p:grpSpPr>
        <p:cxnSp>
          <p:nvCxnSpPr>
            <p:cNvPr id="19" name="Straight Connector 18">
              <a:extLst>
                <a:ext uri="{FF2B5EF4-FFF2-40B4-BE49-F238E27FC236}">
                  <a16:creationId xmlns:a16="http://schemas.microsoft.com/office/drawing/2014/main" id="{57FEA487-BE0B-B838-0D85-EA3B353AE83A}"/>
                </a:ext>
              </a:extLst>
            </p:cNvPr>
            <p:cNvCxnSpPr>
              <a:cxnSpLocks/>
            </p:cNvCxnSpPr>
            <p:nvPr/>
          </p:nvCxnSpPr>
          <p:spPr>
            <a:xfrm rot="5400000" flipH="1">
              <a:off x="6657658" y="3466301"/>
              <a:ext cx="7" cy="31904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17057D-0EC9-BF98-2A9B-58431030E534}"/>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D72ED44-64E8-E745-A016-E810A507EE59}"/>
              </a:ext>
            </a:extLst>
          </p:cNvPr>
          <p:cNvGrpSpPr/>
          <p:nvPr/>
        </p:nvGrpSpPr>
        <p:grpSpPr>
          <a:xfrm rot="16200000" flipH="1">
            <a:off x="4474168" y="4423339"/>
            <a:ext cx="2227066" cy="439861"/>
            <a:chOff x="6498137" y="3625822"/>
            <a:chExt cx="381699" cy="973671"/>
          </a:xfrm>
        </p:grpSpPr>
        <p:cxnSp>
          <p:nvCxnSpPr>
            <p:cNvPr id="22" name="Straight Connector 21">
              <a:extLst>
                <a:ext uri="{FF2B5EF4-FFF2-40B4-BE49-F238E27FC236}">
                  <a16:creationId xmlns:a16="http://schemas.microsoft.com/office/drawing/2014/main" id="{1660B5C9-1969-CFA6-3B27-3742FC12660B}"/>
                </a:ext>
              </a:extLst>
            </p:cNvPr>
            <p:cNvCxnSpPr>
              <a:cxnSpLocks/>
            </p:cNvCxnSpPr>
            <p:nvPr/>
          </p:nvCxnSpPr>
          <p:spPr>
            <a:xfrm rot="16200000" flipV="1">
              <a:off x="6677165" y="3446796"/>
              <a:ext cx="23643" cy="38169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C0EB41-670A-53E1-FA5D-D37CC3757A20}"/>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0130AD2-4481-8949-38FC-F005D9E7A709}"/>
              </a:ext>
            </a:extLst>
          </p:cNvPr>
          <p:cNvGrpSpPr/>
          <p:nvPr/>
        </p:nvGrpSpPr>
        <p:grpSpPr>
          <a:xfrm rot="16200000">
            <a:off x="4652432" y="4601606"/>
            <a:ext cx="1870534" cy="439862"/>
            <a:chOff x="6498137" y="3625822"/>
            <a:chExt cx="558104" cy="973671"/>
          </a:xfrm>
        </p:grpSpPr>
        <p:cxnSp>
          <p:nvCxnSpPr>
            <p:cNvPr id="25" name="Straight Connector 24">
              <a:extLst>
                <a:ext uri="{FF2B5EF4-FFF2-40B4-BE49-F238E27FC236}">
                  <a16:creationId xmlns:a16="http://schemas.microsoft.com/office/drawing/2014/main" id="{68B52CEE-2A10-D06A-8C6F-3D8D0E8FD523}"/>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2FB209-12E3-C613-05E7-450075793782}"/>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2EE81D5-CDE1-2B9B-D224-AAB761D72A37}"/>
              </a:ext>
            </a:extLst>
          </p:cNvPr>
          <p:cNvGrpSpPr/>
          <p:nvPr/>
        </p:nvGrpSpPr>
        <p:grpSpPr>
          <a:xfrm>
            <a:off x="574695" y="2694453"/>
            <a:ext cx="4186852" cy="2383631"/>
            <a:chOff x="-1215693" y="2151777"/>
            <a:chExt cx="6280278" cy="3575447"/>
          </a:xfrm>
        </p:grpSpPr>
        <p:sp>
          <p:nvSpPr>
            <p:cNvPr id="28" name="Line Callout 1 (Border and Accent Bar) 3">
              <a:extLst>
                <a:ext uri="{FF2B5EF4-FFF2-40B4-BE49-F238E27FC236}">
                  <a16:creationId xmlns:a16="http://schemas.microsoft.com/office/drawing/2014/main" id="{39E1F1F8-7C70-8AA6-4297-B44927A15847}"/>
                </a:ext>
              </a:extLst>
            </p:cNvPr>
            <p:cNvSpPr/>
            <p:nvPr/>
          </p:nvSpPr>
          <p:spPr>
            <a:xfrm>
              <a:off x="-1215693" y="2765670"/>
              <a:ext cx="6280278" cy="2961554"/>
            </a:xfrm>
            <a:prstGeom prst="roundRect">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chemeClr val="tx1"/>
                  </a:solidFill>
                  <a:latin typeface="UTM Avo" panose="02040603050506020204" pitchFamily="18"/>
                  <a:cs typeface="Arial" panose="020B0604020202020204" pitchFamily="34" charset="0"/>
                </a:rPr>
                <a:t>Câu</a:t>
              </a:r>
              <a:r>
                <a:rPr lang="en-US" sz="2400" b="1" dirty="0">
                  <a:solidFill>
                    <a:schemeClr val="tx1"/>
                  </a:solidFill>
                  <a:latin typeface="UTM Avo" panose="02040603050506020204" pitchFamily="18"/>
                  <a:cs typeface="Arial" panose="020B0604020202020204" pitchFamily="34" charset="0"/>
                </a:rPr>
                <a:t> c: </a:t>
              </a:r>
              <a:r>
                <a:rPr lang="vi-VN" sz="2400" dirty="0">
                  <a:solidFill>
                    <a:schemeClr val="tx1"/>
                  </a:solidFill>
                  <a:latin typeface="UTM Avo" panose="02040603050506020204" pitchFamily="18"/>
                  <a:cs typeface="Arial" panose="020B0604020202020204" pitchFamily="34" charset="0"/>
                </a:rPr>
                <a:t>Cần phải tôn trọng tài sản của người khác vì</a:t>
              </a:r>
              <a:r>
                <a:rPr lang="en-US" sz="2400" dirty="0">
                  <a:solidFill>
                    <a:schemeClr val="tx1"/>
                  </a:solidFill>
                  <a:latin typeface="UTM Avo" panose="02040603050506020204" pitchFamily="18"/>
                  <a:cs typeface="Arial" panose="020B0604020202020204" pitchFamily="34" charset="0"/>
                </a:rPr>
                <a:t>:</a:t>
              </a:r>
            </a:p>
          </p:txBody>
        </p:sp>
        <p:pic>
          <p:nvPicPr>
            <p:cNvPr id="29" name="Picture 2">
              <a:extLst>
                <a:ext uri="{FF2B5EF4-FFF2-40B4-BE49-F238E27FC236}">
                  <a16:creationId xmlns:a16="http://schemas.microsoft.com/office/drawing/2014/main" id="{D71E5EE7-434D-7260-B9DA-3D9FA2335AB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8153" y="2151777"/>
              <a:ext cx="752586" cy="773686"/>
            </a:xfrm>
            <a:prstGeom prst="rect">
              <a:avLst/>
            </a:prstGeom>
          </p:spPr>
        </p:pic>
      </p:grpSp>
      <p:pic>
        <p:nvPicPr>
          <p:cNvPr id="30" name="Picture 10">
            <a:extLst>
              <a:ext uri="{FF2B5EF4-FFF2-40B4-BE49-F238E27FC236}">
                <a16:creationId xmlns:a16="http://schemas.microsoft.com/office/drawing/2014/main" id="{77F8137B-7025-8105-D0A5-02848A7DF3C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25498" y="5188835"/>
            <a:ext cx="1634320" cy="1671939"/>
          </a:xfrm>
          <a:prstGeom prst="rect">
            <a:avLst/>
          </a:prstGeom>
        </p:spPr>
      </p:pic>
    </p:spTree>
    <p:extLst>
      <p:ext uri="{BB962C8B-B14F-4D97-AF65-F5344CB8AC3E}">
        <p14:creationId xmlns:p14="http://schemas.microsoft.com/office/powerpoint/2010/main" val="39209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8DFA4869-156F-E417-E545-93540D93F891}"/>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2602511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DCF81B2-81ED-DE16-5402-BA97FCE648BC}"/>
              </a:ext>
            </a:extLst>
          </p:cNvPr>
          <p:cNvSpPr txBox="1"/>
          <p:nvPr/>
        </p:nvSpPr>
        <p:spPr>
          <a:xfrm>
            <a:off x="931718" y="1443716"/>
            <a:ext cx="10328564"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1: Bày tỏ ý kiến</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18" name="Freeform 4">
            <a:extLst>
              <a:ext uri="{FF2B5EF4-FFF2-40B4-BE49-F238E27FC236}">
                <a16:creationId xmlns:a16="http://schemas.microsoft.com/office/drawing/2014/main" id="{32E93D3D-6634-F509-AB2B-2802F5A92881}"/>
              </a:ext>
            </a:extLst>
          </p:cNvPr>
          <p:cNvSpPr/>
          <p:nvPr/>
        </p:nvSpPr>
        <p:spPr>
          <a:xfrm>
            <a:off x="987952" y="2559847"/>
            <a:ext cx="6876097" cy="4130886"/>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effectLst/>
              <a:uLnTx/>
              <a:uFillTx/>
              <a:latin typeface="UTM Avo" panose="02040603050506020204" pitchFamily="18"/>
              <a:cs typeface="Arial" panose="020B0604020202020204" pitchFamily="34" charset="0"/>
            </a:endParaRPr>
          </a:p>
        </p:txBody>
      </p:sp>
      <p:sp>
        <p:nvSpPr>
          <p:cNvPr id="19" name="TextBox 18">
            <a:extLst>
              <a:ext uri="{FF2B5EF4-FFF2-40B4-BE49-F238E27FC236}">
                <a16:creationId xmlns:a16="http://schemas.microsoft.com/office/drawing/2014/main" id="{DCF593B1-F331-F161-8848-AC2D21A81B4A}"/>
              </a:ext>
            </a:extLst>
          </p:cNvPr>
          <p:cNvSpPr txBox="1"/>
          <p:nvPr/>
        </p:nvSpPr>
        <p:spPr>
          <a:xfrm>
            <a:off x="1692365" y="3143514"/>
            <a:ext cx="5312680" cy="2783839"/>
          </a:xfrm>
          <a:prstGeom prst="rect">
            <a:avLst/>
          </a:prstGeom>
          <a:noFill/>
        </p:spPr>
        <p:txBody>
          <a:bodyPr wrap="square">
            <a:spAutoFit/>
          </a:bodyPr>
          <a:lstStyle/>
          <a:p>
            <a:pPr algn="just" defTabSz="609630">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Làm việc theo nhóm (4 HS</a:t>
            </a:r>
            <a:r>
              <a:rPr lang="en-US" sz="2400" b="1" dirty="0">
                <a:latin typeface="UTM Avo" panose="02040603050506020204" pitchFamily="18"/>
                <a:ea typeface="Calibri" panose="020F0502020204030204" pitchFamily="34" charset="0"/>
                <a:cs typeface="Arial" panose="020B0604020202020204" pitchFamily="34" charset="0"/>
              </a:rPr>
              <a:t>)</a:t>
            </a:r>
            <a:r>
              <a:rPr lang="vi-VN" sz="2400" b="1"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Các nhóm đọc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các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ý</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kiến</a:t>
            </a:r>
            <a:r>
              <a:rPr lang="en-US" sz="2400" dirty="0">
                <a:latin typeface="UTM Avo" panose="02040603050506020204" pitchFamily="18"/>
                <a:ea typeface="Calibri" panose="020F0502020204030204" pitchFamily="34" charset="0"/>
                <a:cs typeface="Arial" panose="020B0604020202020204" pitchFamily="34" charset="0"/>
              </a:rPr>
              <a:t> </a:t>
            </a:r>
            <a:r>
              <a:rPr lang="en-US" sz="2400" i="1" dirty="0">
                <a:latin typeface="UTM Avo" panose="02040603050506020204" pitchFamily="18"/>
                <a:ea typeface="Calibri" panose="020F0502020204030204" pitchFamily="34" charset="0"/>
                <a:cs typeface="Arial" panose="020B0604020202020204" pitchFamily="34" charset="0"/>
              </a:rPr>
              <a:t>(SHS – tr.37)</a:t>
            </a:r>
            <a:r>
              <a:rPr lang="vi-VN" sz="2400" i="1"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và trả lời câu hỏi: </a:t>
            </a:r>
            <a:r>
              <a:rPr lang="vi-VN" sz="2400" i="1" dirty="0">
                <a:latin typeface="UTM Avo" panose="02040603050506020204" pitchFamily="18"/>
                <a:ea typeface="Calibri" panose="020F0502020204030204" pitchFamily="34" charset="0"/>
                <a:cs typeface="Arial" panose="020B0604020202020204" pitchFamily="34" charset="0"/>
              </a:rPr>
              <a:t>Em đồng tình hay không đồng tình với những ý kiến nào dưới đây? Vì sao?</a:t>
            </a:r>
          </a:p>
        </p:txBody>
      </p:sp>
      <p:pic>
        <p:nvPicPr>
          <p:cNvPr id="20" name="Picture 12">
            <a:extLst>
              <a:ext uri="{FF2B5EF4-FFF2-40B4-BE49-F238E27FC236}">
                <a16:creationId xmlns:a16="http://schemas.microsoft.com/office/drawing/2014/main" id="{713131DB-EB5D-0374-F43C-51E37D04A17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0621" y="2374789"/>
            <a:ext cx="830223" cy="1537450"/>
          </a:xfrm>
          <a:prstGeom prst="rect">
            <a:avLst/>
          </a:prstGeom>
        </p:spPr>
      </p:pic>
      <p:grpSp>
        <p:nvGrpSpPr>
          <p:cNvPr id="21" name="Group 20">
            <a:extLst>
              <a:ext uri="{FF2B5EF4-FFF2-40B4-BE49-F238E27FC236}">
                <a16:creationId xmlns:a16="http://schemas.microsoft.com/office/drawing/2014/main" id="{4306838D-0F19-C750-7081-E145326CACB2}"/>
              </a:ext>
            </a:extLst>
          </p:cNvPr>
          <p:cNvGrpSpPr/>
          <p:nvPr/>
        </p:nvGrpSpPr>
        <p:grpSpPr>
          <a:xfrm>
            <a:off x="8165570" y="2250059"/>
            <a:ext cx="3768783" cy="3490027"/>
            <a:chOff x="11075782" y="3259671"/>
            <a:chExt cx="6467176" cy="5988836"/>
          </a:xfrm>
        </p:grpSpPr>
        <p:sp>
          <p:nvSpPr>
            <p:cNvPr id="22" name="Oval 21">
              <a:extLst>
                <a:ext uri="{FF2B5EF4-FFF2-40B4-BE49-F238E27FC236}">
                  <a16:creationId xmlns:a16="http://schemas.microsoft.com/office/drawing/2014/main" id="{DAB86D22-280D-339A-6EB0-1EB86DB3986B}"/>
                </a:ext>
              </a:extLst>
            </p:cNvPr>
            <p:cNvSpPr/>
            <p:nvPr/>
          </p:nvSpPr>
          <p:spPr>
            <a:xfrm>
              <a:off x="11075782" y="3259671"/>
              <a:ext cx="6467176" cy="5988836"/>
            </a:xfrm>
            <a:prstGeom prst="ellipse">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effectLst/>
                <a:uLnTx/>
                <a:uFillTx/>
                <a:latin typeface="UTM Avo" panose="02040603050506020204" pitchFamily="18"/>
                <a:cs typeface="Arial" panose="020B0604020202020204" pitchFamily="34" charset="0"/>
              </a:endParaRPr>
            </a:p>
          </p:txBody>
        </p:sp>
        <p:sp>
          <p:nvSpPr>
            <p:cNvPr id="23" name="TextBox 22">
              <a:extLst>
                <a:ext uri="{FF2B5EF4-FFF2-40B4-BE49-F238E27FC236}">
                  <a16:creationId xmlns:a16="http://schemas.microsoft.com/office/drawing/2014/main" id="{4BAA0C29-40AC-60A2-A047-D284F7801B67}"/>
                </a:ext>
              </a:extLst>
            </p:cNvPr>
            <p:cNvSpPr txBox="1"/>
            <p:nvPr/>
          </p:nvSpPr>
          <p:spPr>
            <a:xfrm>
              <a:off x="11261369" y="5038403"/>
              <a:ext cx="6096000" cy="2529021"/>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UTM Avo" panose="02040603050506020204" pitchFamily="18"/>
                  <a:cs typeface="Arial" panose="020B0604020202020204" pitchFamily="34" charset="0"/>
                </a:rPr>
                <a:t>HOẠT ĐỘNG THEO NHÓM</a:t>
              </a:r>
            </a:p>
          </p:txBody>
        </p:sp>
        <p:pic>
          <p:nvPicPr>
            <p:cNvPr id="24" name="Picture 11">
              <a:extLst>
                <a:ext uri="{FF2B5EF4-FFF2-40B4-BE49-F238E27FC236}">
                  <a16:creationId xmlns:a16="http://schemas.microsoft.com/office/drawing/2014/main" id="{7F777BEC-CFD9-BD0E-ECFA-F22101D89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5021" y="3352310"/>
              <a:ext cx="4508695" cy="1073889"/>
            </a:xfrm>
            <a:prstGeom prst="rect">
              <a:avLst/>
            </a:prstGeom>
          </p:spPr>
        </p:pic>
      </p:grpSp>
      <p:pic>
        <p:nvPicPr>
          <p:cNvPr id="25" name="Picture 24" descr="A group of people using laptops&#10;&#10;Description automatically generated with medium confidence">
            <a:extLst>
              <a:ext uri="{FF2B5EF4-FFF2-40B4-BE49-F238E27FC236}">
                <a16:creationId xmlns:a16="http://schemas.microsoft.com/office/drawing/2014/main" id="{9F7BB9A3-B1A8-E5C4-D7C1-186C89E3336C}"/>
              </a:ext>
            </a:extLst>
          </p:cNvPr>
          <p:cNvPicPr>
            <a:picLocks noChangeAspect="1"/>
          </p:cNvPicPr>
          <p:nvPr/>
        </p:nvPicPr>
        <p:blipFill rotWithShape="1">
          <a:blip r:embed="rId7">
            <a:extLst>
              <a:ext uri="{28A0092B-C50C-407E-A947-70E740481C1C}">
                <a14:useLocalDpi xmlns:a14="http://schemas.microsoft.com/office/drawing/2010/main" val="0"/>
              </a:ext>
            </a:extLst>
          </a:blip>
          <a:srcRect l="6321" t="13238" r="6782" b="21992"/>
          <a:stretch/>
        </p:blipFill>
        <p:spPr>
          <a:xfrm>
            <a:off x="8736227" y="4730349"/>
            <a:ext cx="2929219" cy="2183322"/>
          </a:xfrm>
          <a:prstGeom prst="rect">
            <a:avLst/>
          </a:prstGeom>
        </p:spPr>
      </p:pic>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out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E61E2-E9AA-C1CE-0CBF-749459E0454F}"/>
              </a:ext>
            </a:extLst>
          </p:cNvPr>
          <p:cNvSpPr txBox="1"/>
          <p:nvPr/>
        </p:nvSpPr>
        <p:spPr>
          <a:xfrm>
            <a:off x="671286" y="1994413"/>
            <a:ext cx="2057400" cy="2153840"/>
          </a:xfrm>
          <a:prstGeom prst="rect">
            <a:avLst/>
          </a:prstGeom>
        </p:spPr>
        <p:txBody>
          <a:bodyPr lIns="33867" tIns="33867" rIns="33867" bIns="33867" rtlCol="0" anchor="ctr"/>
          <a:lstStyle/>
          <a:p>
            <a:pPr algn="ctr">
              <a:lnSpc>
                <a:spcPts val="1773"/>
              </a:lnSpc>
              <a:spcBef>
                <a:spcPct val="0"/>
              </a:spcBef>
              <a:defRPr/>
            </a:pPr>
            <a:endParaRPr>
              <a:latin typeface="UTM Avo" panose="02040603050506020204" pitchFamily="18"/>
              <a:cs typeface="Arial" panose="020B0604020202020204" pitchFamily="34" charset="0"/>
            </a:endParaRPr>
          </a:p>
        </p:txBody>
      </p:sp>
      <p:sp>
        <p:nvSpPr>
          <p:cNvPr id="3" name="TextBox 2">
            <a:extLst>
              <a:ext uri="{FF2B5EF4-FFF2-40B4-BE49-F238E27FC236}">
                <a16:creationId xmlns:a16="http://schemas.microsoft.com/office/drawing/2014/main" id="{D650FBD7-30CC-08E2-70EC-AE15D067CC8D}"/>
              </a:ext>
            </a:extLst>
          </p:cNvPr>
          <p:cNvSpPr txBox="1"/>
          <p:nvPr/>
        </p:nvSpPr>
        <p:spPr>
          <a:xfrm>
            <a:off x="671286" y="1994413"/>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id="{4BB7B761-E7D2-9570-9736-D7CAC27BD0FD}"/>
              </a:ext>
            </a:extLst>
          </p:cNvPr>
          <p:cNvGrpSpPr/>
          <p:nvPr/>
        </p:nvGrpSpPr>
        <p:grpSpPr>
          <a:xfrm>
            <a:off x="4179749" y="1411876"/>
            <a:ext cx="7705317" cy="5369717"/>
            <a:chOff x="0" y="-47625"/>
            <a:chExt cx="2644875" cy="2117164"/>
          </a:xfrm>
        </p:grpSpPr>
        <p:sp>
          <p:nvSpPr>
            <p:cNvPr id="5" name="Freeform 4">
              <a:extLst>
                <a:ext uri="{FF2B5EF4-FFF2-40B4-BE49-F238E27FC236}">
                  <a16:creationId xmlns:a16="http://schemas.microsoft.com/office/drawing/2014/main" id="{7BFC6C7C-E21A-E98F-712A-85FF8A2F883B}"/>
                </a:ext>
              </a:extLst>
            </p:cNvPr>
            <p:cNvSpPr/>
            <p:nvPr/>
          </p:nvSpPr>
          <p:spPr>
            <a:xfrm>
              <a:off x="0" y="72792"/>
              <a:ext cx="2644875" cy="1996747"/>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6" name="TextBox 5">
              <a:extLst>
                <a:ext uri="{FF2B5EF4-FFF2-40B4-BE49-F238E27FC236}">
                  <a16:creationId xmlns:a16="http://schemas.microsoft.com/office/drawing/2014/main" id="{0DD8F34E-8F2A-D659-F105-F9B0985795FE}"/>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7" name="TextBox 6">
            <a:extLst>
              <a:ext uri="{FF2B5EF4-FFF2-40B4-BE49-F238E27FC236}">
                <a16:creationId xmlns:a16="http://schemas.microsoft.com/office/drawing/2014/main" id="{CF97030C-EDC8-3D13-751A-04EDFF896E77}"/>
              </a:ext>
            </a:extLst>
          </p:cNvPr>
          <p:cNvSpPr txBox="1"/>
          <p:nvPr/>
        </p:nvSpPr>
        <p:spPr>
          <a:xfrm>
            <a:off x="5406087" y="3491073"/>
            <a:ext cx="6131634" cy="1029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b. Đã là bạn bè thân thiết thì có thể đọc thư của nhau mà không cần xin phép.</a:t>
            </a:r>
            <a:endParaRPr lang="en-US" sz="2400" dirty="0">
              <a:latin typeface="UTM Avo" panose="02040603050506020204" pitchFamily="18"/>
              <a:cs typeface="Arial" panose="020B0604020202020204" pitchFamily="34" charset="0"/>
            </a:endParaRPr>
          </a:p>
        </p:txBody>
      </p:sp>
      <p:pic>
        <p:nvPicPr>
          <p:cNvPr id="8" name="Picture 12">
            <a:extLst>
              <a:ext uri="{FF2B5EF4-FFF2-40B4-BE49-F238E27FC236}">
                <a16:creationId xmlns:a16="http://schemas.microsoft.com/office/drawing/2014/main" id="{AE69ED81-B32F-AEE3-BB4E-A8307DC1BA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92345" y="2205620"/>
            <a:ext cx="808211" cy="699470"/>
          </a:xfrm>
          <a:prstGeom prst="rect">
            <a:avLst/>
          </a:prstGeom>
        </p:spPr>
      </p:pic>
      <p:pic>
        <p:nvPicPr>
          <p:cNvPr id="9" name="Picture 13">
            <a:extLst>
              <a:ext uri="{FF2B5EF4-FFF2-40B4-BE49-F238E27FC236}">
                <a16:creationId xmlns:a16="http://schemas.microsoft.com/office/drawing/2014/main" id="{B3D2E2FF-D3B8-246A-1CD0-4BD60634E6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3231" y="3691026"/>
            <a:ext cx="808211" cy="699470"/>
          </a:xfrm>
          <a:prstGeom prst="rect">
            <a:avLst/>
          </a:prstGeom>
        </p:spPr>
      </p:pic>
      <p:pic>
        <p:nvPicPr>
          <p:cNvPr id="10" name="Picture 14">
            <a:extLst>
              <a:ext uri="{FF2B5EF4-FFF2-40B4-BE49-F238E27FC236}">
                <a16:creationId xmlns:a16="http://schemas.microsoft.com/office/drawing/2014/main" id="{D0B3AC62-570A-EBA7-9CE4-53E3723D4B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92345" y="5379907"/>
            <a:ext cx="808211" cy="699470"/>
          </a:xfrm>
          <a:prstGeom prst="rect">
            <a:avLst/>
          </a:prstGeom>
        </p:spPr>
      </p:pic>
      <p:sp>
        <p:nvSpPr>
          <p:cNvPr id="11" name="TextBox 9">
            <a:extLst>
              <a:ext uri="{FF2B5EF4-FFF2-40B4-BE49-F238E27FC236}">
                <a16:creationId xmlns:a16="http://schemas.microsoft.com/office/drawing/2014/main" id="{25737E85-FA9D-8641-E125-12CE2B84C2AF}"/>
              </a:ext>
            </a:extLst>
          </p:cNvPr>
          <p:cNvSpPr txBox="1"/>
          <p:nvPr/>
        </p:nvSpPr>
        <p:spPr>
          <a:xfrm>
            <a:off x="5428781" y="1994413"/>
            <a:ext cx="6102606" cy="1029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a. “Nhặt được của rơi, trả người đánh mất” là tôn trọng tài sản của người khác.</a:t>
            </a:r>
            <a:endParaRPr lang="en-US" sz="2400" dirty="0">
              <a:latin typeface="UTM Avo" panose="02040603050506020204" pitchFamily="18"/>
              <a:cs typeface="Arial" panose="020B0604020202020204" pitchFamily="34" charset="0"/>
            </a:endParaRPr>
          </a:p>
        </p:txBody>
      </p:sp>
      <p:sp>
        <p:nvSpPr>
          <p:cNvPr id="12" name="TextBox 9">
            <a:extLst>
              <a:ext uri="{FF2B5EF4-FFF2-40B4-BE49-F238E27FC236}">
                <a16:creationId xmlns:a16="http://schemas.microsoft.com/office/drawing/2014/main" id="{1B465B2F-FDB9-ACB9-E33C-41C80BFD14D6}"/>
              </a:ext>
            </a:extLst>
          </p:cNvPr>
          <p:cNvSpPr txBox="1"/>
          <p:nvPr/>
        </p:nvSpPr>
        <p:spPr>
          <a:xfrm>
            <a:off x="5438697" y="4928643"/>
            <a:ext cx="6131634" cy="1593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c. Giúp bảo quản đồ dùng, vật dụng của nhau cũng là thể hiện tôn trọng tài sản người khác.</a:t>
            </a:r>
            <a:endParaRPr lang="en-US" sz="2400" b="1" i="1" dirty="0">
              <a:latin typeface="UTM Avo" panose="02040603050506020204" pitchFamily="18"/>
              <a:cs typeface="Arial" panose="020B0604020202020204" pitchFamily="34" charset="0"/>
            </a:endParaRPr>
          </a:p>
        </p:txBody>
      </p:sp>
      <p:grpSp>
        <p:nvGrpSpPr>
          <p:cNvPr id="13" name="Group 3">
            <a:extLst>
              <a:ext uri="{FF2B5EF4-FFF2-40B4-BE49-F238E27FC236}">
                <a16:creationId xmlns:a16="http://schemas.microsoft.com/office/drawing/2014/main" id="{D2233004-50FA-40B6-F3B1-922EA5B2B18F}"/>
              </a:ext>
            </a:extLst>
          </p:cNvPr>
          <p:cNvGrpSpPr/>
          <p:nvPr/>
        </p:nvGrpSpPr>
        <p:grpSpPr>
          <a:xfrm>
            <a:off x="754299" y="2094244"/>
            <a:ext cx="2886349" cy="4537002"/>
            <a:chOff x="0" y="-81312"/>
            <a:chExt cx="1406906" cy="2117020"/>
          </a:xfrm>
        </p:grpSpPr>
        <p:sp>
          <p:nvSpPr>
            <p:cNvPr id="14" name="Freeform 4">
              <a:extLst>
                <a:ext uri="{FF2B5EF4-FFF2-40B4-BE49-F238E27FC236}">
                  <a16:creationId xmlns:a16="http://schemas.microsoft.com/office/drawing/2014/main" id="{D5EBC0C5-9BA9-58F2-63A4-774327E10B93}"/>
                </a:ext>
              </a:extLst>
            </p:cNvPr>
            <p:cNvSpPr/>
            <p:nvPr/>
          </p:nvSpPr>
          <p:spPr>
            <a:xfrm>
              <a:off x="0" y="-81312"/>
              <a:ext cx="1406906" cy="2117020"/>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endParaRPr lang="en-US" sz="800">
                <a:latin typeface="UTM Avo" panose="02040603050506020204" pitchFamily="18"/>
                <a:cs typeface="Arial" panose="020B0604020202020204" pitchFamily="34" charset="0"/>
              </a:endParaRPr>
            </a:p>
          </p:txBody>
        </p:sp>
        <p:sp>
          <p:nvSpPr>
            <p:cNvPr id="15" name="TextBox 5">
              <a:extLst>
                <a:ext uri="{FF2B5EF4-FFF2-40B4-BE49-F238E27FC236}">
                  <a16:creationId xmlns:a16="http://schemas.microsoft.com/office/drawing/2014/main" id="{A589BC41-FCB9-E38E-4569-435F9AB48CB8}"/>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16" name="Group 94">
            <a:extLst>
              <a:ext uri="{FF2B5EF4-FFF2-40B4-BE49-F238E27FC236}">
                <a16:creationId xmlns:a16="http://schemas.microsoft.com/office/drawing/2014/main" id="{9DF2D3DA-C14C-2807-337B-4C8C52CDD73D}"/>
              </a:ext>
            </a:extLst>
          </p:cNvPr>
          <p:cNvGrpSpPr/>
          <p:nvPr/>
        </p:nvGrpSpPr>
        <p:grpSpPr>
          <a:xfrm>
            <a:off x="941695" y="2611337"/>
            <a:ext cx="2588891" cy="2303416"/>
            <a:chOff x="0" y="0"/>
            <a:chExt cx="812800" cy="812800"/>
          </a:xfrm>
        </p:grpSpPr>
        <p:sp>
          <p:nvSpPr>
            <p:cNvPr id="26" name="Freeform 95">
              <a:extLst>
                <a:ext uri="{FF2B5EF4-FFF2-40B4-BE49-F238E27FC236}">
                  <a16:creationId xmlns:a16="http://schemas.microsoft.com/office/drawing/2014/main" id="{05FEDF3F-4103-8FDC-8FCD-EBCABC94DC6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endParaRPr lang="en-US" sz="800">
                <a:latin typeface="UTM Avo" panose="02040603050506020204" pitchFamily="18"/>
                <a:cs typeface="Arial" panose="020B0604020202020204" pitchFamily="34" charset="0"/>
              </a:endParaRPr>
            </a:p>
          </p:txBody>
        </p:sp>
        <p:sp>
          <p:nvSpPr>
            <p:cNvPr id="27" name="TextBox 96">
              <a:extLst>
                <a:ext uri="{FF2B5EF4-FFF2-40B4-BE49-F238E27FC236}">
                  <a16:creationId xmlns:a16="http://schemas.microsoft.com/office/drawing/2014/main" id="{6A46CFDA-2963-BA9D-6FF0-23588291AFC2}"/>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28" name="TextBox 27">
            <a:extLst>
              <a:ext uri="{FF2B5EF4-FFF2-40B4-BE49-F238E27FC236}">
                <a16:creationId xmlns:a16="http://schemas.microsoft.com/office/drawing/2014/main" id="{29C81900-3966-661E-527F-9A7FC27E0C90}"/>
              </a:ext>
            </a:extLst>
          </p:cNvPr>
          <p:cNvSpPr txBox="1"/>
          <p:nvPr/>
        </p:nvSpPr>
        <p:spPr>
          <a:xfrm>
            <a:off x="1091875" y="2994758"/>
            <a:ext cx="2211472" cy="1536574"/>
          </a:xfrm>
          <a:prstGeom prst="rect">
            <a:avLst/>
          </a:prstGeom>
          <a:noFill/>
        </p:spPr>
        <p:txBody>
          <a:bodyPr wrap="square" rtlCol="0">
            <a:spAutoFit/>
          </a:bodyPr>
          <a:lstStyle/>
          <a:p>
            <a:pPr algn="ctr">
              <a:lnSpc>
                <a:spcPct val="150000"/>
              </a:lnSpc>
            </a:pPr>
            <a:r>
              <a:rPr lang="en-US" sz="3334" b="1" dirty="0" err="1">
                <a:latin typeface="UTM Avo" panose="02040603050506020204" pitchFamily="18"/>
                <a:ea typeface="Calibri" panose="020F0502020204030204" pitchFamily="34" charset="0"/>
                <a:cs typeface="Arial" panose="020B0604020202020204" pitchFamily="34" charset="0"/>
              </a:rPr>
              <a:t>Ý</a:t>
            </a:r>
            <a:r>
              <a:rPr lang="en-US" sz="3334" b="1" dirty="0">
                <a:latin typeface="UTM Avo" panose="02040603050506020204" pitchFamily="18"/>
                <a:ea typeface="Calibri" panose="020F0502020204030204" pitchFamily="34" charset="0"/>
                <a:cs typeface="Arial" panose="020B0604020202020204" pitchFamily="34" charset="0"/>
              </a:rPr>
              <a:t> KIẾN ĐƯA RA</a:t>
            </a:r>
          </a:p>
        </p:txBody>
      </p:sp>
      <p:pic>
        <p:nvPicPr>
          <p:cNvPr id="29" name="Picture 97">
            <a:extLst>
              <a:ext uri="{FF2B5EF4-FFF2-40B4-BE49-F238E27FC236}">
                <a16:creationId xmlns:a16="http://schemas.microsoft.com/office/drawing/2014/main" id="{BA2E9213-D0B5-BEEB-8004-7CDA230DD7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00000">
            <a:off x="1745623" y="2377645"/>
            <a:ext cx="1511395" cy="390215"/>
          </a:xfrm>
          <a:prstGeom prst="rect">
            <a:avLst/>
          </a:prstGeom>
        </p:spPr>
      </p:pic>
      <p:pic>
        <p:nvPicPr>
          <p:cNvPr id="30" name="Picture 29" descr="Icon&#10;&#10;Description automatically generated">
            <a:extLst>
              <a:ext uri="{FF2B5EF4-FFF2-40B4-BE49-F238E27FC236}">
                <a16:creationId xmlns:a16="http://schemas.microsoft.com/office/drawing/2014/main" id="{A19415A7-C589-176D-7B33-0DA141CE6D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016" y="1532666"/>
            <a:ext cx="1301305" cy="1301305"/>
          </a:xfrm>
          <a:prstGeom prst="rect">
            <a:avLst/>
          </a:prstGeom>
        </p:spPr>
      </p:pic>
      <p:sp>
        <p:nvSpPr>
          <p:cNvPr id="32" name="Freeform 4">
            <a:extLst>
              <a:ext uri="{FF2B5EF4-FFF2-40B4-BE49-F238E27FC236}">
                <a16:creationId xmlns:a16="http://schemas.microsoft.com/office/drawing/2014/main" id="{31A95634-0F6C-6EAD-5FE2-1FB612671D70}"/>
              </a:ext>
            </a:extLst>
          </p:cNvPr>
          <p:cNvSpPr/>
          <p:nvPr/>
        </p:nvSpPr>
        <p:spPr>
          <a:xfrm>
            <a:off x="11885066" y="8366208"/>
            <a:ext cx="1085335" cy="1101355"/>
          </a:xfrm>
          <a:custGeom>
            <a:avLst/>
            <a:gdLst/>
            <a:ahLst/>
            <a:cxnLst/>
            <a:rect l="l" t="t" r="r" b="b"/>
            <a:pathLst>
              <a:path w="1628002" h="1652032">
                <a:moveTo>
                  <a:pt x="0" y="0"/>
                </a:moveTo>
                <a:lnTo>
                  <a:pt x="1628002" y="0"/>
                </a:lnTo>
                <a:lnTo>
                  <a:pt x="1628002" y="1652032"/>
                </a:lnTo>
                <a:lnTo>
                  <a:pt x="0" y="16520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pic>
        <p:nvPicPr>
          <p:cNvPr id="33" name="Picture 32" descr="A picture containing toy, doll&#10;&#10;Description automatically generated">
            <a:extLst>
              <a:ext uri="{FF2B5EF4-FFF2-40B4-BE49-F238E27FC236}">
                <a16:creationId xmlns:a16="http://schemas.microsoft.com/office/drawing/2014/main" id="{55406554-2CE9-EDAF-8E07-E4DEE5EDA9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3482" y="4585379"/>
            <a:ext cx="1827982" cy="2153840"/>
          </a:xfrm>
          <a:prstGeom prst="rect">
            <a:avLst/>
          </a:prstGeom>
        </p:spPr>
      </p:pic>
    </p:spTree>
    <p:extLst>
      <p:ext uri="{BB962C8B-B14F-4D97-AF65-F5344CB8AC3E}">
        <p14:creationId xmlns:p14="http://schemas.microsoft.com/office/powerpoint/2010/main" val="427169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E61E2-E9AA-C1CE-0CBF-749459E0454F}"/>
              </a:ext>
            </a:extLst>
          </p:cNvPr>
          <p:cNvSpPr txBox="1"/>
          <p:nvPr/>
        </p:nvSpPr>
        <p:spPr>
          <a:xfrm>
            <a:off x="671286" y="1994413"/>
            <a:ext cx="2057400" cy="2153840"/>
          </a:xfrm>
          <a:prstGeom prst="rect">
            <a:avLst/>
          </a:prstGeom>
        </p:spPr>
        <p:txBody>
          <a:bodyPr lIns="33867" tIns="33867" rIns="33867" bIns="33867" rtlCol="0" anchor="ctr"/>
          <a:lstStyle/>
          <a:p>
            <a:pPr algn="ctr">
              <a:lnSpc>
                <a:spcPts val="1773"/>
              </a:lnSpc>
              <a:spcBef>
                <a:spcPct val="0"/>
              </a:spcBef>
              <a:defRPr/>
            </a:pPr>
            <a:endParaRPr>
              <a:latin typeface="UTM Avo" panose="02040603050506020204" pitchFamily="18"/>
              <a:cs typeface="Arial" panose="020B0604020202020204" pitchFamily="34" charset="0"/>
            </a:endParaRPr>
          </a:p>
        </p:txBody>
      </p:sp>
      <p:sp>
        <p:nvSpPr>
          <p:cNvPr id="3" name="TextBox 2">
            <a:extLst>
              <a:ext uri="{FF2B5EF4-FFF2-40B4-BE49-F238E27FC236}">
                <a16:creationId xmlns:a16="http://schemas.microsoft.com/office/drawing/2014/main" id="{D650FBD7-30CC-08E2-70EC-AE15D067CC8D}"/>
              </a:ext>
            </a:extLst>
          </p:cNvPr>
          <p:cNvSpPr txBox="1"/>
          <p:nvPr/>
        </p:nvSpPr>
        <p:spPr>
          <a:xfrm>
            <a:off x="671286" y="1994413"/>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id="{4BB7B761-E7D2-9570-9736-D7CAC27BD0FD}"/>
              </a:ext>
            </a:extLst>
          </p:cNvPr>
          <p:cNvGrpSpPr/>
          <p:nvPr/>
        </p:nvGrpSpPr>
        <p:grpSpPr>
          <a:xfrm>
            <a:off x="4179749" y="1411876"/>
            <a:ext cx="7705317" cy="5369717"/>
            <a:chOff x="0" y="-47625"/>
            <a:chExt cx="2644875" cy="2117164"/>
          </a:xfrm>
        </p:grpSpPr>
        <p:sp>
          <p:nvSpPr>
            <p:cNvPr id="5" name="Freeform 4">
              <a:extLst>
                <a:ext uri="{FF2B5EF4-FFF2-40B4-BE49-F238E27FC236}">
                  <a16:creationId xmlns:a16="http://schemas.microsoft.com/office/drawing/2014/main" id="{7BFC6C7C-E21A-E98F-712A-85FF8A2F883B}"/>
                </a:ext>
              </a:extLst>
            </p:cNvPr>
            <p:cNvSpPr/>
            <p:nvPr/>
          </p:nvSpPr>
          <p:spPr>
            <a:xfrm>
              <a:off x="0" y="72792"/>
              <a:ext cx="2644875" cy="1996747"/>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6" name="TextBox 5">
              <a:extLst>
                <a:ext uri="{FF2B5EF4-FFF2-40B4-BE49-F238E27FC236}">
                  <a16:creationId xmlns:a16="http://schemas.microsoft.com/office/drawing/2014/main" id="{0DD8F34E-8F2A-D659-F105-F9B0985795FE}"/>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13" name="Group 3">
            <a:extLst>
              <a:ext uri="{FF2B5EF4-FFF2-40B4-BE49-F238E27FC236}">
                <a16:creationId xmlns:a16="http://schemas.microsoft.com/office/drawing/2014/main" id="{D2233004-50FA-40B6-F3B1-922EA5B2B18F}"/>
              </a:ext>
            </a:extLst>
          </p:cNvPr>
          <p:cNvGrpSpPr/>
          <p:nvPr/>
        </p:nvGrpSpPr>
        <p:grpSpPr>
          <a:xfrm>
            <a:off x="754299" y="2094244"/>
            <a:ext cx="2886349" cy="4537002"/>
            <a:chOff x="0" y="-81312"/>
            <a:chExt cx="1406906" cy="2117020"/>
          </a:xfrm>
        </p:grpSpPr>
        <p:sp>
          <p:nvSpPr>
            <p:cNvPr id="14" name="Freeform 4">
              <a:extLst>
                <a:ext uri="{FF2B5EF4-FFF2-40B4-BE49-F238E27FC236}">
                  <a16:creationId xmlns:a16="http://schemas.microsoft.com/office/drawing/2014/main" id="{D5EBC0C5-9BA9-58F2-63A4-774327E10B93}"/>
                </a:ext>
              </a:extLst>
            </p:cNvPr>
            <p:cNvSpPr/>
            <p:nvPr/>
          </p:nvSpPr>
          <p:spPr>
            <a:xfrm>
              <a:off x="0" y="-81312"/>
              <a:ext cx="1406906" cy="2117020"/>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endParaRPr lang="en-US" sz="800">
                <a:latin typeface="UTM Avo" panose="02040603050506020204" pitchFamily="18"/>
                <a:cs typeface="Arial" panose="020B0604020202020204" pitchFamily="34" charset="0"/>
              </a:endParaRPr>
            </a:p>
          </p:txBody>
        </p:sp>
        <p:sp>
          <p:nvSpPr>
            <p:cNvPr id="15" name="TextBox 5">
              <a:extLst>
                <a:ext uri="{FF2B5EF4-FFF2-40B4-BE49-F238E27FC236}">
                  <a16:creationId xmlns:a16="http://schemas.microsoft.com/office/drawing/2014/main" id="{A589BC41-FCB9-E38E-4569-435F9AB48CB8}"/>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16" name="Group 94">
            <a:extLst>
              <a:ext uri="{FF2B5EF4-FFF2-40B4-BE49-F238E27FC236}">
                <a16:creationId xmlns:a16="http://schemas.microsoft.com/office/drawing/2014/main" id="{9DF2D3DA-C14C-2807-337B-4C8C52CDD73D}"/>
              </a:ext>
            </a:extLst>
          </p:cNvPr>
          <p:cNvGrpSpPr/>
          <p:nvPr/>
        </p:nvGrpSpPr>
        <p:grpSpPr>
          <a:xfrm>
            <a:off x="941695" y="2611337"/>
            <a:ext cx="2588891" cy="2303416"/>
            <a:chOff x="0" y="0"/>
            <a:chExt cx="812800" cy="812800"/>
          </a:xfrm>
        </p:grpSpPr>
        <p:sp>
          <p:nvSpPr>
            <p:cNvPr id="26" name="Freeform 95">
              <a:extLst>
                <a:ext uri="{FF2B5EF4-FFF2-40B4-BE49-F238E27FC236}">
                  <a16:creationId xmlns:a16="http://schemas.microsoft.com/office/drawing/2014/main" id="{05FEDF3F-4103-8FDC-8FCD-EBCABC94DC6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endParaRPr lang="en-US" sz="800">
                <a:latin typeface="UTM Avo" panose="02040603050506020204" pitchFamily="18"/>
                <a:cs typeface="Arial" panose="020B0604020202020204" pitchFamily="34" charset="0"/>
              </a:endParaRPr>
            </a:p>
          </p:txBody>
        </p:sp>
        <p:sp>
          <p:nvSpPr>
            <p:cNvPr id="27" name="TextBox 96">
              <a:extLst>
                <a:ext uri="{FF2B5EF4-FFF2-40B4-BE49-F238E27FC236}">
                  <a16:creationId xmlns:a16="http://schemas.microsoft.com/office/drawing/2014/main" id="{6A46CFDA-2963-BA9D-6FF0-23588291AFC2}"/>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28" name="TextBox 27">
            <a:extLst>
              <a:ext uri="{FF2B5EF4-FFF2-40B4-BE49-F238E27FC236}">
                <a16:creationId xmlns:a16="http://schemas.microsoft.com/office/drawing/2014/main" id="{29C81900-3966-661E-527F-9A7FC27E0C90}"/>
              </a:ext>
            </a:extLst>
          </p:cNvPr>
          <p:cNvSpPr txBox="1"/>
          <p:nvPr/>
        </p:nvSpPr>
        <p:spPr>
          <a:xfrm>
            <a:off x="1091875" y="2994758"/>
            <a:ext cx="2211472" cy="1529906"/>
          </a:xfrm>
          <a:prstGeom prst="rect">
            <a:avLst/>
          </a:prstGeom>
          <a:noFill/>
        </p:spPr>
        <p:txBody>
          <a:bodyPr wrap="square" rtlCol="0">
            <a:spAutoFit/>
          </a:bodyPr>
          <a:lstStyle/>
          <a:p>
            <a:pPr algn="ctr">
              <a:lnSpc>
                <a:spcPct val="150000"/>
              </a:lnSpc>
            </a:pPr>
            <a:r>
              <a:rPr lang="en-US" sz="3330" b="1" dirty="0" err="1">
                <a:latin typeface="UTM Avo" panose="02040603050506020204" pitchFamily="18"/>
                <a:ea typeface="Calibri" panose="020F0502020204030204" pitchFamily="34" charset="0"/>
                <a:cs typeface="Arial" panose="020B0604020202020204" pitchFamily="34" charset="0"/>
              </a:rPr>
              <a:t>Ý</a:t>
            </a:r>
            <a:r>
              <a:rPr lang="en-US" sz="3330" b="1" dirty="0">
                <a:latin typeface="UTM Avo" panose="02040603050506020204" pitchFamily="18"/>
                <a:ea typeface="Calibri" panose="020F0502020204030204" pitchFamily="34" charset="0"/>
                <a:cs typeface="Arial" panose="020B0604020202020204" pitchFamily="34" charset="0"/>
              </a:rPr>
              <a:t> KIẾN ĐƯA RA</a:t>
            </a:r>
          </a:p>
        </p:txBody>
      </p:sp>
      <p:pic>
        <p:nvPicPr>
          <p:cNvPr id="29" name="Picture 97">
            <a:extLst>
              <a:ext uri="{FF2B5EF4-FFF2-40B4-BE49-F238E27FC236}">
                <a16:creationId xmlns:a16="http://schemas.microsoft.com/office/drawing/2014/main" id="{BA2E9213-D0B5-BEEB-8004-7CDA230DD7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700000">
            <a:off x="1745623" y="2377645"/>
            <a:ext cx="1511395" cy="390215"/>
          </a:xfrm>
          <a:prstGeom prst="rect">
            <a:avLst/>
          </a:prstGeom>
        </p:spPr>
      </p:pic>
      <p:pic>
        <p:nvPicPr>
          <p:cNvPr id="30" name="Picture 29" descr="Icon&#10;&#10;Description automatically generated">
            <a:extLst>
              <a:ext uri="{FF2B5EF4-FFF2-40B4-BE49-F238E27FC236}">
                <a16:creationId xmlns:a16="http://schemas.microsoft.com/office/drawing/2014/main" id="{A19415A7-C589-176D-7B33-0DA141CE6D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016" y="1532666"/>
            <a:ext cx="1301305" cy="1301305"/>
          </a:xfrm>
          <a:prstGeom prst="rect">
            <a:avLst/>
          </a:prstGeom>
        </p:spPr>
      </p:pic>
      <p:sp>
        <p:nvSpPr>
          <p:cNvPr id="32" name="Freeform 4">
            <a:extLst>
              <a:ext uri="{FF2B5EF4-FFF2-40B4-BE49-F238E27FC236}">
                <a16:creationId xmlns:a16="http://schemas.microsoft.com/office/drawing/2014/main" id="{31A95634-0F6C-6EAD-5FE2-1FB612671D70}"/>
              </a:ext>
            </a:extLst>
          </p:cNvPr>
          <p:cNvSpPr/>
          <p:nvPr/>
        </p:nvSpPr>
        <p:spPr>
          <a:xfrm>
            <a:off x="11885066" y="8366208"/>
            <a:ext cx="1085335" cy="1101355"/>
          </a:xfrm>
          <a:custGeom>
            <a:avLst/>
            <a:gdLst/>
            <a:ahLst/>
            <a:cxnLst/>
            <a:rect l="l" t="t" r="r" b="b"/>
            <a:pathLst>
              <a:path w="1628002" h="1652032">
                <a:moveTo>
                  <a:pt x="0" y="0"/>
                </a:moveTo>
                <a:lnTo>
                  <a:pt x="1628002" y="0"/>
                </a:lnTo>
                <a:lnTo>
                  <a:pt x="1628002" y="1652032"/>
                </a:lnTo>
                <a:lnTo>
                  <a:pt x="0" y="16520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pic>
        <p:nvPicPr>
          <p:cNvPr id="33" name="Picture 32" descr="A picture containing toy, doll&#10;&#10;Description automatically generated">
            <a:extLst>
              <a:ext uri="{FF2B5EF4-FFF2-40B4-BE49-F238E27FC236}">
                <a16:creationId xmlns:a16="http://schemas.microsoft.com/office/drawing/2014/main" id="{55406554-2CE9-EDAF-8E07-E4DEE5EDA9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3482" y="4585379"/>
            <a:ext cx="1827982" cy="2153840"/>
          </a:xfrm>
          <a:prstGeom prst="rect">
            <a:avLst/>
          </a:prstGeom>
        </p:spPr>
      </p:pic>
      <p:pic>
        <p:nvPicPr>
          <p:cNvPr id="17" name="Picture 12">
            <a:extLst>
              <a:ext uri="{FF2B5EF4-FFF2-40B4-BE49-F238E27FC236}">
                <a16:creationId xmlns:a16="http://schemas.microsoft.com/office/drawing/2014/main" id="{F4CAEF53-FABD-916B-8815-85D37C77C99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03012" y="3516645"/>
            <a:ext cx="808211" cy="699470"/>
          </a:xfrm>
          <a:prstGeom prst="rect">
            <a:avLst/>
          </a:prstGeom>
        </p:spPr>
      </p:pic>
      <p:pic>
        <p:nvPicPr>
          <p:cNvPr id="18" name="Picture 14">
            <a:extLst>
              <a:ext uri="{FF2B5EF4-FFF2-40B4-BE49-F238E27FC236}">
                <a16:creationId xmlns:a16="http://schemas.microsoft.com/office/drawing/2014/main" id="{F0FC03B4-330B-6526-B21E-5CACCE8C27D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03012" y="5100798"/>
            <a:ext cx="808211" cy="699470"/>
          </a:xfrm>
          <a:prstGeom prst="rect">
            <a:avLst/>
          </a:prstGeom>
        </p:spPr>
      </p:pic>
      <p:sp>
        <p:nvSpPr>
          <p:cNvPr id="19" name="TextBox 9">
            <a:extLst>
              <a:ext uri="{FF2B5EF4-FFF2-40B4-BE49-F238E27FC236}">
                <a16:creationId xmlns:a16="http://schemas.microsoft.com/office/drawing/2014/main" id="{1052AAC5-3E1C-8A12-7D61-28BF799E474D}"/>
              </a:ext>
            </a:extLst>
          </p:cNvPr>
          <p:cNvSpPr txBox="1"/>
          <p:nvPr/>
        </p:nvSpPr>
        <p:spPr>
          <a:xfrm>
            <a:off x="5336444" y="2959830"/>
            <a:ext cx="6051101" cy="1583510"/>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d. Khi mượn đồ đạc của người lớn tuổi thì mới phải xin phép, còn mượn đồ của người nhỏ tuổi hơn thì không cần</a:t>
            </a:r>
            <a:r>
              <a:rPr lang="en-US" sz="2400" dirty="0">
                <a:latin typeface="UTM Avo" panose="02040603050506020204" pitchFamily="18"/>
                <a:cs typeface="Arial" panose="020B0604020202020204" pitchFamily="34" charset="0"/>
              </a:rPr>
              <a:t>.</a:t>
            </a:r>
          </a:p>
        </p:txBody>
      </p:sp>
      <p:sp>
        <p:nvSpPr>
          <p:cNvPr id="20" name="TextBox 9">
            <a:extLst>
              <a:ext uri="{FF2B5EF4-FFF2-40B4-BE49-F238E27FC236}">
                <a16:creationId xmlns:a16="http://schemas.microsoft.com/office/drawing/2014/main" id="{201B3162-F89A-A775-19A3-C2195EA0A359}"/>
              </a:ext>
            </a:extLst>
          </p:cNvPr>
          <p:cNvSpPr txBox="1"/>
          <p:nvPr/>
        </p:nvSpPr>
        <p:spPr>
          <a:xfrm>
            <a:off x="5322505" y="4876061"/>
            <a:ext cx="6051100" cy="1034899"/>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e. Nói lời xin lỗi và tìm cách đền bù khi làm hư hỏng đồ đạc của người khác.</a:t>
            </a:r>
            <a:endParaRPr lang="en-US" sz="2400" b="1" i="1"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411983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Freeform 3">
            <a:extLst>
              <a:ext uri="{FF2B5EF4-FFF2-40B4-BE49-F238E27FC236}">
                <a16:creationId xmlns:a16="http://schemas.microsoft.com/office/drawing/2014/main" id="{A27560A9-40A2-539A-336A-A7B5665865D5}"/>
              </a:ext>
            </a:extLst>
          </p:cNvPr>
          <p:cNvSpPr/>
          <p:nvPr/>
        </p:nvSpPr>
        <p:spPr>
          <a:xfrm>
            <a:off x="0" y="5903948"/>
            <a:ext cx="1213488" cy="990600"/>
          </a:xfrm>
          <a:custGeom>
            <a:avLst/>
            <a:gdLst/>
            <a:ahLst/>
            <a:cxnLst/>
            <a:rect l="l" t="t" r="r" b="b"/>
            <a:pathLst>
              <a:path w="5228971" h="3688801">
                <a:moveTo>
                  <a:pt x="0" y="0"/>
                </a:moveTo>
                <a:lnTo>
                  <a:pt x="5228971" y="0"/>
                </a:lnTo>
                <a:lnTo>
                  <a:pt x="5228971" y="3688801"/>
                </a:lnTo>
                <a:lnTo>
                  <a:pt x="0" y="3688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grpSp>
        <p:nvGrpSpPr>
          <p:cNvPr id="45" name="Group 44">
            <a:extLst>
              <a:ext uri="{FF2B5EF4-FFF2-40B4-BE49-F238E27FC236}">
                <a16:creationId xmlns:a16="http://schemas.microsoft.com/office/drawing/2014/main" id="{D2D61D07-1F43-A949-2A70-7D87812FD49F}"/>
              </a:ext>
            </a:extLst>
          </p:cNvPr>
          <p:cNvGrpSpPr/>
          <p:nvPr/>
        </p:nvGrpSpPr>
        <p:grpSpPr>
          <a:xfrm>
            <a:off x="852568" y="1806421"/>
            <a:ext cx="2988817" cy="3105954"/>
            <a:chOff x="594846" y="1891431"/>
            <a:chExt cx="6229033" cy="6473161"/>
          </a:xfrm>
        </p:grpSpPr>
        <p:grpSp>
          <p:nvGrpSpPr>
            <p:cNvPr id="46" name="Group 45">
              <a:extLst>
                <a:ext uri="{FF2B5EF4-FFF2-40B4-BE49-F238E27FC236}">
                  <a16:creationId xmlns:a16="http://schemas.microsoft.com/office/drawing/2014/main" id="{BC928D64-AEA5-B966-509B-933347958B2C}"/>
                </a:ext>
              </a:extLst>
            </p:cNvPr>
            <p:cNvGrpSpPr/>
            <p:nvPr/>
          </p:nvGrpSpPr>
          <p:grpSpPr>
            <a:xfrm>
              <a:off x="594846" y="2135559"/>
              <a:ext cx="6229033" cy="6229033"/>
              <a:chOff x="0" y="0"/>
              <a:chExt cx="812800" cy="812800"/>
            </a:xfrm>
          </p:grpSpPr>
          <p:sp>
            <p:nvSpPr>
              <p:cNvPr id="49" name="Freeform 7">
                <a:extLst>
                  <a:ext uri="{FF2B5EF4-FFF2-40B4-BE49-F238E27FC236}">
                    <a16:creationId xmlns:a16="http://schemas.microsoft.com/office/drawing/2014/main" id="{0F11C6B5-55B1-3E84-6CF9-56156592C8E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504D">
                  <a:lumMod val="75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50" name="TextBox 8">
                <a:extLst>
                  <a:ext uri="{FF2B5EF4-FFF2-40B4-BE49-F238E27FC236}">
                    <a16:creationId xmlns:a16="http://schemas.microsoft.com/office/drawing/2014/main" id="{8024D630-DACC-5380-3359-B6C9B89E2E97}"/>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ndParaRPr>
              </a:p>
            </p:txBody>
          </p:sp>
        </p:grpSp>
        <p:pic>
          <p:nvPicPr>
            <p:cNvPr id="47" name="Picture 11">
              <a:extLst>
                <a:ext uri="{FF2B5EF4-FFF2-40B4-BE49-F238E27FC236}">
                  <a16:creationId xmlns:a16="http://schemas.microsoft.com/office/drawing/2014/main" id="{2A5BEAC4-7E53-425D-7A82-5D9BA13884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6866">
              <a:off x="1753508" y="1891431"/>
              <a:ext cx="3587522" cy="926233"/>
            </a:xfrm>
            <a:prstGeom prst="rect">
              <a:avLst/>
            </a:prstGeom>
          </p:spPr>
        </p:pic>
        <p:sp>
          <p:nvSpPr>
            <p:cNvPr id="48" name="TextBox 47">
              <a:extLst>
                <a:ext uri="{FF2B5EF4-FFF2-40B4-BE49-F238E27FC236}">
                  <a16:creationId xmlns:a16="http://schemas.microsoft.com/office/drawing/2014/main" id="{4F848B86-A8B1-A88A-DB07-7FB0FEE4CAC6}"/>
                </a:ext>
              </a:extLst>
            </p:cNvPr>
            <p:cNvSpPr txBox="1"/>
            <p:nvPr/>
          </p:nvSpPr>
          <p:spPr>
            <a:xfrm>
              <a:off x="608743" y="3589658"/>
              <a:ext cx="6201235" cy="3071569"/>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GỢI </a:t>
              </a:r>
              <a:r>
                <a:rPr kumimoji="0" lang="en-US" sz="3200" b="1" i="0" u="none" strike="noStrike" kern="0" cap="none" spc="0" normalizeH="0" baseline="0" noProof="0" dirty="0" err="1">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Ý</a:t>
              </a: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 </a:t>
              </a:r>
              <a:b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br>
              <a:r>
                <a:rPr kumimoji="0" lang="en-US" sz="3200" b="1" i="0" u="none" strike="noStrike" kern="0" cap="none" spc="0" normalizeH="0" baseline="0" noProof="0" dirty="0">
                  <a:ln>
                    <a:noFill/>
                  </a:ln>
                  <a:solidFill>
                    <a:prstClr val="white"/>
                  </a:solidFill>
                  <a:effectLst/>
                  <a:uLnTx/>
                  <a:uFillTx/>
                  <a:latin typeface="UTM Avo" panose="02040603050506020204" pitchFamily="18"/>
                  <a:ea typeface="Calibri" panose="020F0502020204030204" pitchFamily="34" charset="0"/>
                  <a:cs typeface="Arial" panose="020B0604020202020204" pitchFamily="34" charset="0"/>
                </a:rPr>
                <a:t>CÂU TRẢ LỜI</a:t>
              </a:r>
            </a:p>
          </p:txBody>
        </p:sp>
      </p:grpSp>
      <p:pic>
        <p:nvPicPr>
          <p:cNvPr id="51" name="Picture 11">
            <a:extLst>
              <a:ext uri="{FF2B5EF4-FFF2-40B4-BE49-F238E27FC236}">
                <a16:creationId xmlns:a16="http://schemas.microsoft.com/office/drawing/2014/main" id="{5534B263-229F-8E12-1373-61C4DB55DF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7802" y="4167201"/>
            <a:ext cx="1318345" cy="2675608"/>
          </a:xfrm>
          <a:prstGeom prst="rect">
            <a:avLst/>
          </a:prstGeom>
        </p:spPr>
      </p:pic>
      <p:grpSp>
        <p:nvGrpSpPr>
          <p:cNvPr id="52" name="Group 51">
            <a:extLst>
              <a:ext uri="{FF2B5EF4-FFF2-40B4-BE49-F238E27FC236}">
                <a16:creationId xmlns:a16="http://schemas.microsoft.com/office/drawing/2014/main" id="{138C277F-4334-0B74-D107-6E4895003767}"/>
              </a:ext>
            </a:extLst>
          </p:cNvPr>
          <p:cNvGrpSpPr/>
          <p:nvPr/>
        </p:nvGrpSpPr>
        <p:grpSpPr>
          <a:xfrm>
            <a:off x="4663282" y="1185442"/>
            <a:ext cx="7397055" cy="2358483"/>
            <a:chOff x="7908141" y="4793555"/>
            <a:chExt cx="9627581" cy="4068170"/>
          </a:xfrm>
        </p:grpSpPr>
        <p:sp>
          <p:nvSpPr>
            <p:cNvPr id="53" name="Freeform 3">
              <a:extLst>
                <a:ext uri="{FF2B5EF4-FFF2-40B4-BE49-F238E27FC236}">
                  <a16:creationId xmlns:a16="http://schemas.microsoft.com/office/drawing/2014/main" id="{0613A3F1-B585-F2AA-CDB2-36BB1624D84E}"/>
                </a:ext>
              </a:extLst>
            </p:cNvPr>
            <p:cNvSpPr/>
            <p:nvPr/>
          </p:nvSpPr>
          <p:spPr>
            <a:xfrm>
              <a:off x="7908141" y="5524501"/>
              <a:ext cx="9052863" cy="333722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79646">
                <a:lumMod val="20000"/>
                <a:lumOff val="8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54" name="TextBox 53">
              <a:extLst>
                <a:ext uri="{FF2B5EF4-FFF2-40B4-BE49-F238E27FC236}">
                  <a16:creationId xmlns:a16="http://schemas.microsoft.com/office/drawing/2014/main" id="{C77C2E03-C2DC-B89C-32CC-EC73D5F44BFC}"/>
                </a:ext>
              </a:extLst>
            </p:cNvPr>
            <p:cNvSpPr txBox="1"/>
            <p:nvPr/>
          </p:nvSpPr>
          <p:spPr>
            <a:xfrm>
              <a:off x="8319827" y="5698348"/>
              <a:ext cx="8229489" cy="2521844"/>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Đồng tình với ý kiến </a:t>
              </a:r>
              <a:r>
                <a:rPr kumimoji="0" lang="vi-VN"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 c, e </a:t>
              </a: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vì đó là những ý kiến thể hiện sự tôn trọng tài sản của người khác.</a:t>
              </a:r>
              <a:endParaRPr kumimoji="0" lang="fr-FR"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sp>
          <p:nvSpPr>
            <p:cNvPr id="55" name="TextBox 16">
              <a:extLst>
                <a:ext uri="{FF2B5EF4-FFF2-40B4-BE49-F238E27FC236}">
                  <a16:creationId xmlns:a16="http://schemas.microsoft.com/office/drawing/2014/main" id="{E0DCA4E8-B540-3065-148E-836579480976}"/>
                </a:ext>
              </a:extLst>
            </p:cNvPr>
            <p:cNvSpPr txBox="1"/>
            <p:nvPr/>
          </p:nvSpPr>
          <p:spPr>
            <a:xfrm>
              <a:off x="16306660" y="4793555"/>
              <a:ext cx="1229062" cy="128185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56" name="Group 55">
            <a:extLst>
              <a:ext uri="{FF2B5EF4-FFF2-40B4-BE49-F238E27FC236}">
                <a16:creationId xmlns:a16="http://schemas.microsoft.com/office/drawing/2014/main" id="{EF8D4958-489A-CB2E-9FAC-8EC464BAA015}"/>
              </a:ext>
            </a:extLst>
          </p:cNvPr>
          <p:cNvGrpSpPr/>
          <p:nvPr/>
        </p:nvGrpSpPr>
        <p:grpSpPr>
          <a:xfrm>
            <a:off x="4663282" y="3792577"/>
            <a:ext cx="7397055" cy="3101971"/>
            <a:chOff x="7908141" y="4707342"/>
            <a:chExt cx="9627581" cy="5131258"/>
          </a:xfrm>
        </p:grpSpPr>
        <p:sp>
          <p:nvSpPr>
            <p:cNvPr id="57" name="Freeform 3">
              <a:extLst>
                <a:ext uri="{FF2B5EF4-FFF2-40B4-BE49-F238E27FC236}">
                  <a16:creationId xmlns:a16="http://schemas.microsoft.com/office/drawing/2014/main" id="{1A0C5FBF-07B8-E68F-3DCF-E26C6F678BE0}"/>
                </a:ext>
              </a:extLst>
            </p:cNvPr>
            <p:cNvSpPr/>
            <p:nvPr/>
          </p:nvSpPr>
          <p:spPr>
            <a:xfrm>
              <a:off x="7908141" y="4707342"/>
              <a:ext cx="9103638" cy="4855696"/>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79646">
                <a:lumMod val="20000"/>
                <a:lumOff val="8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58" name="TextBox 57">
              <a:extLst>
                <a:ext uri="{FF2B5EF4-FFF2-40B4-BE49-F238E27FC236}">
                  <a16:creationId xmlns:a16="http://schemas.microsoft.com/office/drawing/2014/main" id="{D8F4C25B-49C3-5508-FE8E-A96803952707}"/>
                </a:ext>
              </a:extLst>
            </p:cNvPr>
            <p:cNvSpPr txBox="1"/>
            <p:nvPr/>
          </p:nvSpPr>
          <p:spPr>
            <a:xfrm>
              <a:off x="8319825" y="4823766"/>
              <a:ext cx="8229490" cy="5014834"/>
            </a:xfrm>
            <a:prstGeom prst="rect">
              <a:avLst/>
            </a:prstGeom>
            <a:noFill/>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Không đồng tình với ý kiến </a:t>
              </a:r>
              <a:r>
                <a:rPr kumimoji="0" lang="vi-VN"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b, d </a:t>
              </a:r>
              <a:r>
                <a:rPr kumimoji="0" lang="vi-VN"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vì dù là bạn bè, người lớn tuổi hay ít tuổi hơn thì vẫn phải tôn trọng tài sản của họ. Muốn sử dụng tài sản của bất kì ai thì cũng phải xin phép</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endParaRPr kumimoji="0" lang="fr-FR" sz="2400" b="1" i="1"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sp>
          <p:nvSpPr>
            <p:cNvPr id="59" name="TextBox 16">
              <a:extLst>
                <a:ext uri="{FF2B5EF4-FFF2-40B4-BE49-F238E27FC236}">
                  <a16:creationId xmlns:a16="http://schemas.microsoft.com/office/drawing/2014/main" id="{E21056FE-6E09-0626-81DE-5C030F724E4B}"/>
                </a:ext>
              </a:extLst>
            </p:cNvPr>
            <p:cNvSpPr txBox="1"/>
            <p:nvPr/>
          </p:nvSpPr>
          <p:spPr>
            <a:xfrm>
              <a:off x="16306660" y="4793555"/>
              <a:ext cx="1229062" cy="128185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UTM Avo" panose="02040603050506020204" pitchFamily="18"/>
              </a:endParaRPr>
            </a:p>
          </p:txBody>
        </p:sp>
      </p:grpSp>
    </p:spTree>
    <p:extLst>
      <p:ext uri="{BB962C8B-B14F-4D97-AF65-F5344CB8AC3E}">
        <p14:creationId xmlns:p14="http://schemas.microsoft.com/office/powerpoint/2010/main" val="381326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outVertic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barn(outVertical)">
                                      <p:cBhvr>
                                        <p:cTn id="2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DCF81B2-81ED-DE16-5402-BA97FCE648BC}"/>
              </a:ext>
            </a:extLst>
          </p:cNvPr>
          <p:cNvSpPr txBox="1"/>
          <p:nvPr/>
        </p:nvSpPr>
        <p:spPr>
          <a:xfrm>
            <a:off x="0" y="1510621"/>
            <a:ext cx="12192000"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2: Nhận xét các hành động và đưa ra lời khuyên</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2" name="Freeform 11">
            <a:extLst>
              <a:ext uri="{FF2B5EF4-FFF2-40B4-BE49-F238E27FC236}">
                <a16:creationId xmlns:a16="http://schemas.microsoft.com/office/drawing/2014/main" id="{25175874-D6F8-33F6-E070-A68261F5BEB7}"/>
              </a:ext>
            </a:extLst>
          </p:cNvPr>
          <p:cNvSpPr/>
          <p:nvPr/>
        </p:nvSpPr>
        <p:spPr>
          <a:xfrm>
            <a:off x="44603" y="5765181"/>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3" name="Group 2">
            <a:extLst>
              <a:ext uri="{FF2B5EF4-FFF2-40B4-BE49-F238E27FC236}">
                <a16:creationId xmlns:a16="http://schemas.microsoft.com/office/drawing/2014/main" id="{6C212E15-5FDA-5B4F-3CFF-1FAC67F8A7F3}"/>
              </a:ext>
            </a:extLst>
          </p:cNvPr>
          <p:cNvGrpSpPr/>
          <p:nvPr/>
        </p:nvGrpSpPr>
        <p:grpSpPr>
          <a:xfrm>
            <a:off x="450150" y="2117845"/>
            <a:ext cx="10990749" cy="1854125"/>
            <a:chOff x="341559" y="2033982"/>
            <a:chExt cx="16486124" cy="2781188"/>
          </a:xfrm>
        </p:grpSpPr>
        <p:sp>
          <p:nvSpPr>
            <p:cNvPr id="4" name="TextBox 3">
              <a:extLst>
                <a:ext uri="{FF2B5EF4-FFF2-40B4-BE49-F238E27FC236}">
                  <a16:creationId xmlns:a16="http://schemas.microsoft.com/office/drawing/2014/main" id="{B11D74D5-7232-5273-0645-779B787E189C}"/>
                </a:ext>
              </a:extLst>
            </p:cNvPr>
            <p:cNvSpPr txBox="1"/>
            <p:nvPr/>
          </p:nvSpPr>
          <p:spPr>
            <a:xfrm>
              <a:off x="2377671" y="2033982"/>
              <a:ext cx="14450012" cy="2781188"/>
            </a:xfrm>
            <a:prstGeom prst="roundRect">
              <a:avLst/>
            </a:prstGeom>
            <a:solidFill>
              <a:srgbClr val="EBF6F9"/>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err="1">
                  <a:solidFill>
                    <a:schemeClr val="tx1"/>
                  </a:solidFill>
                  <a:latin typeface="UTM Avo" panose="02040603050506020204" pitchFamily="18"/>
                  <a:cs typeface="Arial" panose="020B0604020202020204" pitchFamily="34" charset="0"/>
                </a:rPr>
                <a:t>Làm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việc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theo</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(4 HS/</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a:t>
              </a:r>
              <a:r>
                <a:rPr lang="en-US" sz="2400" dirty="0" err="1">
                  <a:latin typeface="UTM Avo" panose="02040603050506020204" pitchFamily="18"/>
                  <a:cs typeface="Arial" panose="020B0604020202020204" pitchFamily="34" charset="0"/>
                </a:rPr>
                <a:t>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đọc các hành động</a:t>
              </a:r>
              <a:r>
                <a:rPr lang="en-US" sz="2400" dirty="0">
                  <a:latin typeface="UTM Avo" panose="02040603050506020204" pitchFamily="18"/>
                  <a:cs typeface="Arial" panose="020B0604020202020204" pitchFamily="34" charset="0"/>
                </a:rPr>
                <a:t> </a:t>
              </a:r>
              <a:r>
                <a:rPr lang="en-US" sz="2400" i="1" dirty="0">
                  <a:latin typeface="UTM Avo" panose="02040603050506020204" pitchFamily="18"/>
                  <a:cs typeface="Arial" panose="020B0604020202020204" pitchFamily="34" charset="0"/>
                </a:rPr>
                <a:t>(SHS – tr.37)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thực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yêu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vi-VN" sz="2400" dirty="0">
                  <a:latin typeface="UTM Avo" panose="02040603050506020204" pitchFamily="18"/>
                  <a:cs typeface="Arial" panose="020B0604020202020204" pitchFamily="34" charset="0"/>
                </a:rPr>
                <a:t>: </a:t>
              </a:r>
              <a:r>
                <a:rPr lang="vi-VN" sz="2400" i="1" dirty="0">
                  <a:solidFill>
                    <a:schemeClr val="tx1"/>
                  </a:solidFill>
                  <a:latin typeface="UTM Avo" panose="02040603050506020204" pitchFamily="18"/>
                  <a:cs typeface="Arial" panose="020B0604020202020204" pitchFamily="34" charset="0"/>
                </a:rPr>
                <a:t>Em hãy nhận xét các hành động và đưa ra lời khuyên phù hợp.</a:t>
              </a:r>
            </a:p>
          </p:txBody>
        </p:sp>
        <p:pic>
          <p:nvPicPr>
            <p:cNvPr id="5" name="Picture 9">
              <a:extLst>
                <a:ext uri="{FF2B5EF4-FFF2-40B4-BE49-F238E27FC236}">
                  <a16:creationId xmlns:a16="http://schemas.microsoft.com/office/drawing/2014/main" id="{938AFD72-1E04-CC16-D0A6-01136BC86EE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559" y="2467053"/>
              <a:ext cx="1704389" cy="1915043"/>
            </a:xfrm>
            <a:prstGeom prst="rect">
              <a:avLst/>
            </a:prstGeom>
          </p:spPr>
        </p:pic>
      </p:grpSp>
      <p:grpSp>
        <p:nvGrpSpPr>
          <p:cNvPr id="6" name="Group 5">
            <a:extLst>
              <a:ext uri="{FF2B5EF4-FFF2-40B4-BE49-F238E27FC236}">
                <a16:creationId xmlns:a16="http://schemas.microsoft.com/office/drawing/2014/main" id="{3714EF8A-DF22-1D76-96AE-79AC128DA539}"/>
              </a:ext>
            </a:extLst>
          </p:cNvPr>
          <p:cNvGrpSpPr/>
          <p:nvPr/>
        </p:nvGrpSpPr>
        <p:grpSpPr>
          <a:xfrm>
            <a:off x="3319095" y="3971971"/>
            <a:ext cx="5943600" cy="577728"/>
            <a:chOff x="3029863" y="1823688"/>
            <a:chExt cx="12362538" cy="1262412"/>
          </a:xfrm>
        </p:grpSpPr>
        <p:cxnSp>
          <p:nvCxnSpPr>
            <p:cNvPr id="7" name="Straight Connector 6">
              <a:extLst>
                <a:ext uri="{FF2B5EF4-FFF2-40B4-BE49-F238E27FC236}">
                  <a16:creationId xmlns:a16="http://schemas.microsoft.com/office/drawing/2014/main" id="{911BD381-9D91-E8DA-AB95-B21D191F1C84}"/>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738AD8-67B4-7915-5960-54848343AE53}"/>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BFE7A1B-0F9B-A0F2-17B8-1FF2A598C5FC}"/>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434046-D23C-07C2-7A2B-AEF65B551E16}"/>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EDF232E6-3B5D-64BF-88D9-79513EA4520A}"/>
              </a:ext>
            </a:extLst>
          </p:cNvPr>
          <p:cNvSpPr/>
          <p:nvPr/>
        </p:nvSpPr>
        <p:spPr>
          <a:xfrm>
            <a:off x="1202106" y="4530819"/>
            <a:ext cx="4547656" cy="18541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a. Thấy bạn lấy đồ của người khác mà không xin phép</a:t>
            </a:r>
            <a:r>
              <a:rPr lang="en-US" sz="2400" dirty="0">
                <a:solidFill>
                  <a:schemeClr val="tx1"/>
                </a:solidFill>
                <a:latin typeface="UTM Avo" panose="02040603050506020204" pitchFamily="18"/>
                <a:cs typeface="Arial" panose="020B0604020202020204" pitchFamily="34" charset="0"/>
              </a:rPr>
              <a:t>.</a:t>
            </a:r>
          </a:p>
        </p:txBody>
      </p:sp>
      <p:sp>
        <p:nvSpPr>
          <p:cNvPr id="12" name="Rectangle 11">
            <a:extLst>
              <a:ext uri="{FF2B5EF4-FFF2-40B4-BE49-F238E27FC236}">
                <a16:creationId xmlns:a16="http://schemas.microsoft.com/office/drawing/2014/main" id="{539D9A9C-499D-C884-1980-F2ED35B3441E}"/>
              </a:ext>
            </a:extLst>
          </p:cNvPr>
          <p:cNvSpPr/>
          <p:nvPr/>
        </p:nvSpPr>
        <p:spPr>
          <a:xfrm>
            <a:off x="6585289" y="4530819"/>
            <a:ext cx="4404605" cy="1854121"/>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b. Thấy chị đang lén xem nhật kí của mình.</a:t>
            </a:r>
            <a:endParaRPr lang="en-US" sz="24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18793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001D7B-E741-930E-37C7-1EE5BCA96AA7}"/>
              </a:ext>
            </a:extLst>
          </p:cNvPr>
          <p:cNvSpPr txBox="1"/>
          <p:nvPr/>
        </p:nvSpPr>
        <p:spPr>
          <a:xfrm>
            <a:off x="0" y="1510621"/>
            <a:ext cx="12192000"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2: Nhận xét các hành động và đưa ra lời khuyên</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14" name="Freeform 11">
            <a:extLst>
              <a:ext uri="{FF2B5EF4-FFF2-40B4-BE49-F238E27FC236}">
                <a16:creationId xmlns:a16="http://schemas.microsoft.com/office/drawing/2014/main" id="{979D7620-D6CD-0F4D-52EA-B00415C37D80}"/>
              </a:ext>
            </a:extLst>
          </p:cNvPr>
          <p:cNvSpPr/>
          <p:nvPr/>
        </p:nvSpPr>
        <p:spPr>
          <a:xfrm>
            <a:off x="44603" y="5765181"/>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15" name="Group 14">
            <a:extLst>
              <a:ext uri="{FF2B5EF4-FFF2-40B4-BE49-F238E27FC236}">
                <a16:creationId xmlns:a16="http://schemas.microsoft.com/office/drawing/2014/main" id="{888C05EF-0331-5D87-11A5-4DCEBB14FC0E}"/>
              </a:ext>
            </a:extLst>
          </p:cNvPr>
          <p:cNvGrpSpPr/>
          <p:nvPr/>
        </p:nvGrpSpPr>
        <p:grpSpPr>
          <a:xfrm>
            <a:off x="450150" y="2117845"/>
            <a:ext cx="10990749" cy="1854125"/>
            <a:chOff x="341559" y="2033982"/>
            <a:chExt cx="16486124" cy="2781188"/>
          </a:xfrm>
        </p:grpSpPr>
        <p:sp>
          <p:nvSpPr>
            <p:cNvPr id="16" name="TextBox 15">
              <a:extLst>
                <a:ext uri="{FF2B5EF4-FFF2-40B4-BE49-F238E27FC236}">
                  <a16:creationId xmlns:a16="http://schemas.microsoft.com/office/drawing/2014/main" id="{D549A45F-C75A-5036-FB7D-9CC724A12A97}"/>
                </a:ext>
              </a:extLst>
            </p:cNvPr>
            <p:cNvSpPr txBox="1"/>
            <p:nvPr/>
          </p:nvSpPr>
          <p:spPr>
            <a:xfrm>
              <a:off x="2377671" y="2033982"/>
              <a:ext cx="14450012" cy="2781188"/>
            </a:xfrm>
            <a:prstGeom prst="roundRect">
              <a:avLst/>
            </a:prstGeom>
            <a:solidFill>
              <a:srgbClr val="EBF6F9"/>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err="1">
                  <a:solidFill>
                    <a:schemeClr val="tx1"/>
                  </a:solidFill>
                  <a:latin typeface="UTM Avo" panose="02040603050506020204" pitchFamily="18"/>
                  <a:cs typeface="Arial" panose="020B0604020202020204" pitchFamily="34" charset="0"/>
                </a:rPr>
                <a:t>Làm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việc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theo</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(4 HS/</a:t>
              </a:r>
              <a:r>
                <a:rPr lang="en-US" sz="2400" b="1" dirty="0" err="1">
                  <a:solidFill>
                    <a:schemeClr val="tx1"/>
                  </a:solidFill>
                  <a:latin typeface="UTM Avo" panose="02040603050506020204" pitchFamily="18"/>
                  <a:cs typeface="Arial" panose="020B0604020202020204" pitchFamily="34" charset="0"/>
                </a:rPr>
                <a:t>nhóm</a:t>
              </a:r>
              <a:r>
                <a:rPr lang="en-US" sz="2400" b="1"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a:t>
              </a:r>
              <a:r>
                <a:rPr lang="en-US" sz="2400" dirty="0" err="1">
                  <a:latin typeface="UTM Avo" panose="02040603050506020204" pitchFamily="18"/>
                  <a:cs typeface="Arial" panose="020B0604020202020204" pitchFamily="34" charset="0"/>
                </a:rPr>
                <a:t>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đọc các hành động</a:t>
              </a:r>
              <a:r>
                <a:rPr lang="en-US" sz="2400" dirty="0">
                  <a:latin typeface="UTM Avo" panose="02040603050506020204" pitchFamily="18"/>
                  <a:cs typeface="Arial" panose="020B0604020202020204" pitchFamily="34" charset="0"/>
                </a:rPr>
                <a:t> </a:t>
              </a:r>
              <a:r>
                <a:rPr lang="en-US" sz="2400" i="1" dirty="0">
                  <a:latin typeface="UTM Avo" panose="02040603050506020204" pitchFamily="18"/>
                  <a:cs typeface="Arial" panose="020B0604020202020204" pitchFamily="34" charset="0"/>
                </a:rPr>
                <a:t>(SHS – tr.37)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thực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yêu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vi-VN" sz="2400" dirty="0">
                  <a:latin typeface="UTM Avo" panose="02040603050506020204" pitchFamily="18"/>
                  <a:cs typeface="Arial" panose="020B0604020202020204" pitchFamily="34" charset="0"/>
                </a:rPr>
                <a:t>: </a:t>
              </a:r>
              <a:r>
                <a:rPr lang="vi-VN" sz="2400" i="1" dirty="0">
                  <a:solidFill>
                    <a:schemeClr val="tx1"/>
                  </a:solidFill>
                  <a:latin typeface="UTM Avo" panose="02040603050506020204" pitchFamily="18"/>
                  <a:cs typeface="Arial" panose="020B0604020202020204" pitchFamily="34" charset="0"/>
                </a:rPr>
                <a:t>Em hãy nhận xét các hành động và đưa ra lời khuyên phù hợp.</a:t>
              </a:r>
            </a:p>
          </p:txBody>
        </p:sp>
        <p:pic>
          <p:nvPicPr>
            <p:cNvPr id="18" name="Picture 9">
              <a:extLst>
                <a:ext uri="{FF2B5EF4-FFF2-40B4-BE49-F238E27FC236}">
                  <a16:creationId xmlns:a16="http://schemas.microsoft.com/office/drawing/2014/main" id="{D1B82E48-DFEF-B8CF-5C51-C31EC4CE863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559" y="2467053"/>
              <a:ext cx="1704389" cy="1915043"/>
            </a:xfrm>
            <a:prstGeom prst="rect">
              <a:avLst/>
            </a:prstGeom>
          </p:spPr>
        </p:pic>
      </p:grpSp>
      <p:grpSp>
        <p:nvGrpSpPr>
          <p:cNvPr id="19" name="Group 18">
            <a:extLst>
              <a:ext uri="{FF2B5EF4-FFF2-40B4-BE49-F238E27FC236}">
                <a16:creationId xmlns:a16="http://schemas.microsoft.com/office/drawing/2014/main" id="{429F6F89-4489-4260-8220-D946157A3D42}"/>
              </a:ext>
            </a:extLst>
          </p:cNvPr>
          <p:cNvGrpSpPr/>
          <p:nvPr/>
        </p:nvGrpSpPr>
        <p:grpSpPr>
          <a:xfrm>
            <a:off x="3319095" y="3971971"/>
            <a:ext cx="5943600" cy="577728"/>
            <a:chOff x="3029863" y="1823688"/>
            <a:chExt cx="12362538" cy="1262412"/>
          </a:xfrm>
        </p:grpSpPr>
        <p:cxnSp>
          <p:nvCxnSpPr>
            <p:cNvPr id="20" name="Straight Connector 19">
              <a:extLst>
                <a:ext uri="{FF2B5EF4-FFF2-40B4-BE49-F238E27FC236}">
                  <a16:creationId xmlns:a16="http://schemas.microsoft.com/office/drawing/2014/main" id="{9D35B0AC-D4C1-A8A5-5EE3-1ECC5C5E0587}"/>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0020BC-F5ED-FB83-E284-2A80ED11DE61}"/>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9AD80D6-B9E6-6A28-DFAA-76777A69DD0A}"/>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FC6D9A-CE5E-8FAD-1FD4-042E5A9EF548}"/>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14341C4B-3E0D-ABB0-5B05-650C26EF8608}"/>
              </a:ext>
            </a:extLst>
          </p:cNvPr>
          <p:cNvSpPr/>
          <p:nvPr/>
        </p:nvSpPr>
        <p:spPr>
          <a:xfrm>
            <a:off x="1202106" y="4530819"/>
            <a:ext cx="4547656" cy="18541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c. Bạn lấy vật dụng của mình dùng, sau đó mới nói mượn</a:t>
            </a:r>
            <a:r>
              <a:rPr lang="en-US" sz="2400" dirty="0">
                <a:solidFill>
                  <a:schemeClr val="tx1"/>
                </a:solidFill>
                <a:latin typeface="UTM Avo" panose="02040603050506020204" pitchFamily="18"/>
                <a:cs typeface="Arial" panose="020B0604020202020204" pitchFamily="34" charset="0"/>
              </a:rPr>
              <a:t>.</a:t>
            </a:r>
          </a:p>
        </p:txBody>
      </p:sp>
      <p:sp>
        <p:nvSpPr>
          <p:cNvPr id="25" name="Rectangle 24">
            <a:extLst>
              <a:ext uri="{FF2B5EF4-FFF2-40B4-BE49-F238E27FC236}">
                <a16:creationId xmlns:a16="http://schemas.microsoft.com/office/drawing/2014/main" id="{DDD05AF3-7952-A38B-F1A8-613EF3A3D43A}"/>
              </a:ext>
            </a:extLst>
          </p:cNvPr>
          <p:cNvSpPr/>
          <p:nvPr/>
        </p:nvSpPr>
        <p:spPr>
          <a:xfrm>
            <a:off x="6585289" y="4530819"/>
            <a:ext cx="4404605" cy="1854121"/>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d. Thấy bạn nhặt được ví tiền trên đường và lẳng lặng cất vào cặp.</a:t>
            </a:r>
            <a:endParaRPr lang="en-US" sz="24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61368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A3317AF-45AE-9238-F71F-577B1B55547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17633FCC-4622-D903-812A-36E8DD07979E}"/>
              </a:ext>
            </a:extLst>
          </p:cNvPr>
          <p:cNvPicPr>
            <a:picLocks noChangeAspect="1"/>
          </p:cNvPicPr>
          <p:nvPr/>
        </p:nvPicPr>
        <p:blipFill>
          <a:blip r:embed="rId3">
            <a:grayscl/>
            <a:extLst>
              <a:ext uri="{28A0092B-C50C-407E-A947-70E740481C1C}">
                <a14:useLocalDpi xmlns:a14="http://schemas.microsoft.com/office/drawing/2010/main" val="0"/>
              </a:ext>
              <a:ext uri="{96DAC541-7B7A-43D3-8B79-37D633B846F1}">
                <asvg:svgBlip xmlns:asvg="http://schemas.microsoft.com/office/drawing/2016/SVG/main" r:embed="rId4"/>
              </a:ext>
            </a:extLst>
          </a:blip>
          <a:srcRect b="26406"/>
          <a:stretch>
            <a:fillRect/>
          </a:stretch>
        </p:blipFill>
        <p:spPr>
          <a:xfrm>
            <a:off x="2723234" y="1697828"/>
            <a:ext cx="6868342" cy="4011596"/>
          </a:xfrm>
          <a:prstGeom prst="rect">
            <a:avLst/>
          </a:prstGeom>
        </p:spPr>
      </p:pic>
      <p:sp>
        <p:nvSpPr>
          <p:cNvPr id="11" name="TextBox 10">
            <a:extLst>
              <a:ext uri="{FF2B5EF4-FFF2-40B4-BE49-F238E27FC236}">
                <a16:creationId xmlns:a16="http://schemas.microsoft.com/office/drawing/2014/main" id="{FA2B3D8D-9FD7-74E6-F41E-BDB041A5975B}"/>
              </a:ext>
            </a:extLst>
          </p:cNvPr>
          <p:cNvSpPr txBox="1"/>
          <p:nvPr/>
        </p:nvSpPr>
        <p:spPr>
          <a:xfrm>
            <a:off x="3285352" y="3785116"/>
            <a:ext cx="5617700" cy="1685846"/>
          </a:xfrm>
          <a:prstGeom prst="rect">
            <a:avLst/>
          </a:prstGeom>
          <a:noFill/>
        </p:spPr>
        <p:txBody>
          <a:bodyPr wrap="square">
            <a:spAutoFit/>
          </a:bodyP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Tất cả các hành động đều là hành động không đúng, không thể hiện sự tôn trọng tài sản của người khác.</a:t>
            </a:r>
            <a:endParaRPr lang="en-US" sz="2400" dirty="0">
              <a:latin typeface="UTM Avo" panose="02040603050506020204" pitchFamily="18"/>
              <a:cs typeface="Arial" panose="020B0604020202020204" pitchFamily="34" charset="0"/>
            </a:endParaRPr>
          </a:p>
        </p:txBody>
      </p:sp>
      <p:pic>
        <p:nvPicPr>
          <p:cNvPr id="26" name="Picture 25" descr="A picture containing toy, doll&#10;&#10;Description automatically generated">
            <a:extLst>
              <a:ext uri="{FF2B5EF4-FFF2-40B4-BE49-F238E27FC236}">
                <a16:creationId xmlns:a16="http://schemas.microsoft.com/office/drawing/2014/main" id="{70BB5D45-9FA8-2CC1-B994-D1CB1EB38855}"/>
              </a:ext>
            </a:extLst>
          </p:cNvPr>
          <p:cNvPicPr>
            <a:picLocks noChangeAspect="1"/>
          </p:cNvPicPr>
          <p:nvPr/>
        </p:nvPicPr>
        <p:blipFill rotWithShape="1">
          <a:blip r:embed="rId5">
            <a:extLst>
              <a:ext uri="{28A0092B-C50C-407E-A947-70E740481C1C}">
                <a14:useLocalDpi xmlns:a14="http://schemas.microsoft.com/office/drawing/2010/main" val="0"/>
              </a:ext>
            </a:extLst>
          </a:blip>
          <a:srcRect t="26331"/>
          <a:stretch/>
        </p:blipFill>
        <p:spPr>
          <a:xfrm>
            <a:off x="6084" y="4701153"/>
            <a:ext cx="3967725" cy="2175826"/>
          </a:xfrm>
          <a:prstGeom prst="rect">
            <a:avLst/>
          </a:prstGeom>
        </p:spPr>
      </p:pic>
      <p:sp>
        <p:nvSpPr>
          <p:cNvPr id="27" name="AutoShape 24">
            <a:extLst>
              <a:ext uri="{FF2B5EF4-FFF2-40B4-BE49-F238E27FC236}">
                <a16:creationId xmlns:a16="http://schemas.microsoft.com/office/drawing/2014/main" id="{F90C871D-5475-2F3D-C3F6-CA9BA0522AD5}"/>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8" name="TextBox 27">
            <a:extLst>
              <a:ext uri="{FF2B5EF4-FFF2-40B4-BE49-F238E27FC236}">
                <a16:creationId xmlns:a16="http://schemas.microsoft.com/office/drawing/2014/main" id="{35314CC4-F357-41AE-CAAA-C44A1F90CD12}"/>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err="1">
                <a:latin typeface="UTM Avo" panose="02040603050506020204" pitchFamily="18"/>
                <a:ea typeface="Calibri" panose="020F0502020204030204" pitchFamily="34" charset="0"/>
                <a:cs typeface="Arial" panose="020B0604020202020204" pitchFamily="34" charset="0"/>
              </a:rPr>
              <a:t>Gợi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ý</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trả</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lời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Nhận</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xét</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các</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hành</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động</a:t>
            </a:r>
            <a:endParaRPr lang="en-US" sz="2800" dirty="0">
              <a:latin typeface="UTM Avo" panose="02040603050506020204" pitchFamily="18"/>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53C647CE-6D14-99DE-071D-213A99F7DCA0}"/>
              </a:ext>
            </a:extLst>
          </p:cNvPr>
          <p:cNvGrpSpPr/>
          <p:nvPr/>
        </p:nvGrpSpPr>
        <p:grpSpPr>
          <a:xfrm rot="9038794">
            <a:off x="860740" y="1456612"/>
            <a:ext cx="1443084" cy="1055510"/>
            <a:chOff x="15794001" y="8493661"/>
            <a:chExt cx="2246574" cy="1599902"/>
          </a:xfrm>
        </p:grpSpPr>
        <p:sp>
          <p:nvSpPr>
            <p:cNvPr id="30" name="Freeform 9">
              <a:extLst>
                <a:ext uri="{FF2B5EF4-FFF2-40B4-BE49-F238E27FC236}">
                  <a16:creationId xmlns:a16="http://schemas.microsoft.com/office/drawing/2014/main" id="{4A785FA0-A396-467A-72A5-5031DE54D87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1" name="Freeform 11">
              <a:extLst>
                <a:ext uri="{FF2B5EF4-FFF2-40B4-BE49-F238E27FC236}">
                  <a16:creationId xmlns:a16="http://schemas.microsoft.com/office/drawing/2014/main" id="{9429064C-7D19-F4D8-9DFD-3F1946BCD4F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32" name="Group 31">
            <a:extLst>
              <a:ext uri="{FF2B5EF4-FFF2-40B4-BE49-F238E27FC236}">
                <a16:creationId xmlns:a16="http://schemas.microsoft.com/office/drawing/2014/main" id="{213B46AB-2AB1-615F-6EB1-667C85D74954}"/>
              </a:ext>
            </a:extLst>
          </p:cNvPr>
          <p:cNvGrpSpPr/>
          <p:nvPr/>
        </p:nvGrpSpPr>
        <p:grpSpPr>
          <a:xfrm rot="12526417" flipH="1">
            <a:off x="9833566" y="1503396"/>
            <a:ext cx="1502483" cy="1055510"/>
            <a:chOff x="15794001" y="8493661"/>
            <a:chExt cx="2246574" cy="1599902"/>
          </a:xfrm>
        </p:grpSpPr>
        <p:sp>
          <p:nvSpPr>
            <p:cNvPr id="33" name="Freeform 9">
              <a:extLst>
                <a:ext uri="{FF2B5EF4-FFF2-40B4-BE49-F238E27FC236}">
                  <a16:creationId xmlns:a16="http://schemas.microsoft.com/office/drawing/2014/main" id="{6DF0DE0C-5FE1-0D0B-A2EB-ACDF3B21B5B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4" name="Freeform 11">
              <a:extLst>
                <a:ext uri="{FF2B5EF4-FFF2-40B4-BE49-F238E27FC236}">
                  <a16:creationId xmlns:a16="http://schemas.microsoft.com/office/drawing/2014/main" id="{C3396ABA-F9DF-988D-0EBE-C4889CF82EC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125174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AutoShape 24">
            <a:extLst>
              <a:ext uri="{FF2B5EF4-FFF2-40B4-BE49-F238E27FC236}">
                <a16:creationId xmlns:a16="http://schemas.microsoft.com/office/drawing/2014/main" id="{F90C871D-5475-2F3D-C3F6-CA9BA0522AD5}"/>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8" name="TextBox 27">
            <a:extLst>
              <a:ext uri="{FF2B5EF4-FFF2-40B4-BE49-F238E27FC236}">
                <a16:creationId xmlns:a16="http://schemas.microsoft.com/office/drawing/2014/main" id="{35314CC4-F357-41AE-CAAA-C44A1F90CD12}"/>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err="1">
                <a:latin typeface="UTM Avo" panose="02040603050506020204" pitchFamily="18"/>
                <a:ea typeface="Calibri" panose="020F0502020204030204" pitchFamily="34" charset="0"/>
                <a:cs typeface="Arial" panose="020B0604020202020204" pitchFamily="34" charset="0"/>
              </a:rPr>
              <a:t>Gợi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ý</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trả</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lời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Nhận</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xét</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các</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hành</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động</a:t>
            </a:r>
            <a:endParaRPr lang="en-US" sz="2800" dirty="0">
              <a:latin typeface="UTM Avo" panose="02040603050506020204" pitchFamily="18"/>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53C647CE-6D14-99DE-071D-213A99F7DCA0}"/>
              </a:ext>
            </a:extLst>
          </p:cNvPr>
          <p:cNvGrpSpPr/>
          <p:nvPr/>
        </p:nvGrpSpPr>
        <p:grpSpPr>
          <a:xfrm rot="9038794">
            <a:off x="860740" y="1456612"/>
            <a:ext cx="1443084" cy="1055510"/>
            <a:chOff x="15794001" y="8493661"/>
            <a:chExt cx="2246574" cy="1599902"/>
          </a:xfrm>
        </p:grpSpPr>
        <p:sp>
          <p:nvSpPr>
            <p:cNvPr id="30" name="Freeform 9">
              <a:extLst>
                <a:ext uri="{FF2B5EF4-FFF2-40B4-BE49-F238E27FC236}">
                  <a16:creationId xmlns:a16="http://schemas.microsoft.com/office/drawing/2014/main" id="{4A785FA0-A396-467A-72A5-5031DE54D87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1" name="Freeform 11">
              <a:extLst>
                <a:ext uri="{FF2B5EF4-FFF2-40B4-BE49-F238E27FC236}">
                  <a16:creationId xmlns:a16="http://schemas.microsoft.com/office/drawing/2014/main" id="{9429064C-7D19-F4D8-9DFD-3F1946BCD4F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32" name="Group 31">
            <a:extLst>
              <a:ext uri="{FF2B5EF4-FFF2-40B4-BE49-F238E27FC236}">
                <a16:creationId xmlns:a16="http://schemas.microsoft.com/office/drawing/2014/main" id="{213B46AB-2AB1-615F-6EB1-667C85D74954}"/>
              </a:ext>
            </a:extLst>
          </p:cNvPr>
          <p:cNvGrpSpPr/>
          <p:nvPr/>
        </p:nvGrpSpPr>
        <p:grpSpPr>
          <a:xfrm rot="12526417" flipH="1">
            <a:off x="9833566" y="1503396"/>
            <a:ext cx="1502483" cy="1055510"/>
            <a:chOff x="15794001" y="8493661"/>
            <a:chExt cx="2246574" cy="1599902"/>
          </a:xfrm>
        </p:grpSpPr>
        <p:sp>
          <p:nvSpPr>
            <p:cNvPr id="33" name="Freeform 9">
              <a:extLst>
                <a:ext uri="{FF2B5EF4-FFF2-40B4-BE49-F238E27FC236}">
                  <a16:creationId xmlns:a16="http://schemas.microsoft.com/office/drawing/2014/main" id="{6DF0DE0C-5FE1-0D0B-A2EB-ACDF3B21B5B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4" name="Freeform 11">
              <a:extLst>
                <a:ext uri="{FF2B5EF4-FFF2-40B4-BE49-F238E27FC236}">
                  <a16:creationId xmlns:a16="http://schemas.microsoft.com/office/drawing/2014/main" id="{C3396ABA-F9DF-988D-0EBE-C4889CF82EC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2" name="TextBox 11">
            <a:extLst>
              <a:ext uri="{FF2B5EF4-FFF2-40B4-BE49-F238E27FC236}">
                <a16:creationId xmlns:a16="http://schemas.microsoft.com/office/drawing/2014/main" id="{DFAD32D0-9C54-0719-7C5D-BE8B3EC22DC3}"/>
              </a:ext>
            </a:extLst>
          </p:cNvPr>
          <p:cNvSpPr txBox="1"/>
          <p:nvPr/>
        </p:nvSpPr>
        <p:spPr>
          <a:xfrm>
            <a:off x="897704" y="4767697"/>
            <a:ext cx="4718498" cy="1959383"/>
          </a:xfrm>
          <a:prstGeom prst="rect">
            <a:avLst/>
          </a:prstGeom>
        </p:spPr>
        <p:txBody>
          <a:bodyPr wrap="square" lIns="0" tIns="0" rIns="0" bIns="0" rtlCol="0" anchor="t">
            <a:spAutoFit/>
          </a:bodyPr>
          <a:lstStyle/>
          <a:p>
            <a:pPr algn="just">
              <a:lnSpc>
                <a:spcPct val="150000"/>
              </a:lnSpc>
              <a:spcBef>
                <a:spcPct val="0"/>
              </a:spcBef>
            </a:pPr>
            <a:r>
              <a:rPr lang="vi-VN" sz="2200" b="1" dirty="0">
                <a:latin typeface="UTM Avo" panose="02040603050506020204" pitchFamily="18"/>
                <a:cs typeface="Arial" panose="020B0604020202020204" pitchFamily="34" charset="0"/>
              </a:rPr>
              <a:t>Trường hợp a: </a:t>
            </a:r>
            <a:r>
              <a:rPr lang="vi-VN" sz="2200" dirty="0">
                <a:latin typeface="UTM Avo" panose="02040603050506020204" pitchFamily="18"/>
                <a:cs typeface="Arial" panose="020B0604020202020204" pitchFamily="34" charset="0"/>
              </a:rPr>
              <a:t>Khuyên bạn là muốn lấy đồ của ai thì trước hết phải xin phép và được sự cho phép của họ mới được lấy.</a:t>
            </a:r>
          </a:p>
        </p:txBody>
      </p:sp>
      <p:pic>
        <p:nvPicPr>
          <p:cNvPr id="3" name="Picture 2" descr="Mua Rũ Bỏ Tính Xấu: Đừng Lấy Đồ Của Người Khác | Tiki">
            <a:extLst>
              <a:ext uri="{FF2B5EF4-FFF2-40B4-BE49-F238E27FC236}">
                <a16:creationId xmlns:a16="http://schemas.microsoft.com/office/drawing/2014/main" id="{CBF95BD2-08CF-AA4E-1074-05F7C7625D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145" b="19917"/>
          <a:stretch/>
        </p:blipFill>
        <p:spPr bwMode="auto">
          <a:xfrm>
            <a:off x="1784720" y="2640488"/>
            <a:ext cx="2944466" cy="1884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11">
            <a:extLst>
              <a:ext uri="{FF2B5EF4-FFF2-40B4-BE49-F238E27FC236}">
                <a16:creationId xmlns:a16="http://schemas.microsoft.com/office/drawing/2014/main" id="{BFF80526-33FC-57A2-FF11-F949D0E82DB7}"/>
              </a:ext>
            </a:extLst>
          </p:cNvPr>
          <p:cNvSpPr txBox="1"/>
          <p:nvPr/>
        </p:nvSpPr>
        <p:spPr>
          <a:xfrm>
            <a:off x="6440374" y="2621274"/>
            <a:ext cx="4718498" cy="1959383"/>
          </a:xfrm>
          <a:prstGeom prst="rect">
            <a:avLst/>
          </a:prstGeom>
        </p:spPr>
        <p:txBody>
          <a:bodyPr wrap="square" lIns="0" tIns="0" rIns="0" bIns="0" rtlCol="0" anchor="t">
            <a:spAutoFit/>
          </a:bodyPr>
          <a:lstStyle/>
          <a:p>
            <a:pPr algn="just">
              <a:lnSpc>
                <a:spcPct val="150000"/>
              </a:lnSpc>
              <a:spcBef>
                <a:spcPct val="0"/>
              </a:spcBef>
            </a:pPr>
            <a:r>
              <a:rPr lang="vi-VN" sz="2200" b="1" dirty="0">
                <a:latin typeface="UTM Avo" panose="02040603050506020204" pitchFamily="18"/>
                <a:cs typeface="Arial" panose="020B0604020202020204" pitchFamily="34" charset="0"/>
              </a:rPr>
              <a:t>Trường hợp</a:t>
            </a:r>
            <a:r>
              <a:rPr lang="en-US" sz="2200" b="1" dirty="0">
                <a:latin typeface="UTM Avo" panose="02040603050506020204" pitchFamily="18"/>
                <a:cs typeface="Arial" panose="020B0604020202020204" pitchFamily="34" charset="0"/>
              </a:rPr>
              <a:t> b</a:t>
            </a:r>
            <a:r>
              <a:rPr lang="vi-VN" sz="2200" b="1" dirty="0">
                <a:latin typeface="UTM Avo" panose="02040603050506020204" pitchFamily="18"/>
                <a:cs typeface="Arial" panose="020B0604020202020204" pitchFamily="34" charset="0"/>
              </a:rPr>
              <a:t>: </a:t>
            </a:r>
            <a:r>
              <a:rPr lang="vi-VN" sz="2200" dirty="0">
                <a:latin typeface="UTM Avo" panose="02040603050506020204" pitchFamily="18"/>
                <a:cs typeface="Arial" panose="020B0604020202020204" pitchFamily="34" charset="0"/>
              </a:rPr>
              <a:t>Đề nghị chị lần sau không được làm như vậy nữa vì đó là tài sản riêng tư của mình và mình muốn được chị tôn trọng.</a:t>
            </a:r>
          </a:p>
        </p:txBody>
      </p:sp>
      <p:pic>
        <p:nvPicPr>
          <p:cNvPr id="5" name="Picture 4" descr="A cartoon of a person reading a book&#10;&#10;Description automatically generated">
            <a:extLst>
              <a:ext uri="{FF2B5EF4-FFF2-40B4-BE49-F238E27FC236}">
                <a16:creationId xmlns:a16="http://schemas.microsoft.com/office/drawing/2014/main" id="{1515E2EE-8DA1-9F65-4A00-6A3A77F12B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3700" y="4785471"/>
            <a:ext cx="2671846" cy="1941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875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500"/>
                                        <p:tgtEl>
                                          <p:spTgt spid="4"/>
                                        </p:tgtEl>
                                      </p:cBhvr>
                                    </p:animEffect>
                                  </p:childTnLst>
                                </p:cTn>
                              </p:par>
                              <p:par>
                                <p:cTn id="21" presetID="16" presetClass="entr" presetSubtype="37"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AutoShape 24">
            <a:extLst>
              <a:ext uri="{FF2B5EF4-FFF2-40B4-BE49-F238E27FC236}">
                <a16:creationId xmlns:a16="http://schemas.microsoft.com/office/drawing/2014/main" id="{F90C871D-5475-2F3D-C3F6-CA9BA0522AD5}"/>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8" name="TextBox 27">
            <a:extLst>
              <a:ext uri="{FF2B5EF4-FFF2-40B4-BE49-F238E27FC236}">
                <a16:creationId xmlns:a16="http://schemas.microsoft.com/office/drawing/2014/main" id="{35314CC4-F357-41AE-CAAA-C44A1F90CD12}"/>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err="1">
                <a:latin typeface="UTM Avo" panose="02040603050506020204" pitchFamily="18"/>
                <a:ea typeface="Calibri" panose="020F0502020204030204" pitchFamily="34" charset="0"/>
                <a:cs typeface="Arial" panose="020B0604020202020204" pitchFamily="34" charset="0"/>
              </a:rPr>
              <a:t>Gợi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ý</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trả</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lời</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Nhận</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xét</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các</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hành</a:t>
            </a:r>
            <a:r>
              <a:rPr lang="en-US" sz="2800" b="1" dirty="0">
                <a:latin typeface="UTM Avo" panose="02040603050506020204" pitchFamily="18"/>
                <a:ea typeface="Calibri" panose="020F0502020204030204" pitchFamily="34" charset="0"/>
                <a:cs typeface="Arial" panose="020B0604020202020204" pitchFamily="34" charset="0"/>
              </a:rPr>
              <a:t> </a:t>
            </a:r>
            <a:r>
              <a:rPr lang="en-US" sz="2800" b="1" dirty="0" err="1">
                <a:latin typeface="UTM Avo" panose="02040603050506020204" pitchFamily="18"/>
                <a:ea typeface="Calibri" panose="020F0502020204030204" pitchFamily="34" charset="0"/>
                <a:cs typeface="Arial" panose="020B0604020202020204" pitchFamily="34" charset="0"/>
              </a:rPr>
              <a:t>động</a:t>
            </a:r>
            <a:endParaRPr lang="en-US" sz="2800" dirty="0">
              <a:latin typeface="UTM Avo" panose="02040603050506020204" pitchFamily="18"/>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53C647CE-6D14-99DE-071D-213A99F7DCA0}"/>
              </a:ext>
            </a:extLst>
          </p:cNvPr>
          <p:cNvGrpSpPr/>
          <p:nvPr/>
        </p:nvGrpSpPr>
        <p:grpSpPr>
          <a:xfrm rot="9038794">
            <a:off x="860740" y="1456612"/>
            <a:ext cx="1443084" cy="1055510"/>
            <a:chOff x="15794001" y="8493661"/>
            <a:chExt cx="2246574" cy="1599902"/>
          </a:xfrm>
        </p:grpSpPr>
        <p:sp>
          <p:nvSpPr>
            <p:cNvPr id="30" name="Freeform 9">
              <a:extLst>
                <a:ext uri="{FF2B5EF4-FFF2-40B4-BE49-F238E27FC236}">
                  <a16:creationId xmlns:a16="http://schemas.microsoft.com/office/drawing/2014/main" id="{4A785FA0-A396-467A-72A5-5031DE54D87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1" name="Freeform 11">
              <a:extLst>
                <a:ext uri="{FF2B5EF4-FFF2-40B4-BE49-F238E27FC236}">
                  <a16:creationId xmlns:a16="http://schemas.microsoft.com/office/drawing/2014/main" id="{9429064C-7D19-F4D8-9DFD-3F1946BCD4F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32" name="Group 31">
            <a:extLst>
              <a:ext uri="{FF2B5EF4-FFF2-40B4-BE49-F238E27FC236}">
                <a16:creationId xmlns:a16="http://schemas.microsoft.com/office/drawing/2014/main" id="{213B46AB-2AB1-615F-6EB1-667C85D74954}"/>
              </a:ext>
            </a:extLst>
          </p:cNvPr>
          <p:cNvGrpSpPr/>
          <p:nvPr/>
        </p:nvGrpSpPr>
        <p:grpSpPr>
          <a:xfrm rot="12526417" flipH="1">
            <a:off x="9833566" y="1503396"/>
            <a:ext cx="1502483" cy="1055510"/>
            <a:chOff x="15794001" y="8493661"/>
            <a:chExt cx="2246574" cy="1599902"/>
          </a:xfrm>
        </p:grpSpPr>
        <p:sp>
          <p:nvSpPr>
            <p:cNvPr id="33" name="Freeform 9">
              <a:extLst>
                <a:ext uri="{FF2B5EF4-FFF2-40B4-BE49-F238E27FC236}">
                  <a16:creationId xmlns:a16="http://schemas.microsoft.com/office/drawing/2014/main" id="{6DF0DE0C-5FE1-0D0B-A2EB-ACDF3B21B5B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34" name="Freeform 11">
              <a:extLst>
                <a:ext uri="{FF2B5EF4-FFF2-40B4-BE49-F238E27FC236}">
                  <a16:creationId xmlns:a16="http://schemas.microsoft.com/office/drawing/2014/main" id="{C3396ABA-F9DF-988D-0EBE-C4889CF82EC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6" name="TextBox 11">
            <a:extLst>
              <a:ext uri="{FF2B5EF4-FFF2-40B4-BE49-F238E27FC236}">
                <a16:creationId xmlns:a16="http://schemas.microsoft.com/office/drawing/2014/main" id="{55FCAA37-E3A0-544A-C6C3-A856B2D98666}"/>
              </a:ext>
            </a:extLst>
          </p:cNvPr>
          <p:cNvSpPr txBox="1"/>
          <p:nvPr/>
        </p:nvSpPr>
        <p:spPr>
          <a:xfrm>
            <a:off x="1027707" y="5052358"/>
            <a:ext cx="4886002" cy="1451551"/>
          </a:xfrm>
          <a:prstGeom prst="rect">
            <a:avLst/>
          </a:prstGeom>
        </p:spPr>
        <p:txBody>
          <a:bodyPr wrap="square" lIns="0" tIns="0" rIns="0" bIns="0" rtlCol="0" anchor="t">
            <a:spAutoFit/>
          </a:bodyPr>
          <a:lstStyle/>
          <a:p>
            <a:pPr algn="just">
              <a:lnSpc>
                <a:spcPct val="150000"/>
              </a:lnSpc>
              <a:spcBef>
                <a:spcPct val="0"/>
              </a:spcBef>
            </a:pPr>
            <a:r>
              <a:rPr lang="vi-VN" sz="2200" b="1" dirty="0">
                <a:latin typeface="UTM Avo" panose="02040603050506020204" pitchFamily="18"/>
                <a:cs typeface="Arial" panose="020B0604020202020204" pitchFamily="34" charset="0"/>
              </a:rPr>
              <a:t>Trường hợp </a:t>
            </a:r>
            <a:r>
              <a:rPr lang="en-US" sz="2200" b="1" dirty="0">
                <a:latin typeface="UTM Avo" panose="02040603050506020204" pitchFamily="18"/>
                <a:cs typeface="Arial" panose="020B0604020202020204" pitchFamily="34" charset="0"/>
              </a:rPr>
              <a:t>c</a:t>
            </a:r>
            <a:r>
              <a:rPr lang="vi-VN" sz="2200" b="1" dirty="0">
                <a:latin typeface="UTM Avo" panose="02040603050506020204" pitchFamily="18"/>
                <a:cs typeface="Arial" panose="020B0604020202020204" pitchFamily="34" charset="0"/>
              </a:rPr>
              <a:t>: </a:t>
            </a:r>
            <a:r>
              <a:rPr lang="vi-VN" sz="2200" dirty="0">
                <a:latin typeface="UTM Avo" panose="02040603050506020204" pitchFamily="18"/>
                <a:cs typeface="Arial" panose="020B0604020202020204" pitchFamily="34" charset="0"/>
              </a:rPr>
              <a:t>Khuyên bạn lần sau cần phải hỏi mượn trước và được sự đồng ý sau đó mới sử dụng.</a:t>
            </a:r>
          </a:p>
        </p:txBody>
      </p:sp>
      <p:sp>
        <p:nvSpPr>
          <p:cNvPr id="7" name="TextBox 11">
            <a:extLst>
              <a:ext uri="{FF2B5EF4-FFF2-40B4-BE49-F238E27FC236}">
                <a16:creationId xmlns:a16="http://schemas.microsoft.com/office/drawing/2014/main" id="{0CE7BFC1-0E5B-F879-DF1F-FDC1368A62A2}"/>
              </a:ext>
            </a:extLst>
          </p:cNvPr>
          <p:cNvSpPr txBox="1"/>
          <p:nvPr/>
        </p:nvSpPr>
        <p:spPr>
          <a:xfrm>
            <a:off x="6278856" y="2778495"/>
            <a:ext cx="5044679" cy="1451551"/>
          </a:xfrm>
          <a:prstGeom prst="rect">
            <a:avLst/>
          </a:prstGeom>
        </p:spPr>
        <p:txBody>
          <a:bodyPr wrap="square" lIns="0" tIns="0" rIns="0" bIns="0" rtlCol="0" anchor="t">
            <a:spAutoFit/>
          </a:bodyPr>
          <a:lstStyle/>
          <a:p>
            <a:pPr algn="just">
              <a:lnSpc>
                <a:spcPct val="150000"/>
              </a:lnSpc>
              <a:spcBef>
                <a:spcPct val="0"/>
              </a:spcBef>
            </a:pPr>
            <a:r>
              <a:rPr lang="vi-VN" sz="2200" b="1" dirty="0">
                <a:latin typeface="UTM Avo" panose="02040603050506020204" pitchFamily="18"/>
                <a:cs typeface="Arial" panose="020B0604020202020204" pitchFamily="34" charset="0"/>
              </a:rPr>
              <a:t>Trường hợp</a:t>
            </a:r>
            <a:r>
              <a:rPr lang="en-US" sz="2200" b="1" dirty="0">
                <a:latin typeface="UTM Avo" panose="02040603050506020204" pitchFamily="18"/>
                <a:cs typeface="Arial" panose="020B0604020202020204" pitchFamily="34" charset="0"/>
              </a:rPr>
              <a:t> d</a:t>
            </a:r>
            <a:r>
              <a:rPr lang="vi-VN" sz="2200" b="1" dirty="0">
                <a:latin typeface="UTM Avo" panose="02040603050506020204" pitchFamily="18"/>
                <a:cs typeface="Arial" panose="020B0604020202020204" pitchFamily="34" charset="0"/>
              </a:rPr>
              <a:t>: </a:t>
            </a:r>
            <a:r>
              <a:rPr lang="vi-VN" sz="2200" dirty="0">
                <a:latin typeface="UTM Avo" panose="02040603050506020204" pitchFamily="18"/>
                <a:cs typeface="Arial" panose="020B0604020202020204" pitchFamily="34" charset="0"/>
              </a:rPr>
              <a:t>Khuyên bạn nên đưa ví tiền lên trụ sở công an để trình báo hoặc báo cho người lớn biết.</a:t>
            </a:r>
          </a:p>
        </p:txBody>
      </p:sp>
      <p:pic>
        <p:nvPicPr>
          <p:cNvPr id="8" name="Picture 4" descr="Thói quen tốt &quot; Trả đồ &quot; | Trường mầm non Nguyễn Công Trứ">
            <a:extLst>
              <a:ext uri="{FF2B5EF4-FFF2-40B4-BE49-F238E27FC236}">
                <a16:creationId xmlns:a16="http://schemas.microsoft.com/office/drawing/2014/main" id="{71409B23-1C46-0832-F5F9-8B2592694FB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521"/>
          <a:stretch/>
        </p:blipFill>
        <p:spPr bwMode="auto">
          <a:xfrm>
            <a:off x="2005686" y="2778495"/>
            <a:ext cx="2930045" cy="2050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6" descr="Nhặt được của rơi không trả bị xử lý như thế nào? - Kiểm Sát Online">
            <a:extLst>
              <a:ext uri="{FF2B5EF4-FFF2-40B4-BE49-F238E27FC236}">
                <a16:creationId xmlns:a16="http://schemas.microsoft.com/office/drawing/2014/main" id="{4E53E9E6-AA1E-2333-ACBF-B6AD10B1B9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8198" y="4556401"/>
            <a:ext cx="3465994" cy="1949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231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001D7B-E741-930E-37C7-1EE5BCA96AA7}"/>
              </a:ext>
            </a:extLst>
          </p:cNvPr>
          <p:cNvSpPr txBox="1"/>
          <p:nvPr/>
        </p:nvSpPr>
        <p:spPr>
          <a:xfrm>
            <a:off x="0" y="1510621"/>
            <a:ext cx="12192000"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3: Xử lý tình huống</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3" name="Rectangle: Rounded Corners 22">
            <a:extLst>
              <a:ext uri="{FF2B5EF4-FFF2-40B4-BE49-F238E27FC236}">
                <a16:creationId xmlns:a16="http://schemas.microsoft.com/office/drawing/2014/main" id="{6303A676-2904-E2F5-C929-C17E296A081A}"/>
              </a:ext>
            </a:extLst>
          </p:cNvPr>
          <p:cNvSpPr/>
          <p:nvPr/>
        </p:nvSpPr>
        <p:spPr>
          <a:xfrm>
            <a:off x="520700" y="2312769"/>
            <a:ext cx="11150600" cy="1283649"/>
          </a:xfrm>
          <a:prstGeom prst="roundRect">
            <a:avLst/>
          </a:prstGeom>
          <a:solidFill>
            <a:schemeClr val="accent6">
              <a:lumMod val="40000"/>
              <a:lumOff val="6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1</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Nam rủ các bạn trong xóm sang nhà bác Trang để hái táo ăn mà không xin phép, vì nghĩ rằng bác ấy là chị họ của bố mình.</a:t>
            </a:r>
            <a:endParaRPr lang="en-US" sz="2400" dirty="0">
              <a:solidFill>
                <a:schemeClr val="tx1"/>
              </a:solidFill>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id="{7081D7A4-5176-8688-FC1E-382E7A7D581C}"/>
              </a:ext>
            </a:extLst>
          </p:cNvPr>
          <p:cNvGrpSpPr/>
          <p:nvPr/>
        </p:nvGrpSpPr>
        <p:grpSpPr>
          <a:xfrm>
            <a:off x="881547" y="3596418"/>
            <a:ext cx="9636253" cy="596900"/>
            <a:chOff x="898364" y="5957102"/>
            <a:chExt cx="14454379" cy="895350"/>
          </a:xfrm>
        </p:grpSpPr>
        <p:pic>
          <p:nvPicPr>
            <p:cNvPr id="5" name="Graphic 4" descr="Back with solid fill">
              <a:extLst>
                <a:ext uri="{FF2B5EF4-FFF2-40B4-BE49-F238E27FC236}">
                  <a16:creationId xmlns:a16="http://schemas.microsoft.com/office/drawing/2014/main" id="{F7041424-8973-501E-B7D5-779DC1663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57102"/>
              <a:ext cx="1193800" cy="895350"/>
            </a:xfrm>
            <a:prstGeom prst="rect">
              <a:avLst/>
            </a:prstGeom>
          </p:spPr>
        </p:pic>
        <p:sp>
          <p:nvSpPr>
            <p:cNvPr id="6" name="TextBox 5">
              <a:extLst>
                <a:ext uri="{FF2B5EF4-FFF2-40B4-BE49-F238E27FC236}">
                  <a16:creationId xmlns:a16="http://schemas.microsoft.com/office/drawing/2014/main" id="{97DD854C-A614-45F3-7B49-B4A9E9B46271}"/>
                </a:ext>
              </a:extLst>
            </p:cNvPr>
            <p:cNvSpPr txBox="1"/>
            <p:nvPr/>
          </p:nvSpPr>
          <p:spPr>
            <a:xfrm>
              <a:off x="2122644" y="6149389"/>
              <a:ext cx="13230099" cy="692498"/>
            </a:xfrm>
            <a:prstGeom prst="rect">
              <a:avLst/>
            </a:prstGeom>
            <a:noFill/>
          </p:spPr>
          <p:txBody>
            <a:bodyPr wrap="square">
              <a:spAutoFit/>
            </a:bodyPr>
            <a:lstStyle/>
            <a:p>
              <a:pPr algn="just"/>
              <a:r>
                <a:rPr lang="vi-VN" sz="2400" b="1" i="1" dirty="0">
                  <a:latin typeface="UTM Avo" panose="02040603050506020204" pitchFamily="18"/>
                  <a:cs typeface="Arial" panose="020B0604020202020204" pitchFamily="34" charset="0"/>
                </a:rPr>
                <a:t>Nếu là </a:t>
              </a:r>
              <a:r>
                <a:rPr lang="pt-BR" sz="2400" b="1" i="1" dirty="0" err="1">
                  <a:latin typeface="UTM Avo" panose="02040603050506020204" pitchFamily="18"/>
                  <a:cs typeface="Arial" panose="020B0604020202020204" pitchFamily="34" charset="0"/>
                </a:rPr>
                <a:t>bạn</a:t>
              </a:r>
              <a:r>
                <a:rPr lang="pt-BR" sz="2400" b="1" i="1" dirty="0">
                  <a:latin typeface="UTM Avo" panose="02040603050506020204" pitchFamily="18"/>
                  <a:cs typeface="Arial" panose="020B0604020202020204" pitchFamily="34" charset="0"/>
                </a:rPr>
                <a:t> </a:t>
              </a:r>
              <a:r>
                <a:rPr lang="pt-BR" sz="2400" b="1" i="1" dirty="0" err="1">
                  <a:latin typeface="UTM Avo" panose="02040603050506020204" pitchFamily="18"/>
                  <a:cs typeface="Arial" panose="020B0604020202020204" pitchFamily="34" charset="0"/>
                </a:rPr>
                <a:t>của</a:t>
              </a:r>
              <a:r>
                <a:rPr lang="pt-BR" sz="2400" b="1" i="1" dirty="0">
                  <a:latin typeface="UTM Avo" panose="02040603050506020204" pitchFamily="18"/>
                  <a:cs typeface="Arial" panose="020B0604020202020204" pitchFamily="34" charset="0"/>
                </a:rPr>
                <a:t> Nam, em </a:t>
              </a:r>
              <a:r>
                <a:rPr lang="pt-BR" sz="2400" b="1" i="1" dirty="0" err="1">
                  <a:latin typeface="UTM Avo" panose="02040603050506020204" pitchFamily="18"/>
                  <a:cs typeface="Arial" panose="020B0604020202020204" pitchFamily="34" charset="0"/>
                </a:rPr>
                <a:t>sẽ</a:t>
              </a:r>
              <a:r>
                <a:rPr lang="pt-BR" sz="2400" b="1" i="1" dirty="0">
                  <a:latin typeface="UTM Avo" panose="02040603050506020204" pitchFamily="18"/>
                  <a:cs typeface="Arial" panose="020B0604020202020204" pitchFamily="34" charset="0"/>
                </a:rPr>
                <a:t> </a:t>
              </a:r>
              <a:r>
                <a:rPr lang="pt-BR" sz="2400" b="1" i="1" dirty="0" err="1">
                  <a:latin typeface="UTM Avo" panose="02040603050506020204" pitchFamily="18"/>
                  <a:cs typeface="Arial" panose="020B0604020202020204" pitchFamily="34" charset="0"/>
                </a:rPr>
                <a:t>làm</a:t>
              </a:r>
              <a:r>
                <a:rPr lang="pt-BR" sz="2400" b="1" i="1" dirty="0">
                  <a:latin typeface="UTM Avo" panose="02040603050506020204" pitchFamily="18"/>
                  <a:cs typeface="Arial" panose="020B0604020202020204" pitchFamily="34" charset="0"/>
                </a:rPr>
                <a:t> </a:t>
              </a:r>
              <a:r>
                <a:rPr lang="pt-BR" sz="2400" b="1" i="1" dirty="0" err="1">
                  <a:latin typeface="UTM Avo" panose="02040603050506020204" pitchFamily="18"/>
                  <a:cs typeface="Arial" panose="020B0604020202020204" pitchFamily="34" charset="0"/>
                </a:rPr>
                <a:t>gì</a:t>
              </a:r>
              <a:r>
                <a:rPr lang="pt-BR" sz="2400" b="1" i="1" dirty="0">
                  <a:latin typeface="UTM Avo" panose="02040603050506020204" pitchFamily="18"/>
                  <a:cs typeface="Arial" panose="020B0604020202020204" pitchFamily="34" charset="0"/>
                </a:rPr>
                <a:t>?</a:t>
              </a:r>
              <a:endParaRPr lang="en-US" sz="2400" b="1" i="1" dirty="0">
                <a:latin typeface="UTM Avo" panose="02040603050506020204" pitchFamily="18"/>
                <a:cs typeface="Arial" panose="020B0604020202020204" pitchFamily="34" charset="0"/>
              </a:endParaRPr>
            </a:p>
          </p:txBody>
        </p:sp>
      </p:grpSp>
      <p:sp>
        <p:nvSpPr>
          <p:cNvPr id="7" name="Rectangle: Rounded Corners 29">
            <a:extLst>
              <a:ext uri="{FF2B5EF4-FFF2-40B4-BE49-F238E27FC236}">
                <a16:creationId xmlns:a16="http://schemas.microsoft.com/office/drawing/2014/main" id="{D07D3A72-420C-E0F9-7C5D-D4B5E9140FAF}"/>
              </a:ext>
            </a:extLst>
          </p:cNvPr>
          <p:cNvSpPr/>
          <p:nvPr/>
        </p:nvSpPr>
        <p:spPr>
          <a:xfrm>
            <a:off x="520700" y="4502330"/>
            <a:ext cx="11150600" cy="1758770"/>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50000"/>
              </a:lnSpc>
            </a:pP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2</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Sau tiết học Giáo dục thể chất, Thắng phát hiện mình cầm nhầm áo khoác của Mạnh, nhưng không đổi lại cho bạn, vì nghĩ rằng áo đồng phục nào cũng giống nhau</a:t>
            </a:r>
            <a:r>
              <a:rPr lang="en-US" sz="2400" dirty="0">
                <a:solidFill>
                  <a:schemeClr val="tx1"/>
                </a:solidFill>
                <a:latin typeface="UTM Avo" panose="02040603050506020204" pitchFamily="18"/>
                <a:cs typeface="Arial" panose="020B0604020202020204" pitchFamily="34" charset="0"/>
              </a:rPr>
              <a:t>.</a:t>
            </a:r>
          </a:p>
        </p:txBody>
      </p:sp>
      <p:grpSp>
        <p:nvGrpSpPr>
          <p:cNvPr id="8" name="Group 7">
            <a:extLst>
              <a:ext uri="{FF2B5EF4-FFF2-40B4-BE49-F238E27FC236}">
                <a16:creationId xmlns:a16="http://schemas.microsoft.com/office/drawing/2014/main" id="{69B74ED7-8CE0-781D-CA9C-422C412EE45E}"/>
              </a:ext>
            </a:extLst>
          </p:cNvPr>
          <p:cNvGrpSpPr/>
          <p:nvPr/>
        </p:nvGrpSpPr>
        <p:grpSpPr>
          <a:xfrm>
            <a:off x="872033" y="6261100"/>
            <a:ext cx="8509001" cy="596900"/>
            <a:chOff x="898364" y="5986012"/>
            <a:chExt cx="12763501" cy="895350"/>
          </a:xfrm>
        </p:grpSpPr>
        <p:pic>
          <p:nvPicPr>
            <p:cNvPr id="9" name="Graphic 8" descr="Back with solid fill">
              <a:extLst>
                <a:ext uri="{FF2B5EF4-FFF2-40B4-BE49-F238E27FC236}">
                  <a16:creationId xmlns:a16="http://schemas.microsoft.com/office/drawing/2014/main" id="{86818CF8-1788-9D1D-9552-FD867BCE1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86012"/>
              <a:ext cx="1193800" cy="895350"/>
            </a:xfrm>
            <a:prstGeom prst="rect">
              <a:avLst/>
            </a:prstGeom>
          </p:spPr>
        </p:pic>
        <p:sp>
          <p:nvSpPr>
            <p:cNvPr id="10" name="TextBox 9">
              <a:extLst>
                <a:ext uri="{FF2B5EF4-FFF2-40B4-BE49-F238E27FC236}">
                  <a16:creationId xmlns:a16="http://schemas.microsoft.com/office/drawing/2014/main" id="{EB67637D-F993-7956-A9A1-8916B84F5B90}"/>
                </a:ext>
              </a:extLst>
            </p:cNvPr>
            <p:cNvSpPr txBox="1"/>
            <p:nvPr/>
          </p:nvSpPr>
          <p:spPr>
            <a:xfrm>
              <a:off x="2092165" y="6126338"/>
              <a:ext cx="11569700" cy="692498"/>
            </a:xfrm>
            <a:prstGeom prst="rect">
              <a:avLst/>
            </a:prstGeom>
            <a:noFill/>
          </p:spPr>
          <p:txBody>
            <a:bodyPr wrap="square">
              <a:spAutoFit/>
            </a:bodyPr>
            <a:lstStyle/>
            <a:p>
              <a:pPr algn="just"/>
              <a:r>
                <a:rPr lang="vi-VN" sz="2400" b="1" i="1">
                  <a:latin typeface="UTM Avo" panose="02040603050506020204" pitchFamily="18"/>
                  <a:cs typeface="Arial" panose="020B0604020202020204" pitchFamily="34" charset="0"/>
                </a:rPr>
                <a:t>Nếu là bạn của Thắng</a:t>
              </a:r>
              <a:r>
                <a:rPr lang="en-US" sz="2400" b="1" i="1">
                  <a:latin typeface="UTM Avo" panose="02040603050506020204" pitchFamily="18"/>
                  <a:cs typeface="Arial" panose="020B0604020202020204" pitchFamily="34" charset="0"/>
                </a:rPr>
                <a:t>,</a:t>
              </a:r>
              <a:r>
                <a:rPr lang="vi-VN" sz="2400" b="1" i="1">
                  <a:latin typeface="UTM Avo" panose="02040603050506020204" pitchFamily="18"/>
                  <a:cs typeface="Arial" panose="020B0604020202020204" pitchFamily="34" charset="0"/>
                </a:rPr>
                <a:t> em sẽ làm gì</a:t>
              </a:r>
              <a:r>
                <a:rPr lang="en-US" sz="2400" b="1" i="1">
                  <a:latin typeface="UTM Avo" panose="02040603050506020204" pitchFamily="18"/>
                  <a:cs typeface="Arial" panose="020B0604020202020204" pitchFamily="34" charset="0"/>
                </a:rPr>
                <a:t>?</a:t>
              </a:r>
            </a:p>
          </p:txBody>
        </p:sp>
      </p:grpSp>
    </p:spTree>
    <p:extLst>
      <p:ext uri="{BB962C8B-B14F-4D97-AF65-F5344CB8AC3E}">
        <p14:creationId xmlns:p14="http://schemas.microsoft.com/office/powerpoint/2010/main" val="333574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001D7B-E741-930E-37C7-1EE5BCA96AA7}"/>
              </a:ext>
            </a:extLst>
          </p:cNvPr>
          <p:cNvSpPr txBox="1"/>
          <p:nvPr/>
        </p:nvSpPr>
        <p:spPr>
          <a:xfrm>
            <a:off x="50770" y="1389919"/>
            <a:ext cx="12192000" cy="461665"/>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3: Xử lý tình huống</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19" name="Rectangle: Rounded Corners 22">
            <a:extLst>
              <a:ext uri="{FF2B5EF4-FFF2-40B4-BE49-F238E27FC236}">
                <a16:creationId xmlns:a16="http://schemas.microsoft.com/office/drawing/2014/main" id="{DB615BF9-D0A4-F44E-4615-D9DBC68B40FC}"/>
              </a:ext>
            </a:extLst>
          </p:cNvPr>
          <p:cNvSpPr/>
          <p:nvPr/>
        </p:nvSpPr>
        <p:spPr>
          <a:xfrm>
            <a:off x="571470" y="2109930"/>
            <a:ext cx="11150600" cy="1654525"/>
          </a:xfrm>
          <a:prstGeom prst="roundRect">
            <a:avLst/>
          </a:prstGeom>
          <a:solidFill>
            <a:srgbClr val="F79646">
              <a:lumMod val="20000"/>
              <a:lumOff val="80000"/>
            </a:srgbClr>
          </a:solidFill>
          <a:ln w="38100" cap="flat" cmpd="sng" algn="ctr">
            <a:solidFill>
              <a:srgbClr val="F79646">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Tình huống </a:t>
            </a:r>
            <a:r>
              <a:rPr kumimoji="0" lang="en-US" sz="20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3</a:t>
            </a:r>
            <a:r>
              <a:rPr kumimoji="0" lang="vi-VN" sz="2000" b="1"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Thấy xe đạp của bạn Thanh để ở ngoài nắng, My định dắt xe của bạn vào chỗ có mái che gần đó. Tuy nhiên Hồng lại bảo không nên làm thế vì đó là tài sản của người khác.</a:t>
            </a:r>
            <a:endPar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nvGrpSpPr>
          <p:cNvPr id="20" name="Group 19">
            <a:extLst>
              <a:ext uri="{FF2B5EF4-FFF2-40B4-BE49-F238E27FC236}">
                <a16:creationId xmlns:a16="http://schemas.microsoft.com/office/drawing/2014/main" id="{4A0F28DE-D8E9-C264-C9A2-0A912E362DF7}"/>
              </a:ext>
            </a:extLst>
          </p:cNvPr>
          <p:cNvGrpSpPr/>
          <p:nvPr/>
        </p:nvGrpSpPr>
        <p:grpSpPr>
          <a:xfrm>
            <a:off x="958059" y="3764455"/>
            <a:ext cx="9636253" cy="596900"/>
            <a:chOff x="898364" y="5957102"/>
            <a:chExt cx="14454379" cy="895350"/>
          </a:xfrm>
        </p:grpSpPr>
        <p:pic>
          <p:nvPicPr>
            <p:cNvPr id="21" name="Graphic 20" descr="Back with solid fill">
              <a:extLst>
                <a:ext uri="{FF2B5EF4-FFF2-40B4-BE49-F238E27FC236}">
                  <a16:creationId xmlns:a16="http://schemas.microsoft.com/office/drawing/2014/main" id="{09F58B4D-1D1E-254D-FD0E-7E24A487B8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57102"/>
              <a:ext cx="1193800" cy="895350"/>
            </a:xfrm>
            <a:prstGeom prst="rect">
              <a:avLst/>
            </a:prstGeom>
          </p:spPr>
        </p:pic>
        <p:sp>
          <p:nvSpPr>
            <p:cNvPr id="22" name="TextBox 21">
              <a:extLst>
                <a:ext uri="{FF2B5EF4-FFF2-40B4-BE49-F238E27FC236}">
                  <a16:creationId xmlns:a16="http://schemas.microsoft.com/office/drawing/2014/main" id="{CB55ED09-FBFA-6A1F-870A-9FFA5FFDFF27}"/>
                </a:ext>
              </a:extLst>
            </p:cNvPr>
            <p:cNvSpPr txBox="1"/>
            <p:nvPr/>
          </p:nvSpPr>
          <p:spPr>
            <a:xfrm>
              <a:off x="2122644" y="6149389"/>
              <a:ext cx="13230099" cy="600165"/>
            </a:xfrm>
            <a:prstGeom prst="rect">
              <a:avLst/>
            </a:prstGeom>
            <a:noFill/>
          </p:spPr>
          <p:txBody>
            <a:bodyPr wrap="square">
              <a:spAutoFit/>
            </a:bodyPr>
            <a:lstStyle/>
            <a:p>
              <a:pPr algn="just" defTabSz="609630"/>
              <a:r>
                <a:rPr lang="vi-VN" sz="2000" b="1" i="1" dirty="0">
                  <a:solidFill>
                    <a:prstClr val="black"/>
                  </a:solidFill>
                  <a:latin typeface="UTM Avo" panose="02040603050506020204" pitchFamily="18"/>
                  <a:cs typeface="Arial" panose="020B0604020202020204" pitchFamily="34" charset="0"/>
                </a:rPr>
                <a:t>Nếu là My</a:t>
              </a:r>
              <a:r>
                <a:rPr lang="en-US" sz="2000" b="1" i="1" dirty="0">
                  <a:solidFill>
                    <a:prstClr val="black"/>
                  </a:solidFill>
                  <a:latin typeface="UTM Avo" panose="02040603050506020204" pitchFamily="18"/>
                  <a:cs typeface="Arial" panose="020B0604020202020204" pitchFamily="34" charset="0"/>
                </a:rPr>
                <a:t>,</a:t>
              </a:r>
              <a:r>
                <a:rPr lang="vi-VN" sz="2000" b="1" i="1" dirty="0">
                  <a:solidFill>
                    <a:prstClr val="black"/>
                  </a:solidFill>
                  <a:latin typeface="UTM Avo" panose="02040603050506020204" pitchFamily="18"/>
                  <a:cs typeface="Arial" panose="020B0604020202020204" pitchFamily="34" charset="0"/>
                </a:rPr>
                <a:t> em sẽ xử lí như thế nào?</a:t>
              </a:r>
              <a:endParaRPr lang="en-US" sz="2000" b="1" i="1" dirty="0">
                <a:solidFill>
                  <a:prstClr val="black"/>
                </a:solidFill>
                <a:latin typeface="UTM Avo" panose="02040603050506020204" pitchFamily="18"/>
                <a:cs typeface="Arial" panose="020B0604020202020204" pitchFamily="34" charset="0"/>
              </a:endParaRPr>
            </a:p>
          </p:txBody>
        </p:sp>
      </p:grpSp>
      <p:sp>
        <p:nvSpPr>
          <p:cNvPr id="23" name="Rectangle: Rounded Corners 29">
            <a:extLst>
              <a:ext uri="{FF2B5EF4-FFF2-40B4-BE49-F238E27FC236}">
                <a16:creationId xmlns:a16="http://schemas.microsoft.com/office/drawing/2014/main" id="{F204DA5B-B418-9FD0-AD78-BA85BC9099E5}"/>
              </a:ext>
            </a:extLst>
          </p:cNvPr>
          <p:cNvSpPr/>
          <p:nvPr/>
        </p:nvSpPr>
        <p:spPr>
          <a:xfrm>
            <a:off x="571470" y="4489547"/>
            <a:ext cx="11150600" cy="1309732"/>
          </a:xfrm>
          <a:prstGeom prst="roundRect">
            <a:avLst/>
          </a:prstGeom>
          <a:solidFill>
            <a:srgbClr val="C0504D">
              <a:lumMod val="20000"/>
              <a:lumOff val="80000"/>
            </a:srgbClr>
          </a:solidFill>
          <a:ln w="38100" cap="flat" cmpd="sng" algn="ctr">
            <a:solidFill>
              <a:srgbClr val="C0504D">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Tình huống </a:t>
            </a:r>
            <a:r>
              <a:rPr kumimoji="0" lang="en-US" sz="20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4</a:t>
            </a:r>
            <a:r>
              <a:rPr kumimoji="0" lang="vi-VN" sz="20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a:t>
            </a: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Châu đang ở nhà thì chị Thu sang mượn vở ghi của chị gái mình. Nghĩ rằng chị Thu là bạn thân của chị nên Châu đã chạy đi tìm, lấy vở và giao cho chị Thu.</a:t>
            </a:r>
            <a:endPar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nvGrpSpPr>
          <p:cNvPr id="24" name="Group 23">
            <a:extLst>
              <a:ext uri="{FF2B5EF4-FFF2-40B4-BE49-F238E27FC236}">
                <a16:creationId xmlns:a16="http://schemas.microsoft.com/office/drawing/2014/main" id="{856F2C75-67C7-4173-54AD-713C6E386C29}"/>
              </a:ext>
            </a:extLst>
          </p:cNvPr>
          <p:cNvGrpSpPr/>
          <p:nvPr/>
        </p:nvGrpSpPr>
        <p:grpSpPr>
          <a:xfrm>
            <a:off x="958059" y="5799279"/>
            <a:ext cx="8319756" cy="955774"/>
            <a:chOff x="928580" y="5361792"/>
            <a:chExt cx="12479635" cy="1433660"/>
          </a:xfrm>
        </p:grpSpPr>
        <p:pic>
          <p:nvPicPr>
            <p:cNvPr id="25" name="Graphic 24" descr="Back with solid fill">
              <a:extLst>
                <a:ext uri="{FF2B5EF4-FFF2-40B4-BE49-F238E27FC236}">
                  <a16:creationId xmlns:a16="http://schemas.microsoft.com/office/drawing/2014/main" id="{B3FDAD5A-D3C2-513D-13E9-A2D26F2C4F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928580" y="5739952"/>
              <a:ext cx="1193800" cy="895350"/>
            </a:xfrm>
            <a:prstGeom prst="rect">
              <a:avLst/>
            </a:prstGeom>
          </p:spPr>
        </p:pic>
        <p:sp>
          <p:nvSpPr>
            <p:cNvPr id="26" name="TextBox 25">
              <a:extLst>
                <a:ext uri="{FF2B5EF4-FFF2-40B4-BE49-F238E27FC236}">
                  <a16:creationId xmlns:a16="http://schemas.microsoft.com/office/drawing/2014/main" id="{8D5CDDE6-BD45-A057-36E0-9B0D45213469}"/>
                </a:ext>
              </a:extLst>
            </p:cNvPr>
            <p:cNvSpPr txBox="1"/>
            <p:nvPr/>
          </p:nvSpPr>
          <p:spPr>
            <a:xfrm>
              <a:off x="2231866" y="5361792"/>
              <a:ext cx="11176349" cy="1433660"/>
            </a:xfrm>
            <a:prstGeom prst="rect">
              <a:avLst/>
            </a:prstGeom>
            <a:noFill/>
          </p:spPr>
          <p:txBody>
            <a:bodyPr wrap="square">
              <a:spAutoFit/>
            </a:bodyPr>
            <a:lstStyle/>
            <a:p>
              <a:pPr algn="just" defTabSz="609630">
                <a:lnSpc>
                  <a:spcPct val="150000"/>
                </a:lnSpc>
              </a:pPr>
              <a:r>
                <a:rPr lang="vi-VN" sz="2000" b="1" i="1" dirty="0">
                  <a:solidFill>
                    <a:prstClr val="black"/>
                  </a:solidFill>
                  <a:latin typeface="UTM Avo" panose="02040603050506020204" pitchFamily="18"/>
                  <a:cs typeface="Arial" panose="020B0604020202020204" pitchFamily="34" charset="0"/>
                </a:rPr>
                <a:t>Em có đồng ý với việc làm của Châu không? </a:t>
              </a:r>
              <a:br>
                <a:rPr lang="vi-VN" sz="2000" b="1" i="1" dirty="0">
                  <a:solidFill>
                    <a:prstClr val="black"/>
                  </a:solidFill>
                  <a:latin typeface="UTM Avo" panose="02040603050506020204" pitchFamily="18"/>
                  <a:cs typeface="Arial" panose="020B0604020202020204" pitchFamily="34" charset="0"/>
                </a:rPr>
              </a:br>
              <a:r>
                <a:rPr lang="vi-VN" sz="2000" b="1" i="1" dirty="0">
                  <a:solidFill>
                    <a:prstClr val="black"/>
                  </a:solidFill>
                  <a:latin typeface="UTM Avo" panose="02040603050506020204" pitchFamily="18"/>
                  <a:cs typeface="Arial" panose="020B0604020202020204" pitchFamily="34" charset="0"/>
                </a:rPr>
                <a:t>Vì sao?</a:t>
              </a:r>
              <a:r>
                <a:rPr lang="en-US" sz="2000" b="1" i="1" dirty="0">
                  <a:solidFill>
                    <a:prstClr val="black"/>
                  </a:solidFill>
                  <a:latin typeface="UTM Avo" panose="02040603050506020204" pitchFamily="18"/>
                  <a:cs typeface="Arial" panose="020B0604020202020204" pitchFamily="34" charset="0"/>
                </a:rPr>
                <a:t> </a:t>
              </a:r>
              <a:r>
                <a:rPr lang="vi-VN" sz="2000" b="1" i="1" dirty="0">
                  <a:solidFill>
                    <a:prstClr val="black"/>
                  </a:solidFill>
                  <a:latin typeface="UTM Avo" panose="02040603050506020204" pitchFamily="18"/>
                  <a:cs typeface="Arial" panose="020B0604020202020204" pitchFamily="34" charset="0"/>
                </a:rPr>
                <a:t>Nếu là Châu, em sẽ xử lí như thế nào?</a:t>
              </a:r>
            </a:p>
          </p:txBody>
        </p:sp>
      </p:grpSp>
    </p:spTree>
    <p:extLst>
      <p:ext uri="{BB962C8B-B14F-4D97-AF65-F5344CB8AC3E}">
        <p14:creationId xmlns:p14="http://schemas.microsoft.com/office/powerpoint/2010/main" val="285339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out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p:stCondLst>
                              <p:cond delay="500"/>
                            </p:stCondLst>
                            <p:childTnLst>
                              <p:par>
                                <p:cTn id="21" presetID="16" presetClass="entr" presetSubtype="37"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out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65109-B7D3-3816-7105-446DF674D85E}"/>
              </a:ext>
            </a:extLst>
          </p:cNvPr>
          <p:cNvGrpSpPr/>
          <p:nvPr/>
        </p:nvGrpSpPr>
        <p:grpSpPr>
          <a:xfrm rot="-10800000">
            <a:off x="4396600" y="1485143"/>
            <a:ext cx="7128631" cy="5558730"/>
            <a:chOff x="0" y="-28575"/>
            <a:chExt cx="2816250" cy="2196042"/>
          </a:xfrm>
        </p:grpSpPr>
        <p:sp>
          <p:nvSpPr>
            <p:cNvPr id="3" name="Freeform 5">
              <a:extLst>
                <a:ext uri="{FF2B5EF4-FFF2-40B4-BE49-F238E27FC236}">
                  <a16:creationId xmlns:a16="http://schemas.microsoft.com/office/drawing/2014/main" id="{19F16127-06BF-23D0-4129-25D560550AAE}"/>
                </a:ext>
              </a:extLst>
            </p:cNvPr>
            <p:cNvSpPr/>
            <p:nvPr/>
          </p:nvSpPr>
          <p:spPr>
            <a:xfrm>
              <a:off x="0" y="97928"/>
              <a:ext cx="2816250" cy="206953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6">
              <a:extLst>
                <a:ext uri="{FF2B5EF4-FFF2-40B4-BE49-F238E27FC236}">
                  <a16:creationId xmlns:a16="http://schemas.microsoft.com/office/drawing/2014/main" id="{2EB5F388-643A-8019-7A83-871F673FD74A}"/>
                </a:ext>
              </a:extLst>
            </p:cNvPr>
            <p:cNvSpPr txBox="1"/>
            <p:nvPr/>
          </p:nvSpPr>
          <p:spPr>
            <a:xfrm>
              <a:off x="0" y="-28575"/>
              <a:ext cx="812800" cy="841375"/>
            </a:xfrm>
            <a:prstGeom prst="rect">
              <a:avLst/>
            </a:prstGeom>
          </p:spPr>
          <p:txBody>
            <a:bodyPr lIns="33867" tIns="33867" rIns="33867" bIns="33867" rtlCol="0" anchor="ctr"/>
            <a:lstStyle/>
            <a:p>
              <a:pPr algn="ctr">
                <a:lnSpc>
                  <a:spcPts val="1494"/>
                </a:lnSpc>
              </a:pPr>
              <a:endParaRPr sz="800">
                <a:latin typeface="UTM Avo" panose="02040603050506020204" pitchFamily="18"/>
                <a:cs typeface="Arial" panose="020B0604020202020204" pitchFamily="34" charset="0"/>
              </a:endParaRPr>
            </a:p>
          </p:txBody>
        </p:sp>
      </p:grpSp>
      <p:grpSp>
        <p:nvGrpSpPr>
          <p:cNvPr id="5" name="Group 4">
            <a:extLst>
              <a:ext uri="{FF2B5EF4-FFF2-40B4-BE49-F238E27FC236}">
                <a16:creationId xmlns:a16="http://schemas.microsoft.com/office/drawing/2014/main" id="{10430DD2-1C7A-11E9-F4FA-7502FB8464C2}"/>
              </a:ext>
            </a:extLst>
          </p:cNvPr>
          <p:cNvGrpSpPr/>
          <p:nvPr/>
        </p:nvGrpSpPr>
        <p:grpSpPr>
          <a:xfrm>
            <a:off x="5633809" y="2071335"/>
            <a:ext cx="4654211" cy="900005"/>
            <a:chOff x="8286895" y="1846072"/>
            <a:chExt cx="6981317" cy="1350007"/>
          </a:xfrm>
        </p:grpSpPr>
        <p:sp>
          <p:nvSpPr>
            <p:cNvPr id="6" name="Freeform 8">
              <a:extLst>
                <a:ext uri="{FF2B5EF4-FFF2-40B4-BE49-F238E27FC236}">
                  <a16:creationId xmlns:a16="http://schemas.microsoft.com/office/drawing/2014/main" id="{51E0D082-C356-D3DA-5501-1E8C95836CE4}"/>
                </a:ext>
              </a:extLst>
            </p:cNvPr>
            <p:cNvSpPr/>
            <p:nvPr/>
          </p:nvSpPr>
          <p:spPr>
            <a:xfrm>
              <a:off x="8286895" y="1846072"/>
              <a:ext cx="6981317" cy="135000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sz="80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5C0FF688-9820-5EE5-F896-0E04C4E64099}"/>
                </a:ext>
              </a:extLst>
            </p:cNvPr>
            <p:cNvSpPr txBox="1"/>
            <p:nvPr/>
          </p:nvSpPr>
          <p:spPr>
            <a:xfrm>
              <a:off x="9069900" y="2090188"/>
              <a:ext cx="5415306" cy="877162"/>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a:cs typeface="Arial" panose="020B0604020202020204" pitchFamily="34" charset="0"/>
                </a:rPr>
                <a:t>Tình</a:t>
              </a:r>
              <a:r>
                <a:rPr lang="en-US" sz="3200" b="1" dirty="0">
                  <a:solidFill>
                    <a:schemeClr val="bg1"/>
                  </a:solidFill>
                  <a:latin typeface="UTM Avo" panose="02040603050506020204" pitchFamily="18"/>
                  <a:cs typeface="Arial" panose="020B0604020202020204" pitchFamily="34" charset="0"/>
                </a:rPr>
                <a:t> </a:t>
              </a:r>
              <a:r>
                <a:rPr lang="en-US" sz="3200" b="1" dirty="0" err="1">
                  <a:solidFill>
                    <a:schemeClr val="bg1"/>
                  </a:solidFill>
                  <a:latin typeface="UTM Avo" panose="02040603050506020204" pitchFamily="18"/>
                  <a:cs typeface="Arial" panose="020B0604020202020204" pitchFamily="34" charset="0"/>
                </a:rPr>
                <a:t>huống</a:t>
              </a:r>
              <a:r>
                <a:rPr lang="en-US" sz="3200" b="1" dirty="0">
                  <a:solidFill>
                    <a:schemeClr val="bg1"/>
                  </a:solidFill>
                  <a:latin typeface="UTM Avo" panose="02040603050506020204" pitchFamily="18"/>
                  <a:cs typeface="Arial" panose="020B0604020202020204" pitchFamily="34" charset="0"/>
                </a:rPr>
                <a:t> 1</a:t>
              </a:r>
            </a:p>
          </p:txBody>
        </p:sp>
      </p:grpSp>
      <p:sp>
        <p:nvSpPr>
          <p:cNvPr id="8" name="TextBox 7">
            <a:extLst>
              <a:ext uri="{FF2B5EF4-FFF2-40B4-BE49-F238E27FC236}">
                <a16:creationId xmlns:a16="http://schemas.microsoft.com/office/drawing/2014/main" id="{6DBBD8C5-AF84-D9A0-CE75-4086AD96C054}"/>
              </a:ext>
            </a:extLst>
          </p:cNvPr>
          <p:cNvSpPr txBox="1"/>
          <p:nvPr/>
        </p:nvSpPr>
        <p:spPr>
          <a:xfrm>
            <a:off x="5053644" y="3214310"/>
            <a:ext cx="5814539" cy="3094693"/>
          </a:xfrm>
          <a:prstGeom prst="rect">
            <a:avLst/>
          </a:prstGeom>
          <a:noFill/>
        </p:spPr>
        <p:txBody>
          <a:bodyPr wrap="square">
            <a:spAutoFit/>
          </a:bodyPr>
          <a:lstStyle/>
          <a:p>
            <a:pPr marL="381019" indent="-381019" algn="just">
              <a:lnSpc>
                <a:spcPct val="150000"/>
              </a:lnSpc>
              <a:buFont typeface="Wingdings" panose="05000000000000000000" pitchFamily="2" charset="2"/>
              <a:buChar char="§"/>
            </a:pPr>
            <a:r>
              <a:rPr lang="vi-VN" sz="2667" dirty="0">
                <a:latin typeface="UTM Avo" panose="02040603050506020204" pitchFamily="18"/>
                <a:ea typeface="Calibri" panose="020F0502020204030204" pitchFamily="34" charset="0"/>
                <a:cs typeface="Arial" panose="020B0604020202020204" pitchFamily="34" charset="0"/>
              </a:rPr>
              <a:t>Nếu là bạn của Nam, em sẽ khuyên Nam nên xin phép bác Trang trước. </a:t>
            </a:r>
            <a:endParaRPr lang="en-US" sz="2667" dirty="0">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Wingdings" panose="05000000000000000000" pitchFamily="2" charset="2"/>
              <a:buChar char="§"/>
            </a:pPr>
            <a:r>
              <a:rPr lang="vi-VN" sz="2667" dirty="0">
                <a:latin typeface="UTM Avo" panose="02040603050506020204" pitchFamily="18"/>
                <a:ea typeface="Calibri" panose="020F0502020204030204" pitchFamily="34" charset="0"/>
                <a:cs typeface="Arial" panose="020B0604020202020204" pitchFamily="34" charset="0"/>
              </a:rPr>
              <a:t>Nếu bác ấy cho phép thì mới được hái táo.</a:t>
            </a:r>
            <a:endParaRPr lang="en-US" sz="2667" dirty="0">
              <a:latin typeface="UTM Avo" panose="02040603050506020204" pitchFamily="18"/>
              <a:ea typeface="Calibri" panose="020F0502020204030204" pitchFamily="34" charset="0"/>
              <a:cs typeface="Arial" panose="020B0604020202020204" pitchFamily="34" charset="0"/>
            </a:endParaRPr>
          </a:p>
        </p:txBody>
      </p:sp>
      <p:grpSp>
        <p:nvGrpSpPr>
          <p:cNvPr id="9" name="Group 3">
            <a:extLst>
              <a:ext uri="{FF2B5EF4-FFF2-40B4-BE49-F238E27FC236}">
                <a16:creationId xmlns:a16="http://schemas.microsoft.com/office/drawing/2014/main" id="{CD0592C9-D3A6-723C-9BB8-BC3F7E067EB9}"/>
              </a:ext>
            </a:extLst>
          </p:cNvPr>
          <p:cNvGrpSpPr/>
          <p:nvPr/>
        </p:nvGrpSpPr>
        <p:grpSpPr>
          <a:xfrm>
            <a:off x="587259" y="1609083"/>
            <a:ext cx="3482715" cy="5238521"/>
            <a:chOff x="0" y="0"/>
            <a:chExt cx="1375888" cy="2069539"/>
          </a:xfrm>
        </p:grpSpPr>
        <p:sp>
          <p:nvSpPr>
            <p:cNvPr id="10" name="Freeform 4">
              <a:extLst>
                <a:ext uri="{FF2B5EF4-FFF2-40B4-BE49-F238E27FC236}">
                  <a16:creationId xmlns:a16="http://schemas.microsoft.com/office/drawing/2014/main" id="{AB8C678E-A872-E118-386A-F3F969D34704}"/>
                </a:ext>
              </a:extLst>
            </p:cNvPr>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C9A7"/>
            </a:solidFill>
          </p:spPr>
          <p:txBody>
            <a:bodyPr/>
            <a:lstStyle/>
            <a:p>
              <a:endParaRPr lang="en-US" sz="800">
                <a:latin typeface="UTM Avo" panose="02040603050506020204" pitchFamily="18"/>
                <a:cs typeface="Arial" panose="020B0604020202020204" pitchFamily="34" charset="0"/>
              </a:endParaRPr>
            </a:p>
          </p:txBody>
        </p:sp>
        <p:sp>
          <p:nvSpPr>
            <p:cNvPr id="11" name="TextBox 5">
              <a:extLst>
                <a:ext uri="{FF2B5EF4-FFF2-40B4-BE49-F238E27FC236}">
                  <a16:creationId xmlns:a16="http://schemas.microsoft.com/office/drawing/2014/main" id="{4163CCD1-54C3-AB52-8E0C-EFA3748E363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2" name="TextBox 11">
            <a:extLst>
              <a:ext uri="{FF2B5EF4-FFF2-40B4-BE49-F238E27FC236}">
                <a16:creationId xmlns:a16="http://schemas.microsoft.com/office/drawing/2014/main" id="{CEA8A069-9420-4DE1-A3BF-5E408A4A80B1}"/>
              </a:ext>
            </a:extLst>
          </p:cNvPr>
          <p:cNvSpPr txBox="1"/>
          <p:nvPr/>
        </p:nvSpPr>
        <p:spPr>
          <a:xfrm>
            <a:off x="666769" y="3111220"/>
            <a:ext cx="3323693" cy="1301062"/>
          </a:xfrm>
          <a:prstGeom prst="rect">
            <a:avLst/>
          </a:prstGeom>
          <a:noFill/>
        </p:spPr>
        <p:txBody>
          <a:bodyPr wrap="square" rtlCol="0">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GỢI Ý </a:t>
            </a:r>
          </a:p>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CÂU TRẢ LỜI</a:t>
            </a:r>
          </a:p>
        </p:txBody>
      </p:sp>
      <p:pic>
        <p:nvPicPr>
          <p:cNvPr id="14" name="Picture 13" descr="Icon&#10;&#10;Description automatically generated">
            <a:extLst>
              <a:ext uri="{FF2B5EF4-FFF2-40B4-BE49-F238E27FC236}">
                <a16:creationId xmlns:a16="http://schemas.microsoft.com/office/drawing/2014/main" id="{3E5E3197-1962-ED52-FA48-77D1365FE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69" y="1488532"/>
            <a:ext cx="1814567" cy="18145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8CFB709B-50C5-CF5E-2EC8-B00C32FCE7D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297175" y="4518923"/>
            <a:ext cx="4113571" cy="2255805"/>
          </a:xfrm>
          <a:prstGeom prst="rect">
            <a:avLst/>
          </a:prstGeom>
        </p:spPr>
      </p:pic>
    </p:spTree>
    <p:extLst>
      <p:ext uri="{BB962C8B-B14F-4D97-AF65-F5344CB8AC3E}">
        <p14:creationId xmlns:p14="http://schemas.microsoft.com/office/powerpoint/2010/main" val="260463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left)">
                                      <p:cBhvr>
                                        <p:cTn id="1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65109-B7D3-3816-7105-446DF674D85E}"/>
              </a:ext>
            </a:extLst>
          </p:cNvPr>
          <p:cNvGrpSpPr/>
          <p:nvPr/>
        </p:nvGrpSpPr>
        <p:grpSpPr>
          <a:xfrm rot="-10800000">
            <a:off x="4396600" y="1485143"/>
            <a:ext cx="7128631" cy="5558730"/>
            <a:chOff x="0" y="-28575"/>
            <a:chExt cx="2816250" cy="2196042"/>
          </a:xfrm>
        </p:grpSpPr>
        <p:sp>
          <p:nvSpPr>
            <p:cNvPr id="3" name="Freeform 5">
              <a:extLst>
                <a:ext uri="{FF2B5EF4-FFF2-40B4-BE49-F238E27FC236}">
                  <a16:creationId xmlns:a16="http://schemas.microsoft.com/office/drawing/2014/main" id="{19F16127-06BF-23D0-4129-25D560550AAE}"/>
                </a:ext>
              </a:extLst>
            </p:cNvPr>
            <p:cNvSpPr/>
            <p:nvPr/>
          </p:nvSpPr>
          <p:spPr>
            <a:xfrm>
              <a:off x="0" y="97928"/>
              <a:ext cx="2816250" cy="206953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6">
              <a:extLst>
                <a:ext uri="{FF2B5EF4-FFF2-40B4-BE49-F238E27FC236}">
                  <a16:creationId xmlns:a16="http://schemas.microsoft.com/office/drawing/2014/main" id="{2EB5F388-643A-8019-7A83-871F673FD74A}"/>
                </a:ext>
              </a:extLst>
            </p:cNvPr>
            <p:cNvSpPr txBox="1"/>
            <p:nvPr/>
          </p:nvSpPr>
          <p:spPr>
            <a:xfrm>
              <a:off x="0" y="-28575"/>
              <a:ext cx="812800" cy="841375"/>
            </a:xfrm>
            <a:prstGeom prst="rect">
              <a:avLst/>
            </a:prstGeom>
          </p:spPr>
          <p:txBody>
            <a:bodyPr lIns="33867" tIns="33867" rIns="33867" bIns="33867" rtlCol="0" anchor="ctr"/>
            <a:lstStyle/>
            <a:p>
              <a:pPr algn="ctr">
                <a:lnSpc>
                  <a:spcPts val="1494"/>
                </a:lnSpc>
              </a:pPr>
              <a:endParaRPr sz="800">
                <a:latin typeface="UTM Avo" panose="02040603050506020204" pitchFamily="18"/>
                <a:cs typeface="Arial" panose="020B0604020202020204" pitchFamily="34" charset="0"/>
              </a:endParaRPr>
            </a:p>
          </p:txBody>
        </p:sp>
      </p:grpSp>
      <p:grpSp>
        <p:nvGrpSpPr>
          <p:cNvPr id="5" name="Group 4">
            <a:extLst>
              <a:ext uri="{FF2B5EF4-FFF2-40B4-BE49-F238E27FC236}">
                <a16:creationId xmlns:a16="http://schemas.microsoft.com/office/drawing/2014/main" id="{10430DD2-1C7A-11E9-F4FA-7502FB8464C2}"/>
              </a:ext>
            </a:extLst>
          </p:cNvPr>
          <p:cNvGrpSpPr/>
          <p:nvPr/>
        </p:nvGrpSpPr>
        <p:grpSpPr>
          <a:xfrm>
            <a:off x="5633809" y="2071335"/>
            <a:ext cx="4654211" cy="900005"/>
            <a:chOff x="8286895" y="1846072"/>
            <a:chExt cx="6981317" cy="1350007"/>
          </a:xfrm>
        </p:grpSpPr>
        <p:sp>
          <p:nvSpPr>
            <p:cNvPr id="6" name="Freeform 8">
              <a:extLst>
                <a:ext uri="{FF2B5EF4-FFF2-40B4-BE49-F238E27FC236}">
                  <a16:creationId xmlns:a16="http://schemas.microsoft.com/office/drawing/2014/main" id="{51E0D082-C356-D3DA-5501-1E8C95836CE4}"/>
                </a:ext>
              </a:extLst>
            </p:cNvPr>
            <p:cNvSpPr/>
            <p:nvPr/>
          </p:nvSpPr>
          <p:spPr>
            <a:xfrm>
              <a:off x="8286895" y="1846072"/>
              <a:ext cx="6981317" cy="135000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sz="80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5C0FF688-9820-5EE5-F896-0E04C4E64099}"/>
                </a:ext>
              </a:extLst>
            </p:cNvPr>
            <p:cNvSpPr txBox="1"/>
            <p:nvPr/>
          </p:nvSpPr>
          <p:spPr>
            <a:xfrm>
              <a:off x="9069900" y="2090188"/>
              <a:ext cx="5415306" cy="877162"/>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a:cs typeface="Arial" panose="020B0604020202020204" pitchFamily="34" charset="0"/>
                </a:rPr>
                <a:t>Tình</a:t>
              </a:r>
              <a:r>
                <a:rPr lang="en-US" sz="3200" b="1" dirty="0">
                  <a:solidFill>
                    <a:schemeClr val="bg1"/>
                  </a:solidFill>
                  <a:latin typeface="UTM Avo" panose="02040603050506020204" pitchFamily="18"/>
                  <a:cs typeface="Arial" panose="020B0604020202020204" pitchFamily="34" charset="0"/>
                </a:rPr>
                <a:t> </a:t>
              </a:r>
              <a:r>
                <a:rPr lang="en-US" sz="3200" b="1" dirty="0" err="1">
                  <a:solidFill>
                    <a:schemeClr val="bg1"/>
                  </a:solidFill>
                  <a:latin typeface="UTM Avo" panose="02040603050506020204" pitchFamily="18"/>
                  <a:cs typeface="Arial" panose="020B0604020202020204" pitchFamily="34" charset="0"/>
                </a:rPr>
                <a:t>huống</a:t>
              </a:r>
              <a:r>
                <a:rPr lang="en-US" sz="3200" b="1" dirty="0">
                  <a:solidFill>
                    <a:schemeClr val="bg1"/>
                  </a:solidFill>
                  <a:latin typeface="UTM Avo" panose="02040603050506020204" pitchFamily="18"/>
                  <a:cs typeface="Arial" panose="020B0604020202020204" pitchFamily="34" charset="0"/>
                </a:rPr>
                <a:t> 2</a:t>
              </a:r>
            </a:p>
          </p:txBody>
        </p:sp>
      </p:grpSp>
      <p:sp>
        <p:nvSpPr>
          <p:cNvPr id="8" name="TextBox 7">
            <a:extLst>
              <a:ext uri="{FF2B5EF4-FFF2-40B4-BE49-F238E27FC236}">
                <a16:creationId xmlns:a16="http://schemas.microsoft.com/office/drawing/2014/main" id="{6DBBD8C5-AF84-D9A0-CE75-4086AD96C054}"/>
              </a:ext>
            </a:extLst>
          </p:cNvPr>
          <p:cNvSpPr txBox="1"/>
          <p:nvPr/>
        </p:nvSpPr>
        <p:spPr>
          <a:xfrm>
            <a:off x="5053644" y="3429000"/>
            <a:ext cx="6136870" cy="1121846"/>
          </a:xfrm>
          <a:prstGeom prst="rect">
            <a:avLst/>
          </a:prstGeom>
          <a:noFill/>
        </p:spPr>
        <p:txBody>
          <a:bodyPr wrap="square">
            <a:spAutoFit/>
          </a:bodyP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Nếu là bạn của Thắng, em sẽ khuyên bạn ấy đổi lại áo khoác cho bạn Mạnh.</a:t>
            </a:r>
            <a:endParaRPr lang="en-US" sz="2400" dirty="0">
              <a:latin typeface="UTM Avo" panose="02040603050506020204" pitchFamily="18"/>
              <a:ea typeface="Calibri" panose="020F0502020204030204" pitchFamily="34" charset="0"/>
              <a:cs typeface="Arial" panose="020B0604020202020204" pitchFamily="34" charset="0"/>
            </a:endParaRPr>
          </a:p>
        </p:txBody>
      </p:sp>
      <p:grpSp>
        <p:nvGrpSpPr>
          <p:cNvPr id="9" name="Group 3">
            <a:extLst>
              <a:ext uri="{FF2B5EF4-FFF2-40B4-BE49-F238E27FC236}">
                <a16:creationId xmlns:a16="http://schemas.microsoft.com/office/drawing/2014/main" id="{CD0592C9-D3A6-723C-9BB8-BC3F7E067EB9}"/>
              </a:ext>
            </a:extLst>
          </p:cNvPr>
          <p:cNvGrpSpPr/>
          <p:nvPr/>
        </p:nvGrpSpPr>
        <p:grpSpPr>
          <a:xfrm>
            <a:off x="587259" y="1609083"/>
            <a:ext cx="3482715" cy="5238521"/>
            <a:chOff x="0" y="0"/>
            <a:chExt cx="1375888" cy="2069539"/>
          </a:xfrm>
        </p:grpSpPr>
        <p:sp>
          <p:nvSpPr>
            <p:cNvPr id="10" name="Freeform 4">
              <a:extLst>
                <a:ext uri="{FF2B5EF4-FFF2-40B4-BE49-F238E27FC236}">
                  <a16:creationId xmlns:a16="http://schemas.microsoft.com/office/drawing/2014/main" id="{AB8C678E-A872-E118-386A-F3F969D34704}"/>
                </a:ext>
              </a:extLst>
            </p:cNvPr>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C9A7"/>
            </a:solidFill>
          </p:spPr>
          <p:txBody>
            <a:bodyPr/>
            <a:lstStyle/>
            <a:p>
              <a:endParaRPr lang="en-US" sz="800">
                <a:latin typeface="UTM Avo" panose="02040603050506020204" pitchFamily="18"/>
                <a:cs typeface="Arial" panose="020B0604020202020204" pitchFamily="34" charset="0"/>
              </a:endParaRPr>
            </a:p>
          </p:txBody>
        </p:sp>
        <p:sp>
          <p:nvSpPr>
            <p:cNvPr id="11" name="TextBox 5">
              <a:extLst>
                <a:ext uri="{FF2B5EF4-FFF2-40B4-BE49-F238E27FC236}">
                  <a16:creationId xmlns:a16="http://schemas.microsoft.com/office/drawing/2014/main" id="{4163CCD1-54C3-AB52-8E0C-EFA3748E363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2" name="TextBox 11">
            <a:extLst>
              <a:ext uri="{FF2B5EF4-FFF2-40B4-BE49-F238E27FC236}">
                <a16:creationId xmlns:a16="http://schemas.microsoft.com/office/drawing/2014/main" id="{CEA8A069-9420-4DE1-A3BF-5E408A4A80B1}"/>
              </a:ext>
            </a:extLst>
          </p:cNvPr>
          <p:cNvSpPr txBox="1"/>
          <p:nvPr/>
        </p:nvSpPr>
        <p:spPr>
          <a:xfrm>
            <a:off x="666769" y="3111220"/>
            <a:ext cx="3323693" cy="1301062"/>
          </a:xfrm>
          <a:prstGeom prst="rect">
            <a:avLst/>
          </a:prstGeom>
          <a:noFill/>
        </p:spPr>
        <p:txBody>
          <a:bodyPr wrap="square" rtlCol="0">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GỢI Ý </a:t>
            </a:r>
          </a:p>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CÂU TRẢ LỜI</a:t>
            </a:r>
          </a:p>
        </p:txBody>
      </p:sp>
      <p:pic>
        <p:nvPicPr>
          <p:cNvPr id="14" name="Picture 13" descr="Icon&#10;&#10;Description automatically generated">
            <a:extLst>
              <a:ext uri="{FF2B5EF4-FFF2-40B4-BE49-F238E27FC236}">
                <a16:creationId xmlns:a16="http://schemas.microsoft.com/office/drawing/2014/main" id="{3E5E3197-1962-ED52-FA48-77D1365FE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69" y="1488532"/>
            <a:ext cx="1814567" cy="18145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8CFB709B-50C5-CF5E-2EC8-B00C32FCE7D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297175" y="4518923"/>
            <a:ext cx="4113571" cy="2255805"/>
          </a:xfrm>
          <a:prstGeom prst="rect">
            <a:avLst/>
          </a:prstGeom>
        </p:spPr>
      </p:pic>
    </p:spTree>
    <p:extLst>
      <p:ext uri="{BB962C8B-B14F-4D97-AF65-F5344CB8AC3E}">
        <p14:creationId xmlns:p14="http://schemas.microsoft.com/office/powerpoint/2010/main" val="17898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65109-B7D3-3816-7105-446DF674D85E}"/>
              </a:ext>
            </a:extLst>
          </p:cNvPr>
          <p:cNvGrpSpPr/>
          <p:nvPr/>
        </p:nvGrpSpPr>
        <p:grpSpPr>
          <a:xfrm rot="-10800000">
            <a:off x="4396600" y="1485143"/>
            <a:ext cx="7128631" cy="5558730"/>
            <a:chOff x="0" y="-28575"/>
            <a:chExt cx="2816250" cy="2196042"/>
          </a:xfrm>
        </p:grpSpPr>
        <p:sp>
          <p:nvSpPr>
            <p:cNvPr id="3" name="Freeform 5">
              <a:extLst>
                <a:ext uri="{FF2B5EF4-FFF2-40B4-BE49-F238E27FC236}">
                  <a16:creationId xmlns:a16="http://schemas.microsoft.com/office/drawing/2014/main" id="{19F16127-06BF-23D0-4129-25D560550AAE}"/>
                </a:ext>
              </a:extLst>
            </p:cNvPr>
            <p:cNvSpPr/>
            <p:nvPr/>
          </p:nvSpPr>
          <p:spPr>
            <a:xfrm>
              <a:off x="0" y="97928"/>
              <a:ext cx="2816250" cy="206953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6">
              <a:extLst>
                <a:ext uri="{FF2B5EF4-FFF2-40B4-BE49-F238E27FC236}">
                  <a16:creationId xmlns:a16="http://schemas.microsoft.com/office/drawing/2014/main" id="{2EB5F388-643A-8019-7A83-871F673FD74A}"/>
                </a:ext>
              </a:extLst>
            </p:cNvPr>
            <p:cNvSpPr txBox="1"/>
            <p:nvPr/>
          </p:nvSpPr>
          <p:spPr>
            <a:xfrm>
              <a:off x="0" y="-28575"/>
              <a:ext cx="812800" cy="841375"/>
            </a:xfrm>
            <a:prstGeom prst="rect">
              <a:avLst/>
            </a:prstGeom>
          </p:spPr>
          <p:txBody>
            <a:bodyPr lIns="33867" tIns="33867" rIns="33867" bIns="33867" rtlCol="0" anchor="ctr"/>
            <a:lstStyle/>
            <a:p>
              <a:pPr algn="ctr">
                <a:lnSpc>
                  <a:spcPts val="1494"/>
                </a:lnSpc>
              </a:pPr>
              <a:endParaRPr sz="800">
                <a:latin typeface="UTM Avo" panose="02040603050506020204" pitchFamily="18"/>
                <a:cs typeface="Arial" panose="020B0604020202020204" pitchFamily="34" charset="0"/>
              </a:endParaRPr>
            </a:p>
          </p:txBody>
        </p:sp>
      </p:grpSp>
      <p:grpSp>
        <p:nvGrpSpPr>
          <p:cNvPr id="5" name="Group 4">
            <a:extLst>
              <a:ext uri="{FF2B5EF4-FFF2-40B4-BE49-F238E27FC236}">
                <a16:creationId xmlns:a16="http://schemas.microsoft.com/office/drawing/2014/main" id="{10430DD2-1C7A-11E9-F4FA-7502FB8464C2}"/>
              </a:ext>
            </a:extLst>
          </p:cNvPr>
          <p:cNvGrpSpPr/>
          <p:nvPr/>
        </p:nvGrpSpPr>
        <p:grpSpPr>
          <a:xfrm>
            <a:off x="5633809" y="2071335"/>
            <a:ext cx="4654211" cy="900005"/>
            <a:chOff x="8286895" y="1846072"/>
            <a:chExt cx="6981317" cy="1350007"/>
          </a:xfrm>
        </p:grpSpPr>
        <p:sp>
          <p:nvSpPr>
            <p:cNvPr id="6" name="Freeform 8">
              <a:extLst>
                <a:ext uri="{FF2B5EF4-FFF2-40B4-BE49-F238E27FC236}">
                  <a16:creationId xmlns:a16="http://schemas.microsoft.com/office/drawing/2014/main" id="{51E0D082-C356-D3DA-5501-1E8C95836CE4}"/>
                </a:ext>
              </a:extLst>
            </p:cNvPr>
            <p:cNvSpPr/>
            <p:nvPr/>
          </p:nvSpPr>
          <p:spPr>
            <a:xfrm>
              <a:off x="8286895" y="1846072"/>
              <a:ext cx="6981317" cy="135000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sz="80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5C0FF688-9820-5EE5-F896-0E04C4E64099}"/>
                </a:ext>
              </a:extLst>
            </p:cNvPr>
            <p:cNvSpPr txBox="1"/>
            <p:nvPr/>
          </p:nvSpPr>
          <p:spPr>
            <a:xfrm>
              <a:off x="9069900" y="2090188"/>
              <a:ext cx="5415306" cy="877162"/>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a:cs typeface="Arial" panose="020B0604020202020204" pitchFamily="34" charset="0"/>
                </a:rPr>
                <a:t>Tình</a:t>
              </a:r>
              <a:r>
                <a:rPr lang="en-US" sz="3200" b="1" dirty="0">
                  <a:solidFill>
                    <a:schemeClr val="bg1"/>
                  </a:solidFill>
                  <a:latin typeface="UTM Avo" panose="02040603050506020204" pitchFamily="18"/>
                  <a:cs typeface="Arial" panose="020B0604020202020204" pitchFamily="34" charset="0"/>
                </a:rPr>
                <a:t> </a:t>
              </a:r>
              <a:r>
                <a:rPr lang="en-US" sz="3200" b="1" dirty="0" err="1">
                  <a:solidFill>
                    <a:schemeClr val="bg1"/>
                  </a:solidFill>
                  <a:latin typeface="UTM Avo" panose="02040603050506020204" pitchFamily="18"/>
                  <a:cs typeface="Arial" panose="020B0604020202020204" pitchFamily="34" charset="0"/>
                </a:rPr>
                <a:t>huống</a:t>
              </a:r>
              <a:r>
                <a:rPr lang="en-US" sz="3200" b="1" dirty="0">
                  <a:solidFill>
                    <a:schemeClr val="bg1"/>
                  </a:solidFill>
                  <a:latin typeface="UTM Avo" panose="02040603050506020204" pitchFamily="18"/>
                  <a:cs typeface="Arial" panose="020B0604020202020204" pitchFamily="34" charset="0"/>
                </a:rPr>
                <a:t> 3</a:t>
              </a:r>
            </a:p>
          </p:txBody>
        </p:sp>
      </p:grpSp>
      <p:sp>
        <p:nvSpPr>
          <p:cNvPr id="8" name="TextBox 7">
            <a:extLst>
              <a:ext uri="{FF2B5EF4-FFF2-40B4-BE49-F238E27FC236}">
                <a16:creationId xmlns:a16="http://schemas.microsoft.com/office/drawing/2014/main" id="{6DBBD8C5-AF84-D9A0-CE75-4086AD96C054}"/>
              </a:ext>
            </a:extLst>
          </p:cNvPr>
          <p:cNvSpPr txBox="1"/>
          <p:nvPr/>
        </p:nvSpPr>
        <p:spPr>
          <a:xfrm>
            <a:off x="5053644" y="3429000"/>
            <a:ext cx="5962699" cy="2229841"/>
          </a:xfrm>
          <a:prstGeom prst="rect">
            <a:avLst/>
          </a:prstGeom>
          <a:noFill/>
        </p:spPr>
        <p:txBody>
          <a:bodyPr wrap="square">
            <a:spAutoFit/>
          </a:bodyP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Nếu em là My, em sẽ nói với Hồng: “Mặc dù xe là tài sản của Thanh nhưng bảo vệ tài sản cho bạn cũng là thể hiện sự tôn trọng tài sản của bạn”.</a:t>
            </a:r>
            <a:endParaRPr lang="en-US" sz="2400" dirty="0">
              <a:latin typeface="UTM Avo" panose="02040603050506020204" pitchFamily="18"/>
              <a:ea typeface="Calibri" panose="020F0502020204030204" pitchFamily="34" charset="0"/>
              <a:cs typeface="Arial" panose="020B0604020202020204" pitchFamily="34" charset="0"/>
            </a:endParaRPr>
          </a:p>
        </p:txBody>
      </p:sp>
      <p:grpSp>
        <p:nvGrpSpPr>
          <p:cNvPr id="9" name="Group 3">
            <a:extLst>
              <a:ext uri="{FF2B5EF4-FFF2-40B4-BE49-F238E27FC236}">
                <a16:creationId xmlns:a16="http://schemas.microsoft.com/office/drawing/2014/main" id="{CD0592C9-D3A6-723C-9BB8-BC3F7E067EB9}"/>
              </a:ext>
            </a:extLst>
          </p:cNvPr>
          <p:cNvGrpSpPr/>
          <p:nvPr/>
        </p:nvGrpSpPr>
        <p:grpSpPr>
          <a:xfrm>
            <a:off x="587259" y="1609083"/>
            <a:ext cx="3482715" cy="5238521"/>
            <a:chOff x="0" y="0"/>
            <a:chExt cx="1375888" cy="2069539"/>
          </a:xfrm>
        </p:grpSpPr>
        <p:sp>
          <p:nvSpPr>
            <p:cNvPr id="10" name="Freeform 4">
              <a:extLst>
                <a:ext uri="{FF2B5EF4-FFF2-40B4-BE49-F238E27FC236}">
                  <a16:creationId xmlns:a16="http://schemas.microsoft.com/office/drawing/2014/main" id="{AB8C678E-A872-E118-386A-F3F969D34704}"/>
                </a:ext>
              </a:extLst>
            </p:cNvPr>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C9A7"/>
            </a:solidFill>
          </p:spPr>
          <p:txBody>
            <a:bodyPr/>
            <a:lstStyle/>
            <a:p>
              <a:endParaRPr lang="en-US" sz="800">
                <a:latin typeface="UTM Avo" panose="02040603050506020204" pitchFamily="18"/>
                <a:cs typeface="Arial" panose="020B0604020202020204" pitchFamily="34" charset="0"/>
              </a:endParaRPr>
            </a:p>
          </p:txBody>
        </p:sp>
        <p:sp>
          <p:nvSpPr>
            <p:cNvPr id="11" name="TextBox 5">
              <a:extLst>
                <a:ext uri="{FF2B5EF4-FFF2-40B4-BE49-F238E27FC236}">
                  <a16:creationId xmlns:a16="http://schemas.microsoft.com/office/drawing/2014/main" id="{4163CCD1-54C3-AB52-8E0C-EFA3748E363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2" name="TextBox 11">
            <a:extLst>
              <a:ext uri="{FF2B5EF4-FFF2-40B4-BE49-F238E27FC236}">
                <a16:creationId xmlns:a16="http://schemas.microsoft.com/office/drawing/2014/main" id="{CEA8A069-9420-4DE1-A3BF-5E408A4A80B1}"/>
              </a:ext>
            </a:extLst>
          </p:cNvPr>
          <p:cNvSpPr txBox="1"/>
          <p:nvPr/>
        </p:nvSpPr>
        <p:spPr>
          <a:xfrm>
            <a:off x="666769" y="3111220"/>
            <a:ext cx="3323693" cy="1301062"/>
          </a:xfrm>
          <a:prstGeom prst="rect">
            <a:avLst/>
          </a:prstGeom>
          <a:noFill/>
        </p:spPr>
        <p:txBody>
          <a:bodyPr wrap="square" rtlCol="0">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GỢI Ý </a:t>
            </a:r>
          </a:p>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CÂU TRẢ LỜI</a:t>
            </a:r>
          </a:p>
        </p:txBody>
      </p:sp>
      <p:pic>
        <p:nvPicPr>
          <p:cNvPr id="14" name="Picture 13" descr="Icon&#10;&#10;Description automatically generated">
            <a:extLst>
              <a:ext uri="{FF2B5EF4-FFF2-40B4-BE49-F238E27FC236}">
                <a16:creationId xmlns:a16="http://schemas.microsoft.com/office/drawing/2014/main" id="{3E5E3197-1962-ED52-FA48-77D1365FE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69" y="1488532"/>
            <a:ext cx="1814567" cy="18145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8CFB709B-50C5-CF5E-2EC8-B00C32FCE7D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297175" y="4518923"/>
            <a:ext cx="4113571" cy="2255805"/>
          </a:xfrm>
          <a:prstGeom prst="rect">
            <a:avLst/>
          </a:prstGeom>
        </p:spPr>
      </p:pic>
    </p:spTree>
    <p:extLst>
      <p:ext uri="{BB962C8B-B14F-4D97-AF65-F5344CB8AC3E}">
        <p14:creationId xmlns:p14="http://schemas.microsoft.com/office/powerpoint/2010/main" val="158422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065109-B7D3-3816-7105-446DF674D85E}"/>
              </a:ext>
            </a:extLst>
          </p:cNvPr>
          <p:cNvGrpSpPr/>
          <p:nvPr/>
        </p:nvGrpSpPr>
        <p:grpSpPr>
          <a:xfrm rot="-10800000">
            <a:off x="4396600" y="1485143"/>
            <a:ext cx="7128631" cy="5558730"/>
            <a:chOff x="0" y="-28575"/>
            <a:chExt cx="2816250" cy="2196042"/>
          </a:xfrm>
        </p:grpSpPr>
        <p:sp>
          <p:nvSpPr>
            <p:cNvPr id="3" name="Freeform 5">
              <a:extLst>
                <a:ext uri="{FF2B5EF4-FFF2-40B4-BE49-F238E27FC236}">
                  <a16:creationId xmlns:a16="http://schemas.microsoft.com/office/drawing/2014/main" id="{19F16127-06BF-23D0-4129-25D560550AAE}"/>
                </a:ext>
              </a:extLst>
            </p:cNvPr>
            <p:cNvSpPr/>
            <p:nvPr/>
          </p:nvSpPr>
          <p:spPr>
            <a:xfrm>
              <a:off x="0" y="97928"/>
              <a:ext cx="2816250" cy="206953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6">
              <a:extLst>
                <a:ext uri="{FF2B5EF4-FFF2-40B4-BE49-F238E27FC236}">
                  <a16:creationId xmlns:a16="http://schemas.microsoft.com/office/drawing/2014/main" id="{2EB5F388-643A-8019-7A83-871F673FD74A}"/>
                </a:ext>
              </a:extLst>
            </p:cNvPr>
            <p:cNvSpPr txBox="1"/>
            <p:nvPr/>
          </p:nvSpPr>
          <p:spPr>
            <a:xfrm>
              <a:off x="0" y="-28575"/>
              <a:ext cx="812800" cy="841375"/>
            </a:xfrm>
            <a:prstGeom prst="rect">
              <a:avLst/>
            </a:prstGeom>
          </p:spPr>
          <p:txBody>
            <a:bodyPr lIns="33867" tIns="33867" rIns="33867" bIns="33867" rtlCol="0" anchor="ctr"/>
            <a:lstStyle/>
            <a:p>
              <a:pPr algn="ctr">
                <a:lnSpc>
                  <a:spcPts val="1494"/>
                </a:lnSpc>
              </a:pPr>
              <a:endParaRPr sz="800">
                <a:latin typeface="UTM Avo" panose="02040603050506020204" pitchFamily="18"/>
                <a:cs typeface="Arial" panose="020B0604020202020204" pitchFamily="34" charset="0"/>
              </a:endParaRPr>
            </a:p>
          </p:txBody>
        </p:sp>
      </p:grpSp>
      <p:grpSp>
        <p:nvGrpSpPr>
          <p:cNvPr id="5" name="Group 4">
            <a:extLst>
              <a:ext uri="{FF2B5EF4-FFF2-40B4-BE49-F238E27FC236}">
                <a16:creationId xmlns:a16="http://schemas.microsoft.com/office/drawing/2014/main" id="{10430DD2-1C7A-11E9-F4FA-7502FB8464C2}"/>
              </a:ext>
            </a:extLst>
          </p:cNvPr>
          <p:cNvGrpSpPr/>
          <p:nvPr/>
        </p:nvGrpSpPr>
        <p:grpSpPr>
          <a:xfrm>
            <a:off x="5633809" y="2071335"/>
            <a:ext cx="4654211" cy="900005"/>
            <a:chOff x="8286895" y="1846072"/>
            <a:chExt cx="6981317" cy="1350007"/>
          </a:xfrm>
        </p:grpSpPr>
        <p:sp>
          <p:nvSpPr>
            <p:cNvPr id="6" name="Freeform 8">
              <a:extLst>
                <a:ext uri="{FF2B5EF4-FFF2-40B4-BE49-F238E27FC236}">
                  <a16:creationId xmlns:a16="http://schemas.microsoft.com/office/drawing/2014/main" id="{51E0D082-C356-D3DA-5501-1E8C95836CE4}"/>
                </a:ext>
              </a:extLst>
            </p:cNvPr>
            <p:cNvSpPr/>
            <p:nvPr/>
          </p:nvSpPr>
          <p:spPr>
            <a:xfrm>
              <a:off x="8286895" y="1846072"/>
              <a:ext cx="6981317" cy="135000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sz="80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5C0FF688-9820-5EE5-F896-0E04C4E64099}"/>
                </a:ext>
              </a:extLst>
            </p:cNvPr>
            <p:cNvSpPr txBox="1"/>
            <p:nvPr/>
          </p:nvSpPr>
          <p:spPr>
            <a:xfrm>
              <a:off x="9069900" y="2090188"/>
              <a:ext cx="5415306" cy="877162"/>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a:cs typeface="Arial" panose="020B0604020202020204" pitchFamily="34" charset="0"/>
                </a:rPr>
                <a:t>Tình</a:t>
              </a:r>
              <a:r>
                <a:rPr lang="en-US" sz="3200" b="1" dirty="0">
                  <a:solidFill>
                    <a:schemeClr val="bg1"/>
                  </a:solidFill>
                  <a:latin typeface="UTM Avo" panose="02040603050506020204" pitchFamily="18"/>
                  <a:cs typeface="Arial" panose="020B0604020202020204" pitchFamily="34" charset="0"/>
                </a:rPr>
                <a:t> </a:t>
              </a:r>
              <a:r>
                <a:rPr lang="en-US" sz="3200" b="1" dirty="0" err="1">
                  <a:solidFill>
                    <a:schemeClr val="bg1"/>
                  </a:solidFill>
                  <a:latin typeface="UTM Avo" panose="02040603050506020204" pitchFamily="18"/>
                  <a:cs typeface="Arial" panose="020B0604020202020204" pitchFamily="34" charset="0"/>
                </a:rPr>
                <a:t>huống</a:t>
              </a:r>
              <a:r>
                <a:rPr lang="en-US" sz="3200" b="1" dirty="0">
                  <a:solidFill>
                    <a:schemeClr val="bg1"/>
                  </a:solidFill>
                  <a:latin typeface="UTM Avo" panose="02040603050506020204" pitchFamily="18"/>
                  <a:cs typeface="Arial" panose="020B0604020202020204" pitchFamily="34" charset="0"/>
                </a:rPr>
                <a:t> 4</a:t>
              </a:r>
            </a:p>
          </p:txBody>
        </p:sp>
      </p:grpSp>
      <p:sp>
        <p:nvSpPr>
          <p:cNvPr id="8" name="TextBox 7">
            <a:extLst>
              <a:ext uri="{FF2B5EF4-FFF2-40B4-BE49-F238E27FC236}">
                <a16:creationId xmlns:a16="http://schemas.microsoft.com/office/drawing/2014/main" id="{6DBBD8C5-AF84-D9A0-CE75-4086AD96C054}"/>
              </a:ext>
            </a:extLst>
          </p:cNvPr>
          <p:cNvSpPr txBox="1"/>
          <p:nvPr/>
        </p:nvSpPr>
        <p:spPr>
          <a:xfrm>
            <a:off x="4396601" y="3111220"/>
            <a:ext cx="7128630" cy="3337837"/>
          </a:xfrm>
          <a:prstGeom prst="rect">
            <a:avLst/>
          </a:prstGeom>
          <a:noFill/>
        </p:spPr>
        <p:txBody>
          <a:bodyPr wrap="square">
            <a:spAutoFit/>
          </a:bodyPr>
          <a:lstStyle/>
          <a:p>
            <a:pPr marL="381019" indent="-381019" algn="just">
              <a:lnSpc>
                <a:spcPct val="150000"/>
              </a:lnSpc>
              <a:buFont typeface="Wingdings" panose="05000000000000000000" pitchFamily="2" charset="2"/>
              <a:buChar char="§"/>
            </a:pPr>
            <a:r>
              <a:rPr lang="vi-VN" sz="2400" dirty="0">
                <a:latin typeface="UTM Avo" panose="02040603050506020204" pitchFamily="18"/>
                <a:ea typeface="Calibri" panose="020F0502020204030204" pitchFamily="34" charset="0"/>
                <a:cs typeface="Arial" panose="020B0604020202020204" pitchFamily="34" charset="0"/>
              </a:rPr>
              <a:t>Em không đồng ý với việc làm của Châu. Vì vở ghi là tài sản của chị gái, Châu không được phép quyết định cho chị Thu mượn hay không.</a:t>
            </a:r>
          </a:p>
          <a:p>
            <a:pPr marL="381019" indent="-381019" algn="just">
              <a:lnSpc>
                <a:spcPct val="150000"/>
              </a:lnSpc>
              <a:buFont typeface="Wingdings" panose="05000000000000000000" pitchFamily="2" charset="2"/>
              <a:buChar char="§"/>
            </a:pPr>
            <a:r>
              <a:rPr lang="vi-VN" sz="2400" dirty="0">
                <a:latin typeface="UTM Avo" panose="02040603050506020204" pitchFamily="18"/>
                <a:ea typeface="Calibri" panose="020F0502020204030204" pitchFamily="34" charset="0"/>
                <a:cs typeface="Arial" panose="020B0604020202020204" pitchFamily="34" charset="0"/>
              </a:rPr>
              <a:t>Nếu là Châu</a:t>
            </a:r>
            <a:r>
              <a:rPr lang="en-US" sz="2400" dirty="0">
                <a:latin typeface="UTM Avo" panose="02040603050506020204" pitchFamily="18"/>
                <a:ea typeface="Calibri" panose="020F0502020204030204" pitchFamily="34" charset="0"/>
                <a:cs typeface="Arial" panose="020B0604020202020204" pitchFamily="34" charset="0"/>
              </a:rPr>
              <a:t>,</a:t>
            </a:r>
            <a:r>
              <a:rPr lang="vi-VN" sz="2400" dirty="0">
                <a:latin typeface="UTM Avo" panose="02040603050506020204" pitchFamily="18"/>
                <a:ea typeface="Calibri" panose="020F0502020204030204" pitchFamily="34" charset="0"/>
                <a:cs typeface="Arial" panose="020B0604020202020204" pitchFamily="34" charset="0"/>
              </a:rPr>
              <a:t> em sẽ hỏi chị và nếu được chị đồng ý thì mới đi tìm và cho chị Thu mượn.</a:t>
            </a:r>
          </a:p>
        </p:txBody>
      </p:sp>
      <p:grpSp>
        <p:nvGrpSpPr>
          <p:cNvPr id="9" name="Group 3">
            <a:extLst>
              <a:ext uri="{FF2B5EF4-FFF2-40B4-BE49-F238E27FC236}">
                <a16:creationId xmlns:a16="http://schemas.microsoft.com/office/drawing/2014/main" id="{CD0592C9-D3A6-723C-9BB8-BC3F7E067EB9}"/>
              </a:ext>
            </a:extLst>
          </p:cNvPr>
          <p:cNvGrpSpPr/>
          <p:nvPr/>
        </p:nvGrpSpPr>
        <p:grpSpPr>
          <a:xfrm>
            <a:off x="587259" y="1609083"/>
            <a:ext cx="3482715" cy="5238521"/>
            <a:chOff x="0" y="0"/>
            <a:chExt cx="1375888" cy="2069539"/>
          </a:xfrm>
        </p:grpSpPr>
        <p:sp>
          <p:nvSpPr>
            <p:cNvPr id="10" name="Freeform 4">
              <a:extLst>
                <a:ext uri="{FF2B5EF4-FFF2-40B4-BE49-F238E27FC236}">
                  <a16:creationId xmlns:a16="http://schemas.microsoft.com/office/drawing/2014/main" id="{AB8C678E-A872-E118-386A-F3F969D34704}"/>
                </a:ext>
              </a:extLst>
            </p:cNvPr>
            <p:cNvSpPr/>
            <p:nvPr/>
          </p:nvSpPr>
          <p:spPr>
            <a:xfrm>
              <a:off x="0" y="0"/>
              <a:ext cx="1375888" cy="2069539"/>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C9A7"/>
            </a:solidFill>
          </p:spPr>
          <p:txBody>
            <a:bodyPr/>
            <a:lstStyle/>
            <a:p>
              <a:endParaRPr lang="en-US" sz="800">
                <a:latin typeface="UTM Avo" panose="02040603050506020204" pitchFamily="18"/>
                <a:cs typeface="Arial" panose="020B0604020202020204" pitchFamily="34" charset="0"/>
              </a:endParaRPr>
            </a:p>
          </p:txBody>
        </p:sp>
        <p:sp>
          <p:nvSpPr>
            <p:cNvPr id="11" name="TextBox 5">
              <a:extLst>
                <a:ext uri="{FF2B5EF4-FFF2-40B4-BE49-F238E27FC236}">
                  <a16:creationId xmlns:a16="http://schemas.microsoft.com/office/drawing/2014/main" id="{4163CCD1-54C3-AB52-8E0C-EFA3748E363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2" name="TextBox 11">
            <a:extLst>
              <a:ext uri="{FF2B5EF4-FFF2-40B4-BE49-F238E27FC236}">
                <a16:creationId xmlns:a16="http://schemas.microsoft.com/office/drawing/2014/main" id="{CEA8A069-9420-4DE1-A3BF-5E408A4A80B1}"/>
              </a:ext>
            </a:extLst>
          </p:cNvPr>
          <p:cNvSpPr txBox="1"/>
          <p:nvPr/>
        </p:nvSpPr>
        <p:spPr>
          <a:xfrm>
            <a:off x="666769" y="3111220"/>
            <a:ext cx="3323693" cy="1301062"/>
          </a:xfrm>
          <a:prstGeom prst="rect">
            <a:avLst/>
          </a:prstGeom>
          <a:noFill/>
        </p:spPr>
        <p:txBody>
          <a:bodyPr wrap="square" rtlCol="0">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GỢI Ý </a:t>
            </a:r>
          </a:p>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CÂU TRẢ LỜI</a:t>
            </a:r>
          </a:p>
        </p:txBody>
      </p:sp>
      <p:pic>
        <p:nvPicPr>
          <p:cNvPr id="14" name="Picture 13" descr="Icon&#10;&#10;Description automatically generated">
            <a:extLst>
              <a:ext uri="{FF2B5EF4-FFF2-40B4-BE49-F238E27FC236}">
                <a16:creationId xmlns:a16="http://schemas.microsoft.com/office/drawing/2014/main" id="{3E5E3197-1962-ED52-FA48-77D1365FE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69" y="1488532"/>
            <a:ext cx="1814567" cy="18145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8CFB709B-50C5-CF5E-2EC8-B00C32FCE7D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297175" y="4518923"/>
            <a:ext cx="4113571" cy="2255805"/>
          </a:xfrm>
          <a:prstGeom prst="rect">
            <a:avLst/>
          </a:prstGeom>
        </p:spPr>
      </p:pic>
    </p:spTree>
    <p:extLst>
      <p:ext uri="{BB962C8B-B14F-4D97-AF65-F5344CB8AC3E}">
        <p14:creationId xmlns:p14="http://schemas.microsoft.com/office/powerpoint/2010/main" val="194050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8564E5-3E03-1FE8-67AC-039D0E92A4B5}"/>
              </a:ext>
            </a:extLst>
          </p:cNvPr>
          <p:cNvSpPr/>
          <p:nvPr/>
        </p:nvSpPr>
        <p:spPr>
          <a:xfrm>
            <a:off x="7895063" y="1987674"/>
            <a:ext cx="4296937" cy="4870326"/>
          </a:xfrm>
          <a:prstGeom prst="rect">
            <a:avLst/>
          </a:prstGeom>
          <a:solidFill>
            <a:srgbClr val="FFF9F7"/>
          </a:solidFill>
          <a:ln>
            <a:solidFill>
              <a:srgbClr val="FFF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F6001D7B-E741-930E-37C7-1EE5BCA96AA7}"/>
              </a:ext>
            </a:extLst>
          </p:cNvPr>
          <p:cNvSpPr txBox="1"/>
          <p:nvPr/>
        </p:nvSpPr>
        <p:spPr>
          <a:xfrm>
            <a:off x="2177636" y="1572175"/>
            <a:ext cx="7836727" cy="830997"/>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4: Thuyết trình về ý nghĩa của việc tôn trọng tài sản của người khác</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2" name="Freeform 11">
            <a:extLst>
              <a:ext uri="{FF2B5EF4-FFF2-40B4-BE49-F238E27FC236}">
                <a16:creationId xmlns:a16="http://schemas.microsoft.com/office/drawing/2014/main" id="{57067559-5E0B-549F-626B-45F75A6ADB11}"/>
              </a:ext>
            </a:extLst>
          </p:cNvPr>
          <p:cNvSpPr/>
          <p:nvPr/>
        </p:nvSpPr>
        <p:spPr>
          <a:xfrm>
            <a:off x="37744" y="6085039"/>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3" name="Group 2">
            <a:extLst>
              <a:ext uri="{FF2B5EF4-FFF2-40B4-BE49-F238E27FC236}">
                <a16:creationId xmlns:a16="http://schemas.microsoft.com/office/drawing/2014/main" id="{243C8EA4-3B4F-7104-8169-4E7775D52B2F}"/>
              </a:ext>
            </a:extLst>
          </p:cNvPr>
          <p:cNvGrpSpPr/>
          <p:nvPr/>
        </p:nvGrpSpPr>
        <p:grpSpPr>
          <a:xfrm>
            <a:off x="818142" y="4140736"/>
            <a:ext cx="2843271" cy="2717264"/>
            <a:chOff x="1483858" y="5573465"/>
            <a:chExt cx="4264906" cy="4075896"/>
          </a:xfrm>
        </p:grpSpPr>
        <p:sp>
          <p:nvSpPr>
            <p:cNvPr id="4" name="Rectangle 3">
              <a:extLst>
                <a:ext uri="{FF2B5EF4-FFF2-40B4-BE49-F238E27FC236}">
                  <a16:creationId xmlns:a16="http://schemas.microsoft.com/office/drawing/2014/main" id="{025578E6-5900-37C8-6275-F7948D51FA25}"/>
                </a:ext>
              </a:extLst>
            </p:cNvPr>
            <p:cNvSpPr/>
            <p:nvPr/>
          </p:nvSpPr>
          <p:spPr>
            <a:xfrm>
              <a:off x="1483858" y="5573465"/>
              <a:ext cx="4264906" cy="999343"/>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a:cs typeface="Arial" panose="020B0604020202020204" pitchFamily="34" charset="0"/>
                </a:rPr>
                <a:t>Nội dung gợi ý</a:t>
              </a:r>
            </a:p>
          </p:txBody>
        </p:sp>
        <p:pic>
          <p:nvPicPr>
            <p:cNvPr id="5" name="Picture 3">
              <a:extLst>
                <a:ext uri="{FF2B5EF4-FFF2-40B4-BE49-F238E27FC236}">
                  <a16:creationId xmlns:a16="http://schemas.microsoft.com/office/drawing/2014/main" id="{2D5D9162-9D02-050E-9A36-D752BC64A0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9900" y="7051778"/>
              <a:ext cx="4172822" cy="2597583"/>
            </a:xfrm>
            <a:prstGeom prst="rect">
              <a:avLst/>
            </a:prstGeom>
          </p:spPr>
        </p:pic>
      </p:grpSp>
      <p:sp>
        <p:nvSpPr>
          <p:cNvPr id="6" name="TextBox 5">
            <a:extLst>
              <a:ext uri="{FF2B5EF4-FFF2-40B4-BE49-F238E27FC236}">
                <a16:creationId xmlns:a16="http://schemas.microsoft.com/office/drawing/2014/main" id="{29389B54-A672-839D-3549-8A4B406DC207}"/>
              </a:ext>
            </a:extLst>
          </p:cNvPr>
          <p:cNvSpPr txBox="1"/>
          <p:nvPr/>
        </p:nvSpPr>
        <p:spPr>
          <a:xfrm>
            <a:off x="3825537" y="3955459"/>
            <a:ext cx="7816336" cy="2783839"/>
          </a:xfrm>
          <a:prstGeom prst="rect">
            <a:avLst/>
          </a:prstGeom>
          <a:noFill/>
        </p:spPr>
        <p:txBody>
          <a:bodyPr wrap="square">
            <a:spAutoFit/>
          </a:bodyPr>
          <a:lstStyle/>
          <a:p>
            <a:pPr marL="381019" indent="-381019" algn="just">
              <a:lnSpc>
                <a:spcPct val="150000"/>
              </a:lnSpc>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Tại sao phải tôn trọng tài sản của người khác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Việc xâm phạm tài sản của người khác có được coi là vi phạm pháp luật không?</a:t>
            </a:r>
          </a:p>
          <a:p>
            <a:pPr marL="381019" indent="-381019" algn="just">
              <a:lnSpc>
                <a:spcPct val="150000"/>
              </a:lnSpc>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Em đã và sẽ làm gì để thể hiện thái độ tôn trọng tài sản của người khác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A016B20-19B9-33F7-C6F8-6D44F5C02F9E}"/>
              </a:ext>
            </a:extLst>
          </p:cNvPr>
          <p:cNvGrpSpPr/>
          <p:nvPr/>
        </p:nvGrpSpPr>
        <p:grpSpPr>
          <a:xfrm>
            <a:off x="818142" y="2580836"/>
            <a:ext cx="10555715" cy="1262669"/>
            <a:chOff x="983900" y="2385192"/>
            <a:chExt cx="15833572" cy="1894003"/>
          </a:xfrm>
        </p:grpSpPr>
        <p:sp>
          <p:nvSpPr>
            <p:cNvPr id="8" name="TextBox 7">
              <a:extLst>
                <a:ext uri="{FF2B5EF4-FFF2-40B4-BE49-F238E27FC236}">
                  <a16:creationId xmlns:a16="http://schemas.microsoft.com/office/drawing/2014/main" id="{D98C54E7-9546-D812-59A6-D281D7693B9D}"/>
                </a:ext>
              </a:extLst>
            </p:cNvPr>
            <p:cNvSpPr txBox="1"/>
            <p:nvPr/>
          </p:nvSpPr>
          <p:spPr>
            <a:xfrm>
              <a:off x="2755550" y="2385192"/>
              <a:ext cx="14061922" cy="1861786"/>
            </a:xfrm>
            <a:prstGeom prst="roundRect">
              <a:avLst/>
            </a:prstGeom>
            <a:solidFill>
              <a:schemeClr val="accent6">
                <a:lumMod val="20000"/>
                <a:lumOff val="80000"/>
              </a:schemeClr>
            </a:solidFill>
          </p:spPr>
          <p:txBody>
            <a:bodyPr wrap="square" rtlCol="0">
              <a:spAutoFit/>
            </a:bodyPr>
            <a:lstStyle/>
            <a:p>
              <a:pPr algn="just">
                <a:lnSpc>
                  <a:spcPct val="150000"/>
                </a:lnSpc>
              </a:pPr>
              <a:r>
                <a:rPr lang="vi-VN" sz="2400" dirty="0">
                  <a:latin typeface="UTM Avo" panose="02040603050506020204" pitchFamily="18"/>
                  <a:cs typeface="Arial" panose="020B0604020202020204" pitchFamily="34" charset="0"/>
                </a:rPr>
                <a:t>Em hãy vẽ sơ đồ tư duy thể hiện những nội dung cụ thể của 3 ý chính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dưới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đây</a:t>
              </a:r>
              <a:r>
                <a:rPr lang="en-US" sz="2400" dirty="0">
                  <a:latin typeface="UTM Avo" panose="02040603050506020204" pitchFamily="18"/>
                  <a:cs typeface="Arial" panose="020B0604020202020204" pitchFamily="34" charset="0"/>
                </a:rPr>
                <a:t>:</a:t>
              </a:r>
              <a:endParaRPr lang="en-US" sz="2400" i="1" dirty="0">
                <a:latin typeface="UTM Avo" panose="02040603050506020204" pitchFamily="18"/>
                <a:cs typeface="Arial" panose="020B0604020202020204" pitchFamily="34" charset="0"/>
              </a:endParaRPr>
            </a:p>
          </p:txBody>
        </p:sp>
        <p:pic>
          <p:nvPicPr>
            <p:cNvPr id="9" name="Picture 8" descr="A child with glasses and a pen on a stack of books&#10;&#10;Description automatically generated">
              <a:extLst>
                <a:ext uri="{FF2B5EF4-FFF2-40B4-BE49-F238E27FC236}">
                  <a16:creationId xmlns:a16="http://schemas.microsoft.com/office/drawing/2014/main" id="{1B397FDB-35D2-0EF3-36A2-D5BDEE7EE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80" t="2915" r="9520" b="4059"/>
            <a:stretch/>
          </p:blipFill>
          <p:spPr>
            <a:xfrm>
              <a:off x="983900" y="2404789"/>
              <a:ext cx="1676400" cy="1874406"/>
            </a:xfrm>
            <a:prstGeom prst="rect">
              <a:avLst/>
            </a:prstGeom>
          </p:spPr>
        </p:pic>
      </p:grpSp>
    </p:spTree>
    <p:extLst>
      <p:ext uri="{BB962C8B-B14F-4D97-AF65-F5344CB8AC3E}">
        <p14:creationId xmlns:p14="http://schemas.microsoft.com/office/powerpoint/2010/main" val="87300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outVertical)">
                                      <p:cBhvr>
                                        <p:cTn id="22" dur="500"/>
                                        <p:tgtEl>
                                          <p:spTgt spid="6">
                                            <p:txEl>
                                              <p:pRg st="0" end="0"/>
                                            </p:txEl>
                                          </p:spTgt>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barn(outVertical)">
                                      <p:cBhvr>
                                        <p:cTn id="26" dur="500"/>
                                        <p:tgtEl>
                                          <p:spTgt spid="6">
                                            <p:txEl>
                                              <p:pRg st="1" end="1"/>
                                            </p:txEl>
                                          </p:spTgt>
                                        </p:tgtEl>
                                      </p:cBhvr>
                                    </p:animEffect>
                                  </p:childTnLst>
                                </p:cTn>
                              </p:par>
                            </p:childTnLst>
                          </p:cTn>
                        </p:par>
                        <p:par>
                          <p:cTn id="27" fill="hold">
                            <p:stCondLst>
                              <p:cond delay="1000"/>
                            </p:stCondLst>
                            <p:childTnLst>
                              <p:par>
                                <p:cTn id="28" presetID="16" presetClass="entr" presetSubtype="37" fill="hold" grpId="0" nodeType="after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barn(outVertical)">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923A96-ED76-5653-413B-A5B87362FA21}"/>
              </a:ext>
            </a:extLst>
          </p:cNvPr>
          <p:cNvSpPr txBox="1"/>
          <p:nvPr/>
        </p:nvSpPr>
        <p:spPr>
          <a:xfrm>
            <a:off x="2807411" y="1841917"/>
            <a:ext cx="9180595" cy="1121846"/>
          </a:xfrm>
          <a:prstGeom prst="rect">
            <a:avLst/>
          </a:prstGeom>
          <a:solidFill>
            <a:srgbClr val="4BACC6">
              <a:lumMod val="20000"/>
              <a:lumOff val="80000"/>
            </a:srgbClr>
          </a:solidFill>
          <a:ln>
            <a:solidFill>
              <a:srgbClr val="4BACC6">
                <a:lumMod val="20000"/>
                <a:lumOff val="80000"/>
              </a:srgbClr>
            </a:solidFill>
          </a:ln>
        </p:spPr>
        <p:txBody>
          <a:bodyPr wrap="square">
            <a:spAutoFit/>
          </a:bodyPr>
          <a:lstStyle/>
          <a:p>
            <a:pPr marL="381019" marR="0" lvl="0" indent="-381019" algn="just"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Em đã bao giờ tự ý sử dụng tài sản của người khác chưa?</a:t>
            </a:r>
          </a:p>
          <a:p>
            <a:pPr marL="381019" marR="0" lvl="0" indent="-381019" algn="just"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Nếu được làm lại, em sẽ làm gì khi ấy?</a:t>
            </a:r>
          </a:p>
        </p:txBody>
      </p:sp>
      <p:pic>
        <p:nvPicPr>
          <p:cNvPr id="9" name="Picture 8">
            <a:extLst>
              <a:ext uri="{FF2B5EF4-FFF2-40B4-BE49-F238E27FC236}">
                <a16:creationId xmlns:a16="http://schemas.microsoft.com/office/drawing/2014/main" id="{33D431C5-5324-2B0E-F00A-B2F071826C1C}"/>
              </a:ext>
            </a:extLst>
          </p:cNvPr>
          <p:cNvPicPr>
            <a:picLocks noChangeAspect="1"/>
          </p:cNvPicPr>
          <p:nvPr/>
        </p:nvPicPr>
        <p:blipFill rotWithShape="1">
          <a:blip r:embed="rId3">
            <a:extLst>
              <a:ext uri="{28A0092B-C50C-407E-A947-70E740481C1C}">
                <a14:useLocalDpi xmlns:a14="http://schemas.microsoft.com/office/drawing/2010/main" val="0"/>
              </a:ext>
            </a:extLst>
          </a:blip>
          <a:srcRect b="11228"/>
          <a:stretch/>
        </p:blipFill>
        <p:spPr>
          <a:xfrm>
            <a:off x="203994" y="1498600"/>
            <a:ext cx="2494664" cy="1930400"/>
          </a:xfrm>
          <a:prstGeom prst="rect">
            <a:avLst/>
          </a:prstGeom>
        </p:spPr>
      </p:pic>
      <p:pic>
        <p:nvPicPr>
          <p:cNvPr id="10" name="Picture 9" descr="A cartoon of boys sitting at a table&#10;&#10;Description automatically generated">
            <a:extLst>
              <a:ext uri="{FF2B5EF4-FFF2-40B4-BE49-F238E27FC236}">
                <a16:creationId xmlns:a16="http://schemas.microsoft.com/office/drawing/2014/main" id="{FBFCEBA3-5A62-1609-3EF6-33185FAD91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289" t="19350" r="17931" b="18164"/>
          <a:stretch/>
        </p:blipFill>
        <p:spPr>
          <a:xfrm>
            <a:off x="3505994" y="3244441"/>
            <a:ext cx="5537200" cy="3453923"/>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E499E8C-9135-1D37-45AE-78CB87C2C0A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768833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117E9-F717-45AA-E479-6DFB2C451E18}"/>
              </a:ext>
            </a:extLst>
          </p:cNvPr>
          <p:cNvSpPr txBox="1"/>
          <p:nvPr/>
        </p:nvSpPr>
        <p:spPr>
          <a:xfrm>
            <a:off x="0" y="1523352"/>
            <a:ext cx="12192000" cy="830997"/>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1</a:t>
            </a:r>
            <a:r>
              <a:rPr lang="vi-VN" sz="2400" b="1" dirty="0">
                <a:latin typeface="UTM Avo" panose="02040603050506020204" pitchFamily="18"/>
                <a:ea typeface="Calibri" panose="020F0502020204030204" pitchFamily="34" charset="0"/>
                <a:cs typeface="Arial" panose="020B0604020202020204" pitchFamily="34" charset="0"/>
              </a:rPr>
              <a:t>: Chia sẻ với các bạn những việc em đã làm </a:t>
            </a:r>
            <a:br>
              <a:rPr lang="vi-VN" sz="2400" b="1" dirty="0">
                <a:latin typeface="UTM Avo" panose="02040603050506020204" pitchFamily="18"/>
                <a:ea typeface="Calibri" panose="020F0502020204030204" pitchFamily="34" charset="0"/>
                <a:cs typeface="Arial" panose="020B0604020202020204" pitchFamily="34" charset="0"/>
              </a:rPr>
            </a:br>
            <a:r>
              <a:rPr lang="vi-VN" sz="2400" b="1" dirty="0">
                <a:latin typeface="UTM Avo" panose="02040603050506020204" pitchFamily="18"/>
                <a:ea typeface="Calibri" panose="020F0502020204030204" pitchFamily="34" charset="0"/>
                <a:cs typeface="Arial" panose="020B0604020202020204" pitchFamily="34" charset="0"/>
              </a:rPr>
              <a:t>thể hiện việc tôn trọng tài sản của người khác</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4" name="Freeform 10">
            <a:extLst>
              <a:ext uri="{FF2B5EF4-FFF2-40B4-BE49-F238E27FC236}">
                <a16:creationId xmlns:a16="http://schemas.microsoft.com/office/drawing/2014/main" id="{414CA5DF-3007-0D6E-9938-2557BD1FD633}"/>
              </a:ext>
            </a:extLst>
          </p:cNvPr>
          <p:cNvSpPr/>
          <p:nvPr/>
        </p:nvSpPr>
        <p:spPr>
          <a:xfrm rot="2802144">
            <a:off x="367270" y="5922824"/>
            <a:ext cx="685301" cy="693099"/>
          </a:xfrm>
          <a:custGeom>
            <a:avLst/>
            <a:gdLst/>
            <a:ahLst/>
            <a:cxnLst/>
            <a:rect l="l" t="t" r="r" b="b"/>
            <a:pathLst>
              <a:path w="1027952" h="1039648">
                <a:moveTo>
                  <a:pt x="0" y="0"/>
                </a:moveTo>
                <a:lnTo>
                  <a:pt x="1027952" y="0"/>
                </a:lnTo>
                <a:lnTo>
                  <a:pt x="1027952" y="1039648"/>
                </a:lnTo>
                <a:lnTo>
                  <a:pt x="0" y="1039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7" name="Group 6">
            <a:extLst>
              <a:ext uri="{FF2B5EF4-FFF2-40B4-BE49-F238E27FC236}">
                <a16:creationId xmlns:a16="http://schemas.microsoft.com/office/drawing/2014/main" id="{D580195D-6FA0-6C13-9253-170FF324521A}"/>
              </a:ext>
            </a:extLst>
          </p:cNvPr>
          <p:cNvGrpSpPr/>
          <p:nvPr/>
        </p:nvGrpSpPr>
        <p:grpSpPr>
          <a:xfrm>
            <a:off x="594891" y="2464728"/>
            <a:ext cx="6425615" cy="3091113"/>
            <a:chOff x="532224" y="1940248"/>
            <a:chExt cx="9638422" cy="4636670"/>
          </a:xfrm>
        </p:grpSpPr>
        <p:grpSp>
          <p:nvGrpSpPr>
            <p:cNvPr id="8" name="Group 7">
              <a:extLst>
                <a:ext uri="{FF2B5EF4-FFF2-40B4-BE49-F238E27FC236}">
                  <a16:creationId xmlns:a16="http://schemas.microsoft.com/office/drawing/2014/main" id="{7A52EC74-0296-F30C-8617-91F2A05C8456}"/>
                </a:ext>
              </a:extLst>
            </p:cNvPr>
            <p:cNvGrpSpPr/>
            <p:nvPr/>
          </p:nvGrpSpPr>
          <p:grpSpPr>
            <a:xfrm>
              <a:off x="1201205" y="3010548"/>
              <a:ext cx="8969441" cy="3566370"/>
              <a:chOff x="1201205" y="3010548"/>
              <a:chExt cx="8969441" cy="3566370"/>
            </a:xfrm>
          </p:grpSpPr>
          <p:sp>
            <p:nvSpPr>
              <p:cNvPr id="10" name="Freeform 3">
                <a:extLst>
                  <a:ext uri="{FF2B5EF4-FFF2-40B4-BE49-F238E27FC236}">
                    <a16:creationId xmlns:a16="http://schemas.microsoft.com/office/drawing/2014/main" id="{D533D4FC-4994-0AF8-ECA3-FD710E0E112D}"/>
                  </a:ext>
                </a:extLst>
              </p:cNvPr>
              <p:cNvSpPr/>
              <p:nvPr/>
            </p:nvSpPr>
            <p:spPr>
              <a:xfrm>
                <a:off x="1201205" y="3010548"/>
                <a:ext cx="8969441" cy="3566370"/>
              </a:xfrm>
              <a:prstGeom prst="wedgeRectCallout">
                <a:avLst>
                  <a:gd name="adj1" fmla="val 62793"/>
                  <a:gd name="adj2" fmla="val 41325"/>
                </a:avLst>
              </a:prstGeom>
              <a:solidFill>
                <a:srgbClr val="FFF6D9"/>
              </a:solidFill>
              <a:ln>
                <a:solidFill>
                  <a:srgbClr val="FFC000"/>
                </a:solidFill>
              </a:ln>
            </p:spPr>
            <p:txBody>
              <a:bodyPr/>
              <a:lstStyle/>
              <a:p>
                <a:endParaRPr lang="en-US" sz="2400" dirty="0">
                  <a:latin typeface="UTM Avo" panose="02040603050506020204" pitchFamily="18"/>
                  <a:cs typeface="Arial" panose="020B0604020202020204" pitchFamily="34" charset="0"/>
                </a:endParaRPr>
              </a:p>
            </p:txBody>
          </p:sp>
          <p:sp>
            <p:nvSpPr>
              <p:cNvPr id="11" name="TextBox 10">
                <a:extLst>
                  <a:ext uri="{FF2B5EF4-FFF2-40B4-BE49-F238E27FC236}">
                    <a16:creationId xmlns:a16="http://schemas.microsoft.com/office/drawing/2014/main" id="{F245C5DC-C7A1-87A2-18A5-D8BE5FD7866A}"/>
                  </a:ext>
                </a:extLst>
              </p:cNvPr>
              <p:cNvSpPr txBox="1"/>
              <p:nvPr/>
            </p:nvSpPr>
            <p:spPr>
              <a:xfrm>
                <a:off x="1790844" y="3121351"/>
                <a:ext cx="7790161" cy="3344763"/>
              </a:xfrm>
              <a:prstGeom prst="rect">
                <a:avLst/>
              </a:prstGeom>
              <a:noFill/>
            </p:spPr>
            <p:txBody>
              <a:bodyPr wrap="square">
                <a:spAutoFit/>
              </a:bodyPr>
              <a:lstStyle/>
              <a:p>
                <a:pPr algn="just">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hãy</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v</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iết và trang trí lên bông hoa một số việc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 đã làm thể hiện việc tôn trọng tài sản của người khác</a:t>
                </a:r>
                <a:endParaRPr lang="en-US" sz="2400" i="1" dirty="0">
                  <a:latin typeface="UTM Avo" panose="02040603050506020204" pitchFamily="18"/>
                  <a:cs typeface="Arial" panose="020B0604020202020204" pitchFamily="34" charset="0"/>
                </a:endParaRPr>
              </a:p>
            </p:txBody>
          </p:sp>
        </p:grpSp>
        <p:pic>
          <p:nvPicPr>
            <p:cNvPr id="9" name="Picture 8">
              <a:extLst>
                <a:ext uri="{FF2B5EF4-FFF2-40B4-BE49-F238E27FC236}">
                  <a16:creationId xmlns:a16="http://schemas.microsoft.com/office/drawing/2014/main" id="{8F758185-7A7B-45E7-EFC5-553A10193056}"/>
                </a:ext>
              </a:extLst>
            </p:cNvPr>
            <p:cNvPicPr>
              <a:picLocks noChangeAspect="1"/>
            </p:cNvPicPr>
            <p:nvPr/>
          </p:nvPicPr>
          <p:blipFill rotWithShape="1">
            <a:blip r:embed="rId5">
              <a:extLst>
                <a:ext uri="{28A0092B-C50C-407E-A947-70E740481C1C}">
                  <a14:useLocalDpi xmlns:a14="http://schemas.microsoft.com/office/drawing/2010/main" val="0"/>
                </a:ext>
              </a:extLst>
            </a:blip>
            <a:srcRect t="5850" r="65971" b="41170"/>
            <a:stretch/>
          </p:blipFill>
          <p:spPr>
            <a:xfrm rot="20608254">
              <a:off x="532224" y="1940248"/>
              <a:ext cx="1337957" cy="1712585"/>
            </a:xfrm>
            <a:prstGeom prst="rect">
              <a:avLst/>
            </a:prstGeom>
          </p:spPr>
        </p:pic>
      </p:grpSp>
      <p:pic>
        <p:nvPicPr>
          <p:cNvPr id="12" name="Picture 11" descr="A picture containing doll, toy&#10;&#10;Description automatically generated">
            <a:extLst>
              <a:ext uri="{FF2B5EF4-FFF2-40B4-BE49-F238E27FC236}">
                <a16:creationId xmlns:a16="http://schemas.microsoft.com/office/drawing/2014/main" id="{87CCC6BF-A435-BD9A-A67D-E47A34FE2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0475" y="4098168"/>
            <a:ext cx="2821286" cy="2759832"/>
          </a:xfrm>
          <a:prstGeom prst="rect">
            <a:avLst/>
          </a:prstGeom>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37D16D5-E04B-B60E-7DB4-8F5F46B23A4E}"/>
              </a:ext>
            </a:extLst>
          </p:cNvPr>
          <p:cNvSpPr/>
          <p:nvPr/>
        </p:nvSpPr>
        <p:spPr>
          <a:xfrm>
            <a:off x="131459" y="5910863"/>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sp>
        <p:nvSpPr>
          <p:cNvPr id="5" name="Rectangle: Rounded Corners 3">
            <a:extLst>
              <a:ext uri="{FF2B5EF4-FFF2-40B4-BE49-F238E27FC236}">
                <a16:creationId xmlns:a16="http://schemas.microsoft.com/office/drawing/2014/main" id="{6E6BDA4A-7B30-C81B-0521-68D8C7FAADAA}"/>
              </a:ext>
            </a:extLst>
          </p:cNvPr>
          <p:cNvSpPr/>
          <p:nvPr/>
        </p:nvSpPr>
        <p:spPr>
          <a:xfrm>
            <a:off x="436349" y="2620123"/>
            <a:ext cx="3559570" cy="165404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chemeClr val="tx1"/>
                </a:solidFill>
                <a:latin typeface="UTM Avo" panose="02040603050506020204" pitchFamily="18"/>
                <a:cs typeface="Arial" panose="020B0604020202020204" pitchFamily="34" charset="0"/>
              </a:rPr>
              <a:t>Hỏi xin phép trước khi mượn đồ của bạn</a:t>
            </a:r>
            <a:endParaRPr lang="en-US" sz="2200" dirty="0">
              <a:solidFill>
                <a:schemeClr val="tx1"/>
              </a:solidFill>
              <a:latin typeface="UTM Avo" panose="02040603050506020204" pitchFamily="18"/>
              <a:cs typeface="Arial" panose="020B0604020202020204" pitchFamily="34" charset="0"/>
            </a:endParaRPr>
          </a:p>
        </p:txBody>
      </p:sp>
      <p:sp>
        <p:nvSpPr>
          <p:cNvPr id="6" name="Rectangle: Rounded Corners 4">
            <a:extLst>
              <a:ext uri="{FF2B5EF4-FFF2-40B4-BE49-F238E27FC236}">
                <a16:creationId xmlns:a16="http://schemas.microsoft.com/office/drawing/2014/main" id="{6D51CFC8-4140-9DB4-A2CC-F0C767283B52}"/>
              </a:ext>
            </a:extLst>
          </p:cNvPr>
          <p:cNvSpPr/>
          <p:nvPr/>
        </p:nvSpPr>
        <p:spPr>
          <a:xfrm>
            <a:off x="4341085" y="2601980"/>
            <a:ext cx="3559570" cy="165404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chemeClr val="tx1"/>
                </a:solidFill>
                <a:latin typeface="UTM Avo" panose="02040603050506020204" pitchFamily="18"/>
                <a:cs typeface="Arial" panose="020B0604020202020204" pitchFamily="34" charset="0"/>
              </a:rPr>
              <a:t>Không tự ý lấy đồ của bạn khi chưa được đồng ý</a:t>
            </a:r>
            <a:endParaRPr lang="en-US" sz="2200" dirty="0">
              <a:solidFill>
                <a:schemeClr val="tx1"/>
              </a:solidFill>
              <a:latin typeface="UTM Avo" panose="02040603050506020204" pitchFamily="18"/>
              <a:cs typeface="Arial" panose="020B0604020202020204" pitchFamily="34" charset="0"/>
            </a:endParaRPr>
          </a:p>
        </p:txBody>
      </p:sp>
      <p:sp>
        <p:nvSpPr>
          <p:cNvPr id="13" name="Rectangle: Rounded Corners 5">
            <a:extLst>
              <a:ext uri="{FF2B5EF4-FFF2-40B4-BE49-F238E27FC236}">
                <a16:creationId xmlns:a16="http://schemas.microsoft.com/office/drawing/2014/main" id="{28FAABF9-0168-7680-4690-D39CFEFE2531}"/>
              </a:ext>
            </a:extLst>
          </p:cNvPr>
          <p:cNvSpPr/>
          <p:nvPr/>
        </p:nvSpPr>
        <p:spPr>
          <a:xfrm>
            <a:off x="8245821" y="2601980"/>
            <a:ext cx="3468129" cy="165404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chemeClr val="tx1"/>
                </a:solidFill>
                <a:latin typeface="UTM Avo" panose="02040603050506020204" pitchFamily="18"/>
                <a:cs typeface="Arial" panose="020B0604020202020204" pitchFamily="34" charset="0"/>
              </a:rPr>
              <a:t>Khi mượn đồ, giữ gìn và bảo quản cẩn thận, không làm hỏng</a:t>
            </a:r>
            <a:endParaRPr lang="en-US" sz="2200" dirty="0">
              <a:solidFill>
                <a:schemeClr val="tx1"/>
              </a:solidFill>
              <a:latin typeface="UTM Avo" panose="02040603050506020204" pitchFamily="18"/>
              <a:cs typeface="Arial" panose="020B0604020202020204" pitchFamily="34" charset="0"/>
            </a:endParaRPr>
          </a:p>
        </p:txBody>
      </p:sp>
      <p:sp>
        <p:nvSpPr>
          <p:cNvPr id="14" name="Line Callout 1 (Border and Accent Bar) 3">
            <a:extLst>
              <a:ext uri="{FF2B5EF4-FFF2-40B4-BE49-F238E27FC236}">
                <a16:creationId xmlns:a16="http://schemas.microsoft.com/office/drawing/2014/main" id="{6B8A453F-155B-853F-86BC-6144D83536A1}"/>
              </a:ext>
            </a:extLst>
          </p:cNvPr>
          <p:cNvSpPr/>
          <p:nvPr/>
        </p:nvSpPr>
        <p:spPr>
          <a:xfrm>
            <a:off x="309879" y="1629092"/>
            <a:ext cx="11128829" cy="795868"/>
          </a:xfrm>
          <a:prstGeom prst="accentBorderCallout1">
            <a:avLst>
              <a:gd name="adj1" fmla="val 18750"/>
              <a:gd name="adj2" fmla="val -3127"/>
              <a:gd name="adj3" fmla="val 17954"/>
              <a:gd name="adj4" fmla="val -17509"/>
            </a:avLst>
          </a:prstGeom>
          <a:solidFill>
            <a:srgbClr val="FFF7D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UTM Avo" panose="02040603050506020204" pitchFamily="18"/>
                <a:cs typeface="Arial" panose="020B0604020202020204" pitchFamily="34" charset="0"/>
              </a:rPr>
              <a:t>Gợi</a:t>
            </a:r>
            <a:r>
              <a:rPr lang="en-US" sz="2400" b="1" dirty="0">
                <a:solidFill>
                  <a:schemeClr val="tx1"/>
                </a:solidFill>
                <a:latin typeface="UTM Avo" panose="02040603050506020204" pitchFamily="18"/>
                <a:cs typeface="Arial" panose="020B0604020202020204" pitchFamily="34" charset="0"/>
              </a:rPr>
              <a:t> ý: </a:t>
            </a:r>
            <a:r>
              <a:rPr lang="en-US" sz="2400" dirty="0" err="1">
                <a:solidFill>
                  <a:schemeClr val="tx1"/>
                </a:solidFill>
                <a:latin typeface="UTM Avo" panose="02040603050506020204" pitchFamily="18"/>
                <a:cs typeface="Arial" panose="020B0604020202020204" pitchFamily="34" charset="0"/>
              </a:rPr>
              <a:t>Một</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số</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việc</a:t>
            </a:r>
            <a:r>
              <a:rPr lang="en-US" sz="2400"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làm thể hiện việc tôn trọng tài sản của người khác</a:t>
            </a:r>
            <a:endParaRPr lang="en-US" sz="2400" dirty="0">
              <a:solidFill>
                <a:schemeClr val="tx1"/>
              </a:solidFill>
              <a:latin typeface="UTM Avo" panose="02040603050506020204" pitchFamily="18"/>
              <a:cs typeface="Arial" panose="020B0604020202020204" pitchFamily="34" charset="0"/>
            </a:endParaRPr>
          </a:p>
        </p:txBody>
      </p:sp>
      <p:pic>
        <p:nvPicPr>
          <p:cNvPr id="15" name="Picture 2" descr="Vì sao em phải giữ gìn sách vở, đồ dùng học tập của mình?">
            <a:extLst>
              <a:ext uri="{FF2B5EF4-FFF2-40B4-BE49-F238E27FC236}">
                <a16:creationId xmlns:a16="http://schemas.microsoft.com/office/drawing/2014/main" id="{5F62D148-52A3-4EE5-F9EB-01B2B3B37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9708" y="4451184"/>
            <a:ext cx="2997718" cy="2248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4" descr="CST Mind: 5. Mượn đồ">
            <a:extLst>
              <a:ext uri="{FF2B5EF4-FFF2-40B4-BE49-F238E27FC236}">
                <a16:creationId xmlns:a16="http://schemas.microsoft.com/office/drawing/2014/main" id="{FD28F7D4-EF7D-DBBF-DD00-BDA9039013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421" y="4451183"/>
            <a:ext cx="2627871" cy="2248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6" descr="Tâm sự người mẹ trẻ từ một chuyện rất nhỏ - cho mượn đồ chơi của con">
            <a:extLst>
              <a:ext uri="{FF2B5EF4-FFF2-40B4-BE49-F238E27FC236}">
                <a16:creationId xmlns:a16="http://schemas.microsoft.com/office/drawing/2014/main" id="{59CE8AB7-504A-2FF9-FEAB-2A4C2E97B1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7582" y="4458441"/>
            <a:ext cx="2516835" cy="2248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812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1+#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1+#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117E9-F717-45AA-E479-6DFB2C451E18}"/>
              </a:ext>
            </a:extLst>
          </p:cNvPr>
          <p:cNvSpPr txBox="1"/>
          <p:nvPr/>
        </p:nvSpPr>
        <p:spPr>
          <a:xfrm>
            <a:off x="2038905" y="1449759"/>
            <a:ext cx="8114190" cy="830997"/>
          </a:xfrm>
          <a:prstGeom prst="rect">
            <a:avLst/>
          </a:prstGeom>
          <a:noFill/>
        </p:spPr>
        <p:txBody>
          <a:bodyPr wrap="square">
            <a:spAutoFit/>
          </a:bodyPr>
          <a:lstStyle/>
          <a:p>
            <a:pPr algn="ctr" defTabSz="609630">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2: Nhắc nhở bạn bè, người thân tôn trọng tài sản của người khác</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16" name="Freeform 5">
            <a:extLst>
              <a:ext uri="{FF2B5EF4-FFF2-40B4-BE49-F238E27FC236}">
                <a16:creationId xmlns:a16="http://schemas.microsoft.com/office/drawing/2014/main" id="{D035FB8A-B08A-0FD7-544D-1BFBD3D6D051}"/>
              </a:ext>
            </a:extLst>
          </p:cNvPr>
          <p:cNvSpPr/>
          <p:nvPr/>
        </p:nvSpPr>
        <p:spPr>
          <a:xfrm rot="10800000">
            <a:off x="4182501" y="2464727"/>
            <a:ext cx="7591883" cy="421394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7" name="Freeform 12">
            <a:extLst>
              <a:ext uri="{FF2B5EF4-FFF2-40B4-BE49-F238E27FC236}">
                <a16:creationId xmlns:a16="http://schemas.microsoft.com/office/drawing/2014/main" id="{EFB4F283-7579-5769-EC57-BB54D43EB922}"/>
              </a:ext>
            </a:extLst>
          </p:cNvPr>
          <p:cNvSpPr/>
          <p:nvPr/>
        </p:nvSpPr>
        <p:spPr>
          <a:xfrm rot="10800000">
            <a:off x="553019" y="2497279"/>
            <a:ext cx="3296805" cy="414884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C0504D">
              <a:lumMod val="60000"/>
              <a:lumOff val="4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8" name="TextBox 17">
            <a:extLst>
              <a:ext uri="{FF2B5EF4-FFF2-40B4-BE49-F238E27FC236}">
                <a16:creationId xmlns:a16="http://schemas.microsoft.com/office/drawing/2014/main" id="{BE858C96-BCAF-90AF-FCEA-5E5669A267B9}"/>
              </a:ext>
            </a:extLst>
          </p:cNvPr>
          <p:cNvSpPr txBox="1"/>
          <p:nvPr/>
        </p:nvSpPr>
        <p:spPr>
          <a:xfrm>
            <a:off x="4621689" y="2704941"/>
            <a:ext cx="6713505" cy="3733523"/>
          </a:xfrm>
          <a:prstGeom prst="rect">
            <a:avLst/>
          </a:prstGeom>
          <a:noFill/>
        </p:spPr>
        <p:txBody>
          <a:bodyPr wrap="square">
            <a:spAutoFit/>
          </a:bodyPr>
          <a:lstStyle/>
          <a:p>
            <a:pPr marL="381019" indent="-381019" algn="just" defTabSz="609630">
              <a:lnSpc>
                <a:spcPct val="150000"/>
              </a:lnSpc>
              <a:buFont typeface="Courier New" panose="02070309020205020404" pitchFamily="49" charset="0"/>
              <a:buChar char="o"/>
            </a:pPr>
            <a:r>
              <a:rPr lang="en-US" sz="2300" b="1" dirty="0" err="1">
                <a:solidFill>
                  <a:prstClr val="black"/>
                </a:solidFill>
                <a:latin typeface="UTM Avo" panose="02040603050506020204" pitchFamily="18"/>
                <a:ea typeface="Calibri" panose="020F0502020204030204" pitchFamily="34" charset="0"/>
                <a:cs typeface="Arial" panose="020B0604020202020204" pitchFamily="34" charset="0"/>
              </a:rPr>
              <a:t>Nhiệm</a:t>
            </a:r>
            <a:r>
              <a:rPr lang="en-US" sz="23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b="1" dirty="0" err="1">
                <a:solidFill>
                  <a:prstClr val="black"/>
                </a:solidFill>
                <a:latin typeface="UTM Avo" panose="02040603050506020204" pitchFamily="18"/>
                <a:ea typeface="Calibri" panose="020F0502020204030204" pitchFamily="34" charset="0"/>
                <a:cs typeface="Arial" panose="020B0604020202020204" pitchFamily="34" charset="0"/>
              </a:rPr>
              <a:t>vụ</a:t>
            </a:r>
            <a:r>
              <a:rPr lang="en-US" sz="23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b="1" dirty="0" err="1">
                <a:solidFill>
                  <a:prstClr val="black"/>
                </a:solidFill>
                <a:latin typeface="UTM Avo" panose="02040603050506020204" pitchFamily="18"/>
                <a:ea typeface="Calibri" panose="020F0502020204030204" pitchFamily="34" charset="0"/>
                <a:cs typeface="Arial" panose="020B0604020202020204" pitchFamily="34" charset="0"/>
              </a:rPr>
              <a:t>về</a:t>
            </a:r>
            <a:r>
              <a:rPr lang="en-US" sz="23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b="1" dirty="0" err="1">
                <a:solidFill>
                  <a:prstClr val="black"/>
                </a:solidFill>
                <a:latin typeface="UTM Avo" panose="02040603050506020204" pitchFamily="18"/>
                <a:ea typeface="Calibri" panose="020F0502020204030204" pitchFamily="34" charset="0"/>
                <a:cs typeface="Arial" panose="020B0604020202020204" pitchFamily="34" charset="0"/>
              </a:rPr>
              <a:t>nhà</a:t>
            </a:r>
            <a:r>
              <a:rPr lang="vi-VN" sz="23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Các</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em</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vi-VN" sz="2300" dirty="0">
                <a:solidFill>
                  <a:prstClr val="black"/>
                </a:solidFill>
                <a:latin typeface="UTM Avo" panose="02040603050506020204" pitchFamily="18"/>
                <a:ea typeface="Calibri" panose="020F0502020204030204" pitchFamily="34" charset="0"/>
                <a:cs typeface="Arial" panose="020B0604020202020204" pitchFamily="34" charset="0"/>
              </a:rPr>
              <a:t>nhắc nhở bạn bè, người thân tôn trọng tài sản của người khác và chia sẻ với bạn bè.</a:t>
            </a:r>
            <a:endParaRPr lang="en-US" sz="2300" dirty="0">
              <a:solidFill>
                <a:prstClr val="black"/>
              </a:solidFill>
              <a:latin typeface="UTM Avo" panose="02040603050506020204" pitchFamily="18"/>
              <a:ea typeface="Calibri" panose="020F0502020204030204" pitchFamily="34" charset="0"/>
              <a:cs typeface="Arial" panose="020B0604020202020204" pitchFamily="34" charset="0"/>
            </a:endParaRPr>
          </a:p>
          <a:p>
            <a:pPr marL="381019" indent="-381019" algn="just" defTabSz="609630">
              <a:lnSpc>
                <a:spcPct val="150000"/>
              </a:lnSpc>
              <a:buFont typeface="Wingdings" panose="05000000000000000000" pitchFamily="2" charset="2"/>
              <a:buChar char="v"/>
            </a:pPr>
            <a:r>
              <a:rPr lang="vi-VN" sz="2300" b="1" dirty="0">
                <a:solidFill>
                  <a:srgbClr val="FF0000"/>
                </a:solidFill>
                <a:latin typeface="UTM Avo" panose="02040603050506020204" pitchFamily="18"/>
                <a:ea typeface="Calibri" panose="020F0502020204030204" pitchFamily="34" charset="0"/>
                <a:cs typeface="Arial" panose="020B0604020202020204" pitchFamily="34" charset="0"/>
              </a:rPr>
              <a:t>Hướng dẫn</a:t>
            </a:r>
            <a:r>
              <a:rPr lang="en-US" sz="2300" b="1" dirty="0">
                <a:solidFill>
                  <a:srgbClr val="FF0000"/>
                </a:solidFill>
                <a:latin typeface="UTM Avo" panose="02040603050506020204" pitchFamily="18"/>
                <a:ea typeface="Calibri" panose="020F0502020204030204" pitchFamily="34" charset="0"/>
                <a:cs typeface="Arial" panose="020B0604020202020204" pitchFamily="34" charset="0"/>
              </a:rPr>
              <a:t>:</a:t>
            </a:r>
            <a:r>
              <a:rPr lang="vi-VN" sz="2300" b="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Các</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em</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ghi</a:t>
            </a:r>
            <a:r>
              <a:rPr lang="vi-VN" sz="2300" dirty="0">
                <a:solidFill>
                  <a:prstClr val="black"/>
                </a:solidFill>
                <a:latin typeface="UTM Avo" panose="02040603050506020204" pitchFamily="18"/>
                <a:ea typeface="Calibri" panose="020F0502020204030204" pitchFamily="34" charset="0"/>
                <a:cs typeface="Arial" panose="020B0604020202020204" pitchFamily="34" charset="0"/>
              </a:rPr>
              <a:t> vào sổ những điều đã nhắc nhở bạn bè, người thân tôn trọng tài sản của người khác và nộp lại vào tiết học sau.</a:t>
            </a:r>
            <a:endParaRPr lang="en-US" sz="23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pic>
        <p:nvPicPr>
          <p:cNvPr id="19" name="Picture 11">
            <a:extLst>
              <a:ext uri="{FF2B5EF4-FFF2-40B4-BE49-F238E27FC236}">
                <a16:creationId xmlns:a16="http://schemas.microsoft.com/office/drawing/2014/main" id="{4F3F75F1-8CA5-05B9-4DA7-CD7D461D77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3018" y="3696219"/>
            <a:ext cx="3319164" cy="2949907"/>
          </a:xfrm>
          <a:prstGeom prst="rect">
            <a:avLst/>
          </a:prstGeom>
        </p:spPr>
      </p:pic>
    </p:spTree>
    <p:extLst>
      <p:ext uri="{BB962C8B-B14F-4D97-AF65-F5344CB8AC3E}">
        <p14:creationId xmlns:p14="http://schemas.microsoft.com/office/powerpoint/2010/main" val="287500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barn(outVertical)">
                                      <p:cBhvr>
                                        <p:cTn id="19" dur="5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barn(outVertical)">
                                      <p:cBhvr>
                                        <p:cTn id="24"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EA29A0AE-DB94-F0B3-AD86-033A1B17C153}"/>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46618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527A1334-5D41-0498-0CAB-FDCF5D741CF3}"/>
              </a:ext>
            </a:extLst>
          </p:cNvPr>
          <p:cNvSpPr/>
          <p:nvPr/>
        </p:nvSpPr>
        <p:spPr>
          <a:xfrm>
            <a:off x="3045994" y="1558463"/>
            <a:ext cx="6525127" cy="3741073"/>
          </a:xfrm>
          <a:prstGeom prst="wedgeEllipseCallout">
            <a:avLst>
              <a:gd name="adj1" fmla="val -54167"/>
              <a:gd name="adj2" fmla="val 24515"/>
            </a:avLst>
          </a:prstGeom>
          <a:ln w="28575">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3" name="TextBox 2">
            <a:extLst>
              <a:ext uri="{FF2B5EF4-FFF2-40B4-BE49-F238E27FC236}">
                <a16:creationId xmlns:a16="http://schemas.microsoft.com/office/drawing/2014/main" id="{C2E4E561-1B8C-F8B5-E65E-FF8538294B2E}"/>
              </a:ext>
            </a:extLst>
          </p:cNvPr>
          <p:cNvSpPr txBox="1"/>
          <p:nvPr/>
        </p:nvSpPr>
        <p:spPr>
          <a:xfrm>
            <a:off x="3045995" y="3063375"/>
            <a:ext cx="6525126" cy="830997"/>
          </a:xfrm>
          <a:prstGeom prst="rect">
            <a:avLst/>
          </a:prstGeom>
          <a:noFill/>
        </p:spPr>
        <p:txBody>
          <a:bodyPr wrap="square">
            <a:spAutoFit/>
          </a:bodyPr>
          <a:lstStyle/>
          <a:p>
            <a:pPr algn="ctr"/>
            <a:r>
              <a:rPr lang="vi-VN" sz="2400" b="0" i="0" dirty="0">
                <a:solidFill>
                  <a:srgbClr val="000000"/>
                </a:solidFill>
                <a:effectLst/>
                <a:latin typeface="UTM Avo" panose="02040603050506020204" pitchFamily="18"/>
              </a:rPr>
              <a:t>”Tôn trọng tài sản mọi người,</a:t>
            </a:r>
          </a:p>
          <a:p>
            <a:pPr algn="ctr"/>
            <a:r>
              <a:rPr lang="en-VN" sz="2400" b="0" i="0" dirty="0">
                <a:solidFill>
                  <a:srgbClr val="000000"/>
                </a:solidFill>
                <a:effectLst/>
                <a:latin typeface="UTM Avo" panose="02040603050506020204" pitchFamily="18"/>
              </a:rPr>
              <a:t>Việc làm tốt đẹp bạn thời chớ quên.”</a:t>
            </a:r>
            <a:endParaRPr lang="vi-VN" sz="2400" b="0" i="0" dirty="0">
              <a:solidFill>
                <a:srgbClr val="000000"/>
              </a:solidFill>
              <a:effectLst/>
              <a:latin typeface="UTM Avo" panose="02040603050506020204" pitchFamily="18"/>
            </a:endParaRPr>
          </a:p>
        </p:txBody>
      </p:sp>
      <p:pic>
        <p:nvPicPr>
          <p:cNvPr id="4" name="Picture 2" descr="Hình ảnh đồ họa Giáo viên PNG, 37000+ nguồn tải về miễn phí.">
            <a:extLst>
              <a:ext uri="{FF2B5EF4-FFF2-40B4-BE49-F238E27FC236}">
                <a16:creationId xmlns:a16="http://schemas.microsoft.com/office/drawing/2014/main" id="{2350AAE0-2201-98B8-98FF-1D9A358D57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F9D3990-3217-CF21-53DF-7EFBCB063C22}"/>
              </a:ext>
            </a:extLst>
          </p:cNvPr>
          <p:cNvGrpSpPr/>
          <p:nvPr/>
        </p:nvGrpSpPr>
        <p:grpSpPr>
          <a:xfrm>
            <a:off x="664652" y="1085235"/>
            <a:ext cx="3386059" cy="3439626"/>
            <a:chOff x="594846" y="1891431"/>
            <a:chExt cx="6229033" cy="6473161"/>
          </a:xfrm>
        </p:grpSpPr>
        <p:grpSp>
          <p:nvGrpSpPr>
            <p:cNvPr id="4" name="Group 6">
              <a:extLst>
                <a:ext uri="{FF2B5EF4-FFF2-40B4-BE49-F238E27FC236}">
                  <a16:creationId xmlns:a16="http://schemas.microsoft.com/office/drawing/2014/main" id="{41BAB39B-3E3D-118D-D647-4F3280FBD4DB}"/>
                </a:ext>
              </a:extLst>
            </p:cNvPr>
            <p:cNvGrpSpPr/>
            <p:nvPr/>
          </p:nvGrpSpPr>
          <p:grpSpPr>
            <a:xfrm>
              <a:off x="594846" y="2135559"/>
              <a:ext cx="6229033" cy="6229033"/>
              <a:chOff x="0" y="0"/>
              <a:chExt cx="812800" cy="812800"/>
            </a:xfrm>
          </p:grpSpPr>
          <p:sp>
            <p:nvSpPr>
              <p:cNvPr id="7" name="Freeform 7">
                <a:extLst>
                  <a:ext uri="{FF2B5EF4-FFF2-40B4-BE49-F238E27FC236}">
                    <a16:creationId xmlns:a16="http://schemas.microsoft.com/office/drawing/2014/main" id="{DDB788BC-DEC4-ED7D-B0D8-CE7DE0BF5C3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sz="800">
                  <a:latin typeface="UTM Avo" panose="02040603050506020204" pitchFamily="18"/>
                </a:endParaRPr>
              </a:p>
            </p:txBody>
          </p:sp>
          <p:sp>
            <p:nvSpPr>
              <p:cNvPr id="8" name="TextBox 8">
                <a:extLst>
                  <a:ext uri="{FF2B5EF4-FFF2-40B4-BE49-F238E27FC236}">
                    <a16:creationId xmlns:a16="http://schemas.microsoft.com/office/drawing/2014/main" id="{0B5F79A7-F704-FE19-4B88-D7E675C20D6D}"/>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endParaRPr>
              </a:p>
            </p:txBody>
          </p:sp>
        </p:grpSp>
        <p:pic>
          <p:nvPicPr>
            <p:cNvPr id="5" name="Picture 11">
              <a:extLst>
                <a:ext uri="{FF2B5EF4-FFF2-40B4-BE49-F238E27FC236}">
                  <a16:creationId xmlns:a16="http://schemas.microsoft.com/office/drawing/2014/main" id="{CE951E4E-2298-3EEF-4791-B13BC77DC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6866">
              <a:off x="1753508" y="1891431"/>
              <a:ext cx="3587522" cy="926233"/>
            </a:xfrm>
            <a:prstGeom prst="rect">
              <a:avLst/>
            </a:prstGeom>
          </p:spPr>
        </p:pic>
        <p:sp>
          <p:nvSpPr>
            <p:cNvPr id="6" name="TextBox 5">
              <a:extLst>
                <a:ext uri="{FF2B5EF4-FFF2-40B4-BE49-F238E27FC236}">
                  <a16:creationId xmlns:a16="http://schemas.microsoft.com/office/drawing/2014/main" id="{FBFCD8E0-1A34-41F9-0893-F79AA44CAA3D}"/>
                </a:ext>
              </a:extLst>
            </p:cNvPr>
            <p:cNvSpPr txBox="1"/>
            <p:nvPr/>
          </p:nvSpPr>
          <p:spPr>
            <a:xfrm>
              <a:off x="1216589" y="3954371"/>
              <a:ext cx="4985538" cy="1879192"/>
            </a:xfrm>
            <a:prstGeom prst="rect">
              <a:avLst/>
            </a:prstGeom>
            <a:noFill/>
          </p:spPr>
          <p:txBody>
            <a:bodyPr wrap="square" rtlCol="0">
              <a:spAutoFit/>
            </a:bodyPr>
            <a:lstStyle/>
            <a:p>
              <a:pPr algn="ctr">
                <a:lnSpc>
                  <a:spcPct val="150000"/>
                </a:lnSpc>
              </a:pPr>
              <a:r>
                <a:rPr lang="en-US" sz="2800" b="1" dirty="0">
                  <a:solidFill>
                    <a:schemeClr val="bg1"/>
                  </a:solidFill>
                  <a:latin typeface="UTM Avo" panose="02040603050506020204" pitchFamily="18"/>
                  <a:ea typeface="Calibri" panose="020F0502020204030204" pitchFamily="34" charset="0"/>
                  <a:cs typeface="Arial" panose="020B0604020202020204" pitchFamily="34" charset="0"/>
                </a:rPr>
                <a:t>HƯỚNG DẪN VỀ NHÀ</a:t>
              </a:r>
            </a:p>
          </p:txBody>
        </p:sp>
      </p:grpSp>
      <p:pic>
        <p:nvPicPr>
          <p:cNvPr id="9" name="Picture 8" descr="A picture containing vector graphics&#10;&#10;Description automatically generated">
            <a:extLst>
              <a:ext uri="{FF2B5EF4-FFF2-40B4-BE49-F238E27FC236}">
                <a16:creationId xmlns:a16="http://schemas.microsoft.com/office/drawing/2014/main" id="{E355B064-6EA3-F915-881C-AE66272068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452" y="3602936"/>
            <a:ext cx="2878453" cy="2878453"/>
          </a:xfrm>
          <a:prstGeom prst="rect">
            <a:avLst/>
          </a:prstGeom>
        </p:spPr>
      </p:pic>
      <p:grpSp>
        <p:nvGrpSpPr>
          <p:cNvPr id="10" name="Group 9">
            <a:extLst>
              <a:ext uri="{FF2B5EF4-FFF2-40B4-BE49-F238E27FC236}">
                <a16:creationId xmlns:a16="http://schemas.microsoft.com/office/drawing/2014/main" id="{A13D1D36-36D3-4044-CD42-0429B42154B5}"/>
              </a:ext>
            </a:extLst>
          </p:cNvPr>
          <p:cNvGrpSpPr/>
          <p:nvPr/>
        </p:nvGrpSpPr>
        <p:grpSpPr>
          <a:xfrm>
            <a:off x="5224141" y="1331321"/>
            <a:ext cx="6352423" cy="1760836"/>
            <a:chOff x="8077345" y="402400"/>
            <a:chExt cx="9528634" cy="3787077"/>
          </a:xfrm>
        </p:grpSpPr>
        <p:grpSp>
          <p:nvGrpSpPr>
            <p:cNvPr id="11" name="Group 10">
              <a:extLst>
                <a:ext uri="{FF2B5EF4-FFF2-40B4-BE49-F238E27FC236}">
                  <a16:creationId xmlns:a16="http://schemas.microsoft.com/office/drawing/2014/main" id="{85B59DA8-4A7F-F264-0E88-A550BB12B511}"/>
                </a:ext>
              </a:extLst>
            </p:cNvPr>
            <p:cNvGrpSpPr/>
            <p:nvPr/>
          </p:nvGrpSpPr>
          <p:grpSpPr>
            <a:xfrm>
              <a:off x="8523923" y="665791"/>
              <a:ext cx="9082056" cy="3523686"/>
              <a:chOff x="-514228" y="3378590"/>
              <a:chExt cx="9082056" cy="3523686"/>
            </a:xfrm>
          </p:grpSpPr>
          <p:grpSp>
            <p:nvGrpSpPr>
              <p:cNvPr id="13" name="Group 2">
                <a:extLst>
                  <a:ext uri="{FF2B5EF4-FFF2-40B4-BE49-F238E27FC236}">
                    <a16:creationId xmlns:a16="http://schemas.microsoft.com/office/drawing/2014/main" id="{2DD2B225-3067-D857-BE3C-BEA5A3B7F296}"/>
                  </a:ext>
                </a:extLst>
              </p:cNvPr>
              <p:cNvGrpSpPr/>
              <p:nvPr/>
            </p:nvGrpSpPr>
            <p:grpSpPr>
              <a:xfrm>
                <a:off x="-514228" y="3378590"/>
                <a:ext cx="9082056" cy="3523686"/>
                <a:chOff x="-612582" y="-76200"/>
                <a:chExt cx="2291338" cy="889000"/>
              </a:xfrm>
            </p:grpSpPr>
            <p:sp>
              <p:nvSpPr>
                <p:cNvPr id="15" name="Freeform 3">
                  <a:extLst>
                    <a:ext uri="{FF2B5EF4-FFF2-40B4-BE49-F238E27FC236}">
                      <a16:creationId xmlns:a16="http://schemas.microsoft.com/office/drawing/2014/main" id="{E7811C16-797F-6948-885C-1703B4A8465F}"/>
                    </a:ext>
                  </a:extLst>
                </p:cNvPr>
                <p:cNvSpPr/>
                <p:nvPr/>
              </p:nvSpPr>
              <p:spPr>
                <a:xfrm>
                  <a:off x="-612582" y="63240"/>
                  <a:ext cx="2291338" cy="65833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2667">
                    <a:latin typeface="UTM Avo" panose="02040603050506020204" pitchFamily="18"/>
                  </a:endParaRPr>
                </a:p>
              </p:txBody>
            </p:sp>
            <p:sp>
              <p:nvSpPr>
                <p:cNvPr id="16" name="TextBox 4">
                  <a:extLst>
                    <a:ext uri="{FF2B5EF4-FFF2-40B4-BE49-F238E27FC236}">
                      <a16:creationId xmlns:a16="http://schemas.microsoft.com/office/drawing/2014/main" id="{65D1C1AC-B8EF-7E22-F6A1-32DFF13EF1E8}"/>
                    </a:ext>
                  </a:extLst>
                </p:cNvPr>
                <p:cNvSpPr txBox="1"/>
                <p:nvPr/>
              </p:nvSpPr>
              <p:spPr>
                <a:xfrm>
                  <a:off x="0" y="-76200"/>
                  <a:ext cx="812800" cy="889000"/>
                </a:xfrm>
                <a:prstGeom prst="rect">
                  <a:avLst/>
                </a:prstGeom>
              </p:spPr>
              <p:txBody>
                <a:bodyPr lIns="31657" tIns="31657" rIns="31657" bIns="31657" rtlCol="0" anchor="ctr"/>
                <a:lstStyle/>
                <a:p>
                  <a:pPr algn="ctr">
                    <a:lnSpc>
                      <a:spcPts val="4107"/>
                    </a:lnSpc>
                  </a:pPr>
                  <a:endParaRPr sz="2667">
                    <a:latin typeface="UTM Avo" panose="02040603050506020204" pitchFamily="18"/>
                  </a:endParaRPr>
                </a:p>
              </p:txBody>
            </p:sp>
          </p:grpSp>
          <p:sp>
            <p:nvSpPr>
              <p:cNvPr id="14" name="TextBox 13">
                <a:extLst>
                  <a:ext uri="{FF2B5EF4-FFF2-40B4-BE49-F238E27FC236}">
                    <a16:creationId xmlns:a16="http://schemas.microsoft.com/office/drawing/2014/main" id="{A329FD1B-2936-5E5A-9C61-A0E00D108BA6}"/>
                  </a:ext>
                </a:extLst>
              </p:cNvPr>
              <p:cNvSpPr txBox="1"/>
              <p:nvPr/>
            </p:nvSpPr>
            <p:spPr>
              <a:xfrm>
                <a:off x="541439" y="4012052"/>
                <a:ext cx="6824098" cy="1692579"/>
              </a:xfrm>
              <a:prstGeom prst="rect">
                <a:avLst/>
              </a:prstGeom>
              <a:noFill/>
            </p:spPr>
            <p:txBody>
              <a:bodyPr wrap="square">
                <a:spAutoFit/>
              </a:bodyPr>
              <a:lstStyle/>
              <a:p>
                <a:pPr algn="ctr">
                  <a:lnSpc>
                    <a:spcPct val="150000"/>
                  </a:lnSpc>
                </a:pPr>
                <a:r>
                  <a:rPr lang="vi-VN" sz="2400" dirty="0">
                    <a:latin typeface="UTM Avo" panose="02040603050506020204" pitchFamily="18"/>
                    <a:ea typeface="Calibri" panose="020F0502020204030204" pitchFamily="34" charset="0"/>
                    <a:cs typeface="Arial" panose="020B0604020202020204" pitchFamily="34" charset="0"/>
                  </a:rPr>
                  <a:t>Đọc lại bài học </a:t>
                </a:r>
                <a:r>
                  <a:rPr lang="vi-VN" sz="2400" b="1" i="1" dirty="0">
                    <a:latin typeface="UTM Avo" panose="02040603050506020204" pitchFamily="18"/>
                    <a:ea typeface="Calibri" panose="020F0502020204030204" pitchFamily="34" charset="0"/>
                    <a:cs typeface="Arial" panose="020B0604020202020204" pitchFamily="34" charset="0"/>
                  </a:rPr>
                  <a:t>Em tôn trọng tài sản của người khác</a:t>
                </a:r>
                <a:endParaRPr lang="fr-FR" sz="2400" b="1" i="1" dirty="0">
                  <a:latin typeface="UTM Avo" panose="02040603050506020204" pitchFamily="18"/>
                  <a:ea typeface="Calibri" panose="020F050202020403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EC4A135F-A0C8-E920-A14D-D1C69A5604A8}"/>
                </a:ext>
              </a:extLst>
            </p:cNvPr>
            <p:cNvSpPr txBox="1"/>
            <p:nvPr/>
          </p:nvSpPr>
          <p:spPr>
            <a:xfrm>
              <a:off x="8077345" y="402400"/>
              <a:ext cx="1222474" cy="1254523"/>
            </a:xfrm>
            <a:prstGeom prst="rect">
              <a:avLst/>
            </a:prstGeom>
          </p:spPr>
          <p:txBody>
            <a:bodyPr lIns="33867" tIns="33867" rIns="33867" bIns="33867" rtlCol="0" anchor="ctr"/>
            <a:lstStyle/>
            <a:p>
              <a:pPr algn="ctr">
                <a:lnSpc>
                  <a:spcPts val="1773"/>
                </a:lnSpc>
              </a:pPr>
              <a:endParaRPr sz="2667">
                <a:latin typeface="UTM Avo" panose="02040603050506020204" pitchFamily="18"/>
              </a:endParaRPr>
            </a:p>
          </p:txBody>
        </p:sp>
      </p:grpSp>
      <p:grpSp>
        <p:nvGrpSpPr>
          <p:cNvPr id="17" name="Group 16">
            <a:extLst>
              <a:ext uri="{FF2B5EF4-FFF2-40B4-BE49-F238E27FC236}">
                <a16:creationId xmlns:a16="http://schemas.microsoft.com/office/drawing/2014/main" id="{15F034D5-93E1-EB10-CF3E-7082FA44FFAA}"/>
              </a:ext>
            </a:extLst>
          </p:cNvPr>
          <p:cNvGrpSpPr/>
          <p:nvPr/>
        </p:nvGrpSpPr>
        <p:grpSpPr>
          <a:xfrm>
            <a:off x="5521859" y="4644158"/>
            <a:ext cx="6266411" cy="1449955"/>
            <a:chOff x="8547437" y="6754048"/>
            <a:chExt cx="9399616" cy="3118456"/>
          </a:xfrm>
        </p:grpSpPr>
        <p:sp>
          <p:nvSpPr>
            <p:cNvPr id="18" name="Freeform 3">
              <a:extLst>
                <a:ext uri="{FF2B5EF4-FFF2-40B4-BE49-F238E27FC236}">
                  <a16:creationId xmlns:a16="http://schemas.microsoft.com/office/drawing/2014/main" id="{59DDC19B-ED28-E412-955C-3F8414922AD3}"/>
                </a:ext>
              </a:extLst>
            </p:cNvPr>
            <p:cNvSpPr/>
            <p:nvPr/>
          </p:nvSpPr>
          <p:spPr>
            <a:xfrm>
              <a:off x="8547437" y="7012436"/>
              <a:ext cx="9082057" cy="2860068"/>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2667">
                <a:latin typeface="UTM Avo" panose="02040603050506020204" pitchFamily="18"/>
              </a:endParaRPr>
            </a:p>
          </p:txBody>
        </p:sp>
        <p:sp>
          <p:nvSpPr>
            <p:cNvPr id="19" name="TextBox 18">
              <a:extLst>
                <a:ext uri="{FF2B5EF4-FFF2-40B4-BE49-F238E27FC236}">
                  <a16:creationId xmlns:a16="http://schemas.microsoft.com/office/drawing/2014/main" id="{80CF22AF-AB29-EACF-D9FC-672E4350672E}"/>
                </a:ext>
              </a:extLst>
            </p:cNvPr>
            <p:cNvSpPr txBox="1"/>
            <p:nvPr/>
          </p:nvSpPr>
          <p:spPr>
            <a:xfrm>
              <a:off x="9134214" y="7279999"/>
              <a:ext cx="7879308" cy="1697484"/>
            </a:xfrm>
            <a:prstGeom prst="rect">
              <a:avLst/>
            </a:prstGeom>
            <a:noFill/>
          </p:spPr>
          <p:txBody>
            <a:bodyPr wrap="square">
              <a:spAutoFit/>
            </a:bodyPr>
            <a:lstStyle/>
            <a:p>
              <a:pPr algn="ctr">
                <a:lnSpc>
                  <a:spcPct val="150000"/>
                </a:lnSpc>
              </a:pPr>
              <a:r>
                <a:rPr lang="vi-VN" sz="2400" dirty="0">
                  <a:latin typeface="UTM Avo" panose="02040603050506020204" pitchFamily="18"/>
                  <a:ea typeface="Calibri" panose="020F0502020204030204" pitchFamily="34" charset="0"/>
                  <a:cs typeface="Arial" panose="020B0604020202020204" pitchFamily="34" charset="0"/>
                </a:rPr>
                <a:t>Đọc trước </a:t>
              </a:r>
              <a:r>
                <a:rPr lang="vi-VN" sz="2400" b="1" i="1" dirty="0">
                  <a:latin typeface="UTM Avo" panose="02040603050506020204" pitchFamily="18"/>
                  <a:ea typeface="Calibri" panose="020F0502020204030204" pitchFamily="34" charset="0"/>
                  <a:cs typeface="Arial" panose="020B0604020202020204" pitchFamily="34" charset="0"/>
                </a:rPr>
                <a:t>Bài 8 – Em bảo vệ của công </a:t>
              </a:r>
              <a:r>
                <a:rPr lang="vi-VN" sz="2400" i="1" dirty="0">
                  <a:latin typeface="UTM Avo" panose="02040603050506020204" pitchFamily="18"/>
                  <a:ea typeface="Calibri" panose="020F0502020204030204" pitchFamily="34" charset="0"/>
                  <a:cs typeface="Arial" panose="020B0604020202020204" pitchFamily="34" charset="0"/>
                </a:rPr>
                <a:t>(SHS</a:t>
              </a:r>
              <a:r>
                <a:rPr lang="en-US" sz="2400" i="1" dirty="0">
                  <a:latin typeface="UTM Avo" panose="02040603050506020204" pitchFamily="18"/>
                  <a:ea typeface="Calibri" panose="020F0502020204030204" pitchFamily="34" charset="0"/>
                  <a:cs typeface="Arial" panose="020B0604020202020204" pitchFamily="34" charset="0"/>
                </a:rPr>
                <a:t> – tr.38)</a:t>
              </a:r>
              <a:endParaRPr lang="vi-VN" sz="2400" b="1" i="1" dirty="0">
                <a:latin typeface="UTM Avo" panose="02040603050506020204" pitchFamily="18"/>
                <a:ea typeface="Calibri" panose="020F0502020204030204" pitchFamily="34" charset="0"/>
                <a:cs typeface="Arial" panose="020B0604020202020204" pitchFamily="34" charset="0"/>
              </a:endParaRPr>
            </a:p>
          </p:txBody>
        </p:sp>
        <p:sp>
          <p:nvSpPr>
            <p:cNvPr id="20" name="TextBox 16">
              <a:extLst>
                <a:ext uri="{FF2B5EF4-FFF2-40B4-BE49-F238E27FC236}">
                  <a16:creationId xmlns:a16="http://schemas.microsoft.com/office/drawing/2014/main" id="{39E6505B-EF3C-EABE-F58F-7D59E146A240}"/>
                </a:ext>
              </a:extLst>
            </p:cNvPr>
            <p:cNvSpPr txBox="1"/>
            <p:nvPr/>
          </p:nvSpPr>
          <p:spPr>
            <a:xfrm>
              <a:off x="16528252" y="6754048"/>
              <a:ext cx="1418801" cy="1493239"/>
            </a:xfrm>
            <a:prstGeom prst="rect">
              <a:avLst/>
            </a:prstGeom>
          </p:spPr>
          <p:txBody>
            <a:bodyPr lIns="33867" tIns="33867" rIns="33867" bIns="33867" rtlCol="0" anchor="ctr"/>
            <a:lstStyle/>
            <a:p>
              <a:pPr algn="ctr">
                <a:lnSpc>
                  <a:spcPts val="1773"/>
                </a:lnSpc>
              </a:pPr>
              <a:endParaRPr sz="2667">
                <a:latin typeface="UTM Avo" panose="02040603050506020204" pitchFamily="18"/>
              </a:endParaRPr>
            </a:p>
          </p:txBody>
        </p:sp>
      </p:grpSp>
      <p:grpSp>
        <p:nvGrpSpPr>
          <p:cNvPr id="21" name="Group 20">
            <a:extLst>
              <a:ext uri="{FF2B5EF4-FFF2-40B4-BE49-F238E27FC236}">
                <a16:creationId xmlns:a16="http://schemas.microsoft.com/office/drawing/2014/main" id="{37F61D53-B9ED-BF7E-0395-3064C67062CC}"/>
              </a:ext>
            </a:extLst>
          </p:cNvPr>
          <p:cNvGrpSpPr/>
          <p:nvPr/>
        </p:nvGrpSpPr>
        <p:grpSpPr>
          <a:xfrm>
            <a:off x="5154076" y="3261524"/>
            <a:ext cx="6422488" cy="1222783"/>
            <a:chOff x="7990319" y="3968256"/>
            <a:chExt cx="9633732" cy="2629872"/>
          </a:xfrm>
        </p:grpSpPr>
        <p:sp>
          <p:nvSpPr>
            <p:cNvPr id="22" name="Freeform 3">
              <a:extLst>
                <a:ext uri="{FF2B5EF4-FFF2-40B4-BE49-F238E27FC236}">
                  <a16:creationId xmlns:a16="http://schemas.microsoft.com/office/drawing/2014/main" id="{84202603-4D56-D8B7-E7C0-8AF131E23527}"/>
                </a:ext>
              </a:extLst>
            </p:cNvPr>
            <p:cNvSpPr/>
            <p:nvPr/>
          </p:nvSpPr>
          <p:spPr>
            <a:xfrm>
              <a:off x="8541994" y="3968256"/>
              <a:ext cx="9082057" cy="260940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2667">
                <a:latin typeface="UTM Avo" panose="02040603050506020204" pitchFamily="18"/>
              </a:endParaRPr>
            </a:p>
          </p:txBody>
        </p:sp>
        <p:sp>
          <p:nvSpPr>
            <p:cNvPr id="23" name="TextBox 22">
              <a:extLst>
                <a:ext uri="{FF2B5EF4-FFF2-40B4-BE49-F238E27FC236}">
                  <a16:creationId xmlns:a16="http://schemas.microsoft.com/office/drawing/2014/main" id="{9C50B844-973D-7FC3-EBE6-33BD8555CD12}"/>
                </a:ext>
              </a:extLst>
            </p:cNvPr>
            <p:cNvSpPr txBox="1"/>
            <p:nvPr/>
          </p:nvSpPr>
          <p:spPr>
            <a:xfrm>
              <a:off x="8952962" y="4051625"/>
              <a:ext cx="8055119" cy="1690848"/>
            </a:xfrm>
            <a:prstGeom prst="rect">
              <a:avLst/>
            </a:prstGeom>
            <a:noFill/>
          </p:spPr>
          <p:txBody>
            <a:bodyPr wrap="square">
              <a:spAutoFit/>
            </a:bodyPr>
            <a:lstStyle/>
            <a:p>
              <a:pPr algn="ctr">
                <a:lnSpc>
                  <a:spcPct val="150000"/>
                </a:lnSpc>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Nhắc nhở bạn bè, người thân tôn trọng tài sản của người khác</a:t>
              </a:r>
              <a:endParaRPr lang="en-US" sz="2400" b="1" i="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24" name="TextBox 13">
              <a:extLst>
                <a:ext uri="{FF2B5EF4-FFF2-40B4-BE49-F238E27FC236}">
                  <a16:creationId xmlns:a16="http://schemas.microsoft.com/office/drawing/2014/main" id="{EE269D0C-93DB-AEC0-BF43-275B9787E7CC}"/>
                </a:ext>
              </a:extLst>
            </p:cNvPr>
            <p:cNvSpPr txBox="1"/>
            <p:nvPr/>
          </p:nvSpPr>
          <p:spPr>
            <a:xfrm>
              <a:off x="7990319" y="5270847"/>
              <a:ext cx="1299388" cy="1327281"/>
            </a:xfrm>
            <a:prstGeom prst="rect">
              <a:avLst/>
            </a:prstGeom>
          </p:spPr>
          <p:txBody>
            <a:bodyPr lIns="33867" tIns="33867" rIns="33867" bIns="33867" rtlCol="0" anchor="ctr"/>
            <a:lstStyle/>
            <a:p>
              <a:pPr algn="ctr">
                <a:lnSpc>
                  <a:spcPts val="1773"/>
                </a:lnSpc>
              </a:pPr>
              <a:endParaRPr sz="2667">
                <a:latin typeface="UTM Avo" panose="02040603050506020204" pitchFamily="18"/>
              </a:endParaRPr>
            </a:p>
          </p:txBody>
        </p:sp>
      </p:grpSp>
      <p:sp>
        <p:nvSpPr>
          <p:cNvPr id="25" name="Freeform 4">
            <a:extLst>
              <a:ext uri="{FF2B5EF4-FFF2-40B4-BE49-F238E27FC236}">
                <a16:creationId xmlns:a16="http://schemas.microsoft.com/office/drawing/2014/main" id="{52A0926F-2D6E-2E7D-1287-40A3EF47F720}"/>
              </a:ext>
            </a:extLst>
          </p:cNvPr>
          <p:cNvSpPr/>
          <p:nvPr/>
        </p:nvSpPr>
        <p:spPr>
          <a:xfrm flipH="1">
            <a:off x="10969820" y="5969000"/>
            <a:ext cx="1213488" cy="889000"/>
          </a:xfrm>
          <a:custGeom>
            <a:avLst/>
            <a:gdLst/>
            <a:ahLst/>
            <a:cxnLst/>
            <a:rect l="l" t="t" r="r" b="b"/>
            <a:pathLst>
              <a:path w="5832835" h="4114800">
                <a:moveTo>
                  <a:pt x="5832835" y="0"/>
                </a:moveTo>
                <a:lnTo>
                  <a:pt x="0" y="0"/>
                </a:lnTo>
                <a:lnTo>
                  <a:pt x="0" y="4114800"/>
                </a:lnTo>
                <a:lnTo>
                  <a:pt x="5832835" y="4114800"/>
                </a:lnTo>
                <a:lnTo>
                  <a:pt x="58328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421258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qr code&#10;&#10;Description automatically generated">
            <a:hlinkClick r:id="rId3"/>
            <a:extLst>
              <a:ext uri="{FF2B5EF4-FFF2-40B4-BE49-F238E27FC236}">
                <a16:creationId xmlns:a16="http://schemas.microsoft.com/office/drawing/2014/main" id="{343DE31A-F937-679E-1D1C-2449DBA2CDCD}"/>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613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D8207704-F8B5-965C-066A-ECF3036FA2DA}"/>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32119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60772A-0859-3A7A-1629-A4BC445EC578}"/>
              </a:ext>
            </a:extLst>
          </p:cNvPr>
          <p:cNvSpPr txBox="1"/>
          <p:nvPr/>
        </p:nvSpPr>
        <p:spPr>
          <a:xfrm>
            <a:off x="0" y="1432911"/>
            <a:ext cx="12192000" cy="574388"/>
          </a:xfrm>
          <a:prstGeom prst="rect">
            <a:avLst/>
          </a:prstGeom>
          <a:noFill/>
        </p:spPr>
        <p:txBody>
          <a:bodyPr wrap="square" rtlCol="0">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1</a:t>
            </a:r>
            <a:r>
              <a:rPr lang="vi-VN" sz="2400" b="1" dirty="0">
                <a:latin typeface="UTM Avo" panose="02040603050506020204" pitchFamily="18"/>
                <a:ea typeface="Calibri" panose="020F0502020204030204" pitchFamily="34" charset="0"/>
                <a:cs typeface="Arial" panose="020B0604020202020204" pitchFamily="34" charset="0"/>
              </a:rPr>
              <a:t>: QUAN SÁT TRANH VÀ TRẢ LỜI CÂU HỎI</a:t>
            </a:r>
          </a:p>
        </p:txBody>
      </p:sp>
      <p:pic>
        <p:nvPicPr>
          <p:cNvPr id="3" name="Picture 2" descr="A cartoon of a child and child&#10;&#10;Description automatically generated">
            <a:extLst>
              <a:ext uri="{FF2B5EF4-FFF2-40B4-BE49-F238E27FC236}">
                <a16:creationId xmlns:a16="http://schemas.microsoft.com/office/drawing/2014/main" id="{86DE08FF-9001-AF7A-D2F9-F83412B57B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4" t="15926" r="50000" b="50000"/>
          <a:stretch/>
        </p:blipFill>
        <p:spPr>
          <a:xfrm>
            <a:off x="2255519" y="2235270"/>
            <a:ext cx="3505993" cy="2015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cartoon of a child and child&#10;&#10;Description automatically generated">
            <a:extLst>
              <a:ext uri="{FF2B5EF4-FFF2-40B4-BE49-F238E27FC236}">
                <a16:creationId xmlns:a16="http://schemas.microsoft.com/office/drawing/2014/main" id="{17EFEB8D-7510-A7E9-302E-3425D90AA9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418" t="12221" r="1010" b="52223"/>
          <a:stretch/>
        </p:blipFill>
        <p:spPr>
          <a:xfrm>
            <a:off x="6627170" y="2213824"/>
            <a:ext cx="3302720" cy="2058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cartoon of a child and child&#10;&#10;Description automatically generated">
            <a:extLst>
              <a:ext uri="{FF2B5EF4-FFF2-40B4-BE49-F238E27FC236}">
                <a16:creationId xmlns:a16="http://schemas.microsoft.com/office/drawing/2014/main" id="{B0CAAF96-378F-801F-ECA5-3797CD4C86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4" t="47778" r="50000" b="16667"/>
          <a:stretch/>
        </p:blipFill>
        <p:spPr>
          <a:xfrm>
            <a:off x="2255518" y="4560496"/>
            <a:ext cx="3505993" cy="2103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cartoon of a child and child&#10;&#10;Description automatically generated">
            <a:extLst>
              <a:ext uri="{FF2B5EF4-FFF2-40B4-BE49-F238E27FC236}">
                <a16:creationId xmlns:a16="http://schemas.microsoft.com/office/drawing/2014/main" id="{5D34C464-8C6A-1C2A-E53F-45E887DDC3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28" t="48518" r="1741" b="16667"/>
          <a:stretch/>
        </p:blipFill>
        <p:spPr>
          <a:xfrm>
            <a:off x="6627170" y="4560496"/>
            <a:ext cx="3302720" cy="2103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FF0EDE-1E71-F320-8444-F4C54346E84D}"/>
              </a:ext>
            </a:extLst>
          </p:cNvPr>
          <p:cNvGrpSpPr/>
          <p:nvPr/>
        </p:nvGrpSpPr>
        <p:grpSpPr>
          <a:xfrm>
            <a:off x="1270795" y="1976788"/>
            <a:ext cx="4521199" cy="3128614"/>
            <a:chOff x="2514600" y="2873526"/>
            <a:chExt cx="6781799" cy="6232374"/>
          </a:xfrm>
        </p:grpSpPr>
        <p:sp>
          <p:nvSpPr>
            <p:cNvPr id="8" name="Freeform 3">
              <a:extLst>
                <a:ext uri="{FF2B5EF4-FFF2-40B4-BE49-F238E27FC236}">
                  <a16:creationId xmlns:a16="http://schemas.microsoft.com/office/drawing/2014/main" id="{107C0C51-81A7-A521-F760-8A464601F664}"/>
                </a:ext>
              </a:extLst>
            </p:cNvPr>
            <p:cNvSpPr/>
            <p:nvPr/>
          </p:nvSpPr>
          <p:spPr>
            <a:xfrm>
              <a:off x="2514600" y="3391160"/>
              <a:ext cx="6781799" cy="5714740"/>
            </a:xfrm>
            <a:custGeom>
              <a:avLst/>
              <a:gdLst/>
              <a:ahLst/>
              <a:cxnLst/>
              <a:rect l="l" t="t" r="r" b="b"/>
              <a:pathLst>
                <a:path w="1481163" h="1642556">
                  <a:moveTo>
                    <a:pt x="70208" y="0"/>
                  </a:moveTo>
                  <a:lnTo>
                    <a:pt x="1410955" y="0"/>
                  </a:lnTo>
                  <a:cubicBezTo>
                    <a:pt x="1429575" y="0"/>
                    <a:pt x="1447433" y="7397"/>
                    <a:pt x="1460600" y="20564"/>
                  </a:cubicBezTo>
                  <a:cubicBezTo>
                    <a:pt x="1473766" y="33730"/>
                    <a:pt x="1481163" y="51588"/>
                    <a:pt x="1481163" y="70208"/>
                  </a:cubicBezTo>
                  <a:lnTo>
                    <a:pt x="1481163" y="1572347"/>
                  </a:lnTo>
                  <a:cubicBezTo>
                    <a:pt x="1481163" y="1590968"/>
                    <a:pt x="1473766" y="1608825"/>
                    <a:pt x="1460600" y="1621992"/>
                  </a:cubicBezTo>
                  <a:cubicBezTo>
                    <a:pt x="1447433" y="1635159"/>
                    <a:pt x="1429575" y="1642556"/>
                    <a:pt x="1410955" y="1642556"/>
                  </a:cubicBezTo>
                  <a:lnTo>
                    <a:pt x="70208" y="1642556"/>
                  </a:lnTo>
                  <a:cubicBezTo>
                    <a:pt x="31433" y="1642556"/>
                    <a:pt x="0" y="1611122"/>
                    <a:pt x="0" y="1572347"/>
                  </a:cubicBezTo>
                  <a:lnTo>
                    <a:pt x="0" y="70208"/>
                  </a:lnTo>
                  <a:cubicBezTo>
                    <a:pt x="0" y="51588"/>
                    <a:pt x="7397" y="33730"/>
                    <a:pt x="20564" y="20564"/>
                  </a:cubicBezTo>
                  <a:cubicBezTo>
                    <a:pt x="33730" y="7397"/>
                    <a:pt x="51588" y="0"/>
                    <a:pt x="70208" y="0"/>
                  </a:cubicBezTo>
                  <a:close/>
                </a:path>
              </a:pathLst>
            </a:custGeom>
            <a:solidFill>
              <a:srgbClr val="FFE8E4"/>
            </a:solidFill>
          </p:spPr>
          <p:txBody>
            <a:bodyPr/>
            <a:lstStyle/>
            <a:p>
              <a:endParaRPr lang="en-US" sz="2400">
                <a:latin typeface="UTM Avo" panose="02040603050506020204" pitchFamily="18"/>
              </a:endParaRPr>
            </a:p>
          </p:txBody>
        </p:sp>
        <p:grpSp>
          <p:nvGrpSpPr>
            <p:cNvPr id="9" name="Group 25">
              <a:extLst>
                <a:ext uri="{FF2B5EF4-FFF2-40B4-BE49-F238E27FC236}">
                  <a16:creationId xmlns:a16="http://schemas.microsoft.com/office/drawing/2014/main" id="{2B86291C-479E-CC45-F812-FA76F7D5759E}"/>
                </a:ext>
              </a:extLst>
            </p:cNvPr>
            <p:cNvGrpSpPr/>
            <p:nvPr/>
          </p:nvGrpSpPr>
          <p:grpSpPr>
            <a:xfrm>
              <a:off x="4028785" y="2873526"/>
              <a:ext cx="3753428" cy="3266931"/>
              <a:chOff x="0" y="-47625"/>
              <a:chExt cx="988557" cy="860425"/>
            </a:xfrm>
          </p:grpSpPr>
          <p:sp>
            <p:nvSpPr>
              <p:cNvPr id="11" name="Freeform 26">
                <a:extLst>
                  <a:ext uri="{FF2B5EF4-FFF2-40B4-BE49-F238E27FC236}">
                    <a16:creationId xmlns:a16="http://schemas.microsoft.com/office/drawing/2014/main" id="{5ADA15B5-30EC-9CFB-686C-CB0C30E89F3F}"/>
                  </a:ext>
                </a:extLst>
              </p:cNvPr>
              <p:cNvSpPr/>
              <p:nvPr/>
            </p:nvSpPr>
            <p:spPr>
              <a:xfrm>
                <a:off x="0" y="0"/>
                <a:ext cx="988557" cy="266525"/>
              </a:xfrm>
              <a:custGeom>
                <a:avLst/>
                <a:gdLst/>
                <a:ahLst/>
                <a:cxnLst/>
                <a:rect l="l" t="t" r="r" b="b"/>
                <a:pathLst>
                  <a:path w="988557" h="177413">
                    <a:moveTo>
                      <a:pt x="88707" y="0"/>
                    </a:moveTo>
                    <a:lnTo>
                      <a:pt x="899851" y="0"/>
                    </a:lnTo>
                    <a:cubicBezTo>
                      <a:pt x="948842" y="0"/>
                      <a:pt x="988557" y="39715"/>
                      <a:pt x="988557" y="88707"/>
                    </a:cubicBezTo>
                    <a:lnTo>
                      <a:pt x="988557" y="88707"/>
                    </a:lnTo>
                    <a:cubicBezTo>
                      <a:pt x="988557" y="137698"/>
                      <a:pt x="948842" y="177413"/>
                      <a:pt x="899851" y="177413"/>
                    </a:cubicBezTo>
                    <a:lnTo>
                      <a:pt x="88707" y="177413"/>
                    </a:lnTo>
                    <a:cubicBezTo>
                      <a:pt x="39715" y="177413"/>
                      <a:pt x="0" y="137698"/>
                      <a:pt x="0" y="88707"/>
                    </a:cubicBezTo>
                    <a:lnTo>
                      <a:pt x="0" y="88707"/>
                    </a:lnTo>
                    <a:cubicBezTo>
                      <a:pt x="0" y="39715"/>
                      <a:pt x="39715" y="0"/>
                      <a:pt x="88707" y="0"/>
                    </a:cubicBezTo>
                    <a:close/>
                  </a:path>
                </a:pathLst>
              </a:custGeom>
              <a:solidFill>
                <a:srgbClr val="EF9771"/>
              </a:solidFill>
            </p:spPr>
            <p:txBody>
              <a:bodyPr/>
              <a:lstStyle/>
              <a:p>
                <a:endParaRPr lang="en-US" sz="2400">
                  <a:latin typeface="UTM Avo" panose="02040603050506020204" pitchFamily="18"/>
                </a:endParaRPr>
              </a:p>
            </p:txBody>
          </p:sp>
          <p:sp>
            <p:nvSpPr>
              <p:cNvPr id="12" name="TextBox 27">
                <a:extLst>
                  <a:ext uri="{FF2B5EF4-FFF2-40B4-BE49-F238E27FC236}">
                    <a16:creationId xmlns:a16="http://schemas.microsoft.com/office/drawing/2014/main" id="{10B7677A-0F1E-4998-FDAC-C3BB27B7CA0E}"/>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2400">
                  <a:latin typeface="UTM Avo" panose="02040603050506020204" pitchFamily="18"/>
                </a:endParaRPr>
              </a:p>
            </p:txBody>
          </p:sp>
        </p:grpSp>
        <p:sp>
          <p:nvSpPr>
            <p:cNvPr id="10" name="TextBox 9">
              <a:extLst>
                <a:ext uri="{FF2B5EF4-FFF2-40B4-BE49-F238E27FC236}">
                  <a16:creationId xmlns:a16="http://schemas.microsoft.com/office/drawing/2014/main" id="{249D7210-1E86-15D7-4F51-1E564383044C}"/>
                </a:ext>
              </a:extLst>
            </p:cNvPr>
            <p:cNvSpPr txBox="1"/>
            <p:nvPr/>
          </p:nvSpPr>
          <p:spPr>
            <a:xfrm>
              <a:off x="2665380" y="4583951"/>
              <a:ext cx="6531428" cy="2513765"/>
            </a:xfrm>
            <a:prstGeom prst="rect">
              <a:avLst/>
            </a:prstGeom>
            <a:noFill/>
          </p:spPr>
          <p:txBody>
            <a:bodyPr wrap="square">
              <a:spAutoFit/>
            </a:bodyPr>
            <a:lstStyle/>
            <a:p>
              <a:pPr algn="ctr">
                <a:lnSpc>
                  <a:spcPct val="150000"/>
                </a:lnSpc>
              </a:pP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nào</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trong</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hiện</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sự</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tôn</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trọng</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tài</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sản</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của</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người</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fr-FR" sz="2400" dirty="0" err="1">
                  <a:solidFill>
                    <a:srgbClr val="000000"/>
                  </a:solidFill>
                  <a:latin typeface="UTM Avo" panose="02040603050506020204" pitchFamily="18"/>
                  <a:ea typeface="Calibri" panose="020F0502020204030204" pitchFamily="34" charset="0"/>
                  <a:cs typeface="Arial" panose="020B0604020202020204" pitchFamily="34" charset="0"/>
                </a:rPr>
                <a:t>khác</a:t>
              </a:r>
              <a:r>
                <a:rPr lang="fr-FR"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400" dirty="0">
                <a:latin typeface="UTM Avo" panose="02040603050506020204" pitchFamily="18"/>
                <a:cs typeface="Arial" panose="020B0604020202020204" pitchFamily="34" charset="0"/>
              </a:endParaRPr>
            </a:p>
          </p:txBody>
        </p:sp>
      </p:grpSp>
      <p:grpSp>
        <p:nvGrpSpPr>
          <p:cNvPr id="13" name="Group 12">
            <a:extLst>
              <a:ext uri="{FF2B5EF4-FFF2-40B4-BE49-F238E27FC236}">
                <a16:creationId xmlns:a16="http://schemas.microsoft.com/office/drawing/2014/main" id="{6D1D66B8-6F44-4EDC-2797-BFBDF867303B}"/>
              </a:ext>
            </a:extLst>
          </p:cNvPr>
          <p:cNvGrpSpPr/>
          <p:nvPr/>
        </p:nvGrpSpPr>
        <p:grpSpPr>
          <a:xfrm>
            <a:off x="6382943" y="1976788"/>
            <a:ext cx="4521199" cy="3128614"/>
            <a:chOff x="2514600" y="2873526"/>
            <a:chExt cx="6781799" cy="6232374"/>
          </a:xfrm>
        </p:grpSpPr>
        <p:sp>
          <p:nvSpPr>
            <p:cNvPr id="14" name="Freeform 3">
              <a:extLst>
                <a:ext uri="{FF2B5EF4-FFF2-40B4-BE49-F238E27FC236}">
                  <a16:creationId xmlns:a16="http://schemas.microsoft.com/office/drawing/2014/main" id="{A4FDC9E8-C062-635B-F7A0-B20D85197DCD}"/>
                </a:ext>
              </a:extLst>
            </p:cNvPr>
            <p:cNvSpPr/>
            <p:nvPr/>
          </p:nvSpPr>
          <p:spPr>
            <a:xfrm>
              <a:off x="2514600" y="3391160"/>
              <a:ext cx="6781799" cy="5714740"/>
            </a:xfrm>
            <a:custGeom>
              <a:avLst/>
              <a:gdLst/>
              <a:ahLst/>
              <a:cxnLst/>
              <a:rect l="l" t="t" r="r" b="b"/>
              <a:pathLst>
                <a:path w="1481163" h="1642556">
                  <a:moveTo>
                    <a:pt x="70208" y="0"/>
                  </a:moveTo>
                  <a:lnTo>
                    <a:pt x="1410955" y="0"/>
                  </a:lnTo>
                  <a:cubicBezTo>
                    <a:pt x="1429575" y="0"/>
                    <a:pt x="1447433" y="7397"/>
                    <a:pt x="1460600" y="20564"/>
                  </a:cubicBezTo>
                  <a:cubicBezTo>
                    <a:pt x="1473766" y="33730"/>
                    <a:pt x="1481163" y="51588"/>
                    <a:pt x="1481163" y="70208"/>
                  </a:cubicBezTo>
                  <a:lnTo>
                    <a:pt x="1481163" y="1572347"/>
                  </a:lnTo>
                  <a:cubicBezTo>
                    <a:pt x="1481163" y="1590968"/>
                    <a:pt x="1473766" y="1608825"/>
                    <a:pt x="1460600" y="1621992"/>
                  </a:cubicBezTo>
                  <a:cubicBezTo>
                    <a:pt x="1447433" y="1635159"/>
                    <a:pt x="1429575" y="1642556"/>
                    <a:pt x="1410955" y="1642556"/>
                  </a:cubicBezTo>
                  <a:lnTo>
                    <a:pt x="70208" y="1642556"/>
                  </a:lnTo>
                  <a:cubicBezTo>
                    <a:pt x="31433" y="1642556"/>
                    <a:pt x="0" y="1611122"/>
                    <a:pt x="0" y="1572347"/>
                  </a:cubicBezTo>
                  <a:lnTo>
                    <a:pt x="0" y="70208"/>
                  </a:lnTo>
                  <a:cubicBezTo>
                    <a:pt x="0" y="51588"/>
                    <a:pt x="7397" y="33730"/>
                    <a:pt x="20564" y="20564"/>
                  </a:cubicBezTo>
                  <a:cubicBezTo>
                    <a:pt x="33730" y="7397"/>
                    <a:pt x="51588" y="0"/>
                    <a:pt x="70208" y="0"/>
                  </a:cubicBezTo>
                  <a:close/>
                </a:path>
              </a:pathLst>
            </a:custGeom>
            <a:solidFill>
              <a:srgbClr val="FFE8E4"/>
            </a:solidFill>
          </p:spPr>
          <p:txBody>
            <a:bodyPr/>
            <a:lstStyle/>
            <a:p>
              <a:endParaRPr lang="en-US" sz="2400">
                <a:latin typeface="UTM Avo" panose="02040603050506020204" pitchFamily="18"/>
              </a:endParaRPr>
            </a:p>
          </p:txBody>
        </p:sp>
        <p:grpSp>
          <p:nvGrpSpPr>
            <p:cNvPr id="15" name="Group 25">
              <a:extLst>
                <a:ext uri="{FF2B5EF4-FFF2-40B4-BE49-F238E27FC236}">
                  <a16:creationId xmlns:a16="http://schemas.microsoft.com/office/drawing/2014/main" id="{535787B7-02BD-BA57-833D-129E2746A954}"/>
                </a:ext>
              </a:extLst>
            </p:cNvPr>
            <p:cNvGrpSpPr/>
            <p:nvPr/>
          </p:nvGrpSpPr>
          <p:grpSpPr>
            <a:xfrm>
              <a:off x="4028785" y="2873526"/>
              <a:ext cx="3753428" cy="3266931"/>
              <a:chOff x="0" y="-47625"/>
              <a:chExt cx="988557" cy="860425"/>
            </a:xfrm>
          </p:grpSpPr>
          <p:sp>
            <p:nvSpPr>
              <p:cNvPr id="17" name="Freeform 26">
                <a:extLst>
                  <a:ext uri="{FF2B5EF4-FFF2-40B4-BE49-F238E27FC236}">
                    <a16:creationId xmlns:a16="http://schemas.microsoft.com/office/drawing/2014/main" id="{AAE265F7-8E8D-D9A6-4A78-3A9C802C9C45}"/>
                  </a:ext>
                </a:extLst>
              </p:cNvPr>
              <p:cNvSpPr/>
              <p:nvPr/>
            </p:nvSpPr>
            <p:spPr>
              <a:xfrm>
                <a:off x="0" y="0"/>
                <a:ext cx="988557" cy="266525"/>
              </a:xfrm>
              <a:custGeom>
                <a:avLst/>
                <a:gdLst/>
                <a:ahLst/>
                <a:cxnLst/>
                <a:rect l="l" t="t" r="r" b="b"/>
                <a:pathLst>
                  <a:path w="988557" h="177413">
                    <a:moveTo>
                      <a:pt x="88707" y="0"/>
                    </a:moveTo>
                    <a:lnTo>
                      <a:pt x="899851" y="0"/>
                    </a:lnTo>
                    <a:cubicBezTo>
                      <a:pt x="948842" y="0"/>
                      <a:pt x="988557" y="39715"/>
                      <a:pt x="988557" y="88707"/>
                    </a:cubicBezTo>
                    <a:lnTo>
                      <a:pt x="988557" y="88707"/>
                    </a:lnTo>
                    <a:cubicBezTo>
                      <a:pt x="988557" y="137698"/>
                      <a:pt x="948842" y="177413"/>
                      <a:pt x="899851" y="177413"/>
                    </a:cubicBezTo>
                    <a:lnTo>
                      <a:pt x="88707" y="177413"/>
                    </a:lnTo>
                    <a:cubicBezTo>
                      <a:pt x="39715" y="177413"/>
                      <a:pt x="0" y="137698"/>
                      <a:pt x="0" y="88707"/>
                    </a:cubicBezTo>
                    <a:lnTo>
                      <a:pt x="0" y="88707"/>
                    </a:lnTo>
                    <a:cubicBezTo>
                      <a:pt x="0" y="39715"/>
                      <a:pt x="39715" y="0"/>
                      <a:pt x="88707" y="0"/>
                    </a:cubicBezTo>
                    <a:close/>
                  </a:path>
                </a:pathLst>
              </a:custGeom>
              <a:solidFill>
                <a:srgbClr val="EF9771"/>
              </a:solidFill>
            </p:spPr>
            <p:txBody>
              <a:bodyPr/>
              <a:lstStyle/>
              <a:p>
                <a:endParaRPr lang="en-US" sz="2400">
                  <a:latin typeface="UTM Avo" panose="02040603050506020204" pitchFamily="18"/>
                </a:endParaRPr>
              </a:p>
            </p:txBody>
          </p:sp>
          <p:sp>
            <p:nvSpPr>
              <p:cNvPr id="18" name="TextBox 27">
                <a:extLst>
                  <a:ext uri="{FF2B5EF4-FFF2-40B4-BE49-F238E27FC236}">
                    <a16:creationId xmlns:a16="http://schemas.microsoft.com/office/drawing/2014/main" id="{7EF66589-A8F6-BF03-072E-DF58F5EC0F26}"/>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2400">
                  <a:latin typeface="UTM Avo" panose="02040603050506020204" pitchFamily="18"/>
                </a:endParaRPr>
              </a:p>
            </p:txBody>
          </p:sp>
        </p:grpSp>
        <p:sp>
          <p:nvSpPr>
            <p:cNvPr id="16" name="TextBox 15">
              <a:extLst>
                <a:ext uri="{FF2B5EF4-FFF2-40B4-BE49-F238E27FC236}">
                  <a16:creationId xmlns:a16="http://schemas.microsoft.com/office/drawing/2014/main" id="{4BDEC19F-0AC2-F8BB-9066-8C96957D5EDF}"/>
                </a:ext>
              </a:extLst>
            </p:cNvPr>
            <p:cNvSpPr txBox="1"/>
            <p:nvPr/>
          </p:nvSpPr>
          <p:spPr>
            <a:xfrm>
              <a:off x="2639786" y="4663763"/>
              <a:ext cx="6531428" cy="2513765"/>
            </a:xfrm>
            <a:prstGeom prst="rect">
              <a:avLst/>
            </a:prstGeom>
            <a:noFill/>
          </p:spPr>
          <p:txBody>
            <a:bodyPr wrap="square">
              <a:spAutoFit/>
            </a:bodyPr>
            <a:lstStyle/>
            <a:p>
              <a:pPr algn="ctr">
                <a:lnSpc>
                  <a:spcPct val="150000"/>
                </a:lnSpc>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Em hãy kể thêm một số biểu hiện tôn trọng tài sản của người khác?</a:t>
              </a:r>
              <a:endParaRPr lang="en-US" sz="2400"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32891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DD3ACE33-51F6-4AAB-6BEA-B2E46F742EDD}"/>
              </a:ext>
            </a:extLst>
          </p:cNvPr>
          <p:cNvSpPr/>
          <p:nvPr/>
        </p:nvSpPr>
        <p:spPr>
          <a:xfrm>
            <a:off x="10948708" y="1466172"/>
            <a:ext cx="1085335" cy="1101355"/>
          </a:xfrm>
          <a:custGeom>
            <a:avLst/>
            <a:gdLst/>
            <a:ahLst/>
            <a:cxnLst/>
            <a:rect l="l" t="t" r="r" b="b"/>
            <a:pathLst>
              <a:path w="1628002" h="1652032">
                <a:moveTo>
                  <a:pt x="0" y="0"/>
                </a:moveTo>
                <a:lnTo>
                  <a:pt x="1628002" y="0"/>
                </a:lnTo>
                <a:lnTo>
                  <a:pt x="1628002" y="1652032"/>
                </a:lnTo>
                <a:lnTo>
                  <a:pt x="0" y="1652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grpSp>
        <p:nvGrpSpPr>
          <p:cNvPr id="3" name="Group 2">
            <a:extLst>
              <a:ext uri="{FF2B5EF4-FFF2-40B4-BE49-F238E27FC236}">
                <a16:creationId xmlns:a16="http://schemas.microsoft.com/office/drawing/2014/main" id="{2D39B0F1-1FF0-1565-2F94-24A622C42B75}"/>
              </a:ext>
            </a:extLst>
          </p:cNvPr>
          <p:cNvGrpSpPr/>
          <p:nvPr/>
        </p:nvGrpSpPr>
        <p:grpSpPr>
          <a:xfrm>
            <a:off x="304801" y="1656081"/>
            <a:ext cx="10179387" cy="1203595"/>
            <a:chOff x="457200" y="495301"/>
            <a:chExt cx="15269081" cy="1805393"/>
          </a:xfrm>
        </p:grpSpPr>
        <p:sp>
          <p:nvSpPr>
            <p:cNvPr id="4" name="Line Callout 1 (Border and Accent Bar) 3">
              <a:extLst>
                <a:ext uri="{FF2B5EF4-FFF2-40B4-BE49-F238E27FC236}">
                  <a16:creationId xmlns:a16="http://schemas.microsoft.com/office/drawing/2014/main" id="{8AF5D5E8-0B9D-0510-8DC2-07CD410B8B92}"/>
                </a:ext>
              </a:extLst>
            </p:cNvPr>
            <p:cNvSpPr/>
            <p:nvPr/>
          </p:nvSpPr>
          <p:spPr>
            <a:xfrm>
              <a:off x="457200" y="495301"/>
              <a:ext cx="15101489" cy="1652033"/>
            </a:xfrm>
            <a:prstGeom prst="accentBorderCallout1">
              <a:avLst>
                <a:gd name="adj1" fmla="val 18750"/>
                <a:gd name="adj2" fmla="val -3127"/>
                <a:gd name="adj3" fmla="val 17954"/>
                <a:gd name="adj4" fmla="val -17509"/>
              </a:avLst>
            </a:prstGeom>
            <a:solidFill>
              <a:srgbClr val="FFF9E7"/>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chemeClr val="tx1"/>
                  </a:solidFill>
                  <a:latin typeface="UTM Avo" panose="02040603050506020204" pitchFamily="18"/>
                  <a:cs typeface="Arial" panose="020B0604020202020204" pitchFamily="34" charset="0"/>
                </a:rPr>
                <a:t>Gợi ý trả lời: </a:t>
              </a:r>
              <a:r>
                <a:rPr lang="vi-VN" sz="2400" dirty="0">
                  <a:solidFill>
                    <a:schemeClr val="tx1"/>
                  </a:solidFill>
                  <a:latin typeface="UTM Avo" panose="02040603050506020204" pitchFamily="18"/>
                  <a:cs typeface="Arial" panose="020B0604020202020204" pitchFamily="34" charset="0"/>
                </a:rPr>
                <a:t>Các biểu hiện tôn trọng tài sản của người khác được thể hiện trong tranh 1 và 4</a:t>
              </a:r>
            </a:p>
          </p:txBody>
        </p:sp>
        <p:pic>
          <p:nvPicPr>
            <p:cNvPr id="5" name="Picture 13">
              <a:extLst>
                <a:ext uri="{FF2B5EF4-FFF2-40B4-BE49-F238E27FC236}">
                  <a16:creationId xmlns:a16="http://schemas.microsoft.com/office/drawing/2014/main" id="{C1AACBA5-466D-3DB0-1C68-910B32CEA0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29460" y="1321317"/>
              <a:ext cx="996821" cy="979377"/>
            </a:xfrm>
            <a:prstGeom prst="rect">
              <a:avLst/>
            </a:prstGeom>
          </p:spPr>
        </p:pic>
      </p:grpSp>
      <p:sp>
        <p:nvSpPr>
          <p:cNvPr id="6" name="Freeform 5">
            <a:extLst>
              <a:ext uri="{FF2B5EF4-FFF2-40B4-BE49-F238E27FC236}">
                <a16:creationId xmlns:a16="http://schemas.microsoft.com/office/drawing/2014/main" id="{DAB049FA-545A-8630-DABD-58F28BEF92E1}"/>
              </a:ext>
            </a:extLst>
          </p:cNvPr>
          <p:cNvSpPr/>
          <p:nvPr/>
        </p:nvSpPr>
        <p:spPr>
          <a:xfrm>
            <a:off x="431800" y="2950055"/>
            <a:ext cx="11226800" cy="3770785"/>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sz="2400">
              <a:latin typeface="UTM Avo" panose="02040603050506020204" pitchFamily="18"/>
              <a:cs typeface="Arial" panose="020B0604020202020204" pitchFamily="34" charset="0"/>
            </a:endParaRPr>
          </a:p>
        </p:txBody>
      </p:sp>
      <p:sp>
        <p:nvSpPr>
          <p:cNvPr id="19" name="TextBox 18">
            <a:extLst>
              <a:ext uri="{FF2B5EF4-FFF2-40B4-BE49-F238E27FC236}">
                <a16:creationId xmlns:a16="http://schemas.microsoft.com/office/drawing/2014/main" id="{A2A819AA-4220-A180-7DE7-97295AAEAD8F}"/>
              </a:ext>
            </a:extLst>
          </p:cNvPr>
          <p:cNvSpPr txBox="1"/>
          <p:nvPr/>
        </p:nvSpPr>
        <p:spPr>
          <a:xfrm>
            <a:off x="775419" y="3166528"/>
            <a:ext cx="6577164" cy="3337837"/>
          </a:xfrm>
          <a:prstGeom prst="rect">
            <a:avLst/>
          </a:prstGeom>
          <a:noFill/>
        </p:spPr>
        <p:txBody>
          <a:bodyPr wrap="square">
            <a:spAutoFit/>
          </a:bodyPr>
          <a:lstStyle/>
          <a:p>
            <a:pPr marL="381019" indent="-381019" algn="just">
              <a:lnSpc>
                <a:spcPct val="150000"/>
              </a:lnSpc>
              <a:buClr>
                <a:schemeClr val="tx1"/>
              </a:buClr>
              <a:buFont typeface="Courier New" panose="02070309020205020404" pitchFamily="49" charset="0"/>
              <a:buChar char="o"/>
            </a:pPr>
            <a:r>
              <a:rPr lang="vi-VN" sz="2400" b="1" dirty="0">
                <a:latin typeface="UTM Avo" panose="02040603050506020204" pitchFamily="18"/>
                <a:ea typeface="Calibri" panose="020F0502020204030204" pitchFamily="34" charset="0"/>
                <a:cs typeface="Arial" panose="020B0604020202020204" pitchFamily="34" charset="0"/>
              </a:rPr>
              <a:t>Tranh 1: </a:t>
            </a:r>
            <a:r>
              <a:rPr lang="vi-VN" sz="2400" dirty="0">
                <a:latin typeface="UTM Avo" panose="02040603050506020204" pitchFamily="18"/>
                <a:ea typeface="Calibri" panose="020F0502020204030204" pitchFamily="34" charset="0"/>
                <a:cs typeface="Arial" panose="020B0604020202020204" pitchFamily="34" charset="0"/>
              </a:rPr>
              <a:t>Bạn gái phát hiện hộp bút của Na bỏ quên và sẽ đem gửi lại cho bạn.</a:t>
            </a:r>
          </a:p>
          <a:p>
            <a:pPr marL="381019" indent="-381019" algn="just">
              <a:lnSpc>
                <a:spcPct val="150000"/>
              </a:lnSpc>
              <a:buClr>
                <a:schemeClr val="tx1"/>
              </a:buClr>
              <a:buFont typeface="Courier New" panose="02070309020205020404" pitchFamily="49" charset="0"/>
              <a:buChar char="o"/>
            </a:pPr>
            <a:r>
              <a:rPr lang="vi-VN" sz="2400" b="1" dirty="0">
                <a:latin typeface="UTM Avo" panose="02040603050506020204" pitchFamily="18"/>
                <a:ea typeface="Calibri" panose="020F0502020204030204" pitchFamily="34" charset="0"/>
                <a:cs typeface="Arial" panose="020B0604020202020204" pitchFamily="34" charset="0"/>
              </a:rPr>
              <a:t>Tranh 4: </a:t>
            </a:r>
            <a:r>
              <a:rPr lang="vi-VN" sz="2400" dirty="0">
                <a:latin typeface="UTM Avo" panose="02040603050506020204" pitchFamily="18"/>
                <a:ea typeface="Calibri" panose="020F0502020204030204" pitchFamily="34" charset="0"/>
                <a:cs typeface="Arial" panose="020B0604020202020204" pitchFamily="34" charset="0"/>
              </a:rPr>
              <a:t>Bạn gái đã có suy nghĩ đúng, nhật k</a:t>
            </a:r>
            <a:r>
              <a:rPr lang="en-US" sz="2400" dirty="0" err="1">
                <a:latin typeface="UTM Avo" panose="02040603050506020204" pitchFamily="18"/>
                <a:ea typeface="Calibri" panose="020F0502020204030204" pitchFamily="34" charset="0"/>
                <a:cs typeface="Arial" panose="020B0604020202020204" pitchFamily="34" charset="0"/>
              </a:rPr>
              <a:t>í</a:t>
            </a:r>
            <a:r>
              <a:rPr lang="vi-VN" sz="2400" dirty="0">
                <a:latin typeface="UTM Avo" panose="02040603050506020204" pitchFamily="18"/>
                <a:ea typeface="Calibri" panose="020F0502020204030204" pitchFamily="34" charset="0"/>
                <a:cs typeface="Arial" panose="020B0604020202020204" pitchFamily="34" charset="0"/>
              </a:rPr>
              <a:t> cũng là một tài sản của người khác nên dù có thấy hay nhặt được cũng không được phép mở ra xem.</a:t>
            </a:r>
          </a:p>
        </p:txBody>
      </p:sp>
      <p:sp>
        <p:nvSpPr>
          <p:cNvPr id="20" name="Freeform 15">
            <a:extLst>
              <a:ext uri="{FF2B5EF4-FFF2-40B4-BE49-F238E27FC236}">
                <a16:creationId xmlns:a16="http://schemas.microsoft.com/office/drawing/2014/main" id="{97948878-6A71-4C11-4158-B604E488D9B2}"/>
              </a:ext>
            </a:extLst>
          </p:cNvPr>
          <p:cNvSpPr/>
          <p:nvPr/>
        </p:nvSpPr>
        <p:spPr>
          <a:xfrm>
            <a:off x="30480" y="6325188"/>
            <a:ext cx="863600" cy="503889"/>
          </a:xfrm>
          <a:custGeom>
            <a:avLst/>
            <a:gdLst/>
            <a:ahLst/>
            <a:cxnLst/>
            <a:rect l="l" t="t" r="r" b="b"/>
            <a:pathLst>
              <a:path w="2496095" h="1738190">
                <a:moveTo>
                  <a:pt x="0" y="0"/>
                </a:moveTo>
                <a:lnTo>
                  <a:pt x="2496096" y="0"/>
                </a:lnTo>
                <a:lnTo>
                  <a:pt x="2496096" y="1738189"/>
                </a:lnTo>
                <a:lnTo>
                  <a:pt x="0" y="1738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pic>
        <p:nvPicPr>
          <p:cNvPr id="21" name="Picture 20" descr="A cartoon of a child and child&#10;&#10;Description automatically generated">
            <a:extLst>
              <a:ext uri="{FF2B5EF4-FFF2-40B4-BE49-F238E27FC236}">
                <a16:creationId xmlns:a16="http://schemas.microsoft.com/office/drawing/2014/main" id="{4A4FD651-D980-C561-516E-4DDA0E8012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14" t="15926" r="50000" b="50000"/>
          <a:stretch/>
        </p:blipFill>
        <p:spPr>
          <a:xfrm>
            <a:off x="8270062" y="3139964"/>
            <a:ext cx="2603140" cy="1496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cartoon of a child and child&#10;&#10;Description automatically generated">
            <a:extLst>
              <a:ext uri="{FF2B5EF4-FFF2-40B4-BE49-F238E27FC236}">
                <a16:creationId xmlns:a16="http://schemas.microsoft.com/office/drawing/2014/main" id="{F5BA9C4D-C6B1-7063-DAE7-B6DBE3A4602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628" t="48518" r="1741" b="16667"/>
          <a:stretch/>
        </p:blipFill>
        <p:spPr>
          <a:xfrm>
            <a:off x="8270062" y="4849798"/>
            <a:ext cx="2603141" cy="1658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069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5" dur="500"/>
                                        <p:tgtEl>
                                          <p:spTgt spid="19">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3" dur="500"/>
                                        <p:tgtEl>
                                          <p:spTgt spid="19">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6059EE69-909C-4FA1-494F-E55EE1BC0516}"/>
              </a:ext>
            </a:extLst>
          </p:cNvPr>
          <p:cNvGrpSpPr/>
          <p:nvPr/>
        </p:nvGrpSpPr>
        <p:grpSpPr>
          <a:xfrm>
            <a:off x="295130" y="1464331"/>
            <a:ext cx="11106662" cy="1085350"/>
            <a:chOff x="805357" y="412766"/>
            <a:chExt cx="16659994" cy="1628024"/>
          </a:xfrm>
        </p:grpSpPr>
        <p:sp>
          <p:nvSpPr>
            <p:cNvPr id="43" name="Speech Bubble: Rectangle with Corners Rounded 14">
              <a:extLst>
                <a:ext uri="{FF2B5EF4-FFF2-40B4-BE49-F238E27FC236}">
                  <a16:creationId xmlns:a16="http://schemas.microsoft.com/office/drawing/2014/main" id="{8940BF53-BAC2-D110-CDE7-4EE010564512}"/>
                </a:ext>
              </a:extLst>
            </p:cNvPr>
            <p:cNvSpPr/>
            <p:nvPr/>
          </p:nvSpPr>
          <p:spPr>
            <a:xfrm>
              <a:off x="1740042" y="802435"/>
              <a:ext cx="15725309" cy="1238355"/>
            </a:xfrm>
            <a:prstGeom prst="wedgeRoundRectCallout">
              <a:avLst>
                <a:gd name="adj1" fmla="val -26405"/>
                <a:gd name="adj2" fmla="val 46900"/>
                <a:gd name="adj3" fmla="val 16667"/>
              </a:avLst>
            </a:prstGeom>
            <a:solidFill>
              <a:srgbClr val="9BBB59">
                <a:lumMod val="20000"/>
                <a:lumOff val="80000"/>
              </a:srgbClr>
            </a:solidFill>
            <a:ln w="38100" cap="flat" cmpd="sng" algn="ctr">
              <a:solidFill>
                <a:srgbClr val="9BBB59">
                  <a:lumMod val="75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effectLst/>
                  <a:uLnTx/>
                  <a:uFillTx/>
                  <a:latin typeface="UTM Avo" panose="02040603050506020204" pitchFamily="18"/>
                  <a:ea typeface="Calibri" panose="020F0502020204030204" pitchFamily="34" charset="0"/>
                  <a:cs typeface="Arial" panose="020B0604020202020204" pitchFamily="34" charset="0"/>
                </a:rPr>
                <a:t>Gợi ý trả lời: </a:t>
              </a:r>
              <a:r>
                <a:rPr kumimoji="0" lang="vi-VN" sz="2400" b="0" i="0" u="none" strike="noStrike" kern="0" cap="none" spc="0" normalizeH="0" baseline="0" noProof="0">
                  <a:ln>
                    <a:noFill/>
                  </a:ln>
                  <a:effectLst/>
                  <a:uLnTx/>
                  <a:uFillTx/>
                  <a:latin typeface="UTM Avo" panose="02040603050506020204" pitchFamily="18"/>
                  <a:ea typeface="Calibri" panose="020F0502020204030204" pitchFamily="34" charset="0"/>
                  <a:cs typeface="Arial" panose="020B0604020202020204" pitchFamily="34" charset="0"/>
                </a:rPr>
                <a:t>Một số biểu hiện tôn trọng tài sản của người khác</a:t>
              </a:r>
              <a:r>
                <a:rPr kumimoji="0" lang="en-US" sz="2400" b="0" i="0" u="none" strike="noStrike" kern="0" cap="none" spc="0" normalizeH="0" baseline="0" noProof="0">
                  <a:ln>
                    <a:noFill/>
                  </a:ln>
                  <a:effectLst/>
                  <a:uLnTx/>
                  <a:uFillTx/>
                  <a:latin typeface="UTM Avo" panose="02040603050506020204" pitchFamily="18"/>
                  <a:ea typeface="Calibri" panose="020F0502020204030204" pitchFamily="34" charset="0"/>
                  <a:cs typeface="Arial" panose="020B0604020202020204" pitchFamily="34" charset="0"/>
                </a:rPr>
                <a:t> như:</a:t>
              </a:r>
              <a:endParaRPr kumimoji="0" lang="en-US" sz="2400" b="0" i="0" u="none" strike="noStrike" kern="0" cap="none" spc="0" normalizeH="0" baseline="0" noProof="0" dirty="0">
                <a:ln>
                  <a:noFill/>
                </a:ln>
                <a:effectLst/>
                <a:uLnTx/>
                <a:uFillTx/>
                <a:latin typeface="UTM Avo" panose="02040603050506020204" pitchFamily="18"/>
              </a:endParaRPr>
            </a:p>
          </p:txBody>
        </p:sp>
        <p:pic>
          <p:nvPicPr>
            <p:cNvPr id="44" name="Picture 29">
              <a:extLst>
                <a:ext uri="{FF2B5EF4-FFF2-40B4-BE49-F238E27FC236}">
                  <a16:creationId xmlns:a16="http://schemas.microsoft.com/office/drawing/2014/main" id="{43D7DC54-9F32-B39A-257B-62C0398B5C64}"/>
                </a:ext>
              </a:extLst>
            </p:cNvPr>
            <p:cNvPicPr>
              <a:picLocks noChangeAspect="1"/>
            </p:cNvPicPr>
            <p:nvPr/>
          </p:nvPicPr>
          <p:blipFill>
            <a:blip r:embed="rId3"/>
            <a:srcRect/>
            <a:stretch>
              <a:fillRect/>
            </a:stretch>
          </p:blipFill>
          <p:spPr>
            <a:xfrm>
              <a:off x="805357" y="412766"/>
              <a:ext cx="1454237" cy="1194291"/>
            </a:xfrm>
            <a:prstGeom prst="rect">
              <a:avLst/>
            </a:prstGeom>
          </p:spPr>
        </p:pic>
      </p:grpSp>
      <p:grpSp>
        <p:nvGrpSpPr>
          <p:cNvPr id="45" name="Group 44">
            <a:extLst>
              <a:ext uri="{FF2B5EF4-FFF2-40B4-BE49-F238E27FC236}">
                <a16:creationId xmlns:a16="http://schemas.microsoft.com/office/drawing/2014/main" id="{3037A355-3BEB-5CDE-AE8A-47AF6D03C245}"/>
              </a:ext>
            </a:extLst>
          </p:cNvPr>
          <p:cNvGrpSpPr/>
          <p:nvPr/>
        </p:nvGrpSpPr>
        <p:grpSpPr>
          <a:xfrm>
            <a:off x="536588" y="3130076"/>
            <a:ext cx="3378200" cy="3226809"/>
            <a:chOff x="1028700" y="4189487"/>
            <a:chExt cx="5067300" cy="4840214"/>
          </a:xfrm>
        </p:grpSpPr>
        <p:pic>
          <p:nvPicPr>
            <p:cNvPr id="46" name="Picture 7">
              <a:extLst>
                <a:ext uri="{FF2B5EF4-FFF2-40B4-BE49-F238E27FC236}">
                  <a16:creationId xmlns:a16="http://schemas.microsoft.com/office/drawing/2014/main" id="{E9AD8FEF-6236-D94C-954A-321EEF2930FA}"/>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1" b="4075"/>
            <a:stretch>
              <a:fillRect/>
            </a:stretch>
          </p:blipFill>
          <p:spPr>
            <a:xfrm>
              <a:off x="1028700" y="4189487"/>
              <a:ext cx="5067300" cy="4840214"/>
            </a:xfrm>
            <a:prstGeom prst="rect">
              <a:avLst/>
            </a:prstGeom>
          </p:spPr>
        </p:pic>
        <p:sp>
          <p:nvSpPr>
            <p:cNvPr id="47" name="TextBox 46">
              <a:extLst>
                <a:ext uri="{FF2B5EF4-FFF2-40B4-BE49-F238E27FC236}">
                  <a16:creationId xmlns:a16="http://schemas.microsoft.com/office/drawing/2014/main" id="{0C0EDF49-8F45-9522-1BA0-4F5944D7F7F0}"/>
                </a:ext>
              </a:extLst>
            </p:cNvPr>
            <p:cNvSpPr txBox="1"/>
            <p:nvPr/>
          </p:nvSpPr>
          <p:spPr>
            <a:xfrm>
              <a:off x="1393278" y="4854047"/>
              <a:ext cx="4338143" cy="3344762"/>
            </a:xfrm>
            <a:prstGeom prst="rect">
              <a:avLst/>
            </a:prstGeom>
            <a:noFill/>
          </p:spPr>
          <p:txBody>
            <a:bodyPr wrap="square">
              <a:spAutoFit/>
            </a:bodyPr>
            <a:lstStyle/>
            <a:p>
              <a:pPr algn="just" defTabSz="609630">
                <a:lnSpc>
                  <a:spcPct val="150000"/>
                </a:lnSpc>
              </a:pPr>
              <a:r>
                <a:rPr lang="en-US" sz="2400">
                  <a:solidFill>
                    <a:srgbClr val="000000"/>
                  </a:solidFill>
                  <a:latin typeface="UTM Avo" panose="02040603050506020204" pitchFamily="18"/>
                  <a:ea typeface="Calibri" panose="020F0502020204030204" pitchFamily="34" charset="0"/>
                  <a:cs typeface="Arial" panose="020B0604020202020204" pitchFamily="34" charset="0"/>
                </a:rPr>
                <a:t>N</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hặt được của rơi</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 thì</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 giao nộp cho công an</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 hoặc</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 trả lại cho người mất</a:t>
              </a:r>
              <a:endParaRPr lang="en-US" sz="2400" dirty="0">
                <a:solidFill>
                  <a:prstClr val="black"/>
                </a:solidFill>
                <a:latin typeface="UTM Avo" panose="02040603050506020204" pitchFamily="18"/>
                <a:cs typeface="Arial" panose="020B0604020202020204" pitchFamily="34" charset="0"/>
              </a:endParaRPr>
            </a:p>
          </p:txBody>
        </p:sp>
      </p:grpSp>
      <p:grpSp>
        <p:nvGrpSpPr>
          <p:cNvPr id="48" name="Group 47">
            <a:extLst>
              <a:ext uri="{FF2B5EF4-FFF2-40B4-BE49-F238E27FC236}">
                <a16:creationId xmlns:a16="http://schemas.microsoft.com/office/drawing/2014/main" id="{BD20BED9-DB36-6692-B2C4-8E5BBB7CFFE6}"/>
              </a:ext>
            </a:extLst>
          </p:cNvPr>
          <p:cNvGrpSpPr/>
          <p:nvPr/>
        </p:nvGrpSpPr>
        <p:grpSpPr>
          <a:xfrm>
            <a:off x="4398730" y="2672876"/>
            <a:ext cx="3378200" cy="3226809"/>
            <a:chOff x="1028700" y="4189487"/>
            <a:chExt cx="5067300" cy="4840214"/>
          </a:xfrm>
        </p:grpSpPr>
        <p:pic>
          <p:nvPicPr>
            <p:cNvPr id="49" name="Picture 7">
              <a:extLst>
                <a:ext uri="{FF2B5EF4-FFF2-40B4-BE49-F238E27FC236}">
                  <a16:creationId xmlns:a16="http://schemas.microsoft.com/office/drawing/2014/main" id="{F82DBF79-C536-8E92-8CD3-5AE208AAE69E}"/>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1" b="4075"/>
            <a:stretch>
              <a:fillRect/>
            </a:stretch>
          </p:blipFill>
          <p:spPr>
            <a:xfrm>
              <a:off x="1028700" y="4189487"/>
              <a:ext cx="5067300" cy="4840214"/>
            </a:xfrm>
            <a:prstGeom prst="rect">
              <a:avLst/>
            </a:prstGeom>
          </p:spPr>
        </p:pic>
        <p:sp>
          <p:nvSpPr>
            <p:cNvPr id="50" name="TextBox 49">
              <a:extLst>
                <a:ext uri="{FF2B5EF4-FFF2-40B4-BE49-F238E27FC236}">
                  <a16:creationId xmlns:a16="http://schemas.microsoft.com/office/drawing/2014/main" id="{5435CCDD-CD10-899D-01AE-6F1B8B56AE44}"/>
                </a:ext>
              </a:extLst>
            </p:cNvPr>
            <p:cNvSpPr txBox="1"/>
            <p:nvPr/>
          </p:nvSpPr>
          <p:spPr>
            <a:xfrm>
              <a:off x="1332357" y="5235467"/>
              <a:ext cx="4593819" cy="2513765"/>
            </a:xfrm>
            <a:prstGeom prst="rect">
              <a:avLst/>
            </a:prstGeom>
            <a:noFill/>
          </p:spPr>
          <p:txBody>
            <a:bodyPr wrap="square">
              <a:spAutoFit/>
            </a:bodyPr>
            <a:lstStyle/>
            <a:p>
              <a:pPr algn="just" defTabSz="609630">
                <a:lnSpc>
                  <a:spcPct val="150000"/>
                </a:lnSpc>
              </a:pPr>
              <a:r>
                <a:rPr lang="en-US" sz="2400">
                  <a:solidFill>
                    <a:srgbClr val="000000"/>
                  </a:solidFill>
                  <a:latin typeface="UTM Avo" panose="02040603050506020204" pitchFamily="18"/>
                  <a:ea typeface="Calibri" panose="020F0502020204030204" pitchFamily="34" charset="0"/>
                  <a:cs typeface="Arial" panose="020B0604020202020204" pitchFamily="34" charset="0"/>
                </a:rPr>
                <a:t>Muốn mượn đồ dùng của bạn thì phải hỏi ý kiến</a:t>
              </a:r>
              <a:endParaRPr lang="en-US" sz="2400" dirty="0">
                <a:solidFill>
                  <a:prstClr val="black"/>
                </a:solidFill>
                <a:latin typeface="UTM Avo" panose="02040603050506020204" pitchFamily="18"/>
                <a:cs typeface="Arial" panose="020B0604020202020204" pitchFamily="34" charset="0"/>
              </a:endParaRPr>
            </a:p>
          </p:txBody>
        </p:sp>
      </p:grpSp>
      <p:grpSp>
        <p:nvGrpSpPr>
          <p:cNvPr id="51" name="Group 50">
            <a:extLst>
              <a:ext uri="{FF2B5EF4-FFF2-40B4-BE49-F238E27FC236}">
                <a16:creationId xmlns:a16="http://schemas.microsoft.com/office/drawing/2014/main" id="{CDB3914D-C405-0D86-89B4-EB7866B48498}"/>
              </a:ext>
            </a:extLst>
          </p:cNvPr>
          <p:cNvGrpSpPr/>
          <p:nvPr/>
        </p:nvGrpSpPr>
        <p:grpSpPr>
          <a:xfrm>
            <a:off x="8350094" y="3108305"/>
            <a:ext cx="3378200" cy="3226809"/>
            <a:chOff x="1028700" y="4189487"/>
            <a:chExt cx="5067300" cy="4840214"/>
          </a:xfrm>
        </p:grpSpPr>
        <p:pic>
          <p:nvPicPr>
            <p:cNvPr id="52" name="Picture 7">
              <a:extLst>
                <a:ext uri="{FF2B5EF4-FFF2-40B4-BE49-F238E27FC236}">
                  <a16:creationId xmlns:a16="http://schemas.microsoft.com/office/drawing/2014/main" id="{58F5271C-F489-CEE6-51E0-D845C22D39DF}"/>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1" b="4075"/>
            <a:stretch>
              <a:fillRect/>
            </a:stretch>
          </p:blipFill>
          <p:spPr>
            <a:xfrm>
              <a:off x="1028700" y="4189487"/>
              <a:ext cx="5067300" cy="4840214"/>
            </a:xfrm>
            <a:prstGeom prst="rect">
              <a:avLst/>
            </a:prstGeom>
          </p:spPr>
        </p:pic>
        <p:sp>
          <p:nvSpPr>
            <p:cNvPr id="53" name="TextBox 52">
              <a:extLst>
                <a:ext uri="{FF2B5EF4-FFF2-40B4-BE49-F238E27FC236}">
                  <a16:creationId xmlns:a16="http://schemas.microsoft.com/office/drawing/2014/main" id="{E8BB547E-820D-B9AE-0532-66D215C61E50}"/>
                </a:ext>
              </a:extLst>
            </p:cNvPr>
            <p:cNvSpPr txBox="1"/>
            <p:nvPr/>
          </p:nvSpPr>
          <p:spPr>
            <a:xfrm>
              <a:off x="1495860" y="5348368"/>
              <a:ext cx="4132980" cy="2513765"/>
            </a:xfrm>
            <a:prstGeom prst="rect">
              <a:avLst/>
            </a:prstGeom>
            <a:noFill/>
          </p:spPr>
          <p:txBody>
            <a:bodyPr wrap="square">
              <a:spAutoFit/>
            </a:bodyPr>
            <a:lstStyle/>
            <a:p>
              <a:pPr algn="just" defTabSz="609630">
                <a:lnSpc>
                  <a:spcPct val="150000"/>
                </a:lnSpc>
              </a:pPr>
              <a:r>
                <a:rPr lang="vi-VN" sz="2400">
                  <a:solidFill>
                    <a:srgbClr val="000000"/>
                  </a:solidFill>
                  <a:latin typeface="UTM Avo" panose="02040603050506020204" pitchFamily="18"/>
                  <a:ea typeface="Calibri" panose="020F0502020204030204" pitchFamily="34" charset="0"/>
                  <a:cs typeface="Arial" panose="020B0604020202020204" pitchFamily="34" charset="0"/>
                </a:rPr>
                <a:t>Mượn đồ dùng </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thì </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phải giữ gìn cẩn thận</a:t>
              </a:r>
              <a:endParaRPr lang="en-US" sz="2400" dirty="0">
                <a:solidFill>
                  <a:prstClr val="black"/>
                </a:solidFill>
                <a:latin typeface="UTM Avo" panose="02040603050506020204" pitchFamily="18"/>
                <a:cs typeface="Arial" panose="020B0604020202020204" pitchFamily="34" charset="0"/>
              </a:endParaRPr>
            </a:p>
          </p:txBody>
        </p:sp>
      </p:grpSp>
      <p:pic>
        <p:nvPicPr>
          <p:cNvPr id="54" name="Picture 5">
            <a:extLst>
              <a:ext uri="{FF2B5EF4-FFF2-40B4-BE49-F238E27FC236}">
                <a16:creationId xmlns:a16="http://schemas.microsoft.com/office/drawing/2014/main" id="{B92C486C-6A3B-38A7-26F3-D916D2E706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94144" y="5764585"/>
            <a:ext cx="4187371" cy="1141059"/>
          </a:xfrm>
          <a:prstGeom prst="rect">
            <a:avLst/>
          </a:prstGeom>
        </p:spPr>
      </p:pic>
      <p:sp>
        <p:nvSpPr>
          <p:cNvPr id="55" name="Freeform 11">
            <a:extLst>
              <a:ext uri="{FF2B5EF4-FFF2-40B4-BE49-F238E27FC236}">
                <a16:creationId xmlns:a16="http://schemas.microsoft.com/office/drawing/2014/main" id="{CDE955FE-DCEC-3A2A-B952-EBA82AF6E6A0}"/>
              </a:ext>
            </a:extLst>
          </p:cNvPr>
          <p:cNvSpPr/>
          <p:nvPr/>
        </p:nvSpPr>
        <p:spPr>
          <a:xfrm>
            <a:off x="-31454" y="6020838"/>
            <a:ext cx="811093" cy="795867"/>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
        <p:nvSpPr>
          <p:cNvPr id="56" name="Freeform 10">
            <a:extLst>
              <a:ext uri="{FF2B5EF4-FFF2-40B4-BE49-F238E27FC236}">
                <a16:creationId xmlns:a16="http://schemas.microsoft.com/office/drawing/2014/main" id="{76688A9C-9AEA-E541-A7D5-1637F6CA3520}"/>
              </a:ext>
            </a:extLst>
          </p:cNvPr>
          <p:cNvSpPr/>
          <p:nvPr/>
        </p:nvSpPr>
        <p:spPr>
          <a:xfrm>
            <a:off x="11106665" y="2594285"/>
            <a:ext cx="1085335" cy="1101355"/>
          </a:xfrm>
          <a:custGeom>
            <a:avLst/>
            <a:gdLst/>
            <a:ahLst/>
            <a:cxnLst/>
            <a:rect l="l" t="t" r="r" b="b"/>
            <a:pathLst>
              <a:path w="1628002" h="1652032">
                <a:moveTo>
                  <a:pt x="0" y="0"/>
                </a:moveTo>
                <a:lnTo>
                  <a:pt x="1628002" y="0"/>
                </a:lnTo>
                <a:lnTo>
                  <a:pt x="1628002" y="1652031"/>
                </a:lnTo>
                <a:lnTo>
                  <a:pt x="0" y="16520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spTree>
    <p:extLst>
      <p:ext uri="{BB962C8B-B14F-4D97-AF65-F5344CB8AC3E}">
        <p14:creationId xmlns:p14="http://schemas.microsoft.com/office/powerpoint/2010/main" val="95971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ppt_x"/>
                                          </p:val>
                                        </p:tav>
                                        <p:tav tm="100000">
                                          <p:val>
                                            <p:strVal val="#ppt_x"/>
                                          </p:val>
                                        </p:tav>
                                      </p:tavLst>
                                    </p:anim>
                                    <p:anim calcmode="lin" valueType="num">
                                      <p:cBhvr additive="base">
                                        <p:cTn id="1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ppt_x"/>
                                          </p:val>
                                        </p:tav>
                                        <p:tav tm="100000">
                                          <p:val>
                                            <p:strVal val="#ppt_x"/>
                                          </p:val>
                                        </p:tav>
                                      </p:tavLst>
                                    </p:anim>
                                    <p:anim calcmode="lin" valueType="num">
                                      <p:cBhvr additive="base">
                                        <p:cTn id="19"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ppt_x"/>
                                          </p:val>
                                        </p:tav>
                                        <p:tav tm="100000">
                                          <p:val>
                                            <p:strVal val="#ppt_x"/>
                                          </p:val>
                                        </p:tav>
                                      </p:tavLst>
                                    </p:anim>
                                    <p:anim calcmode="lin" valueType="num">
                                      <p:cBhvr additive="base">
                                        <p:cTn id="2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60772A-0859-3A7A-1629-A4BC445EC578}"/>
              </a:ext>
            </a:extLst>
          </p:cNvPr>
          <p:cNvSpPr txBox="1"/>
          <p:nvPr/>
        </p:nvSpPr>
        <p:spPr>
          <a:xfrm>
            <a:off x="0" y="1432911"/>
            <a:ext cx="12192000" cy="574388"/>
          </a:xfrm>
          <a:prstGeom prst="rect">
            <a:avLst/>
          </a:prstGeom>
          <a:noFill/>
        </p:spPr>
        <p:txBody>
          <a:bodyPr wrap="square" rtlCol="0">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2: ĐỌC CÂU CHUYỆN VÀ TRẢ LỜI CÂU HỎI</a:t>
            </a:r>
          </a:p>
        </p:txBody>
      </p:sp>
      <p:sp>
        <p:nvSpPr>
          <p:cNvPr id="15" name="Freeform 3">
            <a:extLst>
              <a:ext uri="{FF2B5EF4-FFF2-40B4-BE49-F238E27FC236}">
                <a16:creationId xmlns:a16="http://schemas.microsoft.com/office/drawing/2014/main" id="{B6B2E8BB-E22A-FB1B-026C-ED2D0BE67CC8}"/>
              </a:ext>
            </a:extLst>
          </p:cNvPr>
          <p:cNvSpPr/>
          <p:nvPr/>
        </p:nvSpPr>
        <p:spPr>
          <a:xfrm>
            <a:off x="-32049" y="5867400"/>
            <a:ext cx="1213488" cy="990600"/>
          </a:xfrm>
          <a:custGeom>
            <a:avLst/>
            <a:gdLst/>
            <a:ahLst/>
            <a:cxnLst/>
            <a:rect l="l" t="t" r="r" b="b"/>
            <a:pathLst>
              <a:path w="5228971" h="3688801">
                <a:moveTo>
                  <a:pt x="0" y="0"/>
                </a:moveTo>
                <a:lnTo>
                  <a:pt x="5228971" y="0"/>
                </a:lnTo>
                <a:lnTo>
                  <a:pt x="5228971" y="3688801"/>
                </a:lnTo>
                <a:lnTo>
                  <a:pt x="0" y="3688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400">
              <a:solidFill>
                <a:prstClr val="black"/>
              </a:solidFill>
              <a:latin typeface="UTM Avo" panose="02040603050506020204" pitchFamily="18"/>
              <a:cs typeface="Arial" panose="020B0604020202020204" pitchFamily="34" charset="0"/>
            </a:endParaRPr>
          </a:p>
        </p:txBody>
      </p:sp>
      <p:sp>
        <p:nvSpPr>
          <p:cNvPr id="17" name="Line Callout 1 (Border and Accent Bar) 3">
            <a:extLst>
              <a:ext uri="{FF2B5EF4-FFF2-40B4-BE49-F238E27FC236}">
                <a16:creationId xmlns:a16="http://schemas.microsoft.com/office/drawing/2014/main" id="{0101BAC0-BEA1-33B7-DB9E-B5421ED25D71}"/>
              </a:ext>
            </a:extLst>
          </p:cNvPr>
          <p:cNvSpPr/>
          <p:nvPr/>
        </p:nvSpPr>
        <p:spPr>
          <a:xfrm>
            <a:off x="449653" y="2234972"/>
            <a:ext cx="11224427" cy="654731"/>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Các</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em</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đọc</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câu</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chuyện</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vi-VN" sz="2000" b="1" i="1" u="none" strike="noStrike" kern="0" cap="none" spc="0" normalizeH="0" baseline="0" noProof="0" dirty="0">
                <a:ln>
                  <a:noFill/>
                </a:ln>
                <a:effectLst/>
                <a:uLnTx/>
                <a:uFillTx/>
                <a:latin typeface="UTM Avo" panose="02040603050506020204" pitchFamily="18"/>
                <a:cs typeface="Arial" panose="020B0604020202020204" pitchFamily="34" charset="0"/>
              </a:rPr>
              <a:t>Chiếc dây chuyền bị rơi </a:t>
            </a:r>
            <a:r>
              <a:rPr kumimoji="0" lang="en-US" sz="2000" b="1" i="1" u="none" strike="noStrike" kern="0" cap="none" spc="0" normalizeH="0" baseline="0" noProof="0" dirty="0">
                <a:ln>
                  <a:noFill/>
                </a:ln>
                <a:effectLst/>
                <a:uLnTx/>
                <a:uFillTx/>
                <a:latin typeface="UTM Avo" panose="02040603050506020204" pitchFamily="18"/>
                <a:cs typeface="Arial" panose="020B0604020202020204" pitchFamily="34" charset="0"/>
              </a:rPr>
              <a:t>(SHS – tr.36,37)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và</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trả</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lời</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câu</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000" b="1" i="0" u="none" strike="noStrike" kern="0" cap="none" spc="0" normalizeH="0" baseline="0" noProof="0" dirty="0" err="1">
                <a:ln>
                  <a:noFill/>
                </a:ln>
                <a:effectLst/>
                <a:uLnTx/>
                <a:uFillTx/>
                <a:latin typeface="UTM Avo" panose="02040603050506020204" pitchFamily="18"/>
                <a:cs typeface="Arial" panose="020B0604020202020204" pitchFamily="34" charset="0"/>
              </a:rPr>
              <a:t>hỏi</a:t>
            </a:r>
            <a:r>
              <a:rPr kumimoji="0" lang="en-US" sz="2000" b="1" i="0" u="none" strike="noStrike" kern="0" cap="none" spc="0" normalizeH="0" baseline="0" noProof="0" dirty="0">
                <a:ln>
                  <a:noFill/>
                </a:ln>
                <a:effectLst/>
                <a:uLnTx/>
                <a:uFillTx/>
                <a:latin typeface="UTM Avo" panose="02040603050506020204" pitchFamily="18"/>
                <a:cs typeface="Arial" panose="020B0604020202020204" pitchFamily="34" charset="0"/>
              </a:rPr>
              <a:t>:</a:t>
            </a:r>
          </a:p>
        </p:txBody>
      </p:sp>
      <p:sp>
        <p:nvSpPr>
          <p:cNvPr id="18" name="Speech Bubble: Rectangle with Corners Rounded 34">
            <a:extLst>
              <a:ext uri="{FF2B5EF4-FFF2-40B4-BE49-F238E27FC236}">
                <a16:creationId xmlns:a16="http://schemas.microsoft.com/office/drawing/2014/main" id="{18FEAF9E-44FC-AFC8-07CC-185842D2C404}"/>
              </a:ext>
            </a:extLst>
          </p:cNvPr>
          <p:cNvSpPr/>
          <p:nvPr/>
        </p:nvSpPr>
        <p:spPr>
          <a:xfrm>
            <a:off x="4310570" y="3275221"/>
            <a:ext cx="7570431" cy="1098387"/>
          </a:xfrm>
          <a:prstGeom prst="wedgeRoundRectCallout">
            <a:avLst>
              <a:gd name="adj1" fmla="val -57063"/>
              <a:gd name="adj2" fmla="val 47957"/>
              <a:gd name="adj3" fmla="val 16667"/>
            </a:avLst>
          </a:prstGeom>
          <a:solidFill>
            <a:srgbClr val="4BACC6">
              <a:lumMod val="20000"/>
              <a:lumOff val="80000"/>
            </a:srgbClr>
          </a:solidFill>
          <a:ln w="38100" cap="flat" cmpd="sng" algn="ctr">
            <a:solidFill>
              <a:srgbClr val="4BACC6">
                <a:lumMod val="60000"/>
                <a:lumOff val="4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 </a:t>
            </a: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Vì sao Nam được thầy hiệu trưởng tuyên dương trước toàn trường?</a:t>
            </a:r>
          </a:p>
        </p:txBody>
      </p:sp>
      <p:sp>
        <p:nvSpPr>
          <p:cNvPr id="19" name="Speech Bubble: Rectangle with Corners Rounded 35">
            <a:extLst>
              <a:ext uri="{FF2B5EF4-FFF2-40B4-BE49-F238E27FC236}">
                <a16:creationId xmlns:a16="http://schemas.microsoft.com/office/drawing/2014/main" id="{8EC75C3B-A6C1-CCE7-B3BF-4221A5232848}"/>
              </a:ext>
            </a:extLst>
          </p:cNvPr>
          <p:cNvSpPr/>
          <p:nvPr/>
        </p:nvSpPr>
        <p:spPr>
          <a:xfrm>
            <a:off x="4310570" y="4681014"/>
            <a:ext cx="7570431" cy="754601"/>
          </a:xfrm>
          <a:prstGeom prst="wedgeRoundRectCallout">
            <a:avLst>
              <a:gd name="adj1" fmla="val -56081"/>
              <a:gd name="adj2" fmla="val -43313"/>
              <a:gd name="adj3" fmla="val 16667"/>
            </a:avLst>
          </a:prstGeom>
          <a:solidFill>
            <a:srgbClr val="9BBB59">
              <a:lumMod val="20000"/>
              <a:lumOff val="80000"/>
            </a:srgbClr>
          </a:solidFill>
          <a:ln w="38100" cap="flat" cmpd="sng" algn="ctr">
            <a:solidFill>
              <a:srgbClr val="9BBB59">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b. </a:t>
            </a: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Việc làm của Nam có ý nghĩa gì?</a:t>
            </a:r>
            <a:endPar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pic>
        <p:nvPicPr>
          <p:cNvPr id="20" name="Picture 21">
            <a:extLst>
              <a:ext uri="{FF2B5EF4-FFF2-40B4-BE49-F238E27FC236}">
                <a16:creationId xmlns:a16="http://schemas.microsoft.com/office/drawing/2014/main" id="{6F713E8B-81B0-BC4F-816D-331562B380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7347" y="3452568"/>
            <a:ext cx="3392700" cy="3150970"/>
          </a:xfrm>
          <a:prstGeom prst="rect">
            <a:avLst/>
          </a:prstGeom>
        </p:spPr>
      </p:pic>
      <p:sp>
        <p:nvSpPr>
          <p:cNvPr id="21" name="Speech Bubble: Rectangle with Corners Rounded 37">
            <a:extLst>
              <a:ext uri="{FF2B5EF4-FFF2-40B4-BE49-F238E27FC236}">
                <a16:creationId xmlns:a16="http://schemas.microsoft.com/office/drawing/2014/main" id="{58C51AAE-1A7F-A125-3F48-DBBB552774D2}"/>
              </a:ext>
            </a:extLst>
          </p:cNvPr>
          <p:cNvSpPr/>
          <p:nvPr/>
        </p:nvSpPr>
        <p:spPr>
          <a:xfrm>
            <a:off x="4334222" y="5743021"/>
            <a:ext cx="7570431" cy="889000"/>
          </a:xfrm>
          <a:prstGeom prst="wedgeRoundRectCallout">
            <a:avLst>
              <a:gd name="adj1" fmla="val -56081"/>
              <a:gd name="adj2" fmla="val -43313"/>
              <a:gd name="adj3" fmla="val 16667"/>
            </a:avLst>
          </a:prstGeom>
          <a:solidFill>
            <a:srgbClr val="F79646">
              <a:lumMod val="20000"/>
              <a:lumOff val="80000"/>
            </a:srgbClr>
          </a:solidFill>
          <a:ln w="38100" cap="flat" cmpd="sng" algn="ctr">
            <a:solidFill>
              <a:srgbClr val="F79646">
                <a:lumMod val="60000"/>
                <a:lumOff val="4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c. </a:t>
            </a: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Theo em, vì sao cần tôn trọng tài sản của người khác?</a:t>
            </a:r>
            <a:endPar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8286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par>
                          <p:cTn id="27" fill="hold">
                            <p:stCondLst>
                              <p:cond delay="1000"/>
                            </p:stCondLst>
                            <p:childTnLst>
                              <p:par>
                                <p:cTn id="28" presetID="16" presetClass="entr" presetSubtype="2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Template_Dao duc 4</Template>
  <TotalTime>665</TotalTime>
  <Words>1814</Words>
  <Application>Microsoft Office PowerPoint</Application>
  <PresentationFormat>Widescreen</PresentationFormat>
  <Paragraphs>112</Paragraphs>
  <Slides>38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Wingdings</vt:lpstr>
      <vt:lpstr>Calibri Light</vt:lpstr>
      <vt:lpstr>Courier New</vt:lpstr>
      <vt:lpstr>UTM Avo</vt:lpstr>
      <vt:lpstr>Arial</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nt Hoa</cp:lastModifiedBy>
  <cp:revision>13</cp:revision>
  <dcterms:created xsi:type="dcterms:W3CDTF">2023-10-17T08:44:51Z</dcterms:created>
  <dcterms:modified xsi:type="dcterms:W3CDTF">2024-12-11T03:00:03Z</dcterms:modified>
</cp:coreProperties>
</file>