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7" r:id="rId2"/>
    <p:sldId id="345" r:id="rId3"/>
    <p:sldId id="346" r:id="rId4"/>
    <p:sldId id="347" r:id="rId5"/>
    <p:sldId id="348" r:id="rId6"/>
    <p:sldId id="349" r:id="rId7"/>
    <p:sldId id="287" r:id="rId8"/>
    <p:sldId id="313" r:id="rId9"/>
    <p:sldId id="314" r:id="rId10"/>
    <p:sldId id="315" r:id="rId11"/>
    <p:sldId id="316" r:id="rId12"/>
    <p:sldId id="317" r:id="rId13"/>
    <p:sldId id="318" r:id="rId14"/>
    <p:sldId id="320" r:id="rId15"/>
    <p:sldId id="327" r:id="rId16"/>
    <p:sldId id="328" r:id="rId17"/>
    <p:sldId id="329" r:id="rId18"/>
    <p:sldId id="330" r:id="rId19"/>
    <p:sldId id="356" r:id="rId20"/>
    <p:sldId id="331" r:id="rId21"/>
    <p:sldId id="333" r:id="rId22"/>
    <p:sldId id="338" r:id="rId23"/>
    <p:sldId id="335" r:id="rId24"/>
    <p:sldId id="339" r:id="rId25"/>
    <p:sldId id="350" r:id="rId26"/>
    <p:sldId id="351" r:id="rId27"/>
    <p:sldId id="352" r:id="rId28"/>
    <p:sldId id="353" r:id="rId29"/>
    <p:sldId id="354" r:id="rId30"/>
    <p:sldId id="355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FC1BF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79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9B607-4E55-4FBD-B5C5-FD9A48C5FF34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77357-00C1-44DD-ACC4-9644EB406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77357-00C1-44DD-ACC4-9644EB4062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8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5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1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6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11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9.gif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28.gif"/><Relationship Id="rId29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gif"/><Relationship Id="rId24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30.png"/><Relationship Id="rId27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2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3.png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5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28.gif"/><Relationship Id="rId20" Type="http://schemas.openxmlformats.org/officeDocument/2006/relationships/image" Target="../media/image32.png"/><Relationship Id="rId29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gif"/><Relationship Id="rId24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27.gif"/><Relationship Id="rId23" Type="http://schemas.openxmlformats.org/officeDocument/2006/relationships/image" Target="../media/image36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9.gif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28.gif"/><Relationship Id="rId29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gif"/><Relationship Id="rId24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image" Target="../media/image31.png"/><Relationship Id="rId28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1.png"/><Relationship Id="rId22" Type="http://schemas.openxmlformats.org/officeDocument/2006/relationships/image" Target="../media/image30.png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8.gif"/><Relationship Id="rId7" Type="http://schemas.openxmlformats.org/officeDocument/2006/relationships/audio" Target="../media/audio3.wav"/><Relationship Id="rId12" Type="http://schemas.openxmlformats.org/officeDocument/2006/relationships/image" Target="../media/image17.gif"/><Relationship Id="rId17" Type="http://schemas.openxmlformats.org/officeDocument/2006/relationships/image" Target="../media/image13.png"/><Relationship Id="rId25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27.gif"/><Relationship Id="rId29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image" Target="../media/image30.png"/><Relationship Id="rId28" Type="http://schemas.openxmlformats.org/officeDocument/2006/relationships/image" Target="../media/image39.png"/><Relationship Id="rId10" Type="http://schemas.openxmlformats.org/officeDocument/2006/relationships/audio" Target="../media/audio6.wav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5.wav"/><Relationship Id="rId14" Type="http://schemas.openxmlformats.org/officeDocument/2006/relationships/image" Target="../media/image22.png"/><Relationship Id="rId22" Type="http://schemas.openxmlformats.org/officeDocument/2006/relationships/image" Target="../media/image29.gif"/><Relationship Id="rId27" Type="http://schemas.openxmlformats.org/officeDocument/2006/relationships/image" Target="../media/image34.png"/><Relationship Id="rId30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949" y="2373761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  <a:endParaRPr lang="en-US" sz="95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235689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18" y="4038561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73431" y="459858"/>
            <a:ext cx="6177385" cy="5915183"/>
            <a:chOff x="659718" y="207118"/>
            <a:chExt cx="3819017" cy="323140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5006" y="207118"/>
              <a:ext cx="3793729" cy="3231404"/>
            </a:xfrm>
            <a:prstGeom prst="snip1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659718" y="278736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16,422 Kid Thinking Illustrations &amp;amp; Clip Art - iStock">
            <a:extLst>
              <a:ext uri="{FF2B5EF4-FFF2-40B4-BE49-F238E27FC236}">
                <a16:creationId xmlns:a16="http://schemas.microsoft.com/office/drawing/2014/main" xmlns="" id="{DF7B177E-5ED8-4163-9D4D-A7413B352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574" y="4607379"/>
            <a:ext cx="1871840" cy="225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5174" y="565236"/>
            <a:ext cx="6820803" cy="6292763"/>
            <a:chOff x="460384" y="3718328"/>
            <a:chExt cx="4227653" cy="317801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027" y="3718328"/>
              <a:ext cx="4213010" cy="3178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60384" y="3756834"/>
              <a:ext cx="381000" cy="3810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 descr="130 Certain Dance Illustrations &amp;amp; Clip Art - iStock">
            <a:extLst>
              <a:ext uri="{FF2B5EF4-FFF2-40B4-BE49-F238E27FC236}">
                <a16:creationId xmlns:a16="http://schemas.microsoft.com/office/drawing/2014/main" xmlns="" id="{28D060BE-929E-4D85-8C5C-70AB282D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676" y="240613"/>
            <a:ext cx="2217964" cy="22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54390" y="543187"/>
            <a:ext cx="7042647" cy="5986401"/>
            <a:chOff x="5972807" y="1024601"/>
            <a:chExt cx="3349947" cy="2924175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72807" y="1024601"/>
              <a:ext cx="3349947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5972807" y="1024601"/>
              <a:ext cx="413926" cy="487056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 descr="Premium Vector | Happy cute kid girl think about problem | Cute kids, Kids  clipart, Space activities for kids">
            <a:extLst>
              <a:ext uri="{FF2B5EF4-FFF2-40B4-BE49-F238E27FC236}">
                <a16:creationId xmlns:a16="http://schemas.microsoft.com/office/drawing/2014/main" xmlns="" id="{745A10B2-888F-463E-ADD6-A89AB27A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9" y="385364"/>
            <a:ext cx="3140982" cy="30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hoa">
            <a:extLst>
              <a:ext uri="{FF2B5EF4-FFF2-40B4-BE49-F238E27FC236}">
                <a16:creationId xmlns:a16="http://schemas.microsoft.com/office/drawing/2014/main" xmlns="" id="{DDB6AC54-B89E-4B6B-98A8-CB1938C0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74"/>
            <a:ext cx="12191999" cy="640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0851" y="1259208"/>
            <a:ext cx="8772855" cy="1015640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</a:bodyPr>
          <a:lstStyle/>
          <a:p>
            <a:pPr algn="ctr"/>
            <a:r>
              <a:rPr lang="en-US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võng</a:t>
            </a:r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kêu</a:t>
            </a:r>
            <a:endParaRPr lang="en-US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563" y="2154067"/>
            <a:ext cx="6180715" cy="417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8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66E5BF-785A-497A-A1D8-7D6A179C5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/>
        </p:blipFill>
        <p:spPr>
          <a:xfrm>
            <a:off x="0" y="435429"/>
            <a:ext cx="12192000" cy="6422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4617" y="3335910"/>
            <a:ext cx="57898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23" y="3304668"/>
            <a:ext cx="3035202" cy="33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ảnh về hoa">
            <a:extLst>
              <a:ext uri="{FF2B5EF4-FFF2-40B4-BE49-F238E27FC236}">
                <a16:creationId xmlns:a16="http://schemas.microsoft.com/office/drawing/2014/main" xmlns="" id="{BA1EAD39-95C2-4DFC-802A-AEBDC5D8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968"/>
            <a:ext cx="12192000" cy="647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ải trọn bộ ảnh động - Hình nền động đẹp nhất dành cho bạn đọ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2068">
            <a:off x="7237754" y="837818"/>
            <a:ext cx="2209289" cy="22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2962" y="2644181"/>
            <a:ext cx="9342782" cy="1569638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9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7896" y="380467"/>
            <a:ext cx="10981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Tiếng võng kêu cho biết bạn nhỏ trong bài thơ đang làm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4131" y="1580796"/>
            <a:ext cx="10314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+mj-lt"/>
                <a:cs typeface="Times New Roman" pitchFamily="18" charset="0"/>
              </a:rPr>
              <a:t>Tiếng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võng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kêu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biết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nhỏ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trong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bài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thơ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đưa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võng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em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bé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ngủ</a:t>
            </a:r>
            <a:r>
              <a:rPr lang="en-US" sz="3600" b="1" dirty="0">
                <a:latin typeface="+mj-lt"/>
                <a:cs typeface="Times New Roman" pitchFamily="18" charset="0"/>
              </a:rPr>
              <a:t>.</a:t>
            </a:r>
            <a:endParaRPr lang="vi-VN" sz="3600" b="1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02" y="4305222"/>
            <a:ext cx="3922086" cy="18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4489" y="2951364"/>
            <a:ext cx="10333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Tìm những hình ảnh cho thấy bé Giang đang ngủ rất đáng yêu.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128" y="4305222"/>
            <a:ext cx="6351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+mj-lt"/>
                <a:cs typeface="Times New Roman" pitchFamily="18" charset="0"/>
              </a:rPr>
              <a:t>Những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hình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ảnh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cho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thấy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bé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Giang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đang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ngủ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rất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đáng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latin typeface="+mj-lt"/>
                <a:cs typeface="Times New Roman" pitchFamily="18" charset="0"/>
              </a:rPr>
              <a:t>yêu</a:t>
            </a:r>
            <a:r>
              <a:rPr lang="en-US" sz="3600" b="1" dirty="0">
                <a:latin typeface="+mj-lt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óc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bay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phơ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phất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Vương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vương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nụ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cười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551" y="1356839"/>
            <a:ext cx="1301175" cy="1301175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52" y="226209"/>
            <a:ext cx="1143906" cy="1143906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" y="2860692"/>
            <a:ext cx="1167890" cy="11678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797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095" y="589885"/>
            <a:ext cx="11362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561" y="1505449"/>
            <a:ext cx="114901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Tx/>
              <a:buChar char="-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không,?Có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,?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ạn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9897590" y="4955611"/>
            <a:ext cx="2294410" cy="190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ó thể là hình ảnh về hoa">
            <a:extLst>
              <a:ext uri="{FF2B5EF4-FFF2-40B4-BE49-F238E27FC236}">
                <a16:creationId xmlns:a16="http://schemas.microsoft.com/office/drawing/2014/main" xmlns="" id="{BD856446-AB6B-4F2F-B86D-0965CDD3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826"/>
            <a:ext cx="12191999" cy="6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0358" y="3164098"/>
            <a:ext cx="6711282" cy="156931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9598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9598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9598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9598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1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778070-95E7-423F-AA33-E131E2F79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3"/>
          <a:stretch/>
        </p:blipFill>
        <p:spPr>
          <a:xfrm>
            <a:off x="8221" y="389843"/>
            <a:ext cx="12183779" cy="6468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3780" y="757221"/>
            <a:ext cx="1175365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59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từ ngữ:</a:t>
            </a:r>
          </a:p>
          <a:p>
            <a:pPr>
              <a:lnSpc>
                <a:spcPct val="125000"/>
              </a:lnSpc>
            </a:pP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a)Nói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hoạt động, việc làm tốt đối với anh chị em.</a:t>
            </a:r>
          </a:p>
          <a:p>
            <a:pPr lvl="2">
              <a:lnSpc>
                <a:spcPct val="125000"/>
              </a:lnSpc>
            </a:pP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Nói về tình cảm anh chị em.</a:t>
            </a:r>
          </a:p>
          <a:p>
            <a:pPr lvl="2">
              <a:lnSpc>
                <a:spcPct val="125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quý</a:t>
            </a:r>
          </a:p>
        </p:txBody>
      </p:sp>
      <p:sp>
        <p:nvSpPr>
          <p:cNvPr id="5" name="Oval 4"/>
          <p:cNvSpPr/>
          <p:nvPr/>
        </p:nvSpPr>
        <p:spPr>
          <a:xfrm>
            <a:off x="491023" y="2405605"/>
            <a:ext cx="761824" cy="7308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Oval 5"/>
          <p:cNvSpPr/>
          <p:nvPr/>
        </p:nvSpPr>
        <p:spPr>
          <a:xfrm>
            <a:off x="491023" y="3961737"/>
            <a:ext cx="761824" cy="73084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82"/>
            <a:ext cx="1043998" cy="10439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1403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EF52982E-179E-46D1-88C9-3117E402B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86" y="0"/>
            <a:ext cx="12810186" cy="6857616"/>
          </a:xfrm>
          <a:prstGeom prst="rect">
            <a:avLst/>
          </a:prstGeom>
        </p:spPr>
      </p:pic>
      <p:pic>
        <p:nvPicPr>
          <p:cNvPr id="2" name="4">
            <a:extLst>
              <a:ext uri="{FF2B5EF4-FFF2-40B4-BE49-F238E27FC236}">
                <a16:creationId xmlns:a16="http://schemas.microsoft.com/office/drawing/2014/main" xmlns="" id="{3DA0DA83-A427-4A85-A9BA-A90AD5803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xmlns="" id="{D0DBDABD-4EE7-41C0-BABF-BF0C21EA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xmlns="" id="{BA23515B-6412-4C5C-8444-319B29BDB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xmlns="" id="{3535AF0E-E92E-4743-BE37-7FA54105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xmlns="" id="{1B0007FC-3424-4159-B85A-EA9B7AA20F7E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EDC6BA11-A9F9-4339-881E-787E35380438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xmlns="" id="{F313D170-5761-49B1-A77E-AEEA5A791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4E30EA4D-517C-43CC-B928-2BF8A38C0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2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348F54D-4184-4B7C-9339-CE8B1BFDE2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C40A22DA-1C3F-4ACE-8004-6C390D2FB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xmlns="" id="{4C2DE860-AEA0-4BF2-8B9A-540063F30A0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5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06B4AB0-08DC-4F02-86AF-9585D8AFF9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xmlns="" id="{722B4D1B-D029-4264-BEF3-FDFCB9DB98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16BFA1D8-05FC-4EDE-8449-807AFEB5FADB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C70FAE6F-62C0-4DBA-90BD-9059A1BFBF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4E225ED-71A2-4551-A7C2-A34359904663}"/>
              </a:ext>
            </a:extLst>
          </p:cNvPr>
          <p:cNvSpPr/>
          <p:nvPr/>
        </p:nvSpPr>
        <p:spPr>
          <a:xfrm>
            <a:off x="10140696" y="4491482"/>
            <a:ext cx="1304500" cy="212470"/>
          </a:xfrm>
          <a:prstGeom prst="rect">
            <a:avLst/>
          </a:prstGeom>
          <a:solidFill>
            <a:srgbClr val="B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-246728" y="2427629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778070-95E7-423F-AA33-E131E2F79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3"/>
          <a:stretch/>
        </p:blipFill>
        <p:spPr>
          <a:xfrm>
            <a:off x="8221" y="389843"/>
            <a:ext cx="12183779" cy="6468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3780" y="757221"/>
            <a:ext cx="11753652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5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599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từ ngữ:</a:t>
            </a:r>
          </a:p>
          <a:p>
            <a:pPr>
              <a:lnSpc>
                <a:spcPct val="114000"/>
              </a:lnSpc>
            </a:pP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a)Nói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hoạt động, việc làm tốt đối với anh chị em.</a:t>
            </a:r>
          </a:p>
          <a:p>
            <a:pPr lvl="2">
              <a:lnSpc>
                <a:spcPct val="114000"/>
              </a:lnSpc>
            </a:pP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2">
              <a:lnSpc>
                <a:spcPct val="114000"/>
              </a:lnSpc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Nói về tình cảm anh chị em.</a:t>
            </a:r>
          </a:p>
          <a:p>
            <a:pPr lvl="2">
              <a:lnSpc>
                <a:spcPct val="114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lvl="2">
              <a:lnSpc>
                <a:spcPct val="114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…….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382"/>
            <a:ext cx="1043998" cy="10439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8156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9783" y="610253"/>
            <a:ext cx="9348473" cy="7077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99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</a:t>
            </a:r>
            <a:r>
              <a:rPr lang="vi-VN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999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34"/>
            <a:ext cx="1299783" cy="12997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666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32" y="932356"/>
            <a:ext cx="3808324" cy="4502248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826" y="932356"/>
            <a:ext cx="6190859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9314" y="432004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31" y="1912459"/>
            <a:ext cx="3618869" cy="303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EAC3ABC-8450-4823-9264-141E9E59EFFF}"/>
              </a:ext>
            </a:extLst>
          </p:cNvPr>
          <p:cNvSpPr/>
          <p:nvPr/>
        </p:nvSpPr>
        <p:spPr>
          <a:xfrm>
            <a:off x="421556" y="5604312"/>
            <a:ext cx="3808325" cy="1100529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697742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21986" r="7351" b="21986"/>
          <a:stretch/>
        </p:blipFill>
        <p:spPr>
          <a:xfrm>
            <a:off x="330090" y="1595"/>
            <a:ext cx="11531820" cy="6856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9673" y="3181315"/>
            <a:ext cx="8045470" cy="1015640"/>
          </a:xfrm>
          <a:prstGeom prst="rect">
            <a:avLst/>
          </a:prstGeom>
          <a:noFill/>
        </p:spPr>
        <p:txBody>
          <a:bodyPr wrap="square" lIns="91419" tIns="45709" rIns="91419" bIns="457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Dặn</a:t>
            </a:r>
            <a:r>
              <a:rPr lang="en-US" sz="6000" b="1" spc="50" dirty="0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>
                  <a:noFill/>
                </a:ln>
                <a:solidFill>
                  <a:srgbClr val="FF7707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dò</a:t>
            </a:r>
            <a:endParaRPr lang="en-US" sz="6000" b="1" spc="50" dirty="0">
              <a:ln w="11430">
                <a:noFill/>
              </a:ln>
              <a:solidFill>
                <a:srgbClr val="FF7707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09" y="1624860"/>
            <a:ext cx="4243181" cy="355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32355"/>
            <a:ext cx="4037460" cy="4102139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7912" y="932355"/>
            <a:ext cx="6181087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8730" y="353701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9512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940" y="1117234"/>
            <a:ext cx="3808324" cy="3794362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Tay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đưa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đều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>
                <a:latin typeface="+mj-lt"/>
                <a:cs typeface="Times New Roman" pitchFamily="18" charset="0"/>
              </a:rPr>
              <a:t>Ba </a:t>
            </a:r>
            <a:r>
              <a:rPr lang="en-US" sz="2400" dirty="0" err="1">
                <a:latin typeface="+mj-lt"/>
                <a:cs typeface="Times New Roman" pitchFamily="18" charset="0"/>
              </a:rPr>
              <a:t>gian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nhỏ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Đầy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võng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kêu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7427" y="1117234"/>
            <a:ext cx="5738978" cy="6010353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4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Mênh mông, mênh mông?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</a:t>
            </a:r>
            <a:r>
              <a:rPr lang="en-US" sz="2400" dirty="0">
                <a:latin typeface="+mj-lt"/>
                <a:cs typeface="Times New Roman" pitchFamily="18" charset="0"/>
              </a:rPr>
              <a:t>ẽ</a:t>
            </a:r>
            <a:r>
              <a:rPr lang="vi-VN" sz="2400" dirty="0">
                <a:latin typeface="+mj-lt"/>
                <a:cs typeface="Times New Roman" pitchFamily="18" charset="0"/>
              </a:rPr>
              <a:t>o cà…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400" i="1" dirty="0">
                <a:latin typeface="+mj-lt"/>
                <a:cs typeface="Times New Roman" pitchFamily="18" charset="0"/>
              </a:rPr>
              <a:t>                   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0771" y="433309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38" y="1578899"/>
            <a:ext cx="4047686" cy="339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Terminator 5"/>
          <p:cNvSpPr/>
          <p:nvPr/>
        </p:nvSpPr>
        <p:spPr>
          <a:xfrm>
            <a:off x="346004" y="5491172"/>
            <a:ext cx="3428206" cy="1056839"/>
          </a:xfrm>
          <a:prstGeom prst="flowChartTerminator">
            <a:avLst/>
          </a:prstGeom>
          <a:solidFill>
            <a:srgbClr val="BE532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192" y="1117234"/>
            <a:ext cx="2446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kẹt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4781" y="4049861"/>
            <a:ext cx="158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phơ phất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8577" y="1843882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Lặn lội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701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  <p:bldP spid="2" grpId="0"/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EA47D662-0BBA-4D08-B121-F6BC8F1CA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0" b="415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08" t="-3654" r="-1642" b="53796"/>
          <a:stretch/>
        </p:blipFill>
        <p:spPr>
          <a:xfrm>
            <a:off x="5116243" y="1572141"/>
            <a:ext cx="3266597" cy="2427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Nhà 3 gian 2 chái là gì ? và vì sao lại có tên gọi như thế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76" y="2476758"/>
            <a:ext cx="2545900" cy="23995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rot="19157283">
            <a:off x="407819" y="1120337"/>
            <a:ext cx="4770840" cy="3599726"/>
          </a:xfrm>
          <a:prstGeom prst="rect">
            <a:avLst/>
          </a:prstGeom>
          <a:noFill/>
        </p:spPr>
        <p:txBody>
          <a:bodyPr spcFirstLastPara="1" wrap="none" lIns="91419" tIns="45709" rIns="91419" bIns="45709" numCol="1">
            <a:prstTxWarp prst="textArchUp">
              <a:avLst/>
            </a:prstTxWarp>
            <a:spAutoFit/>
          </a:bodyPr>
          <a:lstStyle/>
          <a:p>
            <a:pPr algn="ctr"/>
            <a:r>
              <a:rPr lang="vi-VN" sz="7199" b="1" dirty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thích:</a:t>
            </a:r>
            <a:endParaRPr lang="en-US" sz="7199" b="1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Nụ cười của bạn đáng giá bao nhiêu tiề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217" y="381110"/>
            <a:ext cx="2435346" cy="25315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238" y="5099140"/>
            <a:ext cx="3580571" cy="181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 nhà: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một phần của nhà</a:t>
            </a:r>
            <a:r>
              <a:rPr lang="en-US" sz="2799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có cột hoặc tường ngăn với phần khác.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95137" y="4250002"/>
            <a:ext cx="3708811" cy="953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 phất: 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bay qua bay lại theo gió.</a:t>
            </a:r>
          </a:p>
        </p:txBody>
      </p:sp>
      <p:sp>
        <p:nvSpPr>
          <p:cNvPr id="5" name="Rectangle 4"/>
          <p:cNvSpPr/>
          <p:nvPr/>
        </p:nvSpPr>
        <p:spPr>
          <a:xfrm>
            <a:off x="9040063" y="2785921"/>
            <a:ext cx="2729122" cy="22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vi-VN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Vương vương:</a:t>
            </a:r>
            <a:endParaRPr lang="en-US" sz="27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99" dirty="0">
                <a:latin typeface="Times New Roman" pitchFamily="18" charset="0"/>
                <a:cs typeface="Times New Roman" pitchFamily="18" charset="0"/>
              </a:rPr>
              <a:t>còn lại một ít, ở đây ý nói còn giữ lại nụ cười</a:t>
            </a:r>
          </a:p>
        </p:txBody>
      </p:sp>
      <p:sp>
        <p:nvSpPr>
          <p:cNvPr id="6" name="Oval 5"/>
          <p:cNvSpPr/>
          <p:nvPr/>
        </p:nvSpPr>
        <p:spPr>
          <a:xfrm>
            <a:off x="5366139" y="1327265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94505" y="188227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13140" y="2217895"/>
            <a:ext cx="2984769" cy="291731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323185" y="2425397"/>
            <a:ext cx="652992" cy="391795"/>
          </a:xfrm>
          <a:custGeom>
            <a:avLst/>
            <a:gdLst>
              <a:gd name="connsiteX0" fmla="*/ 0 w 653143"/>
              <a:gd name="connsiteY0" fmla="*/ 391886 h 391886"/>
              <a:gd name="connsiteX1" fmla="*/ 410547 w 653143"/>
              <a:gd name="connsiteY1" fmla="*/ 279919 h 391886"/>
              <a:gd name="connsiteX2" fmla="*/ 653143 w 653143"/>
              <a:gd name="connsiteY2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3" h="391886">
                <a:moveTo>
                  <a:pt x="0" y="391886"/>
                </a:moveTo>
                <a:cubicBezTo>
                  <a:pt x="150845" y="368559"/>
                  <a:pt x="301690" y="345233"/>
                  <a:pt x="410547" y="279919"/>
                </a:cubicBezTo>
                <a:cubicBezTo>
                  <a:pt x="519404" y="214605"/>
                  <a:pt x="586273" y="107302"/>
                  <a:pt x="653143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405235" y="3365174"/>
            <a:ext cx="1119414" cy="272923"/>
          </a:xfrm>
          <a:custGeom>
            <a:avLst/>
            <a:gdLst>
              <a:gd name="connsiteX0" fmla="*/ 0 w 1119673"/>
              <a:gd name="connsiteY0" fmla="*/ 272986 h 272986"/>
              <a:gd name="connsiteX1" fmla="*/ 559837 w 1119673"/>
              <a:gd name="connsiteY1" fmla="*/ 30390 h 272986"/>
              <a:gd name="connsiteX2" fmla="*/ 1119673 w 1119673"/>
              <a:gd name="connsiteY2" fmla="*/ 11729 h 27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9673" h="272986">
                <a:moveTo>
                  <a:pt x="0" y="272986"/>
                </a:moveTo>
                <a:cubicBezTo>
                  <a:pt x="186612" y="173459"/>
                  <a:pt x="373225" y="73933"/>
                  <a:pt x="559837" y="30390"/>
                </a:cubicBezTo>
                <a:cubicBezTo>
                  <a:pt x="746449" y="-13153"/>
                  <a:pt x="933061" y="-712"/>
                  <a:pt x="1119673" y="11729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205" y="4533629"/>
            <a:ext cx="1679121" cy="634334"/>
          </a:xfrm>
          <a:custGeom>
            <a:avLst/>
            <a:gdLst>
              <a:gd name="connsiteX0" fmla="*/ 0 w 1679510"/>
              <a:gd name="connsiteY0" fmla="*/ 634481 h 634481"/>
              <a:gd name="connsiteX1" fmla="*/ 559837 w 1679510"/>
              <a:gd name="connsiteY1" fmla="*/ 205273 h 634481"/>
              <a:gd name="connsiteX2" fmla="*/ 1380931 w 1679510"/>
              <a:gd name="connsiteY2" fmla="*/ 186612 h 634481"/>
              <a:gd name="connsiteX3" fmla="*/ 1679510 w 1679510"/>
              <a:gd name="connsiteY3" fmla="*/ 0 h 63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9510" h="634481">
                <a:moveTo>
                  <a:pt x="0" y="634481"/>
                </a:moveTo>
                <a:cubicBezTo>
                  <a:pt x="164841" y="457199"/>
                  <a:pt x="329682" y="279918"/>
                  <a:pt x="559837" y="205273"/>
                </a:cubicBezTo>
                <a:cubicBezTo>
                  <a:pt x="789992" y="130628"/>
                  <a:pt x="1194319" y="220824"/>
                  <a:pt x="1380931" y="186612"/>
                </a:cubicBezTo>
                <a:cubicBezTo>
                  <a:pt x="1567543" y="152400"/>
                  <a:pt x="1623526" y="76200"/>
                  <a:pt x="167951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5" grpId="0"/>
      <p:bldP spid="6" grpId="0" animBg="1"/>
      <p:bldP spid="14" grpId="0" animBg="1"/>
      <p:bldP spid="15" grpId="0" animBg="1"/>
      <p:bldP spid="8" grpId="0" animBg="1"/>
      <p:bldP spid="9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3366" y="1209944"/>
            <a:ext cx="3961484" cy="3794362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cà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kẽo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kẹt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Tay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em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đưa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đều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>
                <a:latin typeface="+mj-lt"/>
                <a:cs typeface="Times New Roman" pitchFamily="18" charset="0"/>
              </a:rPr>
              <a:t>Ba </a:t>
            </a:r>
            <a:r>
              <a:rPr lang="en-US" sz="2400" dirty="0" err="1">
                <a:latin typeface="+mj-lt"/>
                <a:cs typeface="Times New Roman" pitchFamily="18" charset="0"/>
              </a:rPr>
              <a:t>gian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nhỏ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dirty="0" err="1">
                <a:latin typeface="+mj-lt"/>
                <a:cs typeface="Times New Roman" pitchFamily="18" charset="0"/>
              </a:rPr>
              <a:t>Đầy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võng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kêu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925" y="1195228"/>
            <a:ext cx="5815953" cy="6010353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4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Mênh mông, mênh mông?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vi-VN" sz="24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Kèo cà…</a:t>
            </a:r>
            <a:br>
              <a:rPr lang="vi-VN" sz="2400" dirty="0">
                <a:latin typeface="+mj-lt"/>
                <a:cs typeface="Times New Roman" pitchFamily="18" charset="0"/>
              </a:rPr>
            </a:br>
            <a:r>
              <a:rPr lang="en-US" sz="2400" dirty="0">
                <a:latin typeface="+mj-lt"/>
                <a:cs typeface="Times New Roman" pitchFamily="18" charset="0"/>
              </a:rPr>
              <a:t>                                      </a:t>
            </a:r>
            <a:r>
              <a:rPr lang="vi-VN" sz="2400" dirty="0">
                <a:latin typeface="+mj-lt"/>
                <a:cs typeface="Times New Roman" pitchFamily="18" charset="0"/>
              </a:rPr>
              <a:t>… kẽo kẹt…</a:t>
            </a:r>
            <a:endParaRPr lang="en-US" sz="2400" dirty="0">
              <a:latin typeface="+mj-lt"/>
              <a:cs typeface="Times New Roman" pitchFamily="18" charset="0"/>
            </a:endParaRPr>
          </a:p>
          <a:p>
            <a:r>
              <a:rPr lang="en-US" sz="2400" i="1" dirty="0">
                <a:latin typeface="+mj-lt"/>
                <a:cs typeface="Times New Roman" pitchFamily="18" charset="0"/>
              </a:rPr>
              <a:t>	                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5400000">
            <a:off x="4572618" y="-839095"/>
            <a:ext cx="1107996" cy="3690626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000" b="1" dirty="0">
              <a:latin typeface="+mj-lt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54163" y="1338926"/>
            <a:ext cx="0" cy="174208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743366" y="3535230"/>
            <a:ext cx="0" cy="133034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123082" y="1338926"/>
            <a:ext cx="0" cy="168233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6116925" y="3535230"/>
            <a:ext cx="0" cy="288182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Terminator 10"/>
          <p:cNvSpPr/>
          <p:nvPr/>
        </p:nvSpPr>
        <p:spPr>
          <a:xfrm>
            <a:off x="92768" y="5265811"/>
            <a:ext cx="5815949" cy="1411194"/>
          </a:xfrm>
          <a:prstGeom prst="flowChartTerminator">
            <a:avLst/>
          </a:prstGeom>
          <a:solidFill>
            <a:srgbClr val="8AC6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thơ chia làm mấy đoạn?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622291" y="5402889"/>
            <a:ext cx="2969623" cy="1092550"/>
          </a:xfrm>
          <a:prstGeom prst="flowChartTerminator">
            <a:avLst/>
          </a:prstGeom>
          <a:solidFill>
            <a:srgbClr val="BE532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đoạn</a:t>
            </a:r>
            <a:endParaRPr lang="en-US" sz="31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03315" y="1338926"/>
            <a:ext cx="33863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99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326282" y="3520798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99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704850" y="1405187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latin typeface="+mj-lt"/>
                <a:cs typeface="Times New Roman" pitchFamily="18" charset="0"/>
              </a:rPr>
              <a:t>3</a:t>
            </a:r>
            <a:endParaRPr lang="vi-VN" sz="2799" b="1" dirty="0">
              <a:latin typeface="+mj-lt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41994" y="3520798"/>
            <a:ext cx="331675" cy="2921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latin typeface="+mj-lt"/>
                <a:cs typeface="Times New Roman" pitchFamily="18" charset="0"/>
              </a:rPr>
              <a:t>4</a:t>
            </a:r>
            <a:endParaRPr lang="vi-VN" sz="2799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676" y="1678868"/>
            <a:ext cx="3808324" cy="32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132" y="932356"/>
            <a:ext cx="3808324" cy="4502248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kẽo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kẹt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Tay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đưa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đều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>
                <a:latin typeface="+mj-lt"/>
                <a:cs typeface="Times New Roman" pitchFamily="18" charset="0"/>
              </a:rPr>
              <a:t>Ba </a:t>
            </a:r>
            <a:r>
              <a:rPr lang="en-US" sz="2600" dirty="0" err="1">
                <a:latin typeface="+mj-lt"/>
                <a:cs typeface="Times New Roman" pitchFamily="18" charset="0"/>
              </a:rPr>
              <a:t>gian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nhà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nhỏ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en-US" sz="2600" dirty="0" err="1">
                <a:latin typeface="+mj-lt"/>
                <a:cs typeface="Times New Roman" pitchFamily="18" charset="0"/>
              </a:rPr>
              <a:t>Đầy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tiếng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võng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kêu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Bé Giang ngủ rồi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Tóc bay phơ phất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Vương vương nụ cười…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1827" y="932356"/>
            <a:ext cx="6170552" cy="6502796"/>
          </a:xfrm>
          <a:prstGeom prst="rect">
            <a:avLst/>
          </a:prstGeom>
          <a:noFill/>
        </p:spPr>
        <p:txBody>
          <a:bodyPr wrap="square" lIns="100067" tIns="50033" rIns="100067" bIns="50033" rtlCol="0">
            <a:spAutoFit/>
          </a:bodyPr>
          <a:lstStyle/>
          <a:p>
            <a:r>
              <a:rPr lang="vi-VN" sz="2600" dirty="0">
                <a:latin typeface="+mj-lt"/>
                <a:cs typeface="Times New Roman" pitchFamily="18" charset="0"/>
              </a:rPr>
              <a:t>Trong giấc mơ em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con cò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Lặn lội bờ sông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Có gặp cánh bướm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Mênh mông, mênh mông?</a:t>
            </a:r>
            <a:endParaRPr lang="en-US" sz="26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  <a:p>
            <a:r>
              <a:rPr lang="vi-VN" sz="2600" dirty="0">
                <a:latin typeface="+mj-lt"/>
                <a:cs typeface="Times New Roman" pitchFamily="18" charset="0"/>
              </a:rPr>
              <a:t>Em ơi cứ ngủ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Tay anh đưa đều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Ba gian nhà nhỏ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Đầy tiếng võng kêu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Kẽo cà kẽo kẹt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K</a:t>
            </a:r>
            <a:r>
              <a:rPr lang="en-US" sz="2600" dirty="0">
                <a:latin typeface="+mj-lt"/>
                <a:cs typeface="Times New Roman" pitchFamily="18" charset="0"/>
              </a:rPr>
              <a:t>ẽ</a:t>
            </a:r>
            <a:r>
              <a:rPr lang="vi-VN" sz="2600" dirty="0">
                <a:latin typeface="+mj-lt"/>
                <a:cs typeface="Times New Roman" pitchFamily="18" charset="0"/>
              </a:rPr>
              <a:t>o cà…</a:t>
            </a:r>
            <a:br>
              <a:rPr lang="vi-VN" sz="2600" dirty="0">
                <a:latin typeface="+mj-lt"/>
                <a:cs typeface="Times New Roman" pitchFamily="18" charset="0"/>
              </a:rPr>
            </a:br>
            <a:r>
              <a:rPr lang="en-US" sz="2600" dirty="0">
                <a:latin typeface="+mj-lt"/>
                <a:cs typeface="Times New Roman" pitchFamily="18" charset="0"/>
              </a:rPr>
              <a:t>                                        </a:t>
            </a:r>
            <a:r>
              <a:rPr lang="vi-VN" sz="2600" dirty="0">
                <a:latin typeface="+mj-lt"/>
                <a:cs typeface="Times New Roman" pitchFamily="18" charset="0"/>
              </a:rPr>
              <a:t>… kẽo kẹt…</a:t>
            </a:r>
          </a:p>
          <a:p>
            <a:r>
              <a:rPr lang="en-US" sz="2600" i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2400" i="1" dirty="0">
                <a:latin typeface="+mj-lt"/>
                <a:cs typeface="Times New Roman" pitchFamily="18" charset="0"/>
              </a:rPr>
              <a:t>TRẦN ĐĂNG KHOA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9621" y="432004"/>
            <a:ext cx="2581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võng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kêu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+mj-lt"/>
                <a:cs typeface="Times New Roman" pitchFamily="18" charset="0"/>
              </a:rPr>
              <a:t>(</a:t>
            </a:r>
            <a:r>
              <a:rPr lang="en-US" sz="2400" b="1" dirty="0" err="1">
                <a:latin typeface="+mj-lt"/>
                <a:cs typeface="Times New Roman" pitchFamily="18" charset="0"/>
              </a:rPr>
              <a:t>Trích</a:t>
            </a:r>
            <a:r>
              <a:rPr lang="en-US" sz="2400" b="1" dirty="0">
                <a:latin typeface="+mj-lt"/>
                <a:cs typeface="Times New Roman" pitchFamily="18" charset="0"/>
              </a:rPr>
              <a:t>)</a:t>
            </a:r>
            <a:endParaRPr lang="vi-VN" sz="2400" b="1" dirty="0">
              <a:latin typeface="+mj-lt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EAC3ABC-8450-4823-9264-141E9E59EFFF}"/>
              </a:ext>
            </a:extLst>
          </p:cNvPr>
          <p:cNvSpPr/>
          <p:nvPr/>
        </p:nvSpPr>
        <p:spPr>
          <a:xfrm>
            <a:off x="421556" y="5604312"/>
            <a:ext cx="3808325" cy="1100529"/>
          </a:xfrm>
          <a:prstGeom prst="flowChartTerminator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795670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3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428" y="0"/>
            <a:ext cx="12786425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xmlns="" id="{6B9710D9-EB12-4534-8F93-70AE8EAB8461}"/>
              </a:ext>
            </a:extLst>
          </p:cNvPr>
          <p:cNvSpPr txBox="1"/>
          <p:nvPr/>
        </p:nvSpPr>
        <p:spPr>
          <a:xfrm>
            <a:off x="5626200" y="744550"/>
            <a:ext cx="66278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defRPr/>
            </a:pP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”,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vội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vàng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lo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lắng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mừng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vừa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vui</a:t>
            </a:r>
            <a:r>
              <a:rPr lang="en-US" sz="28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xmlns="" id="{875D6C5C-9548-41E1-A20C-AC6108E6F49C}"/>
              </a:ext>
            </a:extLst>
          </p:cNvPr>
          <p:cNvSpPr txBox="1"/>
          <p:nvPr/>
        </p:nvSpPr>
        <p:spPr>
          <a:xfrm>
            <a:off x="5982800" y="2263442"/>
            <a:ext cx="6271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xmlns="" id="{D206CBAA-B53C-424C-AD6C-EF71753A44CF}"/>
              </a:ext>
            </a:extLst>
          </p:cNvPr>
          <p:cNvSpPr txBox="1"/>
          <p:nvPr/>
        </p:nvSpPr>
        <p:spPr>
          <a:xfrm>
            <a:off x="6210426" y="2790594"/>
            <a:ext cx="5816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 là người rất ghét em của mình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xmlns="" id="{E458AE3A-C87D-4613-B6E6-D72F13979CB6}"/>
              </a:ext>
            </a:extLst>
          </p:cNvPr>
          <p:cNvSpPr txBox="1"/>
          <p:nvPr/>
        </p:nvSpPr>
        <p:spPr>
          <a:xfrm>
            <a:off x="6655228" y="3198169"/>
            <a:ext cx="537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 là người anh mẫu mực đối với em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xmlns="" id="{B23E7D42-8612-42A3-8A1B-D324C0FCDC40}"/>
              </a:ext>
            </a:extLst>
          </p:cNvPr>
          <p:cNvSpPr txBox="1"/>
          <p:nvPr/>
        </p:nvSpPr>
        <p:spPr>
          <a:xfrm>
            <a:off x="7233063" y="3989513"/>
            <a:ext cx="471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Tất cả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 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0" name="4">
            <a:extLst>
              <a:ext uri="{FF2B5EF4-FFF2-40B4-BE49-F238E27FC236}">
                <a16:creationId xmlns:a16="http://schemas.microsoft.com/office/drawing/2014/main" xmlns="" id="{52674FCB-9F27-44A5-910F-8B3280BD10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xmlns="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xmlns="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xmlns="" id="{0046DB46-D5C7-4EC7-B2BF-317D85AFA175}"/>
                </a:ext>
              </a:extLst>
            </p:cNvPr>
            <p:cNvSpPr/>
            <p:nvPr/>
          </p:nvSpPr>
          <p:spPr>
            <a:xfrm>
              <a:off x="1860959" y="2892269"/>
              <a:ext cx="1593167" cy="11745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</a:t>
              </a:r>
              <a:r>
                <a:rPr lang="vi-VN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chân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r>
                <a:rPr lang="en-US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xmlns="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95581" y="2304186"/>
            <a:ext cx="467865" cy="43596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xmlns="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27752" y="2846053"/>
            <a:ext cx="442471" cy="412302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xmlns="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10426" y="3313814"/>
            <a:ext cx="444802" cy="414475"/>
          </a:xfrm>
          <a:prstGeom prst="rect">
            <a:avLst/>
          </a:prstGeom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xmlns="" id="{905E44CD-7CC2-4FFB-9667-1A551EAFA59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54217" y="4117897"/>
            <a:ext cx="378846" cy="353016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xmlns="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59904" y="2262033"/>
            <a:ext cx="735696" cy="735696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xmlns="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-246729" y="2379184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ó thể là hình ảnh về hoa và văn bản">
            <a:extLst>
              <a:ext uri="{FF2B5EF4-FFF2-40B4-BE49-F238E27FC236}">
                <a16:creationId xmlns:a16="http://schemas.microsoft.com/office/drawing/2014/main" xmlns="" id="{D7F3378B-9676-4E06-8466-45D71BA3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" y="395936"/>
            <a:ext cx="12180975" cy="642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034315" y="2660956"/>
            <a:ext cx="3392215" cy="3092528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95798" y="2705616"/>
            <a:ext cx="3382692" cy="3092528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4" r="25789" b="37143"/>
          <a:stretch/>
        </p:blipFill>
        <p:spPr>
          <a:xfrm>
            <a:off x="82355" y="3733730"/>
            <a:ext cx="11588444" cy="313300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34347" y="4011468"/>
            <a:ext cx="3961483" cy="2895724"/>
            <a:chOff x="3733006" y="4012397"/>
            <a:chExt cx="3962400" cy="289639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3" t="37846" r="51287" b="37143"/>
            <a:stretch/>
          </p:blipFill>
          <p:spPr>
            <a:xfrm>
              <a:off x="3733006" y="4012397"/>
              <a:ext cx="3962400" cy="2896394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3933565" y="4520128"/>
              <a:ext cx="3551394" cy="12191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Nói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hoạt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động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việc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tốt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chị</a:t>
              </a:r>
              <a:r>
                <a:rPr lang="en-US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em</a:t>
              </a:r>
              <a:endPara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619557" y="3723811"/>
            <a:ext cx="4127334" cy="3152846"/>
            <a:chOff x="2818606" y="93203"/>
            <a:chExt cx="4128289" cy="31535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22" t="35344" r="25789" b="37143"/>
            <a:stretch/>
          </p:blipFill>
          <p:spPr>
            <a:xfrm>
              <a:off x="2818606" y="93203"/>
              <a:ext cx="4128289" cy="3153576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199606" y="838994"/>
              <a:ext cx="3429000" cy="1264444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Nói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cảm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anh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chị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em</a:t>
              </a:r>
              <a:endParaRPr lang="vi-VN" sz="2800" b="1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101012" y="4011468"/>
            <a:ext cx="12181070" cy="2938574"/>
            <a:chOff x="232568" y="4121936"/>
            <a:chExt cx="11667327" cy="293925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4121936"/>
              <a:ext cx="11591127" cy="289879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885406" y="4370105"/>
              <a:ext cx="3962400" cy="2691086"/>
              <a:chOff x="3733006" y="4217705"/>
              <a:chExt cx="3962400" cy="269108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733006" y="4217705"/>
                <a:ext cx="3962400" cy="2691086"/>
              </a:xfrm>
              <a:prstGeom prst="rect">
                <a:avLst/>
              </a:prstGeom>
            </p:spPr>
          </p:pic>
          <p:sp>
            <p:nvSpPr>
              <p:cNvPr id="34" name="Rounded Rectangle 33"/>
              <p:cNvSpPr/>
              <p:nvPr/>
            </p:nvSpPr>
            <p:spPr>
              <a:xfrm>
                <a:off x="4037806" y="4583549"/>
                <a:ext cx="3497962" cy="118096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việc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tốt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đối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với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771606" y="4126663"/>
              <a:ext cx="4128289" cy="2925705"/>
              <a:chOff x="2818697" y="342793"/>
              <a:chExt cx="4128289" cy="292570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97" y="342793"/>
                <a:ext cx="4128289" cy="2925705"/>
              </a:xfrm>
              <a:prstGeom prst="rect">
                <a:avLst/>
              </a:prstGeom>
            </p:spPr>
          </p:pic>
          <p:sp>
            <p:nvSpPr>
              <p:cNvPr id="37" name="Rounded Rectangle 36"/>
              <p:cNvSpPr/>
              <p:nvPr/>
            </p:nvSpPr>
            <p:spPr>
              <a:xfrm>
                <a:off x="3199696" y="952080"/>
                <a:ext cx="3429000" cy="1296790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tình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cảm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5557963" y="3820229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chăm sóc,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10498" y="3820229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giúp đỡ,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0497" y="3219028"/>
            <a:ext cx="192870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kèm cặp,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58388" y="3298633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quý mế</a:t>
            </a:r>
            <a:r>
              <a:rPr lang="en-US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</a:t>
            </a:r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11910" y="3820229"/>
            <a:ext cx="2560952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yêu thương,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29334" y="2767375"/>
            <a:ext cx="2560952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tâm,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07725" y="3233520"/>
            <a:ext cx="192870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chỉ bảo,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2355" y="1686910"/>
            <a:ext cx="11664536" cy="5251096"/>
            <a:chOff x="232568" y="2795652"/>
            <a:chExt cx="11667236" cy="4265539"/>
          </a:xfrm>
        </p:grpSpPr>
        <p:sp>
          <p:nvSpPr>
            <p:cNvPr id="46" name="Rounded Rectangle 45"/>
            <p:cNvSpPr/>
            <p:nvPr/>
          </p:nvSpPr>
          <p:spPr>
            <a:xfrm>
              <a:off x="4190206" y="2795652"/>
              <a:ext cx="3366108" cy="3093244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152606" y="2840322"/>
              <a:ext cx="3366108" cy="3093244"/>
            </a:xfrm>
            <a:prstGeom prst="roundRect">
              <a:avLst/>
            </a:prstGeom>
            <a:noFill/>
            <a:ln w="38100">
              <a:solidFill>
                <a:srgbClr val="7DB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44" r="25789" b="37143"/>
            <a:stretch/>
          </p:blipFill>
          <p:spPr>
            <a:xfrm>
              <a:off x="232568" y="3886995"/>
              <a:ext cx="11591127" cy="3133732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3823158" y="4164797"/>
              <a:ext cx="4024648" cy="2896394"/>
              <a:chOff x="3670758" y="4012397"/>
              <a:chExt cx="4024648" cy="289639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63" t="37846" r="51287" b="37143"/>
              <a:stretch/>
            </p:blipFill>
            <p:spPr>
              <a:xfrm>
                <a:off x="3670758" y="4012397"/>
                <a:ext cx="4024648" cy="2896394"/>
              </a:xfrm>
              <a:prstGeom prst="rect">
                <a:avLst/>
              </a:prstGeom>
            </p:spPr>
          </p:pic>
          <p:sp>
            <p:nvSpPr>
              <p:cNvPr id="51" name="Rounded Rectangle 50"/>
              <p:cNvSpPr/>
              <p:nvPr/>
            </p:nvSpPr>
            <p:spPr>
              <a:xfrm>
                <a:off x="4078960" y="4509414"/>
                <a:ext cx="3352800" cy="121919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việc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tốt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của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7771515" y="3877073"/>
              <a:ext cx="4128289" cy="3153576"/>
              <a:chOff x="2818606" y="93203"/>
              <a:chExt cx="4128289" cy="315357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22" t="35344" r="25789" b="37143"/>
              <a:stretch/>
            </p:blipFill>
            <p:spPr>
              <a:xfrm>
                <a:off x="2818606" y="93203"/>
                <a:ext cx="4128289" cy="3153576"/>
              </a:xfrm>
              <a:prstGeom prst="rect">
                <a:avLst/>
              </a:prstGeom>
            </p:spPr>
          </p:pic>
          <p:sp>
            <p:nvSpPr>
              <p:cNvPr id="54" name="Rounded Rectangle 53"/>
              <p:cNvSpPr/>
              <p:nvPr/>
            </p:nvSpPr>
            <p:spPr>
              <a:xfrm>
                <a:off x="3199606" y="838994"/>
                <a:ext cx="3429000" cy="1264444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Nói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về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tình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cảm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anh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chị</a:t>
                </a:r>
                <a:r>
                  <a:rPr lang="en-US" sz="2800" b="1" dirty="0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+mj-lt"/>
                    <a:cs typeface="Times New Roman" pitchFamily="18" charset="0"/>
                  </a:rPr>
                  <a:t>em</a:t>
                </a:r>
                <a:endParaRPr lang="vi-VN" sz="2800" b="1" dirty="0">
                  <a:solidFill>
                    <a:schemeClr val="bg1"/>
                  </a:solidFill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714205" y="3941542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chăm sóc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66405" y="3941542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giúp đỡ,</a:t>
              </a:r>
              <a:r>
                <a:rPr lang="en-US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   </a:t>
              </a:r>
              <a:endParaRPr lang="vi-VN" sz="2799" dirty="0">
                <a:solidFill>
                  <a:schemeClr val="bg1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66406" y="3340203"/>
              <a:ext cx="2189209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kèm cặp, 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17280" y="3424850"/>
              <a:ext cx="2265974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quý mế</a:t>
              </a:r>
              <a:r>
                <a:rPr lang="en-US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n</a:t>
              </a:r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,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68859" y="3955193"/>
              <a:ext cx="2906858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yêu thương,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588582" y="2884291"/>
              <a:ext cx="2906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quan tâm,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68539" y="3351026"/>
              <a:ext cx="2189209" cy="52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799" dirty="0">
                  <a:solidFill>
                    <a:schemeClr val="bg1"/>
                  </a:solidFill>
                  <a:latin typeface="+mj-lt"/>
                  <a:cs typeface="Times New Roman" pitchFamily="18" charset="0"/>
                </a:rPr>
                <a:t>chỉ bảo,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62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1.01966 0.0064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9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-0.95964 -4.44444E-6 " pathEditMode="relative" rAng="0" ptsTypes="AA">
                                      <p:cBhvr>
                                        <p:cTn id="121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6" grpId="0" animBg="1"/>
      <p:bldP spid="6" grpId="1" animBg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647" y="0"/>
            <a:ext cx="13157915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xmlns="" id="{888F6D47-D242-41E8-BCEB-2EECBDEBA6B9}"/>
              </a:ext>
            </a:extLst>
          </p:cNvPr>
          <p:cNvSpPr txBox="1"/>
          <p:nvPr/>
        </p:nvSpPr>
        <p:spPr>
          <a:xfrm>
            <a:off x="5273957" y="712203"/>
            <a:ext cx="5896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>
              <a:defRPr/>
            </a:pPr>
            <a:r>
              <a:rPr lang="en-US" sz="3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3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Hằng</a:t>
            </a:r>
            <a:r>
              <a:rPr lang="en-US" sz="3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tan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ý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xmlns="" id="{7E82D51D-5BE1-428E-A209-62F100024048}"/>
              </a:ext>
            </a:extLst>
          </p:cNvPr>
          <p:cNvSpPr txBox="1"/>
          <p:nvPr/>
        </p:nvSpPr>
        <p:spPr>
          <a:xfrm>
            <a:off x="5682719" y="1797182"/>
            <a:ext cx="4668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 đi chơi cùng bạn bè.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xmlns="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grpSp>
        <p:nvGrpSpPr>
          <p:cNvPr id="13" name="Group 17">
            <a:extLst>
              <a:ext uri="{FF2B5EF4-FFF2-40B4-BE49-F238E27FC236}">
                <a16:creationId xmlns:a16="http://schemas.microsoft.com/office/drawing/2014/main" xmlns="" id="{4B7962AA-4E7D-4B2D-8CF3-61D7014E12DB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4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211FDFEF-C1D6-4622-883E-F34C7E855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xmlns="" id="{B7892668-9051-406F-A62C-9EB9B65F7E8B}"/>
                </a:ext>
              </a:extLst>
            </p:cNvPr>
            <p:cNvSpPr/>
            <p:nvPr/>
          </p:nvSpPr>
          <p:spPr>
            <a:xfrm>
              <a:off x="1860959" y="3070224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Chị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ngã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nâng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39">
            <a:extLst>
              <a:ext uri="{FF2B5EF4-FFF2-40B4-BE49-F238E27FC236}">
                <a16:creationId xmlns:a16="http://schemas.microsoft.com/office/drawing/2014/main" xmlns="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8611" y="1887166"/>
            <a:ext cx="401398" cy="374030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xmlns="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72823" y="2342780"/>
            <a:ext cx="471193" cy="439067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xmlns="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2074" y="3104489"/>
            <a:ext cx="449266" cy="418634"/>
          </a:xfrm>
          <a:prstGeom prst="rect">
            <a:avLst/>
          </a:prstGeom>
        </p:spPr>
      </p:pic>
      <p:pic>
        <p:nvPicPr>
          <p:cNvPr id="19" name="Picture 44">
            <a:extLst>
              <a:ext uri="{FF2B5EF4-FFF2-40B4-BE49-F238E27FC236}">
                <a16:creationId xmlns:a16="http://schemas.microsoft.com/office/drawing/2014/main" xmlns="" id="{7FB61B54-2037-4022-838F-AB861BA123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6000" y="3778030"/>
            <a:ext cx="366727" cy="347850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xmlns="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70876" y="3052906"/>
            <a:ext cx="725124" cy="725124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xmlns="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2" name="4">
            <a:extLst>
              <a:ext uri="{FF2B5EF4-FFF2-40B4-BE49-F238E27FC236}">
                <a16:creationId xmlns:a16="http://schemas.microsoft.com/office/drawing/2014/main" xmlns="" id="{4F167E98-6224-4B7E-8296-EFA3E53D30B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xmlns="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xmlns="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xmlns="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8" name="TextBox 47">
            <a:extLst>
              <a:ext uri="{FF2B5EF4-FFF2-40B4-BE49-F238E27FC236}">
                <a16:creationId xmlns:a16="http://schemas.microsoft.com/office/drawing/2014/main" xmlns="" id="{682992EB-3924-402C-9A8F-B408448C9097}"/>
              </a:ext>
            </a:extLst>
          </p:cNvPr>
          <p:cNvSpPr txBox="1"/>
          <p:nvPr/>
        </p:nvSpPr>
        <p:spPr>
          <a:xfrm>
            <a:off x="6047380" y="2805975"/>
            <a:ext cx="564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TextBox 47">
            <a:extLst>
              <a:ext uri="{FF2B5EF4-FFF2-40B4-BE49-F238E27FC236}">
                <a16:creationId xmlns:a16="http://schemas.microsoft.com/office/drawing/2014/main" xmlns="" id="{8431B455-930C-4FE2-9AD7-47CB412F661A}"/>
              </a:ext>
            </a:extLst>
          </p:cNvPr>
          <p:cNvSpPr txBox="1"/>
          <p:nvPr/>
        </p:nvSpPr>
        <p:spPr>
          <a:xfrm>
            <a:off x="5898363" y="2318247"/>
            <a:ext cx="5947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 về nhà phụ giúp gia đình...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xmlns="" id="{D401B0B1-7A2D-46D6-BED3-22832296A6AC}"/>
              </a:ext>
            </a:extLst>
          </p:cNvPr>
          <p:cNvSpPr txBox="1"/>
          <p:nvPr/>
        </p:nvSpPr>
        <p:spPr>
          <a:xfrm>
            <a:off x="6462727" y="3627332"/>
            <a:ext cx="5331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Dũng về nhà thay đồ rồi đi chơi với bạn..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-556846" y="2414346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251" y="38744"/>
            <a:ext cx="13441251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B1A5F8B-7E4A-4FC0-A14D-FFD4862730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xmlns="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xmlns="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xmlns="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xmlns="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xmlns="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65167" y="2347100"/>
            <a:ext cx="400226" cy="372938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xmlns="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58422" y="2997392"/>
            <a:ext cx="420948" cy="392247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xmlns="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0296" y="3478424"/>
            <a:ext cx="400226" cy="372938"/>
          </a:xfrm>
          <a:prstGeom prst="rect">
            <a:avLst/>
          </a:prstGeom>
        </p:spPr>
      </p:pic>
      <p:pic>
        <p:nvPicPr>
          <p:cNvPr id="22" name="Picture 44">
            <a:extLst>
              <a:ext uri="{FF2B5EF4-FFF2-40B4-BE49-F238E27FC236}">
                <a16:creationId xmlns:a16="http://schemas.microsoft.com/office/drawing/2014/main" xmlns="" id="{34337EE0-FEA5-4B5C-9EE5-70C042294B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26664" y="3978339"/>
            <a:ext cx="400226" cy="372938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xmlns="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946161" y="2925057"/>
            <a:ext cx="677656" cy="677656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xmlns="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xmlns="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0C9BB7CF-5A0F-4DD1-824B-D0CAD2402ED6}"/>
              </a:ext>
            </a:extLst>
          </p:cNvPr>
          <p:cNvSpPr/>
          <p:nvPr/>
        </p:nvSpPr>
        <p:spPr>
          <a:xfrm>
            <a:off x="5145513" y="693127"/>
            <a:ext cx="6844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defRPr/>
            </a:pP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Theo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lúc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Lan “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rơm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rớm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mắt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ôm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chầm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lấy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”,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nói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an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ủi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EFE1F620-313B-42FA-A660-E5CD81FFFB4F}"/>
              </a:ext>
            </a:extLst>
          </p:cNvPr>
          <p:cNvSpPr/>
          <p:nvPr/>
        </p:nvSpPr>
        <p:spPr>
          <a:xfrm>
            <a:off x="5356017" y="2256570"/>
            <a:ext cx="36263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3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được</a:t>
            </a:r>
            <a:r>
              <a:rPr lang="en-US" sz="3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khóc</a:t>
            </a:r>
            <a:r>
              <a:rPr lang="en-US" sz="3000" b="1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!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4CF9FB43-9559-4173-BB23-198E0ABD41FA}"/>
              </a:ext>
            </a:extLst>
          </p:cNvPr>
          <p:cNvSpPr/>
          <p:nvPr/>
        </p:nvSpPr>
        <p:spPr>
          <a:xfrm>
            <a:off x="5524360" y="2909981"/>
            <a:ext cx="68326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khóc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anh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đón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C9D3525A-55D3-4D3D-8330-2A09B4612C11}"/>
              </a:ext>
            </a:extLst>
          </p:cNvPr>
          <p:cNvSpPr/>
          <p:nvPr/>
        </p:nvSpPr>
        <p:spPr>
          <a:xfrm>
            <a:off x="6060522" y="3389639"/>
            <a:ext cx="337143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Khóc gì 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m</a:t>
            </a:r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à khóc.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FC083A32-E2D2-427D-8FB3-00B6142FBD9A}"/>
              </a:ext>
            </a:extLst>
          </p:cNvPr>
          <p:cNvSpPr/>
          <p:nvPr/>
        </p:nvSpPr>
        <p:spPr>
          <a:xfrm>
            <a:off x="6526890" y="3876009"/>
            <a:ext cx="45929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Tất cả đáp án đều đúng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xmlns="" id="{A9A530A2-5711-465A-BB77-F0DC13B89B31}"/>
              </a:ext>
            </a:extLst>
          </p:cNvPr>
          <p:cNvSpPr txBox="1"/>
          <p:nvPr/>
        </p:nvSpPr>
        <p:spPr>
          <a:xfrm>
            <a:off x="1925949" y="3035696"/>
            <a:ext cx="169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Máu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chảy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ruột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mềm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-649812" y="2350342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2B03E6D6-4B18-4CDB-8AB8-3689C2AA0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158" y="0"/>
            <a:ext cx="13132158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4709AAA-4967-4F0B-AB63-E62C495A9C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DFA5DFFA-AD1B-4005-8408-0607649054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3AF887E-7756-48B8-AA5B-500242346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97EBD750-0749-4CA6-81D8-A26426471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1" name="1">
            <a:extLst>
              <a:ext uri="{FF2B5EF4-FFF2-40B4-BE49-F238E27FC236}">
                <a16:creationId xmlns:a16="http://schemas.microsoft.com/office/drawing/2014/main" xmlns="" id="{F7888F9C-6C37-492A-AA96-E14BE742A0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60732DDE-6F76-4982-9F63-E7F5547393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5E193AAF-70F9-4DF4-90D9-5AC61058E37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323A3D59-B897-4771-95E2-DB2D988035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81B954E-9924-44CB-A3E5-7C6E7D6DA5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xmlns="" id="{830058B1-8FB0-48D5-97E9-4D7893D5F7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19" y="2453823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83144A8C-3203-4200-B1EF-0188A8636495}"/>
              </a:ext>
            </a:extLst>
          </p:cNvPr>
          <p:cNvGrpSpPr/>
          <p:nvPr/>
        </p:nvGrpSpPr>
        <p:grpSpPr>
          <a:xfrm>
            <a:off x="1829068" y="2614056"/>
            <a:ext cx="1670305" cy="1585588"/>
            <a:chOff x="1691770" y="2562737"/>
            <a:chExt cx="1931541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0F503A33-235A-4160-BC2D-C5CD7A08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xmlns="" id="{EC613481-E9AE-4939-9D2E-00D81E2745DF}"/>
                </a:ext>
              </a:extLst>
            </p:cNvPr>
            <p:cNvSpPr/>
            <p:nvPr/>
          </p:nvSpPr>
          <p:spPr>
            <a:xfrm>
              <a:off x="1691770" y="2739926"/>
              <a:ext cx="1931541" cy="153042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Anh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thuận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hòa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phúc</a:t>
              </a:r>
              <a:r>
                <a:rPr lang="en-US" sz="2000" b="1" dirty="0">
                  <a:solidFill>
                    <a:prstClr val="white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xmlns="" id="{5B601D02-B285-4938-9C8B-C16ECEC44F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35867" y="1706224"/>
            <a:ext cx="459049" cy="427750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xmlns="" id="{60B64783-1ECB-4F9A-B210-3A4E26C2A3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23081" y="2378225"/>
            <a:ext cx="459049" cy="427750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xmlns="" id="{C8082249-6E01-4A59-9244-F043A9923B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25714" y="3196691"/>
            <a:ext cx="459049" cy="427750"/>
          </a:xfrm>
          <a:prstGeom prst="rect">
            <a:avLst/>
          </a:prstGeom>
        </p:spPr>
      </p:pic>
      <p:pic>
        <p:nvPicPr>
          <p:cNvPr id="23" name="Picture 44">
            <a:extLst>
              <a:ext uri="{FF2B5EF4-FFF2-40B4-BE49-F238E27FC236}">
                <a16:creationId xmlns:a16="http://schemas.microsoft.com/office/drawing/2014/main" xmlns="" id="{20CE1ABA-5C7D-4D90-A55F-D1F9403863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96000" y="3705807"/>
            <a:ext cx="459049" cy="427750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xmlns="" id="{2BA95701-CECE-400D-9306-56F1FF14128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54420" y="3626174"/>
            <a:ext cx="777253" cy="777253"/>
          </a:xfrm>
          <a:prstGeom prst="rect">
            <a:avLst/>
          </a:prstGeom>
        </p:spPr>
      </p:pic>
      <p:pic>
        <p:nvPicPr>
          <p:cNvPr id="25" name="4">
            <a:extLst>
              <a:ext uri="{FF2B5EF4-FFF2-40B4-BE49-F238E27FC236}">
                <a16:creationId xmlns:a16="http://schemas.microsoft.com/office/drawing/2014/main" xmlns="" id="{28FF45AB-BAD2-416C-91AB-85072CAEF1D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xmlns="" id="{5B7D581C-7D29-4BD1-A1A8-96312D66EB5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ACFD098A-90C7-4371-BFD1-9380AC0C0347}"/>
              </a:ext>
            </a:extLst>
          </p:cNvPr>
          <p:cNvSpPr/>
          <p:nvPr/>
        </p:nvSpPr>
        <p:spPr>
          <a:xfrm>
            <a:off x="5413606" y="690561"/>
            <a:ext cx="6302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63">
              <a:defRPr/>
            </a:pP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muộn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Chọn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đúng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FDF74704-8828-4B16-9238-A1B569D17C9B}"/>
              </a:ext>
            </a:extLst>
          </p:cNvPr>
          <p:cNvSpPr/>
          <p:nvPr/>
        </p:nvSpPr>
        <p:spPr>
          <a:xfrm>
            <a:off x="5602181" y="1690258"/>
            <a:ext cx="66143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 Dũng ham chơi đi chơi với bạn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D6F6EBA3-A9B8-4D4A-879E-0FA1C320C152}"/>
              </a:ext>
            </a:extLst>
          </p:cNvPr>
          <p:cNvSpPr/>
          <p:nvPr/>
        </p:nvSpPr>
        <p:spPr>
          <a:xfrm>
            <a:off x="6474739" y="3621789"/>
            <a:ext cx="6037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Dũng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báo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tường</a:t>
            </a:r>
            <a:r>
              <a:rPr lang="en-US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0E37EE8A-9F39-456F-91CD-1343A3880B29}"/>
              </a:ext>
            </a:extLst>
          </p:cNvPr>
          <p:cNvSpPr/>
          <p:nvPr/>
        </p:nvSpPr>
        <p:spPr>
          <a:xfrm>
            <a:off x="5755239" y="2225335"/>
            <a:ext cx="63081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 Dũng đi học về </a:t>
            </a:r>
            <a:r>
              <a:rPr lang="en-US" sz="3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rồi</a:t>
            </a:r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đi mua đồ cho mẹ.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87E76822-38A2-405E-847A-0F619FFFC95D}"/>
              </a:ext>
            </a:extLst>
          </p:cNvPr>
          <p:cNvSpPr/>
          <p:nvPr/>
        </p:nvSpPr>
        <p:spPr>
          <a:xfrm>
            <a:off x="5964423" y="3151809"/>
            <a:ext cx="49744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Do Dũng qua nhà bà chơi.</a:t>
            </a:r>
            <a:endParaRPr lang="en-US" sz="3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AF95CB3-AFA6-479B-B07A-19A67C7B459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-83861" y="2326608"/>
            <a:ext cx="1299625" cy="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66C422A-8CE8-4A0E-A5E4-E87068AE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42"/>
            <a:ext cx="12192000" cy="6270897"/>
          </a:xfrm>
          <a:prstGeom prst="rect">
            <a:avLst/>
          </a:prstGeom>
        </p:spPr>
      </p:pic>
      <p:pic>
        <p:nvPicPr>
          <p:cNvPr id="8194" name="Picture 2" descr="Ghim của 오영희 trên I love | Bàn tay, Trái tim, Nghệ thuật ảo giá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1" y="584200"/>
            <a:ext cx="3180431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318736"/>
            <a:ext cx="11430062" cy="135421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Chị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ngã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8000" b="1" spc="6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nâng</a:t>
            </a:r>
            <a:endParaRPr lang="en-US" sz="8000" b="1" spc="67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1209" y="1206184"/>
            <a:ext cx="3459076" cy="3120928"/>
          </a:xfrm>
          <a:prstGeom prst="snip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6160" y="3850318"/>
            <a:ext cx="3956074" cy="310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7661" y="1190355"/>
            <a:ext cx="3733592" cy="312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0399" y="3836136"/>
            <a:ext cx="3719397" cy="312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177" y="592175"/>
            <a:ext cx="10284619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?, Ai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99" b="1" i="1" dirty="0">
                <a:latin typeface="Times New Roman" pitchFamily="18" charset="0"/>
                <a:cs typeface="Times New Roman" pitchFamily="18" charset="0"/>
              </a:rPr>
              <a:t>?,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99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799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799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hỗ dành sẵn cho Nội dung 4">
            <a:extLst>
              <a:ext uri="{FF2B5EF4-FFF2-40B4-BE49-F238E27FC236}">
                <a16:creationId xmlns:a16="http://schemas.microsoft.com/office/drawing/2014/main" xmlns="" id="{94E77854-1657-471D-A4BE-F2873D568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" y="426183"/>
            <a:ext cx="1737707" cy="6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440" y="641801"/>
            <a:ext cx="6970075" cy="539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735043" y="641803"/>
            <a:ext cx="533277" cy="51665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7949" y="1158461"/>
            <a:ext cx="1447465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4)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847</Words>
  <Application>Microsoft Office PowerPoint</Application>
  <PresentationFormat>Custom</PresentationFormat>
  <Paragraphs>167</Paragraphs>
  <Slides>30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UTM Avo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136</cp:revision>
  <dcterms:created xsi:type="dcterms:W3CDTF">2021-11-01T08:16:43Z</dcterms:created>
  <dcterms:modified xsi:type="dcterms:W3CDTF">2024-12-30T01:49:58Z</dcterms:modified>
</cp:coreProperties>
</file>