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90" r:id="rId2"/>
    <p:sldId id="330" r:id="rId3"/>
    <p:sldId id="359" r:id="rId4"/>
    <p:sldId id="337" r:id="rId5"/>
    <p:sldId id="338" r:id="rId6"/>
    <p:sldId id="339" r:id="rId7"/>
    <p:sldId id="340" r:id="rId8"/>
    <p:sldId id="346" r:id="rId9"/>
    <p:sldId id="341" r:id="rId10"/>
    <p:sldId id="342" r:id="rId11"/>
    <p:sldId id="345" r:id="rId12"/>
    <p:sldId id="343" r:id="rId13"/>
    <p:sldId id="344" r:id="rId14"/>
    <p:sldId id="332" r:id="rId15"/>
    <p:sldId id="333" r:id="rId16"/>
    <p:sldId id="347" r:id="rId17"/>
    <p:sldId id="357" r:id="rId18"/>
    <p:sldId id="356" r:id="rId19"/>
    <p:sldId id="358" r:id="rId20"/>
    <p:sldId id="529" r:id="rId21"/>
  </p:sldIdLst>
  <p:sldSz cx="12192000" cy="6858000"/>
  <p:notesSz cx="6858000" cy="9144000"/>
  <p:embeddedFontLst>
    <p:embeddedFont>
      <p:font typeface="UTM Avo" panose="0204060305050602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8119"/>
    <a:srgbClr val="FF7707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7696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8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5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94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49" r:id="rId5"/>
    <p:sldLayoutId id="2147483650" r:id="rId6"/>
    <p:sldLayoutId id="2147483652" r:id="rId7"/>
    <p:sldLayoutId id="2147483655" r:id="rId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748598" y="50995"/>
            <a:ext cx="1463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51867" y="1658131"/>
            <a:ext cx="11517897" cy="3364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36: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mmv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370205"/>
            <a:ext cx="12192635" cy="6487795"/>
          </a:xfrm>
          <a:prstGeom prst="rect">
            <a:avLst/>
          </a:prstGeom>
        </p:spPr>
      </p:pic>
      <p:pic>
        <p:nvPicPr>
          <p:cNvPr id="8" name="Rùa (đúng)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3070" y="5151661"/>
            <a:ext cx="2242300" cy="1599646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7197484" y="4249154"/>
            <a:ext cx="1192910" cy="1488165"/>
            <a:chOff x="492716" y="4396370"/>
            <a:chExt cx="1192910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8" r="22971"/>
            <a:stretch>
              <a:fillRect/>
            </a:stretch>
          </p:blipFill>
          <p:spPr>
            <a:xfrm flipH="1">
              <a:off x="492716" y="4396370"/>
              <a:ext cx="1192910" cy="148816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511824" y="137854"/>
            <a:ext cx="3668600" cy="1230012"/>
            <a:chOff x="4412829" y="-268943"/>
            <a:chExt cx="3366342" cy="15848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>
              <a:fillRect/>
            </a:stretch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84697" y="205694"/>
              <a:ext cx="2075778" cy="8328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Câu hỏi 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24000" y="1340768"/>
            <a:ext cx="9144000" cy="1872208"/>
            <a:chOff x="0" y="1340768"/>
            <a:chExt cx="9144000" cy="1872208"/>
          </a:xfrm>
        </p:grpSpPr>
        <p:sp>
          <p:nvSpPr>
            <p:cNvPr id="18" name="Pentagon 17"/>
            <p:cNvSpPr/>
            <p:nvPr/>
          </p:nvSpPr>
          <p:spPr>
            <a:xfrm>
              <a:off x="0" y="1340768"/>
              <a:ext cx="9144000" cy="1872208"/>
            </a:xfrm>
            <a:prstGeom prst="homePlate">
              <a:avLst>
                <a:gd name="adj" fmla="val 54211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alt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9 - 4 = 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8532440" y="1988840"/>
              <a:ext cx="590872" cy="590872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  <a:sp3d>
              <a:bevelT w="88900" h="38100" prst="angle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04447" y="2060848"/>
              <a:ext cx="530071" cy="45434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576028" y="3933056"/>
            <a:ext cx="3960440" cy="2426568"/>
            <a:chOff x="4724400" y="4229472"/>
            <a:chExt cx="3960440" cy="2426568"/>
          </a:xfrm>
        </p:grpSpPr>
        <p:sp>
          <p:nvSpPr>
            <p:cNvPr id="23" name="Cloud 22"/>
            <p:cNvSpPr/>
            <p:nvPr/>
          </p:nvSpPr>
          <p:spPr>
            <a:xfrm>
              <a:off x="4724400" y="4229472"/>
              <a:ext cx="3960440" cy="2426568"/>
            </a:xfrm>
            <a:prstGeom prst="cloud">
              <a:avLst/>
            </a:prstGeom>
            <a:ln>
              <a:solidFill>
                <a:srgbClr val="CC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Sai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!!!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4435660"/>
              <a:ext cx="1417867" cy="1709391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576028" y="3933056"/>
            <a:ext cx="4015916" cy="2426568"/>
            <a:chOff x="4572000" y="4077072"/>
            <a:chExt cx="4015916" cy="2426568"/>
          </a:xfrm>
        </p:grpSpPr>
        <p:sp>
          <p:nvSpPr>
            <p:cNvPr id="13" name="Cloud 12"/>
            <p:cNvSpPr/>
            <p:nvPr/>
          </p:nvSpPr>
          <p:spPr>
            <a:xfrm>
              <a:off x="4572000" y="4077072"/>
              <a:ext cx="3960440" cy="2426568"/>
            </a:xfrm>
            <a:prstGeom prst="cloud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Đáp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án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endParaRPr lang="en-US" sz="32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272" y="4216016"/>
              <a:ext cx="1567644" cy="1567644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28447" y="631309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0.000185185 L 0.0613542 -0.0159259 " pathEditMode="relative" rAng="0" ptsTypes="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-1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-0.000185185 L 0.068125 -0.0205556 " pathEditMode="relative" rAng="0" ptsTypes="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-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c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mmv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370205"/>
            <a:ext cx="12192635" cy="6487795"/>
          </a:xfrm>
          <a:prstGeom prst="rect">
            <a:avLst/>
          </a:prstGeom>
        </p:spPr>
      </p:pic>
      <p:pic>
        <p:nvPicPr>
          <p:cNvPr id="8" name="Rùa (đúng)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5065" y="5041171"/>
            <a:ext cx="2242300" cy="1599646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7804544" y="4071989"/>
            <a:ext cx="1192910" cy="1488165"/>
            <a:chOff x="492716" y="4396370"/>
            <a:chExt cx="1192910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8" r="22971"/>
            <a:stretch>
              <a:fillRect/>
            </a:stretch>
          </p:blipFill>
          <p:spPr>
            <a:xfrm flipH="1">
              <a:off x="492716" y="4396370"/>
              <a:ext cx="1192910" cy="148816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436817" y="122412"/>
            <a:ext cx="3654769" cy="1230012"/>
            <a:chOff x="4412829" y="-268943"/>
            <a:chExt cx="3366342" cy="15848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>
              <a:fillRect/>
            </a:stretch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14478" y="203641"/>
              <a:ext cx="2083633" cy="8328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Câu hỏi 7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24000" y="1340768"/>
            <a:ext cx="9144000" cy="1872208"/>
            <a:chOff x="0" y="1340768"/>
            <a:chExt cx="9144000" cy="1872208"/>
          </a:xfrm>
        </p:grpSpPr>
        <p:sp>
          <p:nvSpPr>
            <p:cNvPr id="18" name="Pentagon 17"/>
            <p:cNvSpPr/>
            <p:nvPr/>
          </p:nvSpPr>
          <p:spPr>
            <a:xfrm>
              <a:off x="0" y="1340768"/>
              <a:ext cx="9144000" cy="1872208"/>
            </a:xfrm>
            <a:prstGeom prst="homePlate">
              <a:avLst>
                <a:gd name="adj" fmla="val 54211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alt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8 - 5  = 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8532440" y="1988840"/>
              <a:ext cx="590872" cy="590872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  <a:sp3d>
              <a:bevelT w="88900" h="38100" prst="angle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04447" y="2060848"/>
              <a:ext cx="530071" cy="45434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576028" y="3933056"/>
            <a:ext cx="3960440" cy="2426568"/>
            <a:chOff x="4724400" y="4229472"/>
            <a:chExt cx="3960440" cy="2426568"/>
          </a:xfrm>
        </p:grpSpPr>
        <p:sp>
          <p:nvSpPr>
            <p:cNvPr id="23" name="Cloud 22"/>
            <p:cNvSpPr/>
            <p:nvPr/>
          </p:nvSpPr>
          <p:spPr>
            <a:xfrm>
              <a:off x="4724400" y="4229472"/>
              <a:ext cx="3960440" cy="2426568"/>
            </a:xfrm>
            <a:prstGeom prst="cloud">
              <a:avLst/>
            </a:prstGeom>
            <a:ln>
              <a:solidFill>
                <a:srgbClr val="CC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Sai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!!!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4435660"/>
              <a:ext cx="1417867" cy="1709391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576028" y="3933056"/>
            <a:ext cx="4015916" cy="2426568"/>
            <a:chOff x="4572000" y="4077072"/>
            <a:chExt cx="4015916" cy="2426568"/>
          </a:xfrm>
        </p:grpSpPr>
        <p:sp>
          <p:nvSpPr>
            <p:cNvPr id="13" name="Cloud 12"/>
            <p:cNvSpPr/>
            <p:nvPr/>
          </p:nvSpPr>
          <p:spPr>
            <a:xfrm>
              <a:off x="4572000" y="4077072"/>
              <a:ext cx="3960440" cy="2426568"/>
            </a:xfrm>
            <a:prstGeom prst="cloud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Đáp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án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endParaRPr lang="en-US" sz="32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272" y="4216016"/>
              <a:ext cx="1567644" cy="1567644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28447" y="631309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0521 -0.0116667 L 0.130521 -0.0337963 " pathEditMode="relative" rAng="0" ptsTypes="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-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938 -0.00638889 L 0.124323 -0.0280556 " pathEditMode="relative" rAng="0" ptsTypes="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0" y="-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c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mmv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370205"/>
            <a:ext cx="12192635" cy="6487795"/>
          </a:xfrm>
          <a:prstGeom prst="rect">
            <a:avLst/>
          </a:prstGeom>
        </p:spPr>
      </p:pic>
      <p:pic>
        <p:nvPicPr>
          <p:cNvPr id="8" name="Rùa (đúng)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5908" y="4826544"/>
            <a:ext cx="2242300" cy="1599646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8728643" y="4111362"/>
            <a:ext cx="1308538" cy="1488165"/>
            <a:chOff x="412642" y="4396370"/>
            <a:chExt cx="1308538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62" r="19263"/>
            <a:stretch>
              <a:fillRect/>
            </a:stretch>
          </p:blipFill>
          <p:spPr>
            <a:xfrm flipH="1">
              <a:off x="412642" y="4396370"/>
              <a:ext cx="1308538" cy="148816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576593" y="228397"/>
            <a:ext cx="3599997" cy="1230012"/>
            <a:chOff x="4412829" y="-268943"/>
            <a:chExt cx="3366342" cy="15848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>
              <a:fillRect/>
            </a:stretch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84697" y="205694"/>
              <a:ext cx="2191364" cy="831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Câu hỏi </a:t>
              </a:r>
              <a:r>
                <a:rPr lang="vi-VN" alt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24000" y="1340768"/>
            <a:ext cx="9144000" cy="1872208"/>
            <a:chOff x="0" y="1340768"/>
            <a:chExt cx="9144000" cy="1872208"/>
          </a:xfrm>
        </p:grpSpPr>
        <p:sp>
          <p:nvSpPr>
            <p:cNvPr id="18" name="Pentagon 17"/>
            <p:cNvSpPr/>
            <p:nvPr/>
          </p:nvSpPr>
          <p:spPr>
            <a:xfrm>
              <a:off x="0" y="1340768"/>
              <a:ext cx="9144000" cy="1872208"/>
            </a:xfrm>
            <a:prstGeom prst="homePlate">
              <a:avLst>
                <a:gd name="adj" fmla="val 54211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alt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7 - 2  = 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8532440" y="1988840"/>
              <a:ext cx="590872" cy="590872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  <a:sp3d>
              <a:bevelT w="88900" h="38100" prst="angle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04447" y="2060848"/>
              <a:ext cx="530071" cy="45434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576028" y="3933056"/>
            <a:ext cx="3960440" cy="2426568"/>
            <a:chOff x="4724400" y="4229472"/>
            <a:chExt cx="3960440" cy="2426568"/>
          </a:xfrm>
        </p:grpSpPr>
        <p:sp>
          <p:nvSpPr>
            <p:cNvPr id="23" name="Cloud 22"/>
            <p:cNvSpPr/>
            <p:nvPr/>
          </p:nvSpPr>
          <p:spPr>
            <a:xfrm>
              <a:off x="4724400" y="4229472"/>
              <a:ext cx="3960440" cy="2426568"/>
            </a:xfrm>
            <a:prstGeom prst="cloud">
              <a:avLst/>
            </a:prstGeom>
            <a:ln>
              <a:solidFill>
                <a:srgbClr val="CC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Sai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!!!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4435660"/>
              <a:ext cx="1417867" cy="1709391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576028" y="3933056"/>
            <a:ext cx="4015916" cy="2426568"/>
            <a:chOff x="4572000" y="4077072"/>
            <a:chExt cx="4015916" cy="2426568"/>
          </a:xfrm>
        </p:grpSpPr>
        <p:sp>
          <p:nvSpPr>
            <p:cNvPr id="13" name="Cloud 12"/>
            <p:cNvSpPr/>
            <p:nvPr/>
          </p:nvSpPr>
          <p:spPr>
            <a:xfrm>
              <a:off x="4572000" y="4077072"/>
              <a:ext cx="3960440" cy="2426568"/>
            </a:xfrm>
            <a:prstGeom prst="cloud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Đáp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án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endParaRPr lang="en-US" sz="32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272" y="4216016"/>
              <a:ext cx="1567644" cy="1567644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37712" y="622683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0 L 0.141563 -0.0448148 " pathEditMode="relative" rAng="0" ptsTypes="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-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13489 -0.045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c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mm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" y="455930"/>
            <a:ext cx="12192635" cy="6487795"/>
          </a:xfrm>
          <a:prstGeom prst="rect">
            <a:avLst/>
          </a:prstGeom>
        </p:spPr>
      </p:pic>
      <p:pic>
        <p:nvPicPr>
          <p:cNvPr id="3" name="Rùa (đúng)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30" y="5027869"/>
            <a:ext cx="3003764" cy="2142871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2166601" y="231991"/>
            <a:ext cx="9382125" cy="2448272"/>
          </a:xfrm>
          <a:prstGeom prst="wedgeEllipseCallout">
            <a:avLst>
              <a:gd name="adj1" fmla="val -2451"/>
              <a:gd name="adj2" fmla="val 59558"/>
            </a:avLst>
          </a:prstGeom>
          <a:ln w="82550" cmpd="thickThin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thật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giỏi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Rùa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sông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!!!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2780928"/>
            <a:ext cx="2376264" cy="2376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8825" y="842417"/>
            <a:ext cx="1428750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E7EDF7"/>
              </a:clrFrom>
              <a:clrTo>
                <a:srgbClr val="E7ED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8164" y="722932"/>
            <a:ext cx="1556533" cy="1409134"/>
          </a:xfrm>
          <a:prstGeom prst="rect">
            <a:avLst/>
          </a:prstGeom>
        </p:spPr>
      </p:pic>
      <p:pic>
        <p:nvPicPr>
          <p:cNvPr id="7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58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870075" y="1454785"/>
            <a:ext cx="2910840" cy="14452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>
                <a:latin typeface="Arial" panose="020B0604020202020204" pitchFamily="34" charset="0"/>
                <a:cs typeface="Arial" panose="020B0604020202020204" pitchFamily="34" charset="0"/>
              </a:rPr>
              <a:t>2 + 5 </a:t>
            </a:r>
            <a:r>
              <a:rPr lang="vi-VN" alt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  <a:p>
            <a:pPr algn="ctr"/>
            <a:r>
              <a:rPr lang="vi-VN" altLang="en-US" sz="4400">
                <a:latin typeface="Arial" panose="020B0604020202020204" pitchFamily="34" charset="0"/>
                <a:cs typeface="Arial" panose="020B0604020202020204" pitchFamily="34" charset="0"/>
              </a:rPr>
              <a:t>3 + 6 </a:t>
            </a:r>
            <a:r>
              <a:rPr lang="vi-VN" alt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823710" y="1454785"/>
            <a:ext cx="2910840" cy="14452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>
                <a:latin typeface="Arial" panose="020B0604020202020204" pitchFamily="34" charset="0"/>
                <a:cs typeface="Arial" panose="020B0604020202020204" pitchFamily="34" charset="0"/>
              </a:rPr>
              <a:t>6 + 2 </a:t>
            </a:r>
            <a:r>
              <a:rPr lang="vi-VN" alt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  <a:p>
            <a:pPr algn="ctr"/>
            <a:r>
              <a:rPr lang="vi-VN" altLang="en-US" sz="4400">
                <a:latin typeface="Arial" panose="020B0604020202020204" pitchFamily="34" charset="0"/>
                <a:cs typeface="Arial" panose="020B0604020202020204" pitchFamily="34" charset="0"/>
              </a:rPr>
              <a:t>3 + 7 </a:t>
            </a:r>
            <a:r>
              <a:rPr lang="vi-VN" alt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870075" y="3789045"/>
            <a:ext cx="2910840" cy="14452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>
                <a:latin typeface="Arial" panose="020B0604020202020204" pitchFamily="34" charset="0"/>
                <a:cs typeface="Arial" panose="020B0604020202020204" pitchFamily="34" charset="0"/>
              </a:rPr>
              <a:t>10 - 3 </a:t>
            </a:r>
            <a:r>
              <a:rPr lang="vi-VN" alt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  <a:p>
            <a:pPr algn="ctr"/>
            <a:r>
              <a:rPr lang="vi-VN" altLang="en-US" sz="4400">
                <a:latin typeface="Arial" panose="020B0604020202020204" pitchFamily="34" charset="0"/>
                <a:cs typeface="Arial" panose="020B0604020202020204" pitchFamily="34" charset="0"/>
              </a:rPr>
              <a:t>9 - 4 </a:t>
            </a:r>
            <a:r>
              <a:rPr lang="vi-VN" alt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823710" y="3789045"/>
            <a:ext cx="2910840" cy="14452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>
                <a:latin typeface="Arial" panose="020B0604020202020204" pitchFamily="34" charset="0"/>
                <a:cs typeface="Arial" panose="020B0604020202020204" pitchFamily="34" charset="0"/>
              </a:rPr>
              <a:t>8 - 5 </a:t>
            </a:r>
            <a:r>
              <a:rPr lang="vi-VN" alt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  <a:p>
            <a:pPr algn="ctr"/>
            <a:r>
              <a:rPr lang="vi-VN" altLang="en-US" sz="4400">
                <a:latin typeface="Arial" panose="020B0604020202020204" pitchFamily="34" charset="0"/>
                <a:cs typeface="Arial" panose="020B0604020202020204" pitchFamily="34" charset="0"/>
              </a:rPr>
              <a:t>7 - 2 </a:t>
            </a:r>
            <a:r>
              <a:rPr lang="vi-VN" alt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pic>
        <p:nvPicPr>
          <p:cNvPr id="17" name="图片 1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5250"/>
            <a:ext cx="3989388" cy="1771650"/>
          </a:xfrm>
          <a:prstGeom prst="rect">
            <a:avLst/>
          </a:prstGeom>
        </p:spPr>
      </p:pic>
      <p:pic>
        <p:nvPicPr>
          <p:cNvPr id="336" name="图片 33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4"/>
          <a:stretch>
            <a:fillRect/>
          </a:stretch>
        </p:blipFill>
        <p:spPr>
          <a:xfrm>
            <a:off x="9493250" y="6016625"/>
            <a:ext cx="2698750" cy="841375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9935" y="433705"/>
            <a:ext cx="1282065" cy="124523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22)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27405" t="36679" r="15866" b="7090"/>
          <a:stretch>
            <a:fillRect/>
          </a:stretch>
        </p:blipFill>
        <p:spPr>
          <a:xfrm>
            <a:off x="476250" y="2290763"/>
            <a:ext cx="9478963" cy="394652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6241415" y="3356610"/>
            <a:ext cx="1670685" cy="133794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76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5" name="Straight Arrow Connector 4"/>
          <p:cNvCxnSpPr/>
          <p:nvPr/>
        </p:nvCxnSpPr>
        <p:spPr>
          <a:xfrm>
            <a:off x="6162675" y="4283710"/>
            <a:ext cx="1670685" cy="152400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6" name="Straight Arrow Connector 5"/>
          <p:cNvCxnSpPr/>
          <p:nvPr/>
        </p:nvCxnSpPr>
        <p:spPr>
          <a:xfrm flipV="1">
            <a:off x="6241415" y="3008630"/>
            <a:ext cx="1709420" cy="270637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12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7" name="Cloud 6"/>
          <p:cNvSpPr/>
          <p:nvPr/>
        </p:nvSpPr>
        <p:spPr>
          <a:xfrm>
            <a:off x="404812" y="556896"/>
            <a:ext cx="11382375" cy="1835784"/>
          </a:xfrm>
          <a:prstGeom prst="cloud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Chọn phép tính thích hợp với mỗi tranh vẽ</a:t>
            </a:r>
            <a:endParaRPr kumimoji="0" lang="vi-VN" altLang="zh-CN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0439400" y="2566670"/>
            <a:ext cx="1097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0439400" y="4344670"/>
            <a:ext cx="1097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439400" y="5448300"/>
            <a:ext cx="1097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42875" y="866951"/>
            <a:ext cx="12192000" cy="584200"/>
          </a:xfrm>
        </p:spPr>
        <p:txBody>
          <a:bodyPr/>
          <a:lstStyle/>
          <a:p>
            <a:pPr algn="ctr"/>
            <a:r>
              <a:rPr lang="en-US" altLang="en-US" sz="3400" b="1">
                <a:cs typeface="Arial" panose="020B0604020202020204" pitchFamily="34" charset="0"/>
              </a:rPr>
              <a:t>3. Xem các hình sau và chỉ ra đồ vật có dạng: </a:t>
            </a:r>
            <a:br>
              <a:rPr lang="en-US" altLang="en-US" sz="3400" b="1">
                <a:cs typeface="Arial" panose="020B0604020202020204" pitchFamily="34" charset="0"/>
              </a:rPr>
            </a:br>
            <a:r>
              <a:rPr lang="en-US" altLang="en-US" sz="3400" b="1">
                <a:cs typeface="Arial" panose="020B0604020202020204" pitchFamily="34" charset="0"/>
              </a:rPr>
              <a:t>khối hộp chữ nhật, khối lập ph</a:t>
            </a:r>
            <a:r>
              <a:rPr lang="vi-VN" altLang="en-US" sz="3400" b="1">
                <a:cs typeface="Arial" panose="020B0604020202020204" pitchFamily="34" charset="0"/>
              </a:rPr>
              <a:t>ư</a:t>
            </a:r>
            <a:r>
              <a:rPr lang="en-US" altLang="en-US" sz="3400" b="1">
                <a:cs typeface="Arial" panose="020B0604020202020204" pitchFamily="34" charset="0"/>
              </a:rPr>
              <a:t>ơng</a:t>
            </a:r>
            <a:endParaRPr lang="vi-VN" altLang="en-US" sz="3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8" y="2164080"/>
            <a:ext cx="10717764" cy="39531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5700000">
            <a:off x="8116503" y="2023151"/>
            <a:ext cx="2504095" cy="2000181"/>
          </a:xfrm>
          <a:prstGeom prst="ellipse">
            <a:avLst/>
          </a:prstGeom>
          <a:noFill/>
          <a:ln w="476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5" name="Oval 4"/>
          <p:cNvSpPr/>
          <p:nvPr/>
        </p:nvSpPr>
        <p:spPr>
          <a:xfrm>
            <a:off x="7689215" y="4357690"/>
            <a:ext cx="2900045" cy="1614485"/>
          </a:xfrm>
          <a:prstGeom prst="ellipse">
            <a:avLst/>
          </a:prstGeom>
          <a:noFill/>
          <a:ln w="476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91025" y="2164080"/>
            <a:ext cx="2662555" cy="191897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721516" y="4198260"/>
            <a:ext cx="2900045" cy="1918970"/>
          </a:xfrm>
          <a:prstGeom prst="ellipse">
            <a:avLst/>
          </a:prstGeom>
          <a:noFill/>
          <a:ln w="476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36862" y="4294917"/>
            <a:ext cx="2059940" cy="1892935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Content Placeholder 10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2" y="3541630"/>
            <a:ext cx="2897188" cy="30703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6" name="图片 33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4"/>
          <a:stretch>
            <a:fillRect/>
          </a:stretch>
        </p:blipFill>
        <p:spPr>
          <a:xfrm>
            <a:off x="10118725" y="5938838"/>
            <a:ext cx="2073275" cy="91916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897189" y="857250"/>
            <a:ext cx="9060350" cy="4219575"/>
          </a:xfrm>
          <a:prstGeom prst="cloudCallout">
            <a:avLst>
              <a:gd name="adj1" fmla="val -46078"/>
              <a:gd name="adj2" fmla="val 63973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Em hãy kể tên những đồ vật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có hình dạng khối hộp chữ nhật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hoặc khối lập ph</a:t>
            </a:r>
            <a:r>
              <a:rPr lang="vi-VN" altLang="zh-CN" sz="3200" b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ư</a:t>
            </a:r>
            <a:r>
              <a:rPr lang="en-US" altLang="zh-CN" sz="3200" b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ơng mà em biết</a:t>
            </a:r>
            <a:endParaRPr kumimoji="0" lang="vi-VN" altLang="zh-CN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75" y="4379595"/>
            <a:ext cx="2495550" cy="240220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523875" y="744538"/>
            <a:ext cx="10972800" cy="582612"/>
          </a:xfrm>
        </p:spPr>
        <p:txBody>
          <a:bodyPr/>
          <a:lstStyle/>
          <a:p>
            <a:pPr algn="ctr"/>
            <a:r>
              <a:rPr lang="en-US" altLang="en-US" b="1">
                <a:cs typeface="Arial" panose="020B0604020202020204" pitchFamily="34" charset="0"/>
              </a:rPr>
              <a:t>KHỐI HỘP CHỮ NHẬT</a:t>
            </a:r>
            <a:endParaRPr lang="vi-V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9" y="1778000"/>
            <a:ext cx="3465512" cy="3465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988" y="1800226"/>
            <a:ext cx="3465512" cy="3465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4941649" y="4283393"/>
            <a:ext cx="3030220" cy="20980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Content Placeholder 102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1989138"/>
            <a:ext cx="3800475" cy="3800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781E7-5B38-4976-B5F5-6C38AC81D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043" y="1989138"/>
            <a:ext cx="3534257" cy="3534257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2628CBB7-D1ED-462C-9FF5-5AC0052799BE}"/>
              </a:ext>
            </a:extLst>
          </p:cNvPr>
          <p:cNvSpPr txBox="1">
            <a:spLocks/>
          </p:cNvSpPr>
          <p:nvPr/>
        </p:nvSpPr>
        <p:spPr>
          <a:xfrm>
            <a:off x="523875" y="744538"/>
            <a:ext cx="10972800" cy="58261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en-US" b="1">
                <a:cs typeface="Arial" panose="020B0604020202020204" pitchFamily="34" charset="0"/>
              </a:rPr>
              <a:t>KHỐI LẬP PH</a:t>
            </a:r>
            <a:r>
              <a:rPr lang="vi-VN" altLang="en-US" b="1">
                <a:cs typeface="Arial" panose="020B0604020202020204" pitchFamily="34" charset="0"/>
              </a:rPr>
              <a:t>Ư</a:t>
            </a:r>
            <a:r>
              <a:rPr lang="en-US" altLang="en-US" b="1">
                <a:cs typeface="Arial" panose="020B0604020202020204" pitchFamily="34" charset="0"/>
              </a:rPr>
              <a:t>ƠNG</a:t>
            </a:r>
            <a:endParaRPr lang="vi-V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90500"/>
            <a:ext cx="10972800" cy="582613"/>
          </a:xfrm>
        </p:spPr>
        <p:txBody>
          <a:bodyPr>
            <a:normAutofit fontScale="90000"/>
          </a:bodyPr>
          <a:lstStyle/>
          <a:p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r>
              <a:rPr lang="vi-VN" dirty="0"/>
              <a:t>                     </a:t>
            </a:r>
            <a:br>
              <a:rPr lang="vi-VN" dirty="0"/>
            </a:br>
            <a:br>
              <a:rPr lang="vi-VN" dirty="0"/>
            </a:br>
            <a:br>
              <a:rPr lang="vi-VN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1019644"/>
            <a:ext cx="11850168" cy="3066111"/>
          </a:xfrm>
          <a:prstGeom prst="rect">
            <a:avLst/>
          </a:prstGeom>
        </p:spPr>
      </p:pic>
      <p:pic>
        <p:nvPicPr>
          <p:cNvPr id="17" name="图片 1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5300"/>
            <a:ext cx="6451600" cy="25527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860840">
            <a:off x="10699750" y="346710"/>
            <a:ext cx="1165860" cy="201231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63024" y="2883570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70186" y="2860502"/>
            <a:ext cx="1907628" cy="2289450"/>
            <a:chOff x="0" y="3764167"/>
            <a:chExt cx="1907628" cy="2289450"/>
          </a:xfrm>
        </p:grpSpPr>
        <p:sp>
          <p:nvSpPr>
            <p:cNvPr id="13" name="Rectangle 12"/>
            <p:cNvSpPr/>
            <p:nvPr/>
          </p:nvSpPr>
          <p:spPr>
            <a:xfrm>
              <a:off x="683568" y="4293096"/>
              <a:ext cx="936104" cy="615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1" r="20599"/>
            <a:stretch>
              <a:fillRect/>
            </a:stretch>
          </p:blipFill>
          <p:spPr>
            <a:xfrm flipH="1">
              <a:off x="0" y="3764167"/>
              <a:ext cx="1907628" cy="228945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093934" y="4877115"/>
            <a:ext cx="3331677" cy="218898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53768" y="-1801917"/>
            <a:ext cx="5962650" cy="4118273"/>
            <a:chOff x="2229768" y="-1585893"/>
            <a:chExt cx="5962650" cy="41182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06"/>
            <a:stretch>
              <a:fillRect/>
            </a:stretch>
          </p:blipFill>
          <p:spPr>
            <a:xfrm>
              <a:off x="2229768" y="-1585893"/>
              <a:ext cx="5962650" cy="411827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388307" y="671170"/>
              <a:ext cx="39086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Isadora" panose="02020500000000000000" pitchFamily="18" charset="0"/>
                  <a:cs typeface="Isadora" panose="02020500000000000000" pitchFamily="18" charset="0"/>
                </a:rPr>
                <a:t>Giúp</a:t>
              </a:r>
              <a:r>
                <a:rPr lang="en-US" sz="5400" b="1" dirty="0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Isadora" panose="02020500000000000000" pitchFamily="18" charset="0"/>
                  <a:cs typeface="Isadora" panose="02020500000000000000" pitchFamily="18" charset="0"/>
                </a:rPr>
                <a:t> </a:t>
              </a:r>
              <a:r>
                <a:rPr lang="en-US" sz="5400" b="1" dirty="0" err="1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Isadora" panose="02020500000000000000" pitchFamily="18" charset="0"/>
                  <a:cs typeface="Isadora" panose="02020500000000000000" pitchFamily="18" charset="0"/>
                </a:rPr>
                <a:t>khỉ</a:t>
              </a:r>
              <a:r>
                <a:rPr lang="en-US" sz="5400" b="1" dirty="0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Isadora" panose="02020500000000000000" pitchFamily="18" charset="0"/>
                  <a:cs typeface="Isadora" panose="02020500000000000000" pitchFamily="18" charset="0"/>
                </a:rPr>
                <a:t> </a:t>
              </a:r>
            </a:p>
            <a:p>
              <a:pPr algn="ctr"/>
              <a:r>
                <a:rPr lang="en-US" sz="5400" b="1" dirty="0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Isadora" panose="02020500000000000000" pitchFamily="18" charset="0"/>
                  <a:cs typeface="Isadora" panose="02020500000000000000" pitchFamily="18" charset="0"/>
                </a:rPr>
                <a:t>qua </a:t>
              </a:r>
              <a:r>
                <a:rPr lang="en-US" sz="5400" b="1" dirty="0" err="1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Isadora" panose="02020500000000000000" pitchFamily="18" charset="0"/>
                  <a:cs typeface="Isadora" panose="02020500000000000000" pitchFamily="18" charset="0"/>
                </a:rPr>
                <a:t>sông</a:t>
              </a:r>
              <a:endParaRPr lang="en-US" sz="5400" b="1" dirty="0">
                <a:solidFill>
                  <a:srgbClr val="FFF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Isadora" panose="02020500000000000000" pitchFamily="18" charset="0"/>
                <a:cs typeface="Isadora" panose="02020500000000000000" pitchFamily="18" charset="0"/>
              </a:endParaRPr>
            </a:p>
          </p:txBody>
        </p:sp>
      </p:grpSp>
      <p:pic>
        <p:nvPicPr>
          <p:cNvPr id="4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8400" y="6294923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E12D81-116D-4B60-823E-86FDAD7616FE}"/>
              </a:ext>
            </a:extLst>
          </p:cNvPr>
          <p:cNvSpPr txBox="1"/>
          <p:nvPr/>
        </p:nvSpPr>
        <p:spPr>
          <a:xfrm>
            <a:off x="2592997" y="2249558"/>
            <a:ext cx="8284191" cy="2862322"/>
          </a:xfrm>
          <a:custGeom>
            <a:avLst/>
            <a:gdLst>
              <a:gd name="connsiteX0" fmla="*/ 0 w 1875835"/>
              <a:gd name="connsiteY0" fmla="*/ 0 h 830997"/>
              <a:gd name="connsiteX1" fmla="*/ 1875835 w 1875835"/>
              <a:gd name="connsiteY1" fmla="*/ 0 h 830997"/>
              <a:gd name="connsiteX2" fmla="*/ 1875835 w 1875835"/>
              <a:gd name="connsiteY2" fmla="*/ 830997 h 830997"/>
              <a:gd name="connsiteX3" fmla="*/ 0 w 1875835"/>
              <a:gd name="connsiteY3" fmla="*/ 830997 h 830997"/>
              <a:gd name="connsiteX4" fmla="*/ 0 w 1875835"/>
              <a:gd name="connsiteY4" fmla="*/ 0 h 830997"/>
              <a:gd name="connsiteX0-1" fmla="*/ 0 w 1875835"/>
              <a:gd name="connsiteY0-2" fmla="*/ 0 h 830997"/>
              <a:gd name="connsiteX1-3" fmla="*/ 1875835 w 1875835"/>
              <a:gd name="connsiteY1-4" fmla="*/ 0 h 830997"/>
              <a:gd name="connsiteX2-5" fmla="*/ 1858582 w 1875835"/>
              <a:gd name="connsiteY2-6" fmla="*/ 692974 h 830997"/>
              <a:gd name="connsiteX3-7" fmla="*/ 0 w 1875835"/>
              <a:gd name="connsiteY3-8" fmla="*/ 830997 h 830997"/>
              <a:gd name="connsiteX4-9" fmla="*/ 0 w 1875835"/>
              <a:gd name="connsiteY4-10" fmla="*/ 0 h 830997"/>
              <a:gd name="connsiteX0-11" fmla="*/ 0 w 1875835"/>
              <a:gd name="connsiteY0-12" fmla="*/ 0 h 727480"/>
              <a:gd name="connsiteX1-13" fmla="*/ 1875835 w 1875835"/>
              <a:gd name="connsiteY1-14" fmla="*/ 0 h 727480"/>
              <a:gd name="connsiteX2-15" fmla="*/ 1858582 w 1875835"/>
              <a:gd name="connsiteY2-16" fmla="*/ 692974 h 727480"/>
              <a:gd name="connsiteX3-17" fmla="*/ 0 w 1875835"/>
              <a:gd name="connsiteY3-18" fmla="*/ 727480 h 727480"/>
              <a:gd name="connsiteX4-19" fmla="*/ 0 w 1875835"/>
              <a:gd name="connsiteY4-20" fmla="*/ 0 h 727480"/>
              <a:gd name="connsiteX0-21" fmla="*/ 17253 w 1875835"/>
              <a:gd name="connsiteY0-22" fmla="*/ 172529 h 727480"/>
              <a:gd name="connsiteX1-23" fmla="*/ 1875835 w 1875835"/>
              <a:gd name="connsiteY1-24" fmla="*/ 0 h 727480"/>
              <a:gd name="connsiteX2-25" fmla="*/ 1858582 w 1875835"/>
              <a:gd name="connsiteY2-26" fmla="*/ 692974 h 727480"/>
              <a:gd name="connsiteX3-27" fmla="*/ 0 w 1875835"/>
              <a:gd name="connsiteY3-28" fmla="*/ 727480 h 727480"/>
              <a:gd name="connsiteX4-29" fmla="*/ 17253 w 1875835"/>
              <a:gd name="connsiteY4-30" fmla="*/ 172529 h 727480"/>
              <a:gd name="connsiteX0-31" fmla="*/ 17253 w 1875835"/>
              <a:gd name="connsiteY0-32" fmla="*/ 17254 h 572205"/>
              <a:gd name="connsiteX1-33" fmla="*/ 1875835 w 1875835"/>
              <a:gd name="connsiteY1-34" fmla="*/ 0 h 572205"/>
              <a:gd name="connsiteX2-35" fmla="*/ 1858582 w 1875835"/>
              <a:gd name="connsiteY2-36" fmla="*/ 537699 h 572205"/>
              <a:gd name="connsiteX3-37" fmla="*/ 0 w 1875835"/>
              <a:gd name="connsiteY3-38" fmla="*/ 572205 h 572205"/>
              <a:gd name="connsiteX4-39" fmla="*/ 17253 w 1875835"/>
              <a:gd name="connsiteY4-40" fmla="*/ 17254 h 572205"/>
              <a:gd name="connsiteX0-41" fmla="*/ 17253 w 1875835"/>
              <a:gd name="connsiteY0-42" fmla="*/ 0 h 710227"/>
              <a:gd name="connsiteX1-43" fmla="*/ 1875835 w 1875835"/>
              <a:gd name="connsiteY1-44" fmla="*/ 138022 h 710227"/>
              <a:gd name="connsiteX2-45" fmla="*/ 1858582 w 1875835"/>
              <a:gd name="connsiteY2-46" fmla="*/ 675721 h 710227"/>
              <a:gd name="connsiteX3-47" fmla="*/ 0 w 1875835"/>
              <a:gd name="connsiteY3-48" fmla="*/ 710227 h 710227"/>
              <a:gd name="connsiteX4-49" fmla="*/ 17253 w 1875835"/>
              <a:gd name="connsiteY4-50" fmla="*/ 0 h 7102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75835" h="710227">
                <a:moveTo>
                  <a:pt x="17253" y="0"/>
                </a:moveTo>
                <a:lnTo>
                  <a:pt x="1875835" y="138022"/>
                </a:lnTo>
                <a:lnTo>
                  <a:pt x="1858582" y="675721"/>
                </a:lnTo>
                <a:lnTo>
                  <a:pt x="0" y="710227"/>
                </a:lnTo>
                <a:lnTo>
                  <a:pt x="17253" y="0"/>
                </a:lnTo>
                <a:close/>
              </a:path>
            </a:pathLst>
          </a:cu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just"/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Hướng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dẫn</a:t>
            </a:r>
            <a:endParaRPr lang="en-US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Kaufmann" panose="020B0500000000000000" pitchFamily="34" charset="0"/>
              <a:cs typeface="Kaufmann" panose="020B0500000000000000" pitchFamily="34" charset="0"/>
            </a:endParaRPr>
          </a:p>
          <a:p>
            <a:pPr algn="just"/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- Click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vào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bắt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đầu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để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chơi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.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- Sau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khi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câu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hỏi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xuất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hiện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,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học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sinh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nêu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đáp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án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,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nếu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trả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lời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đúng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giáo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viên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bấm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vào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rùa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,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sai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bấm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vào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khỉ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.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- Click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vào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khoảng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trống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để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rùa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 di </a:t>
            </a:r>
            <a:r>
              <a:rPr lang="en-US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chuyển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Kaufmann" panose="020B0500000000000000" pitchFamily="34" charset="0"/>
                <a:cs typeface="Kaufmann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405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mm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409575"/>
            <a:ext cx="12192635" cy="6448425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91749" y="1124744"/>
            <a:ext cx="4431729" cy="25202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24000" y="3764167"/>
            <a:ext cx="1907628" cy="2289450"/>
            <a:chOff x="0" y="3764167"/>
            <a:chExt cx="1907628" cy="2289450"/>
          </a:xfrm>
        </p:grpSpPr>
        <p:sp>
          <p:nvSpPr>
            <p:cNvPr id="13" name="Rectangle 12"/>
            <p:cNvSpPr/>
            <p:nvPr/>
          </p:nvSpPr>
          <p:spPr>
            <a:xfrm>
              <a:off x="683568" y="4293096"/>
              <a:ext cx="936104" cy="615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1" r="20599"/>
            <a:stretch>
              <a:fillRect/>
            </a:stretch>
          </p:blipFill>
          <p:spPr>
            <a:xfrm flipH="1">
              <a:off x="0" y="3764167"/>
              <a:ext cx="1907628" cy="228945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736" y="4364937"/>
            <a:ext cx="3331677" cy="237680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61564" y="-2043608"/>
            <a:ext cx="5962650" cy="4775736"/>
            <a:chOff x="1637564" y="-1827584"/>
            <a:chExt cx="5962650" cy="47757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06"/>
            <a:stretch>
              <a:fillRect/>
            </a:stretch>
          </p:blipFill>
          <p:spPr>
            <a:xfrm>
              <a:off x="1637564" y="-1827584"/>
              <a:ext cx="5962650" cy="47757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63687" y="820148"/>
              <a:ext cx="39086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Isadora" panose="02020500000000000000" pitchFamily="18" charset="0"/>
                  <a:cs typeface="Isadora" panose="02020500000000000000" pitchFamily="18" charset="0"/>
                </a:rPr>
                <a:t>Giúp</a:t>
              </a:r>
              <a:r>
                <a:rPr lang="en-US" sz="5400" b="1" dirty="0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Isadora" panose="02020500000000000000" pitchFamily="18" charset="0"/>
                  <a:cs typeface="Isadora" panose="02020500000000000000" pitchFamily="18" charset="0"/>
                </a:rPr>
                <a:t> </a:t>
              </a:r>
              <a:r>
                <a:rPr lang="en-US" sz="5400" b="1" dirty="0" err="1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Isadora" panose="02020500000000000000" pitchFamily="18" charset="0"/>
                  <a:cs typeface="Isadora" panose="02020500000000000000" pitchFamily="18" charset="0"/>
                </a:rPr>
                <a:t>khỉ</a:t>
              </a:r>
              <a:r>
                <a:rPr lang="en-US" sz="5400" b="1" dirty="0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Isadora" panose="02020500000000000000" pitchFamily="18" charset="0"/>
                  <a:cs typeface="Isadora" panose="02020500000000000000" pitchFamily="18" charset="0"/>
                </a:rPr>
                <a:t> </a:t>
              </a:r>
            </a:p>
            <a:p>
              <a:pPr algn="ctr"/>
              <a:r>
                <a:rPr lang="en-US" sz="5400" b="1" dirty="0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Isadora" panose="02020500000000000000" pitchFamily="18" charset="0"/>
                  <a:cs typeface="Isadora" panose="02020500000000000000" pitchFamily="18" charset="0"/>
                </a:rPr>
                <a:t>qua </a:t>
              </a:r>
              <a:r>
                <a:rPr lang="en-US" sz="5400" b="1" dirty="0" err="1">
                  <a:solidFill>
                    <a:srgbClr val="FFFF0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Isadora" panose="02020500000000000000" pitchFamily="18" charset="0"/>
                  <a:cs typeface="Isadora" panose="02020500000000000000" pitchFamily="18" charset="0"/>
                </a:rPr>
                <a:t>sông</a:t>
              </a:r>
              <a:endParaRPr lang="en-US" sz="5400" b="1" dirty="0">
                <a:solidFill>
                  <a:srgbClr val="FFF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Isadora" panose="02020500000000000000" pitchFamily="18" charset="0"/>
                <a:cs typeface="Isadora" panose="02020500000000000000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42109" y="1690316"/>
              <a:ext cx="4831080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6600" b="1" dirty="0">
                <a:solidFill>
                  <a:srgbClr val="FFFF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Isadora" panose="02020500000000000000" pitchFamily="18" charset="0"/>
                <a:cs typeface="Isadora" panose="02020500000000000000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609705" y="2510149"/>
            <a:ext cx="2000419" cy="769441"/>
          </a:xfrm>
          <a:custGeom>
            <a:avLst/>
            <a:gdLst>
              <a:gd name="connsiteX0" fmla="*/ 0 w 1875835"/>
              <a:gd name="connsiteY0" fmla="*/ 0 h 830997"/>
              <a:gd name="connsiteX1" fmla="*/ 1875835 w 1875835"/>
              <a:gd name="connsiteY1" fmla="*/ 0 h 830997"/>
              <a:gd name="connsiteX2" fmla="*/ 1875835 w 1875835"/>
              <a:gd name="connsiteY2" fmla="*/ 830997 h 830997"/>
              <a:gd name="connsiteX3" fmla="*/ 0 w 1875835"/>
              <a:gd name="connsiteY3" fmla="*/ 830997 h 830997"/>
              <a:gd name="connsiteX4" fmla="*/ 0 w 1875835"/>
              <a:gd name="connsiteY4" fmla="*/ 0 h 830997"/>
              <a:gd name="connsiteX0-1" fmla="*/ 0 w 1875835"/>
              <a:gd name="connsiteY0-2" fmla="*/ 0 h 830997"/>
              <a:gd name="connsiteX1-3" fmla="*/ 1875835 w 1875835"/>
              <a:gd name="connsiteY1-4" fmla="*/ 0 h 830997"/>
              <a:gd name="connsiteX2-5" fmla="*/ 1858582 w 1875835"/>
              <a:gd name="connsiteY2-6" fmla="*/ 692974 h 830997"/>
              <a:gd name="connsiteX3-7" fmla="*/ 0 w 1875835"/>
              <a:gd name="connsiteY3-8" fmla="*/ 830997 h 830997"/>
              <a:gd name="connsiteX4-9" fmla="*/ 0 w 1875835"/>
              <a:gd name="connsiteY4-10" fmla="*/ 0 h 830997"/>
              <a:gd name="connsiteX0-11" fmla="*/ 0 w 1875835"/>
              <a:gd name="connsiteY0-12" fmla="*/ 0 h 727480"/>
              <a:gd name="connsiteX1-13" fmla="*/ 1875835 w 1875835"/>
              <a:gd name="connsiteY1-14" fmla="*/ 0 h 727480"/>
              <a:gd name="connsiteX2-15" fmla="*/ 1858582 w 1875835"/>
              <a:gd name="connsiteY2-16" fmla="*/ 692974 h 727480"/>
              <a:gd name="connsiteX3-17" fmla="*/ 0 w 1875835"/>
              <a:gd name="connsiteY3-18" fmla="*/ 727480 h 727480"/>
              <a:gd name="connsiteX4-19" fmla="*/ 0 w 1875835"/>
              <a:gd name="connsiteY4-20" fmla="*/ 0 h 727480"/>
              <a:gd name="connsiteX0-21" fmla="*/ 17253 w 1875835"/>
              <a:gd name="connsiteY0-22" fmla="*/ 172529 h 727480"/>
              <a:gd name="connsiteX1-23" fmla="*/ 1875835 w 1875835"/>
              <a:gd name="connsiteY1-24" fmla="*/ 0 h 727480"/>
              <a:gd name="connsiteX2-25" fmla="*/ 1858582 w 1875835"/>
              <a:gd name="connsiteY2-26" fmla="*/ 692974 h 727480"/>
              <a:gd name="connsiteX3-27" fmla="*/ 0 w 1875835"/>
              <a:gd name="connsiteY3-28" fmla="*/ 727480 h 727480"/>
              <a:gd name="connsiteX4-29" fmla="*/ 17253 w 1875835"/>
              <a:gd name="connsiteY4-30" fmla="*/ 172529 h 727480"/>
              <a:gd name="connsiteX0-31" fmla="*/ 17253 w 1875835"/>
              <a:gd name="connsiteY0-32" fmla="*/ 17254 h 572205"/>
              <a:gd name="connsiteX1-33" fmla="*/ 1875835 w 1875835"/>
              <a:gd name="connsiteY1-34" fmla="*/ 0 h 572205"/>
              <a:gd name="connsiteX2-35" fmla="*/ 1858582 w 1875835"/>
              <a:gd name="connsiteY2-36" fmla="*/ 537699 h 572205"/>
              <a:gd name="connsiteX3-37" fmla="*/ 0 w 1875835"/>
              <a:gd name="connsiteY3-38" fmla="*/ 572205 h 572205"/>
              <a:gd name="connsiteX4-39" fmla="*/ 17253 w 1875835"/>
              <a:gd name="connsiteY4-40" fmla="*/ 17254 h 572205"/>
              <a:gd name="connsiteX0-41" fmla="*/ 17253 w 1875835"/>
              <a:gd name="connsiteY0-42" fmla="*/ 0 h 710227"/>
              <a:gd name="connsiteX1-43" fmla="*/ 1875835 w 1875835"/>
              <a:gd name="connsiteY1-44" fmla="*/ 138022 h 710227"/>
              <a:gd name="connsiteX2-45" fmla="*/ 1858582 w 1875835"/>
              <a:gd name="connsiteY2-46" fmla="*/ 675721 h 710227"/>
              <a:gd name="connsiteX3-47" fmla="*/ 0 w 1875835"/>
              <a:gd name="connsiteY3-48" fmla="*/ 710227 h 710227"/>
              <a:gd name="connsiteX4-49" fmla="*/ 17253 w 1875835"/>
              <a:gd name="connsiteY4-50" fmla="*/ 0 h 7102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75835" h="710227">
                <a:moveTo>
                  <a:pt x="17253" y="0"/>
                </a:moveTo>
                <a:lnTo>
                  <a:pt x="1875835" y="138022"/>
                </a:lnTo>
                <a:lnTo>
                  <a:pt x="1858582" y="675721"/>
                </a:lnTo>
                <a:lnTo>
                  <a:pt x="0" y="710227"/>
                </a:lnTo>
                <a:lnTo>
                  <a:pt x="17253" y="0"/>
                </a:lnTo>
                <a:close/>
              </a:path>
            </a:pathLst>
          </a:cu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  <a:sp3d extrusionH="57150">
              <a:bevelT w="38100" h="38100" prst="angle"/>
            </a:sp3d>
          </a:bodyPr>
          <a:lstStyle/>
          <a:p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ufmann" panose="020B0500000000000000" pitchFamily="34" charset="0"/>
                <a:ea typeface="Kaufmann" panose="020B0500000000000000" pitchFamily="34" charset="0"/>
                <a:cs typeface="Kaufmann" panose="020B0500000000000000" pitchFamily="34" charset="0"/>
              </a:rPr>
              <a:t>Bắt đầu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Kaufmann" panose="020B0500000000000000" pitchFamily="34" charset="0"/>
              <a:cs typeface="Kaufmann" panose="020B0500000000000000" pitchFamily="34" charset="0"/>
            </a:endParaRPr>
          </a:p>
        </p:txBody>
      </p:sp>
      <p:pic>
        <p:nvPicPr>
          <p:cNvPr id="4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58400" y="629492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mmv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428625"/>
            <a:ext cx="12192635" cy="6410325"/>
          </a:xfrm>
          <a:prstGeom prst="rect">
            <a:avLst/>
          </a:prstGeom>
        </p:spPr>
      </p:pic>
      <p:pic>
        <p:nvPicPr>
          <p:cNvPr id="8" name="Rùa (đúng)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9564" y="5597426"/>
            <a:ext cx="2242300" cy="1599646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1981200" y="4396370"/>
            <a:ext cx="1229710" cy="1488165"/>
            <a:chOff x="457200" y="4396370"/>
            <a:chExt cx="1229710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9" r="21327"/>
            <a:stretch>
              <a:fillRect/>
            </a:stretch>
          </p:blipFill>
          <p:spPr>
            <a:xfrm flipH="1">
              <a:off x="457200" y="4396370"/>
              <a:ext cx="1229710" cy="148816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511824" y="-203"/>
            <a:ext cx="3168352" cy="1230012"/>
            <a:chOff x="4412829" y="-268943"/>
            <a:chExt cx="3366342" cy="15848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>
              <a:fillRect/>
            </a:stretch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84697" y="205694"/>
              <a:ext cx="2403520" cy="8328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Câu hỏi 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24000" y="1340768"/>
            <a:ext cx="9144000" cy="1872208"/>
            <a:chOff x="0" y="1340768"/>
            <a:chExt cx="9144000" cy="1872208"/>
          </a:xfrm>
        </p:grpSpPr>
        <p:sp>
          <p:nvSpPr>
            <p:cNvPr id="18" name="Pentagon 17"/>
            <p:cNvSpPr/>
            <p:nvPr/>
          </p:nvSpPr>
          <p:spPr>
            <a:xfrm>
              <a:off x="0" y="1340768"/>
              <a:ext cx="9144000" cy="1872208"/>
            </a:xfrm>
            <a:prstGeom prst="homePlate">
              <a:avLst>
                <a:gd name="adj" fmla="val 54211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alt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2 + 5 = 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8532440" y="1988840"/>
              <a:ext cx="590872" cy="590872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  <a:sp3d>
              <a:bevelT w="88900" h="38100" prst="angle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04447" y="2060848"/>
              <a:ext cx="530071" cy="45434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834046" y="4070678"/>
            <a:ext cx="3960440" cy="2426568"/>
            <a:chOff x="4724400" y="4229472"/>
            <a:chExt cx="3960440" cy="2426568"/>
          </a:xfrm>
        </p:grpSpPr>
        <p:sp>
          <p:nvSpPr>
            <p:cNvPr id="23" name="Cloud 22"/>
            <p:cNvSpPr/>
            <p:nvPr/>
          </p:nvSpPr>
          <p:spPr>
            <a:xfrm>
              <a:off x="4724400" y="4229472"/>
              <a:ext cx="3960440" cy="2426568"/>
            </a:xfrm>
            <a:prstGeom prst="cloud">
              <a:avLst/>
            </a:prstGeom>
            <a:ln>
              <a:solidFill>
                <a:srgbClr val="CC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Sai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!!!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4435660"/>
              <a:ext cx="1417867" cy="1709391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834046" y="4070678"/>
            <a:ext cx="4015916" cy="2426568"/>
            <a:chOff x="4572000" y="4077072"/>
            <a:chExt cx="4015916" cy="2426568"/>
          </a:xfrm>
        </p:grpSpPr>
        <p:sp>
          <p:nvSpPr>
            <p:cNvPr id="13" name="Cloud 12"/>
            <p:cNvSpPr/>
            <p:nvPr/>
          </p:nvSpPr>
          <p:spPr>
            <a:xfrm>
              <a:off x="4572000" y="4077072"/>
              <a:ext cx="3960440" cy="2426568"/>
            </a:xfrm>
            <a:prstGeom prst="cloud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Đáp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án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endParaRPr lang="en-US" sz="32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272" y="4216016"/>
              <a:ext cx="1567644" cy="1567644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88682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c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mmv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437373"/>
            <a:ext cx="12192635" cy="6420627"/>
          </a:xfrm>
          <a:prstGeom prst="rect">
            <a:avLst/>
          </a:prstGeom>
        </p:spPr>
      </p:pic>
      <p:pic>
        <p:nvPicPr>
          <p:cNvPr id="8" name="Rùa (đúng)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9564" y="5597426"/>
            <a:ext cx="2242300" cy="1599646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1981200" y="4396370"/>
            <a:ext cx="1245476" cy="1488165"/>
            <a:chOff x="457200" y="4396370"/>
            <a:chExt cx="1245476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9" r="21326"/>
            <a:stretch>
              <a:fillRect/>
            </a:stretch>
          </p:blipFill>
          <p:spPr>
            <a:xfrm flipH="1">
              <a:off x="457200" y="4396370"/>
              <a:ext cx="1245476" cy="148816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522619" y="69012"/>
            <a:ext cx="3614216" cy="1230012"/>
            <a:chOff x="4412829" y="-268943"/>
            <a:chExt cx="3366342" cy="15848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>
              <a:fillRect/>
            </a:stretch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84697" y="205694"/>
              <a:ext cx="2133887" cy="8328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Câu hỏi </a:t>
              </a:r>
              <a:r>
                <a:rPr lang="en-US" sz="3600" b="1" dirty="0"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24000" y="1340768"/>
            <a:ext cx="9144000" cy="1872208"/>
            <a:chOff x="0" y="1340768"/>
            <a:chExt cx="9144000" cy="1872208"/>
          </a:xfrm>
        </p:grpSpPr>
        <p:sp>
          <p:nvSpPr>
            <p:cNvPr id="18" name="Pentagon 17"/>
            <p:cNvSpPr/>
            <p:nvPr/>
          </p:nvSpPr>
          <p:spPr>
            <a:xfrm>
              <a:off x="0" y="1340768"/>
              <a:ext cx="9144000" cy="1872208"/>
            </a:xfrm>
            <a:prstGeom prst="homePlate">
              <a:avLst>
                <a:gd name="adj" fmla="val 54211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alt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3 + 6 = 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8532440" y="1988840"/>
              <a:ext cx="590872" cy="590872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  <a:sp3d>
              <a:bevelT w="88900" h="38100" prst="angle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04447" y="2060848"/>
              <a:ext cx="530071" cy="45434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834046" y="4070678"/>
            <a:ext cx="3960440" cy="2426568"/>
            <a:chOff x="4724400" y="4229472"/>
            <a:chExt cx="3960440" cy="2426568"/>
          </a:xfrm>
        </p:grpSpPr>
        <p:sp>
          <p:nvSpPr>
            <p:cNvPr id="23" name="Cloud 22"/>
            <p:cNvSpPr/>
            <p:nvPr/>
          </p:nvSpPr>
          <p:spPr>
            <a:xfrm>
              <a:off x="4724400" y="4229472"/>
              <a:ext cx="3960440" cy="2426568"/>
            </a:xfrm>
            <a:prstGeom prst="cloud">
              <a:avLst/>
            </a:prstGeom>
            <a:ln>
              <a:solidFill>
                <a:srgbClr val="CC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Sai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!!!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4435660"/>
              <a:ext cx="1417867" cy="1709391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834046" y="4070678"/>
            <a:ext cx="4015916" cy="2426568"/>
            <a:chOff x="4572000" y="4077072"/>
            <a:chExt cx="4015916" cy="2426568"/>
          </a:xfrm>
        </p:grpSpPr>
        <p:sp>
          <p:nvSpPr>
            <p:cNvPr id="13" name="Cloud 12"/>
            <p:cNvSpPr/>
            <p:nvPr/>
          </p:nvSpPr>
          <p:spPr>
            <a:xfrm>
              <a:off x="4572000" y="4077072"/>
              <a:ext cx="3960440" cy="2426568"/>
            </a:xfrm>
            <a:prstGeom prst="cloud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Đáp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án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endParaRPr lang="en-US" sz="32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272" y="4216016"/>
              <a:ext cx="1567644" cy="1567644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21768" y="619244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4444 L 0.01684 0.02847 C 0.02292 0.025 0.03194 0.02338 0.04114 0.02338 C 0.05173 0.02338 0.06024 0.025 0.06649 0.02847 L 0.09514 0.04444 " pathEditMode="relative" rAng="0" ptsTypes="FffFF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2279 -0.01273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64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14 0.04444 L 0.21684 0.03402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c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mmv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370205"/>
            <a:ext cx="12192635" cy="6487795"/>
          </a:xfrm>
          <a:prstGeom prst="rect">
            <a:avLst/>
          </a:prstGeom>
        </p:spPr>
      </p:pic>
      <p:pic>
        <p:nvPicPr>
          <p:cNvPr id="8" name="Rùa (đúng)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5950" y="5597426"/>
            <a:ext cx="2242300" cy="1599646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4392513" y="4759689"/>
            <a:ext cx="1198179" cy="1488165"/>
            <a:chOff x="487280" y="4396370"/>
            <a:chExt cx="1198179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6" r="22718"/>
            <a:stretch>
              <a:fillRect/>
            </a:stretch>
          </p:blipFill>
          <p:spPr>
            <a:xfrm flipH="1">
              <a:off x="487280" y="4396370"/>
              <a:ext cx="1198179" cy="148816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511824" y="-203"/>
            <a:ext cx="3474078" cy="1230012"/>
            <a:chOff x="4412829" y="-268943"/>
            <a:chExt cx="3366342" cy="15848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>
              <a:fillRect/>
            </a:stretch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84697" y="205694"/>
              <a:ext cx="2219965" cy="8328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Câu hỏi </a:t>
              </a:r>
              <a:r>
                <a:rPr lang="en-US" sz="3600" b="1" dirty="0"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24000" y="1340768"/>
            <a:ext cx="9144000" cy="1872208"/>
            <a:chOff x="0" y="1340768"/>
            <a:chExt cx="9144000" cy="1872208"/>
          </a:xfrm>
        </p:grpSpPr>
        <p:sp>
          <p:nvSpPr>
            <p:cNvPr id="18" name="Pentagon 17"/>
            <p:cNvSpPr/>
            <p:nvPr/>
          </p:nvSpPr>
          <p:spPr>
            <a:xfrm>
              <a:off x="0" y="1340768"/>
              <a:ext cx="9144000" cy="1872208"/>
            </a:xfrm>
            <a:prstGeom prst="homePlate">
              <a:avLst>
                <a:gd name="adj" fmla="val 54211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alt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6 + 2 =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8532440" y="1988840"/>
              <a:ext cx="590872" cy="590872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  <a:sp3d>
              <a:bevelT w="88900" h="38100" prst="angle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04447" y="2060848"/>
              <a:ext cx="530071" cy="45434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834046" y="4070678"/>
            <a:ext cx="3960440" cy="2426568"/>
            <a:chOff x="4724400" y="4229472"/>
            <a:chExt cx="3960440" cy="2426568"/>
          </a:xfrm>
        </p:grpSpPr>
        <p:sp>
          <p:nvSpPr>
            <p:cNvPr id="23" name="Cloud 22"/>
            <p:cNvSpPr/>
            <p:nvPr/>
          </p:nvSpPr>
          <p:spPr>
            <a:xfrm>
              <a:off x="4724400" y="4229472"/>
              <a:ext cx="3960440" cy="2426568"/>
            </a:xfrm>
            <a:prstGeom prst="cloud">
              <a:avLst/>
            </a:prstGeom>
            <a:ln>
              <a:solidFill>
                <a:srgbClr val="CC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Sai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!!!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4435660"/>
              <a:ext cx="1417867" cy="1709391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834046" y="4070678"/>
            <a:ext cx="4015916" cy="2426568"/>
            <a:chOff x="4572000" y="4077072"/>
            <a:chExt cx="4015916" cy="2426568"/>
          </a:xfrm>
        </p:grpSpPr>
        <p:sp>
          <p:nvSpPr>
            <p:cNvPr id="13" name="Cloud 12"/>
            <p:cNvSpPr/>
            <p:nvPr/>
          </p:nvSpPr>
          <p:spPr>
            <a:xfrm>
              <a:off x="4572000" y="4077072"/>
              <a:ext cx="3960440" cy="2426568"/>
            </a:xfrm>
            <a:prstGeom prst="cloud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Đáp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án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endParaRPr lang="en-US" sz="32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272" y="4216016"/>
              <a:ext cx="1567644" cy="1567644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37712" y="62579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07721 -0.00949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-4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354 0.0138889 L 0.0866146 0.0108333 " pathEditMode="relative" rAng="0" ptsTypes="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c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mmv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370205"/>
            <a:ext cx="12192635" cy="6487795"/>
          </a:xfrm>
          <a:prstGeom prst="rect">
            <a:avLst/>
          </a:prstGeom>
        </p:spPr>
      </p:pic>
      <p:pic>
        <p:nvPicPr>
          <p:cNvPr id="8" name="Rùa (đúng)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765" y="5481221"/>
            <a:ext cx="2242300" cy="1599646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5764748" y="4504419"/>
            <a:ext cx="1198179" cy="1488165"/>
            <a:chOff x="487280" y="4396370"/>
            <a:chExt cx="1198179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6" r="22718"/>
            <a:stretch>
              <a:fillRect/>
            </a:stretch>
          </p:blipFill>
          <p:spPr>
            <a:xfrm flipH="1">
              <a:off x="487280" y="4396370"/>
              <a:ext cx="1198179" cy="148816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511823" y="101397"/>
            <a:ext cx="3505741" cy="1230012"/>
            <a:chOff x="4412829" y="-268943"/>
            <a:chExt cx="3366342" cy="15848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>
              <a:fillRect/>
            </a:stretch>
          </p:blipFill>
          <p:spPr>
            <a:xfrm>
              <a:off x="4412829" y="-268943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84697" y="205694"/>
              <a:ext cx="2191364" cy="831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Câu hỏi 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24000" y="1340768"/>
            <a:ext cx="9144000" cy="1872208"/>
            <a:chOff x="0" y="1340768"/>
            <a:chExt cx="9144000" cy="1872208"/>
          </a:xfrm>
        </p:grpSpPr>
        <p:sp>
          <p:nvSpPr>
            <p:cNvPr id="18" name="Pentagon 17"/>
            <p:cNvSpPr/>
            <p:nvPr/>
          </p:nvSpPr>
          <p:spPr>
            <a:xfrm>
              <a:off x="0" y="1340768"/>
              <a:ext cx="9144000" cy="1872208"/>
            </a:xfrm>
            <a:prstGeom prst="homePlate">
              <a:avLst>
                <a:gd name="adj" fmla="val 54211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alt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3 + 7 =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8532440" y="1988840"/>
              <a:ext cx="590872" cy="590872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  <a:sp3d>
              <a:bevelT w="88900" h="38100" prst="angle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04447" y="2060848"/>
              <a:ext cx="530071" cy="45434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879256" y="3517593"/>
            <a:ext cx="3960440" cy="2426568"/>
            <a:chOff x="4724400" y="4229472"/>
            <a:chExt cx="3960440" cy="2426568"/>
          </a:xfrm>
        </p:grpSpPr>
        <p:sp>
          <p:nvSpPr>
            <p:cNvPr id="23" name="Cloud 22"/>
            <p:cNvSpPr/>
            <p:nvPr/>
          </p:nvSpPr>
          <p:spPr>
            <a:xfrm>
              <a:off x="4724400" y="4229472"/>
              <a:ext cx="3960440" cy="2426568"/>
            </a:xfrm>
            <a:prstGeom prst="cloud">
              <a:avLst/>
            </a:prstGeom>
            <a:ln>
              <a:solidFill>
                <a:srgbClr val="CC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Sai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!!!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4435660"/>
              <a:ext cx="1417867" cy="1709391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879256" y="3566488"/>
            <a:ext cx="4123866" cy="2426568"/>
            <a:chOff x="5617210" y="3572882"/>
            <a:chExt cx="4123866" cy="2426568"/>
          </a:xfrm>
        </p:grpSpPr>
        <p:sp>
          <p:nvSpPr>
            <p:cNvPr id="13" name="Cloud 12"/>
            <p:cNvSpPr/>
            <p:nvPr/>
          </p:nvSpPr>
          <p:spPr>
            <a:xfrm>
              <a:off x="5617210" y="3572882"/>
              <a:ext cx="3960440" cy="2426568"/>
            </a:xfrm>
            <a:prstGeom prst="cloud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Đáp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án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endParaRPr lang="en-US" sz="32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432" y="3636896"/>
              <a:ext cx="1567644" cy="1567644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37712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0 L 0.0956771 -0.0140741 " pathEditMode="relative" rAng="0" ptsTypes="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-6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354 0.0138889 L 0.0868229 0.00509259 " pathEditMode="relative" rAng="0" ptsTypes="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c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mmv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" y="370205"/>
            <a:ext cx="12192635" cy="6487795"/>
          </a:xfrm>
          <a:prstGeom prst="rect">
            <a:avLst/>
          </a:prstGeom>
        </p:spPr>
      </p:pic>
      <p:pic>
        <p:nvPicPr>
          <p:cNvPr id="8" name="Rùa (đúng)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1069" y="5551706"/>
            <a:ext cx="2242300" cy="1599646"/>
          </a:xfrm>
          <a:prstGeom prst="rect">
            <a:avLst/>
          </a:prstGeom>
        </p:spPr>
      </p:pic>
      <p:grpSp>
        <p:nvGrpSpPr>
          <p:cNvPr id="3" name="Khỉ (sai)"/>
          <p:cNvGrpSpPr/>
          <p:nvPr/>
        </p:nvGrpSpPr>
        <p:grpSpPr>
          <a:xfrm>
            <a:off x="6335329" y="4544424"/>
            <a:ext cx="1229710" cy="1488165"/>
            <a:chOff x="420847" y="4396370"/>
            <a:chExt cx="1229710" cy="1488165"/>
          </a:xfrm>
        </p:grpSpPr>
        <p:sp>
          <p:nvSpPr>
            <p:cNvPr id="2" name="Rectangle 1"/>
            <p:cNvSpPr/>
            <p:nvPr/>
          </p:nvSpPr>
          <p:spPr>
            <a:xfrm>
              <a:off x="854765" y="4653136"/>
              <a:ext cx="620891" cy="487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31" r="19644"/>
            <a:stretch>
              <a:fillRect/>
            </a:stretch>
          </p:blipFill>
          <p:spPr>
            <a:xfrm flipH="1">
              <a:off x="420847" y="4396370"/>
              <a:ext cx="1229710" cy="148816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511823" y="124892"/>
            <a:ext cx="3611759" cy="1230012"/>
            <a:chOff x="4412829" y="205615"/>
            <a:chExt cx="3366342" cy="15848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50" b="16470"/>
            <a:stretch>
              <a:fillRect/>
            </a:stretch>
          </p:blipFill>
          <p:spPr>
            <a:xfrm>
              <a:off x="4412829" y="205615"/>
              <a:ext cx="3366342" cy="158488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79300" y="582068"/>
              <a:ext cx="2191364" cy="831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Câu hỏi 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24000" y="1340768"/>
            <a:ext cx="9144000" cy="1872208"/>
            <a:chOff x="0" y="1340768"/>
            <a:chExt cx="9144000" cy="1872208"/>
          </a:xfrm>
        </p:grpSpPr>
        <p:sp>
          <p:nvSpPr>
            <p:cNvPr id="18" name="Pentagon 17"/>
            <p:cNvSpPr/>
            <p:nvPr/>
          </p:nvSpPr>
          <p:spPr>
            <a:xfrm>
              <a:off x="0" y="1340768"/>
              <a:ext cx="9144000" cy="1872208"/>
            </a:xfrm>
            <a:prstGeom prst="homePlate">
              <a:avLst>
                <a:gd name="adj" fmla="val 54211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alt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10 - 3 =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8532440" y="1988840"/>
              <a:ext cx="590872" cy="590872"/>
            </a:xfrm>
            <a:prstGeom prst="ellipse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  <a:sp3d>
              <a:bevelT w="88900" h="38100" prst="angle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04447" y="2060848"/>
              <a:ext cx="530071" cy="45434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576028" y="3933056"/>
            <a:ext cx="3960440" cy="2426568"/>
            <a:chOff x="4724400" y="4229472"/>
            <a:chExt cx="3960440" cy="2426568"/>
          </a:xfrm>
        </p:grpSpPr>
        <p:sp>
          <p:nvSpPr>
            <p:cNvPr id="23" name="Cloud 22"/>
            <p:cNvSpPr/>
            <p:nvPr/>
          </p:nvSpPr>
          <p:spPr>
            <a:xfrm>
              <a:off x="4724400" y="4229472"/>
              <a:ext cx="3960440" cy="2426568"/>
            </a:xfrm>
            <a:prstGeom prst="cloud">
              <a:avLst/>
            </a:prstGeom>
            <a:ln>
              <a:solidFill>
                <a:srgbClr val="CC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Sai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!!!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6" y="4435660"/>
              <a:ext cx="1417867" cy="1709391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576028" y="3933056"/>
            <a:ext cx="4015916" cy="2426568"/>
            <a:chOff x="4572000" y="4077072"/>
            <a:chExt cx="4015916" cy="2426568"/>
          </a:xfrm>
        </p:grpSpPr>
        <p:sp>
          <p:nvSpPr>
            <p:cNvPr id="13" name="Cloud 12"/>
            <p:cNvSpPr/>
            <p:nvPr/>
          </p:nvSpPr>
          <p:spPr>
            <a:xfrm>
              <a:off x="4572000" y="4077072"/>
              <a:ext cx="3960440" cy="2426568"/>
            </a:xfrm>
            <a:prstGeom prst="cloud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Đáp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án</a:t>
              </a:r>
              <a:r>
                <a:rPr lang="en-US" sz="3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endParaRPr lang="en-US" sz="32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272" y="4216016"/>
              <a:ext cx="1567644" cy="1567644"/>
            </a:xfrm>
            <a:prstGeom prst="rect">
              <a:avLst/>
            </a:prstGeom>
          </p:spPr>
        </p:pic>
      </p:grpSp>
      <p:pic>
        <p:nvPicPr>
          <p:cNvPr id="20" name="Morning Relaxing Music - Piano Music, Positive Music, Study Music (Madison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37712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4792 -0.00861111 L 0.0930208 -0.0341667 " pathEditMode="relative" rAng="0" ptsTypes="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" y="-19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4062 0.0109259 L 0.1125 -0.00962963 " pathEditMode="relative" rAng="0" ptsTypes="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" y="-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c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328</Words>
  <Application>Microsoft Office PowerPoint</Application>
  <PresentationFormat>Widescreen</PresentationFormat>
  <Paragraphs>68</Paragraphs>
  <Slides>20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Kaufmann</vt:lpstr>
      <vt:lpstr>UTM Avo</vt:lpstr>
      <vt:lpstr>Green Color</vt:lpstr>
      <vt:lpstr>PowerPoint Presentation</vt:lpstr>
      <vt:lpstr>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Xem các hình sau và chỉ ra đồ vật có dạng:  khối hộp chữ nhật, khối lập phương</vt:lpstr>
      <vt:lpstr>PowerPoint Presentation</vt:lpstr>
      <vt:lpstr>KHỐI HỘP CHỮ NHẬT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64</cp:revision>
  <dcterms:created xsi:type="dcterms:W3CDTF">2021-11-01T08:16:00Z</dcterms:created>
  <dcterms:modified xsi:type="dcterms:W3CDTF">2021-12-09T03:40:56Z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8D12BB0061E44AEEA7087280C481B42B</vt:lpwstr>
  </property>
  <property fmtid="{D5CDD505-2E9C-101B-9397-08002B2CF9AE}" pid="3" name="KSOProductBuildVer">
    <vt:lpwstr>1033-11.2.0.10351</vt:lpwstr>
  </property>
</Properties>
</file>