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gif" ContentType="image/gif"/>
  <Default Extension="wmf" ContentType="image/x-w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40" r:id="rId3"/>
    <p:sldId id="313" r:id="rId5"/>
    <p:sldId id="343" r:id="rId6"/>
    <p:sldId id="344" r:id="rId7"/>
    <p:sldId id="345" r:id="rId8"/>
    <p:sldId id="356" r:id="rId9"/>
    <p:sldId id="351" r:id="rId10"/>
    <p:sldId id="358" r:id="rId11"/>
    <p:sldId id="349" r:id="rId12"/>
    <p:sldId id="352" r:id="rId13"/>
    <p:sldId id="350" r:id="rId14"/>
    <p:sldId id="353" r:id="rId15"/>
    <p:sldId id="368" r:id="rId16"/>
    <p:sldId id="359" r:id="rId17"/>
    <p:sldId id="298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CC0000"/>
    <a:srgbClr val="FF3300"/>
    <a:srgbClr val="F8FCFD"/>
    <a:srgbClr val="F3AB78"/>
    <a:srgbClr val="FFCC66"/>
    <a:srgbClr val="006600"/>
    <a:srgbClr val="3366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40" autoAdjust="0"/>
    <p:restoredTop sz="94660"/>
  </p:normalViewPr>
  <p:slideViewPr>
    <p:cSldViewPr showGuides="1">
      <p:cViewPr varScale="1">
        <p:scale>
          <a:sx n="84" d="100"/>
          <a:sy n="84" d="100"/>
        </p:scale>
        <p:origin x="413" y="58"/>
      </p:cViewPr>
      <p:guideLst>
        <p:guide orient="horz" pos="2160"/>
        <p:guide pos="383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D19C5-2303-48B6-8E98-6BFB1EEC79C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C2C0D-406C-4A25-821F-9353AFEB3B9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9335-4CC7-4AD7-8B60-5660FA7A0DE5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8615C-8EBF-4016-B167-345FB7CB1EAC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C3E8-D02F-40BC-9E28-167F99E6E67F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E238D-70BC-41B0-9042-66A00AF71DD8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29414-006E-4730-8C59-4568B42B881F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72AAB-F9C3-4DF2-A01F-59332CB97F52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126D-B32A-4A6A-BCD8-2CED4AB246A0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70FF2-A3EB-414B-902A-DD40EA842168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D2556-9FBD-4A7D-ABF4-134604609F55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9D137-4259-430B-B8B3-1C435C404EB3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04A75-FC4E-4377-9FD3-F5ACEB49D846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A491-B834-4CA6-9493-9388796DEBBC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E238D-70BC-41B0-9042-66A00AF71DD8}" type="slidenum">
              <a:rPr lang="en-US" altLang="en-US" smtClean="0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1" Type="http://schemas.openxmlformats.org/officeDocument/2006/relationships/notesSlide" Target="../notesSlides/notesSlide6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.xml"/><Relationship Id="rId1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../media/media1.mp3"/><Relationship Id="rId7" Type="http://schemas.openxmlformats.org/officeDocument/2006/relationships/image" Target="../media/image13.png"/><Relationship Id="rId6" Type="http://schemas.openxmlformats.org/officeDocument/2006/relationships/slide" Target="slide1.xml"/><Relationship Id="rId5" Type="http://schemas.openxmlformats.org/officeDocument/2006/relationships/image" Target="../media/image12.png"/><Relationship Id="rId4" Type="http://schemas.openxmlformats.org/officeDocument/2006/relationships/image" Target="../media/image11.GIF"/><Relationship Id="rId3" Type="http://schemas.openxmlformats.org/officeDocument/2006/relationships/image" Target="../media/image10.png"/><Relationship Id="rId2" Type="http://schemas.openxmlformats.org/officeDocument/2006/relationships/image" Target="../media/image9.wmf"/><Relationship Id="rId18" Type="http://schemas.openxmlformats.org/officeDocument/2006/relationships/notesSlide" Target="../notesSlides/notesSlide2.xml"/><Relationship Id="rId17" Type="http://schemas.openxmlformats.org/officeDocument/2006/relationships/vmlDrawing" Target="../drawings/vmlDrawing1.vml"/><Relationship Id="rId16" Type="http://schemas.openxmlformats.org/officeDocument/2006/relationships/slideLayout" Target="../slideLayouts/slideLayout2.xml"/><Relationship Id="rId15" Type="http://schemas.openxmlformats.org/officeDocument/2006/relationships/audio" Target="../media/audio5.wav"/><Relationship Id="rId14" Type="http://schemas.openxmlformats.org/officeDocument/2006/relationships/audio" Target="../media/audio4.wav"/><Relationship Id="rId13" Type="http://schemas.openxmlformats.org/officeDocument/2006/relationships/audio" Target="../media/audio3.wav"/><Relationship Id="rId12" Type="http://schemas.openxmlformats.org/officeDocument/2006/relationships/audio" Target="../media/audio2.wav"/><Relationship Id="rId11" Type="http://schemas.openxmlformats.org/officeDocument/2006/relationships/audio" Target="../media/audio1.wav"/><Relationship Id="rId10" Type="http://schemas.openxmlformats.org/officeDocument/2006/relationships/image" Target="../media/image14.png"/><Relationship Id="rId1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media" Target="../media/media2.mp3"/><Relationship Id="rId8" Type="http://schemas.openxmlformats.org/officeDocument/2006/relationships/audio" Target="../media/media2.mp3"/><Relationship Id="rId7" Type="http://schemas.openxmlformats.org/officeDocument/2006/relationships/image" Target="../media/image13.png"/><Relationship Id="rId6" Type="http://schemas.openxmlformats.org/officeDocument/2006/relationships/slide" Target="slide1.xml"/><Relationship Id="rId5" Type="http://schemas.openxmlformats.org/officeDocument/2006/relationships/image" Target="../media/image12.png"/><Relationship Id="rId4" Type="http://schemas.openxmlformats.org/officeDocument/2006/relationships/image" Target="../media/image11.GIF"/><Relationship Id="rId3" Type="http://schemas.openxmlformats.org/officeDocument/2006/relationships/image" Target="../media/image10.png"/><Relationship Id="rId2" Type="http://schemas.openxmlformats.org/officeDocument/2006/relationships/image" Target="../media/image9.wmf"/><Relationship Id="rId18" Type="http://schemas.openxmlformats.org/officeDocument/2006/relationships/notesSlide" Target="../notesSlides/notesSlide3.xml"/><Relationship Id="rId17" Type="http://schemas.openxmlformats.org/officeDocument/2006/relationships/vmlDrawing" Target="../drawings/vmlDrawing2.vml"/><Relationship Id="rId16" Type="http://schemas.openxmlformats.org/officeDocument/2006/relationships/slideLayout" Target="../slideLayouts/slideLayout2.xml"/><Relationship Id="rId15" Type="http://schemas.openxmlformats.org/officeDocument/2006/relationships/audio" Target="../media/audio10.wav"/><Relationship Id="rId14" Type="http://schemas.openxmlformats.org/officeDocument/2006/relationships/audio" Target="../media/audio9.wav"/><Relationship Id="rId13" Type="http://schemas.openxmlformats.org/officeDocument/2006/relationships/audio" Target="../media/audio8.wav"/><Relationship Id="rId12" Type="http://schemas.openxmlformats.org/officeDocument/2006/relationships/audio" Target="../media/audio7.wav"/><Relationship Id="rId11" Type="http://schemas.openxmlformats.org/officeDocument/2006/relationships/audio" Target="../media/audio6.wav"/><Relationship Id="rId10" Type="http://schemas.openxmlformats.org/officeDocument/2006/relationships/image" Target="../media/image14.png"/><Relationship Id="rId1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809" y="52826"/>
            <a:ext cx="12539367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58775" y="1598295"/>
            <a:ext cx="11722735" cy="3592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7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Luyện từ và câu</a:t>
            </a:r>
            <a:endParaRPr lang="en-US" sz="7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ebas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Mở rộng vốn từ </a:t>
            </a:r>
            <a:endParaRPr lang="en-US" sz="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ebas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An ninh- Trật tự</a:t>
            </a:r>
            <a:endParaRPr lang="en-US" sz="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ebas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21" y="4571333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610" y="38744"/>
            <a:ext cx="4208780" cy="1571625"/>
          </a:xfrm>
          <a:prstGeom prst="rect">
            <a:avLst/>
          </a:prstGeom>
        </p:spPr>
      </p:pic>
      <p:pic>
        <p:nvPicPr>
          <p:cNvPr id="2050" name="Picture 2" descr="Sách giáo khoa THPT 20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002" y="287823"/>
            <a:ext cx="1866546" cy="208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662" y="502822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38593" y="-219216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58088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t="20823" b="12839"/>
          <a:stretch>
            <a:fillRect/>
          </a:stretch>
        </p:blipFill>
        <p:spPr>
          <a:xfrm>
            <a:off x="254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>
            <a:fillRect/>
          </a:stretch>
        </p:blipFill>
        <p:spPr>
          <a:xfrm>
            <a:off x="11103232" y="301126"/>
            <a:ext cx="1086260" cy="19497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>
            <a:fillRect/>
          </a:stretch>
        </p:blipFill>
        <p:spPr>
          <a:xfrm>
            <a:off x="9456169" y="4865106"/>
            <a:ext cx="1715729" cy="1234189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>
              <a:fillRect/>
            </a:stretch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>
              <a:fillRect/>
            </a:stretch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>
              <a:fillRect/>
            </a:stretch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>
              <a:fillRect/>
            </a:stretch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pic>
        <p:nvPicPr>
          <p:cNvPr id="22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4" t="2603" r="12200" b="52031"/>
          <a:stretch>
            <a:fillRect/>
          </a:stretch>
        </p:blipFill>
        <p:spPr>
          <a:xfrm>
            <a:off x="5924463" y="476553"/>
            <a:ext cx="1237328" cy="1650699"/>
          </a:xfrm>
          <a:prstGeom prst="rect">
            <a:avLst/>
          </a:prstGeom>
        </p:spPr>
      </p:pic>
      <p:pic>
        <p:nvPicPr>
          <p:cNvPr id="23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4" t="2603" r="12200" b="52031"/>
          <a:stretch>
            <a:fillRect/>
          </a:stretch>
        </p:blipFill>
        <p:spPr>
          <a:xfrm>
            <a:off x="7003620" y="61140"/>
            <a:ext cx="1677666" cy="2238146"/>
          </a:xfrm>
          <a:prstGeom prst="rect">
            <a:avLst/>
          </a:prstGeom>
        </p:spPr>
      </p:pic>
      <p:pic>
        <p:nvPicPr>
          <p:cNvPr id="24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4" t="2603" r="12200" b="52031"/>
          <a:stretch>
            <a:fillRect/>
          </a:stretch>
        </p:blipFill>
        <p:spPr>
          <a:xfrm>
            <a:off x="8557290" y="244596"/>
            <a:ext cx="1299091" cy="1733095"/>
          </a:xfrm>
          <a:prstGeom prst="rect">
            <a:avLst/>
          </a:prstGeom>
        </p:spPr>
      </p:pic>
      <p:grpSp>
        <p:nvGrpSpPr>
          <p:cNvPr id="25" name="组合 4"/>
          <p:cNvGrpSpPr/>
          <p:nvPr/>
        </p:nvGrpSpPr>
        <p:grpSpPr>
          <a:xfrm>
            <a:off x="1141838" y="1675406"/>
            <a:ext cx="9908620" cy="4054451"/>
            <a:chOff x="1513192" y="1554345"/>
            <a:chExt cx="9542584" cy="2489152"/>
          </a:xfrm>
        </p:grpSpPr>
        <p:sp>
          <p:nvSpPr>
            <p:cNvPr id="26" name="Rectangle 4"/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4"/>
            <p:cNvSpPr/>
            <p:nvPr/>
          </p:nvSpPr>
          <p:spPr>
            <a:xfrm>
              <a:off x="1677631" y="1629053"/>
              <a:ext cx="9213704" cy="2339735"/>
            </a:xfrm>
            <a:prstGeom prst="roundRect">
              <a:avLst>
                <a:gd name="adj" fmla="val 46361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文本框 2"/>
          <p:cNvSpPr txBox="1"/>
          <p:nvPr/>
        </p:nvSpPr>
        <p:spPr>
          <a:xfrm>
            <a:off x="1459865" y="2250440"/>
            <a:ext cx="881634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2000">
                <a:solidFill>
                  <a:srgbClr val="117926"/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/>
            <a:r>
              <a:rPr lang="en-US" altLang="vi-VN" sz="4800" b="1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4</a:t>
            </a:r>
            <a:endParaRPr lang="en-US" altLang="vi-VN" sz="4800" b="1" i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4000" b="1" i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phân loại các từ thành hai nhóm dựa trên nghĩa của tiếng an.</a:t>
            </a:r>
            <a:endParaRPr lang="en-US" altLang="vi-VN" sz="4000" b="1" i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>
            <a:fillRect/>
          </a:stretch>
        </p:blipFill>
        <p:spPr>
          <a:xfrm>
            <a:off x="87563" y="-89144"/>
            <a:ext cx="1715729" cy="123418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6" r="6637" b="24043"/>
          <a:stretch>
            <a:fillRect/>
          </a:stretch>
        </p:blipFill>
        <p:spPr>
          <a:xfrm>
            <a:off x="-264795" y="-172085"/>
            <a:ext cx="3907155" cy="2139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8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4"/>
          <p:cNvSpPr txBox="1"/>
          <p:nvPr/>
        </p:nvSpPr>
        <p:spPr>
          <a:xfrm>
            <a:off x="549964" y="749656"/>
            <a:ext cx="11111949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r>
              <a:rPr 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 Xếp các từ có chứa tiếng” an’’ thành hai nhóm  </a:t>
            </a:r>
            <a:endParaRPr lang="en-US" sz="4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85800" y="2133600"/>
            <a:ext cx="11233785" cy="3590290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l"/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an có nghĩa là yên ổn, ổn định: </a:t>
            </a:r>
            <a:endParaRPr lang="en-US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an nhàn, bình an, an toàn, an tâm, an ninh.</a:t>
            </a:r>
            <a:endParaRPr lang="en-US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an có nghĩa là làm cho yên ổn, ổn định:  </a:t>
            </a:r>
            <a:endParaRPr lang="en-US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an ủi, an bài, an dưỡng. </a:t>
            </a:r>
            <a:endParaRPr lang="en-US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 animBg="1"/>
      <p:bldP spid="13" grpId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8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4"/>
          <p:cNvSpPr txBox="1"/>
          <p:nvPr/>
        </p:nvSpPr>
        <p:spPr>
          <a:xfrm>
            <a:off x="549964" y="1054456"/>
            <a:ext cx="11111949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</a:t>
            </a:r>
            <a:r>
              <a:rPr 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 Tìm từ thích hợp ghép vào trước hoặc sau các từ an ninh, an toàn  </a:t>
            </a:r>
            <a:endParaRPr lang="en-US" sz="4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934210" y="3352800"/>
            <a:ext cx="7566660" cy="2223770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- giữ vững an ninh          </a:t>
            </a:r>
            <a:endParaRPr lang="en-US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- an toàn giao thông</a:t>
            </a:r>
            <a:endParaRPr lang="en-US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 animBg="1"/>
      <p:bldP spid="13" grpId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-3175" y="0"/>
            <a:ext cx="12192000" cy="6858000"/>
            <a:chOff x="0" y="0"/>
            <a:chExt cx="12192000" cy="685800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8" name="Rectangle: Rounded Corners 27"/>
            <p:cNvSpPr/>
            <p:nvPr/>
          </p:nvSpPr>
          <p:spPr>
            <a:xfrm>
              <a:off x="332146" y="342900"/>
              <a:ext cx="11506200" cy="6172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20395" y="647700"/>
            <a:ext cx="11214735" cy="1329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/>
          <p:nvPr>
            <p:custDataLst>
              <p:tags r:id="rId2"/>
            </p:custDataLst>
          </p:nvPr>
        </p:nvGraphicFramePr>
        <p:xfrm>
          <a:off x="-3175" y="0"/>
          <a:ext cx="12171680" cy="716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5840"/>
                <a:gridCol w="6085840"/>
              </a:tblGrid>
              <a:tr h="14636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4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*An ninh: </a:t>
                      </a:r>
                      <a:endParaRPr lang="en-US" sz="4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endParaRPr lang="en-US" sz="4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4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*An toàn: </a:t>
                      </a:r>
                      <a:endParaRPr lang="en-US" sz="4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endParaRPr lang="en-US" sz="4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69912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-    giữ vững an ninh,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     đảm bảo an ninh, 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     duy trì an ninh, 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      bảo vệ an ninh,…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-    an ninh đường phố,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    an ninh quốc gia, 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    an ninh biên giới,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   an ninh lương thực,…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endParaRPr lang="en-US" sz="4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-   di chuyển an toàn, 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     đi lại an toàn, 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    đảm bảo an toàn,…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n-US" sz="4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-   an toàn giao thông, 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   an toàn lao động, 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   an toàn thực phẩm,…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endParaRPr lang="en-US" sz="4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8" y="-7620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4"/>
          <p:cNvSpPr txBox="1"/>
          <p:nvPr/>
        </p:nvSpPr>
        <p:spPr>
          <a:xfrm>
            <a:off x="549964" y="1054456"/>
            <a:ext cx="11111949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4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40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4. </a:t>
            </a:r>
            <a:r>
              <a:rPr lang="vi-VN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Viết đoạn văn ngắn nêu ý kiến về hiện tượng một số bạn chơi bóng đá trên đường giao thông</a:t>
            </a:r>
            <a:r>
              <a:rPr lang="vi-VN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vi-VN" sz="4000" b="1" i="1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57200" y="837565"/>
            <a:ext cx="11268710" cy="5268595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676400"/>
            <a:ext cx="11881485" cy="110680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Triangle">
              <a:avLst/>
            </a:prstTxWarp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vi-VN" altLang="en-US" sz="6600" b="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EM</a:t>
            </a:r>
            <a:endParaRPr lang="vi-VN" altLang="en-US" sz="6600" b="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95600" y="2057400"/>
            <a:ext cx="624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GB" sz="5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altLang="en-GB" sz="5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645340" y="163543"/>
            <a:ext cx="47244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1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6318251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Equation" r:id="rId1" imgW="114300" imgH="177800" progId="Equation.DSMT4">
                  <p:embed/>
                </p:oleObj>
              </mc:Choice>
              <mc:Fallback>
                <p:oleObj name="Equation" r:id="rId1" imgW="114300" imgH="177800" progId="Equation.DSMT4">
                  <p:embed/>
                  <p:pic>
                    <p:nvPicPr>
                      <p:cNvPr id="0" name="Picture 61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1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2965450" y="5802630"/>
            <a:ext cx="7293610" cy="1568450"/>
          </a:xfrm>
          <a:prstGeom prst="rect">
            <a:avLst/>
          </a:prstGeom>
          <a:solidFill>
            <a:srgbClr val="FFFF00">
              <a:alpha val="47000"/>
            </a:srgbClr>
          </a:solidFill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rgbClr val="FC04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Cả A  và B đều đúng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92369" y="1148954"/>
            <a:ext cx="11666767" cy="384619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Thế nào là kết từ?</a:t>
            </a:r>
            <a:r>
              <a:rPr lang="en-US" sz="4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endParaRPr lang="en-US" sz="4400" b="1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từ là từ dùng để nối các từ ngữ , nhằm thể hiện mối quan hệ giữa những từ ngữ hoặc những câu ấy. </a:t>
            </a:r>
            <a:endParaRPr lang="en-US" sz="28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 từ là từ dùng để nối  các câu, nhằm thể hiện mối quan hệ giữa những từ ngữ hoặc những câu ấy. </a:t>
            </a:r>
            <a:endParaRPr lang="en-US" sz="28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C.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Cả A  và B đều đúng</a:t>
            </a:r>
            <a:endParaRPr lang="en-US" sz="28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06924" y="4848443"/>
            <a:ext cx="3536951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  <a:endParaRPr lang="en-US" sz="5400" i="1" u="sng" dirty="0">
              <a:solidFill>
                <a:srgbClr val="FFFF00"/>
              </a:solidFill>
              <a:latin typeface="UVN Ai Cap" panose="02040603050506020204" pitchFamily="18" charset="0"/>
            </a:endParaRP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7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22168" y="50356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latin typeface="Calibri" panose="020F0502020204030204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latin typeface="Calibri" panose="020F0502020204030204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en-US" sz="6600" b="1" kern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latin typeface="Calibri" panose="020F0502020204030204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en-US" sz="6600" b="1" kern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latin typeface="Calibri" panose="020F0502020204030204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en-US" sz="6600" b="1" kern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latin typeface="Calibri" panose="020F0502020204030204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9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6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latin typeface="Calibri" panose="020F0502020204030204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7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latin typeface="Calibri" panose="020F0502020204030204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8</a:t>
            </a:r>
            <a:endParaRPr lang="en-US" sz="6600" b="1" kern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latin typeface="Calibri" panose="020F0502020204030204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9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latin typeface="Calibri" panose="020F0502020204030204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10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latin typeface="Calibri" panose="020F0502020204030204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8" name="Hình Bầu dục 45"/>
          <p:cNvSpPr/>
          <p:nvPr/>
        </p:nvSpPr>
        <p:spPr>
          <a:xfrm>
            <a:off x="10737855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BẮT ĐẦU</a:t>
            </a:r>
            <a:endParaRPr lang="en-US" sz="24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5" y="17767"/>
            <a:ext cx="1707491" cy="1710119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bldLvl="0" animBg="1"/>
      <p:bldP spid="36" grpId="0" bldLvl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645340" y="163543"/>
            <a:ext cx="47244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2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6318251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Equation" r:id="rId1" imgW="114300" imgH="177800" progId="Equation.DSMT4">
                  <p:embed/>
                </p:oleObj>
              </mc:Choice>
              <mc:Fallback>
                <p:oleObj name="Equation" r:id="rId1" imgW="114300" imgH="177800" progId="Equation.DSMT4">
                  <p:embed/>
                  <p:pic>
                    <p:nvPicPr>
                      <p:cNvPr id="0" name="Picture 61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1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1853565" y="4307205"/>
            <a:ext cx="9392920" cy="2553335"/>
          </a:xfrm>
          <a:prstGeom prst="rect">
            <a:avLst/>
          </a:prstGeom>
          <a:solidFill>
            <a:srgbClr val="FFFF00">
              <a:alpha val="47000"/>
            </a:srgbClr>
          </a:solidFill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Vì….nên; do… nên; nhờ….mà.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Nếu…thì; hễ….thì (là)….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Tuy….nhưng; mặc dù….nhưng…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Không những….mà còn; không chỉ…. mà còn…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92430" y="1110615"/>
            <a:ext cx="11666855" cy="218948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tên các cặp kết từ thường gặp dùng </a:t>
            </a:r>
            <a:endParaRPr lang="en-US" sz="36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nối các từ ngữ trong câu?  </a:t>
            </a:r>
            <a:r>
              <a:rPr lang="en-US" sz="3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en-US" sz="4400" b="1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06924" y="3267293"/>
            <a:ext cx="3536951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  <a:endParaRPr lang="en-US" sz="5400" i="1" u="sng" dirty="0">
              <a:solidFill>
                <a:srgbClr val="FFFF00"/>
              </a:solidFill>
              <a:latin typeface="UVN Ai Cap" panose="02040603050506020204" pitchFamily="18" charset="0"/>
            </a:endParaRP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7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22168" y="50356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latin typeface="Calibri" panose="020F0502020204030204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latin typeface="Calibri" panose="020F0502020204030204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en-US" sz="6600" b="1" kern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latin typeface="Calibri" panose="020F0502020204030204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en-US" sz="6600" b="1" kern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latin typeface="Calibri" panose="020F0502020204030204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en-US" sz="6600" b="1" kern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latin typeface="Calibri" panose="020F0502020204030204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9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6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latin typeface="Calibri" panose="020F0502020204030204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7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latin typeface="Calibri" panose="020F0502020204030204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8</a:t>
            </a:r>
            <a:endParaRPr lang="en-US" sz="6600" b="1" kern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latin typeface="Calibri" panose="020F0502020204030204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9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latin typeface="Calibri" panose="020F0502020204030204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22656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10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latin typeface="Calibri" panose="020F0502020204030204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8" name="Hình Bầu dục 45"/>
          <p:cNvSpPr/>
          <p:nvPr/>
        </p:nvSpPr>
        <p:spPr>
          <a:xfrm>
            <a:off x="10737855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BẮT ĐẦU</a:t>
            </a:r>
            <a:endParaRPr lang="en-US" sz="24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5" y="17767"/>
            <a:ext cx="1707491" cy="1710119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bldLvl="0" animBg="1"/>
      <p:bldP spid="36" grpId="0" bldLvl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t="20823" b="12839"/>
          <a:stretch>
            <a:fillRect/>
          </a:stretch>
        </p:blipFill>
        <p:spPr>
          <a:xfrm>
            <a:off x="254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>
            <a:fillRect/>
          </a:stretch>
        </p:blipFill>
        <p:spPr>
          <a:xfrm>
            <a:off x="11103232" y="301126"/>
            <a:ext cx="1086260" cy="19497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>
            <a:fillRect/>
          </a:stretch>
        </p:blipFill>
        <p:spPr>
          <a:xfrm>
            <a:off x="9456169" y="4865106"/>
            <a:ext cx="1715729" cy="1234189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>
              <a:fillRect/>
            </a:stretch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>
              <a:fillRect/>
            </a:stretch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>
              <a:fillRect/>
            </a:stretch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>
              <a:fillRect/>
            </a:stretch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pic>
        <p:nvPicPr>
          <p:cNvPr id="22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4" t="2603" r="12200" b="52031"/>
          <a:stretch>
            <a:fillRect/>
          </a:stretch>
        </p:blipFill>
        <p:spPr>
          <a:xfrm>
            <a:off x="5924463" y="476553"/>
            <a:ext cx="1237328" cy="1650699"/>
          </a:xfrm>
          <a:prstGeom prst="rect">
            <a:avLst/>
          </a:prstGeom>
        </p:spPr>
      </p:pic>
      <p:pic>
        <p:nvPicPr>
          <p:cNvPr id="23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4" t="2603" r="12200" b="52031"/>
          <a:stretch>
            <a:fillRect/>
          </a:stretch>
        </p:blipFill>
        <p:spPr>
          <a:xfrm>
            <a:off x="7003620" y="61140"/>
            <a:ext cx="1677666" cy="2238146"/>
          </a:xfrm>
          <a:prstGeom prst="rect">
            <a:avLst/>
          </a:prstGeom>
        </p:spPr>
      </p:pic>
      <p:pic>
        <p:nvPicPr>
          <p:cNvPr id="24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4" t="2603" r="12200" b="52031"/>
          <a:stretch>
            <a:fillRect/>
          </a:stretch>
        </p:blipFill>
        <p:spPr>
          <a:xfrm>
            <a:off x="8557290" y="244596"/>
            <a:ext cx="1299091" cy="1733095"/>
          </a:xfrm>
          <a:prstGeom prst="rect">
            <a:avLst/>
          </a:prstGeom>
        </p:spPr>
      </p:pic>
      <p:grpSp>
        <p:nvGrpSpPr>
          <p:cNvPr id="25" name="组合 4"/>
          <p:cNvGrpSpPr/>
          <p:nvPr/>
        </p:nvGrpSpPr>
        <p:grpSpPr>
          <a:xfrm>
            <a:off x="1141838" y="1675406"/>
            <a:ext cx="9908620" cy="4054451"/>
            <a:chOff x="1513192" y="1554345"/>
            <a:chExt cx="9542584" cy="2489152"/>
          </a:xfrm>
        </p:grpSpPr>
        <p:sp>
          <p:nvSpPr>
            <p:cNvPr id="26" name="Rectangle 4"/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4"/>
            <p:cNvSpPr/>
            <p:nvPr/>
          </p:nvSpPr>
          <p:spPr>
            <a:xfrm>
              <a:off x="1677631" y="1629053"/>
              <a:ext cx="9213704" cy="2339735"/>
            </a:xfrm>
            <a:prstGeom prst="roundRect">
              <a:avLst>
                <a:gd name="adj" fmla="val 46361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文本框 2"/>
          <p:cNvSpPr txBox="1"/>
          <p:nvPr/>
        </p:nvSpPr>
        <p:spPr>
          <a:xfrm>
            <a:off x="1459865" y="2250440"/>
            <a:ext cx="881634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2000">
                <a:solidFill>
                  <a:srgbClr val="117926"/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/>
            <a:r>
              <a:rPr lang="en-US" altLang="vi-VN" sz="4800" b="1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endParaRPr lang="en-US" altLang="vi-VN" sz="4800" b="1" i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4800" b="1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  THỰC HÀNH</a:t>
            </a:r>
            <a:endParaRPr lang="en-US" altLang="vi-VN" sz="4800" b="1" i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>
            <a:fillRect/>
          </a:stretch>
        </p:blipFill>
        <p:spPr>
          <a:xfrm>
            <a:off x="87563" y="-89144"/>
            <a:ext cx="1715729" cy="123418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6" r="6637" b="24043"/>
          <a:stretch>
            <a:fillRect/>
          </a:stretch>
        </p:blipFill>
        <p:spPr>
          <a:xfrm>
            <a:off x="-264795" y="-172085"/>
            <a:ext cx="3907155" cy="2139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-3175" y="0"/>
            <a:ext cx="12192000" cy="6858000"/>
            <a:chOff x="0" y="0"/>
            <a:chExt cx="12192000" cy="685800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8" name="Rectangle: Rounded Corners 27"/>
            <p:cNvSpPr/>
            <p:nvPr/>
          </p:nvSpPr>
          <p:spPr>
            <a:xfrm>
              <a:off x="332146" y="342900"/>
              <a:ext cx="11506200" cy="6172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20395" y="647700"/>
            <a:ext cx="11214735" cy="1329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Tìm nghĩa ở bên B phù hợp với mỗi từ ở bên A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8432" y="2686038"/>
            <a:ext cx="3276600" cy="645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 ninh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8432" y="3409265"/>
            <a:ext cx="3276600" cy="645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 toàn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8432" y="4152330"/>
            <a:ext cx="3276600" cy="645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Trật tự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812030" y="2696845"/>
            <a:ext cx="7084060" cy="6451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yên ổn, tránh được tai nạn, thiệt hại.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1905000"/>
            <a:ext cx="38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001000" y="2021547"/>
            <a:ext cx="38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36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859655" y="3395980"/>
            <a:ext cx="7084695" cy="6451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tình trạng ổn định, có tổ chức, 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 kỉ luật.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59655" y="4264660"/>
            <a:ext cx="7036435" cy="6451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ổn định, bình yên trong trật tự xã hội.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t="20823" b="12839"/>
          <a:stretch>
            <a:fillRect/>
          </a:stretch>
        </p:blipFill>
        <p:spPr>
          <a:xfrm>
            <a:off x="254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>
            <a:fillRect/>
          </a:stretch>
        </p:blipFill>
        <p:spPr>
          <a:xfrm>
            <a:off x="11103232" y="301126"/>
            <a:ext cx="1086260" cy="19497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>
            <a:fillRect/>
          </a:stretch>
        </p:blipFill>
        <p:spPr>
          <a:xfrm>
            <a:off x="9456169" y="4865106"/>
            <a:ext cx="1715729" cy="1234189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>
              <a:fillRect/>
            </a:stretch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>
              <a:fillRect/>
            </a:stretch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>
              <a:fillRect/>
            </a:stretch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>
              <a:fillRect/>
            </a:stretch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pic>
        <p:nvPicPr>
          <p:cNvPr id="22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4" t="2603" r="12200" b="52031"/>
          <a:stretch>
            <a:fillRect/>
          </a:stretch>
        </p:blipFill>
        <p:spPr>
          <a:xfrm>
            <a:off x="5924463" y="476553"/>
            <a:ext cx="1237328" cy="1650699"/>
          </a:xfrm>
          <a:prstGeom prst="rect">
            <a:avLst/>
          </a:prstGeom>
        </p:spPr>
      </p:pic>
      <p:pic>
        <p:nvPicPr>
          <p:cNvPr id="23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4" t="2603" r="12200" b="52031"/>
          <a:stretch>
            <a:fillRect/>
          </a:stretch>
        </p:blipFill>
        <p:spPr>
          <a:xfrm>
            <a:off x="7003620" y="61140"/>
            <a:ext cx="1677666" cy="2238146"/>
          </a:xfrm>
          <a:prstGeom prst="rect">
            <a:avLst/>
          </a:prstGeom>
        </p:spPr>
      </p:pic>
      <p:pic>
        <p:nvPicPr>
          <p:cNvPr id="24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4" t="2603" r="12200" b="52031"/>
          <a:stretch>
            <a:fillRect/>
          </a:stretch>
        </p:blipFill>
        <p:spPr>
          <a:xfrm>
            <a:off x="8557290" y="244596"/>
            <a:ext cx="1299091" cy="1733095"/>
          </a:xfrm>
          <a:prstGeom prst="rect">
            <a:avLst/>
          </a:prstGeom>
        </p:spPr>
      </p:pic>
      <p:grpSp>
        <p:nvGrpSpPr>
          <p:cNvPr id="25" name="组合 4"/>
          <p:cNvGrpSpPr/>
          <p:nvPr/>
        </p:nvGrpSpPr>
        <p:grpSpPr>
          <a:xfrm>
            <a:off x="1141838" y="1675406"/>
            <a:ext cx="9908620" cy="4054451"/>
            <a:chOff x="1513192" y="1554345"/>
            <a:chExt cx="9542584" cy="2489152"/>
          </a:xfrm>
        </p:grpSpPr>
        <p:sp>
          <p:nvSpPr>
            <p:cNvPr id="26" name="Rectangle 4"/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4"/>
            <p:cNvSpPr/>
            <p:nvPr/>
          </p:nvSpPr>
          <p:spPr>
            <a:xfrm>
              <a:off x="1677631" y="1629053"/>
              <a:ext cx="9213704" cy="2339735"/>
            </a:xfrm>
            <a:prstGeom prst="roundRect">
              <a:avLst>
                <a:gd name="adj" fmla="val 46361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文本框 2"/>
          <p:cNvSpPr txBox="1"/>
          <p:nvPr/>
        </p:nvSpPr>
        <p:spPr>
          <a:xfrm>
            <a:off x="1459865" y="2250440"/>
            <a:ext cx="881634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2000">
                <a:solidFill>
                  <a:srgbClr val="117926"/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/>
            <a:r>
              <a:rPr lang="en-US" altLang="vi-VN" sz="4800" b="1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đôi </a:t>
            </a:r>
            <a:endParaRPr lang="en-US" altLang="vi-VN" sz="4800" b="1" i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4800" b="1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 gian 2 phút</a:t>
            </a:r>
            <a:endParaRPr lang="en-US" altLang="vi-VN" sz="4800" b="1" i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>
            <a:fillRect/>
          </a:stretch>
        </p:blipFill>
        <p:spPr>
          <a:xfrm>
            <a:off x="87563" y="-89144"/>
            <a:ext cx="1715729" cy="123418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6" r="6637" b="24043"/>
          <a:stretch>
            <a:fillRect/>
          </a:stretch>
        </p:blipFill>
        <p:spPr>
          <a:xfrm>
            <a:off x="-264795" y="-172085"/>
            <a:ext cx="3907155" cy="2139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-3175" y="0"/>
            <a:ext cx="12192000" cy="6858000"/>
            <a:chOff x="0" y="0"/>
            <a:chExt cx="12192000" cy="685800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8" name="Rectangle: Rounded Corners 27"/>
            <p:cNvSpPr/>
            <p:nvPr/>
          </p:nvSpPr>
          <p:spPr>
            <a:xfrm>
              <a:off x="332146" y="342900"/>
              <a:ext cx="11506200" cy="6172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20395" y="647700"/>
            <a:ext cx="11214735" cy="1329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Tìm nghĩa ở bên B phù hợp với mỗi từ ở bên A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8432" y="2686038"/>
            <a:ext cx="3276600" cy="645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 ninh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8432" y="3409265"/>
            <a:ext cx="3276600" cy="645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 toàn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8432" y="4152330"/>
            <a:ext cx="3276600" cy="645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Trật tự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812030" y="2696845"/>
            <a:ext cx="7084060" cy="6451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yên ổn, tránh được tai nạn, thiệt hại.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1905000"/>
            <a:ext cx="38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001000" y="2021547"/>
            <a:ext cx="38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36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859655" y="3395980"/>
            <a:ext cx="7084695" cy="6451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tình trạng ổn định, có tổ chức, 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 kỉ luật.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59655" y="4264660"/>
            <a:ext cx="7036435" cy="6451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ổn định, bình yên trong trật tự xã hội.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2" name="Straight Connector 1"/>
          <p:cNvCxnSpPr>
            <a:stCxn id="33" idx="3"/>
          </p:cNvCxnSpPr>
          <p:nvPr/>
        </p:nvCxnSpPr>
        <p:spPr>
          <a:xfrm>
            <a:off x="3684905" y="3008630"/>
            <a:ext cx="1191895" cy="14871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" name="Straight Connector 2"/>
          <p:cNvCxnSpPr>
            <a:stCxn id="34" idx="3"/>
            <a:endCxn id="37" idx="1"/>
          </p:cNvCxnSpPr>
          <p:nvPr/>
        </p:nvCxnSpPr>
        <p:spPr>
          <a:xfrm flipV="1">
            <a:off x="3684905" y="3019425"/>
            <a:ext cx="1127125" cy="7124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35" idx="3"/>
            <a:endCxn id="39" idx="1"/>
          </p:cNvCxnSpPr>
          <p:nvPr/>
        </p:nvCxnSpPr>
        <p:spPr>
          <a:xfrm flipV="1">
            <a:off x="3684905" y="3718560"/>
            <a:ext cx="1174750" cy="7562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3" grpId="0" animBg="1"/>
      <p:bldP spid="34" grpId="0" animBg="1"/>
      <p:bldP spid="35" grpId="0" animBg="1"/>
      <p:bldP spid="37" grpId="0" animBg="1"/>
      <p:bldP spid="6" grpId="0"/>
      <p:bldP spid="38" grpId="0"/>
      <p:bldP spid="39" grpId="0" animBg="1"/>
      <p:bldP spid="40" grpId="0" animBg="1"/>
      <p:bldP spid="4" grpId="1"/>
      <p:bldP spid="33" grpId="1" animBg="1"/>
      <p:bldP spid="34" grpId="1" animBg="1"/>
      <p:bldP spid="35" grpId="1" animBg="1"/>
      <p:bldP spid="37" grpId="1" animBg="1"/>
      <p:bldP spid="6" grpId="1"/>
      <p:bldP spid="38" grpId="1"/>
      <p:bldP spid="39" grpId="1" animBg="1"/>
      <p:bldP spid="4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8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4"/>
          <p:cNvSpPr txBox="1"/>
          <p:nvPr/>
        </p:nvSpPr>
        <p:spPr>
          <a:xfrm>
            <a:off x="549964" y="749656"/>
            <a:ext cx="11111949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r>
              <a:rPr 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 Xếp các từ có chứa tiếng” an’’ thành hai nhóm  </a:t>
            </a:r>
            <a:endParaRPr lang="en-US" sz="4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85800" y="2133600"/>
            <a:ext cx="10363200" cy="3590290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nhàn, bình an, an toàn, an bài, an tâm, </a:t>
            </a:r>
            <a:endParaRPr lang="en-US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ủi, an dưỡng, an ninh</a:t>
            </a:r>
            <a:endParaRPr lang="en-US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6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an có nghĩa yên ổn, ổn định: an nhàn</a:t>
            </a:r>
            <a:endParaRPr lang="en-US" sz="3600" i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6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an có nghĩa làm cho yên ổn, ổn định: an ủi</a:t>
            </a:r>
            <a:endParaRPr lang="en-US" sz="3600" i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 animBg="1"/>
      <p:bldP spid="13" grpId="1"/>
      <p:bldP spid="8" grpId="1" animBg="1"/>
    </p:bldLst>
  </p:timing>
</p:sld>
</file>

<file path=ppt/tags/tag1.xml><?xml version="1.0" encoding="utf-8"?>
<p:tagLst xmlns:p="http://schemas.openxmlformats.org/presentationml/2006/main">
  <p:tag name="TABLE_ENDDRAG_ORIGIN_RECT" val="958*564"/>
  <p:tag name="TABLE_ENDDRAG_RECT" val="0*0*958*564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2197</Words>
  <Application>WPS Presentation</Application>
  <PresentationFormat>Widescreen</PresentationFormat>
  <Paragraphs>171</Paragraphs>
  <Slides>15</Slides>
  <Notes>5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2" baseType="lpstr">
      <vt:lpstr>Arial</vt:lpstr>
      <vt:lpstr>SimSun</vt:lpstr>
      <vt:lpstr>Wingdings</vt:lpstr>
      <vt:lpstr>UTM Bebas</vt:lpstr>
      <vt:lpstr>Segoe Print</vt:lpstr>
      <vt:lpstr>Times New Roman</vt:lpstr>
      <vt:lpstr>UVN Ai Cap</vt:lpstr>
      <vt:lpstr>Calibri</vt:lpstr>
      <vt:lpstr>Tahoma</vt:lpstr>
      <vt:lpstr>小考拉体</vt:lpstr>
      <vt:lpstr>Microsoft YaHei</vt:lpstr>
      <vt:lpstr>Arial Unicode MS</vt:lpstr>
      <vt:lpstr>Calibri Light</vt:lpstr>
      <vt:lpstr>Calibri</vt:lpstr>
      <vt:lpstr>Default Design</vt:lpstr>
      <vt:lpstr>Equation.DSMT4</vt:lpstr>
      <vt:lpstr>Equation.DSMT4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Huong</cp:lastModifiedBy>
  <cp:revision>316</cp:revision>
  <dcterms:created xsi:type="dcterms:W3CDTF">2011-02-15T05:04:00Z</dcterms:created>
  <dcterms:modified xsi:type="dcterms:W3CDTF">2024-07-18T01:48:09Z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06E91E4CD33C4B21ABE06E39549088E6_13</vt:lpwstr>
  </property>
  <property fmtid="{D5CDD505-2E9C-101B-9397-08002B2CF9AE}" pid="3" name="KSOProductBuildVer">
    <vt:lpwstr>1033-12.2.0.17153</vt:lpwstr>
  </property>
</Properties>
</file>