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35"/>
  </p:notesMasterIdLst>
  <p:sldIdLst>
    <p:sldId id="425" r:id="rId3"/>
    <p:sldId id="370" r:id="rId4"/>
    <p:sldId id="347" r:id="rId5"/>
    <p:sldId id="429" r:id="rId6"/>
    <p:sldId id="426" r:id="rId7"/>
    <p:sldId id="430" r:id="rId8"/>
    <p:sldId id="427" r:id="rId9"/>
    <p:sldId id="433" r:id="rId10"/>
    <p:sldId id="434" r:id="rId11"/>
    <p:sldId id="418" r:id="rId12"/>
    <p:sldId id="435" r:id="rId13"/>
    <p:sldId id="437" r:id="rId14"/>
    <p:sldId id="438" r:id="rId15"/>
    <p:sldId id="445" r:id="rId16"/>
    <p:sldId id="439" r:id="rId17"/>
    <p:sldId id="440" r:id="rId18"/>
    <p:sldId id="441" r:id="rId19"/>
    <p:sldId id="442" r:id="rId20"/>
    <p:sldId id="422" r:id="rId21"/>
    <p:sldId id="443" r:id="rId22"/>
    <p:sldId id="444" r:id="rId23"/>
    <p:sldId id="446" r:id="rId24"/>
    <p:sldId id="447" r:id="rId25"/>
    <p:sldId id="448" r:id="rId26"/>
    <p:sldId id="449" r:id="rId27"/>
    <p:sldId id="363" r:id="rId28"/>
    <p:sldId id="364" r:id="rId29"/>
    <p:sldId id="423" r:id="rId30"/>
    <p:sldId id="450" r:id="rId31"/>
    <p:sldId id="379" r:id="rId32"/>
    <p:sldId id="424"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99FF33"/>
    <a:srgbClr val="F298D6"/>
    <a:srgbClr val="A7E8FF"/>
    <a:srgbClr val="FF00FF"/>
    <a:srgbClr val="E11F69"/>
    <a:srgbClr val="E8A2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162" autoAdjust="0"/>
    <p:restoredTop sz="93931" autoAdjust="0"/>
  </p:normalViewPr>
  <p:slideViewPr>
    <p:cSldViewPr snapToGrid="0">
      <p:cViewPr varScale="1">
        <p:scale>
          <a:sx n="99" d="100"/>
          <a:sy n="99" d="100"/>
        </p:scale>
        <p:origin x="504" y="72"/>
      </p:cViewPr>
      <p:guideLst>
        <p:guide orient="horz" pos="2160"/>
        <p:guide pos="3812"/>
      </p:guideLst>
    </p:cSldViewPr>
  </p:slideViewPr>
  <p:notesTextViewPr>
    <p:cViewPr>
      <p:scale>
        <a:sx n="1" d="1"/>
        <a:sy n="1" d="1"/>
      </p:scale>
      <p:origin x="0" y="0"/>
    </p:cViewPr>
  </p:notesTextViewPr>
  <p:sorterViewPr>
    <p:cViewPr>
      <p:scale>
        <a:sx n="100" d="100"/>
        <a:sy n="100" d="100"/>
      </p:scale>
      <p:origin x="0" y="64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extLst>
      <p:ext uri="{BB962C8B-B14F-4D97-AF65-F5344CB8AC3E}">
        <p14:creationId xmlns:p14="http://schemas.microsoft.com/office/powerpoint/2010/main" val="2008798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2</a:t>
            </a:fld>
            <a:endParaRPr lang="en-US"/>
          </a:p>
        </p:txBody>
      </p:sp>
    </p:spTree>
    <p:extLst>
      <p:ext uri="{BB962C8B-B14F-4D97-AF65-F5344CB8AC3E}">
        <p14:creationId xmlns:p14="http://schemas.microsoft.com/office/powerpoint/2010/main" val="1971209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12/23/2025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12/23/2025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12/23/2025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12/23/2025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12/23/2025</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12/23/2025</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12/23/2025</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12/23/2025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12/23/2025</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12/23/2025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12/23/2025</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12/23/2025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w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wmf"/></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e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19.xml"/><Relationship Id="rId6" Type="http://schemas.microsoft.com/office/2007/relationships/hdphoto" Target="../media/hdphoto5.wdp"/><Relationship Id="rId5" Type="http://schemas.openxmlformats.org/officeDocument/2006/relationships/image" Target="../media/image20.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19.xml"/><Relationship Id="rId7" Type="http://schemas.openxmlformats.org/officeDocument/2006/relationships/image" Target="../media/image2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0.jpe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9.xml"/><Relationship Id="rId7"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0.jpe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9.xml"/><Relationship Id="rId7" Type="http://schemas.openxmlformats.org/officeDocument/2006/relationships/image" Target="../media/image24.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0.jpe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12326377" cy="6858000"/>
            <a:chOff x="0" y="-1"/>
            <a:chExt cx="12326377" cy="685800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97969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9695" y="0"/>
              <a:ext cx="6346682"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765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5535809" y="1895576"/>
            <a:ext cx="6514681"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2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a:t>
            </a:r>
            <a:r>
              <a:rPr lang="en-US" sz="420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2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 </a:t>
            </a:r>
          </a:p>
          <a:p>
            <a:pPr algn="ctr" eaLnBrk="1" hangingPunct="1">
              <a:spcBef>
                <a:spcPts val="1350"/>
              </a:spcBef>
              <a:defRPr/>
            </a:pPr>
            <a:r>
              <a:rPr lang="en-US" sz="540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32 phút giành sự sống</a:t>
            </a:r>
            <a:endPar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3" y="803868"/>
            <a:ext cx="5527326" cy="520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2434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24" y="349"/>
            <a:ext cx="12214723"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4">
            <a:extLst>
              <a:ext uri="{FF2B5EF4-FFF2-40B4-BE49-F238E27FC236}">
                <a16:creationId xmlns:a16="http://schemas.microsoft.com/office/drawing/2014/main" id="{AA71F8B7-2756-DD9A-E0D0-9FB03DFEB923}"/>
              </a:ext>
            </a:extLst>
          </p:cNvPr>
          <p:cNvSpPr txBox="1">
            <a:spLocks noChangeArrowheads="1"/>
          </p:cNvSpPr>
          <p:nvPr/>
        </p:nvSpPr>
        <p:spPr bwMode="auto">
          <a:xfrm>
            <a:off x="3235569" y="101066"/>
            <a:ext cx="5094515"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32 phút giành sự sống</a:t>
            </a:r>
          </a:p>
        </p:txBody>
      </p:sp>
      <p:sp>
        <p:nvSpPr>
          <p:cNvPr id="5" name="Rectangle: Rounded Corners 9">
            <a:extLst>
              <a:ext uri="{FF2B5EF4-FFF2-40B4-BE49-F238E27FC236}">
                <a16:creationId xmlns:a16="http://schemas.microsoft.com/office/drawing/2014/main" id="{2ECCE247-2944-316E-72D8-316B0294D178}"/>
              </a:ext>
            </a:extLst>
          </p:cNvPr>
          <p:cNvSpPr/>
          <p:nvPr/>
        </p:nvSpPr>
        <p:spPr>
          <a:xfrm>
            <a:off x="0" y="763781"/>
            <a:ext cx="12191999" cy="5265230"/>
          </a:xfrm>
          <a:prstGeom prst="roundRect">
            <a:avLst>
              <a:gd name="adj" fmla="val 0"/>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6"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0" y="1024678"/>
            <a:ext cx="12169277" cy="472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600">
                <a:latin typeface="UTM Avo" panose="02040603050506020204" pitchFamily="18" charset="0"/>
                <a:cs typeface="Times New Roman" panose="02020603050405020304" pitchFamily="18" charset="0"/>
              </a:rPr>
              <a:t>	17 giờ ngày 20-7, điện thoại của đơn vị cảnh sát phòng cháy, chữa cháy réo vang: "Ngõ 581 có cháu bé bị kẹt ở khe tường". Lập tức, hai xe chuyên dụng màu đỏ nối đuôi nhau lên đường.</a:t>
            </a:r>
          </a:p>
          <a:p>
            <a:pPr algn="just" eaLnBrk="1" hangingPunct="1">
              <a:spcBef>
                <a:spcPts val="1350"/>
              </a:spcBef>
              <a:defRPr/>
            </a:pPr>
            <a:r>
              <a:rPr lang="vi-VN" sz="3600">
                <a:latin typeface="UTM Avo" panose="02040603050506020204" pitchFamily="18" charset="0"/>
                <a:cs typeface="Times New Roman" panose="02020603050405020304" pitchFamily="18" charset="0"/>
              </a:rPr>
              <a:t>	17 giờ 31 phút, xe đến nơi. Các chiến sĩ hối hả đi vào con ngõ nhỏ. Một bé trai hơn 10 tuổi đang bị kẹt ở một khe tường rộng 20 xăng-ti-mét giữa hai căn nhà. Cháu bé kẹt ở đó đã hơn một ngày, dầm đủ ba trận mưa, lúc đó người nhà mới tìm thấy. </a:t>
            </a:r>
            <a:endParaRPr lang="en-US" sz="36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65195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24" y="349"/>
            <a:ext cx="12214723"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4">
            <a:extLst>
              <a:ext uri="{FF2B5EF4-FFF2-40B4-BE49-F238E27FC236}">
                <a16:creationId xmlns:a16="http://schemas.microsoft.com/office/drawing/2014/main" id="{AA71F8B7-2756-DD9A-E0D0-9FB03DFEB923}"/>
              </a:ext>
            </a:extLst>
          </p:cNvPr>
          <p:cNvSpPr txBox="1">
            <a:spLocks noChangeArrowheads="1"/>
          </p:cNvSpPr>
          <p:nvPr/>
        </p:nvSpPr>
        <p:spPr bwMode="auto">
          <a:xfrm>
            <a:off x="3235569" y="101066"/>
            <a:ext cx="5094515"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32 phút giành sự sống</a:t>
            </a:r>
          </a:p>
        </p:txBody>
      </p:sp>
      <p:sp>
        <p:nvSpPr>
          <p:cNvPr id="5" name="Rectangle: Rounded Corners 9">
            <a:extLst>
              <a:ext uri="{FF2B5EF4-FFF2-40B4-BE49-F238E27FC236}">
                <a16:creationId xmlns:a16="http://schemas.microsoft.com/office/drawing/2014/main" id="{2ECCE247-2944-316E-72D8-316B0294D178}"/>
              </a:ext>
            </a:extLst>
          </p:cNvPr>
          <p:cNvSpPr/>
          <p:nvPr/>
        </p:nvSpPr>
        <p:spPr>
          <a:xfrm>
            <a:off x="0" y="763781"/>
            <a:ext cx="12191999" cy="5265230"/>
          </a:xfrm>
          <a:prstGeom prst="roundRect">
            <a:avLst>
              <a:gd name="adj" fmla="val 0"/>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6"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0" y="1024678"/>
            <a:ext cx="12169277" cy="5453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600">
                <a:latin typeface="UTM Avo" panose="02040603050506020204" pitchFamily="18" charset="0"/>
                <a:cs typeface="Times New Roman" panose="02020603050405020304" pitchFamily="18" charset="0"/>
              </a:rPr>
              <a:t>	Các chiến sĩ xem xét hai căn nhà rồi quyết định phương án đục tường. Trong tiếng giật chói tai của máy khoan cắt, người nhà cháu bé không giấu nổi vẻ lo lắng, bồn chồn. Mỗi mảng vữa, gạch rơi ra đều được các chiến sĩ đỡ gọn trong lòng bàn tay để không làm tổn thương cháu bé.</a:t>
            </a:r>
          </a:p>
          <a:p>
            <a:pPr algn="just" eaLnBrk="1" hangingPunct="1">
              <a:spcBef>
                <a:spcPts val="1350"/>
              </a:spcBef>
              <a:defRPr/>
            </a:pPr>
            <a:r>
              <a:rPr lang="vi-VN" sz="3600">
                <a:latin typeface="UTM Avo" panose="02040603050506020204" pitchFamily="18" charset="0"/>
                <a:cs typeface="Times New Roman" panose="02020603050405020304" pitchFamily="18" charset="0"/>
              </a:rPr>
              <a:t>	17 giờ 49 phút, một mảng tường được mở, cánh tay cháu bé lộ ra. Hai người lính cẩn trọng lựa vị trí mũi khoan như bác sĩ làm phẫu thuật, mồ hôi ướt đẫm lưng áo. </a:t>
            </a:r>
          </a:p>
          <a:p>
            <a:pPr algn="just" eaLnBrk="1" hangingPunct="1">
              <a:spcBef>
                <a:spcPts val="1350"/>
              </a:spcBef>
              <a:defRPr/>
            </a:pPr>
            <a:r>
              <a:rPr lang="vi-VN" sz="3600">
                <a:latin typeface="UTM Avo" panose="02040603050506020204" pitchFamily="18" charset="0"/>
                <a:cs typeface="Times New Roman" panose="02020603050405020304" pitchFamily="18" charset="0"/>
              </a:rPr>
              <a:t> </a:t>
            </a:r>
            <a:endParaRPr lang="en-US" sz="36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57487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24" y="349"/>
            <a:ext cx="12214723"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4">
            <a:extLst>
              <a:ext uri="{FF2B5EF4-FFF2-40B4-BE49-F238E27FC236}">
                <a16:creationId xmlns:a16="http://schemas.microsoft.com/office/drawing/2014/main" id="{AA71F8B7-2756-DD9A-E0D0-9FB03DFEB923}"/>
              </a:ext>
            </a:extLst>
          </p:cNvPr>
          <p:cNvSpPr txBox="1">
            <a:spLocks noChangeArrowheads="1"/>
          </p:cNvSpPr>
          <p:nvPr/>
        </p:nvSpPr>
        <p:spPr bwMode="auto">
          <a:xfrm>
            <a:off x="3322654" y="101066"/>
            <a:ext cx="5094515"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32 phút giành sự sống</a:t>
            </a:r>
          </a:p>
        </p:txBody>
      </p:sp>
      <p:sp>
        <p:nvSpPr>
          <p:cNvPr id="5" name="Rectangle: Rounded Corners 9">
            <a:extLst>
              <a:ext uri="{FF2B5EF4-FFF2-40B4-BE49-F238E27FC236}">
                <a16:creationId xmlns:a16="http://schemas.microsoft.com/office/drawing/2014/main" id="{2ECCE247-2944-316E-72D8-316B0294D178}"/>
              </a:ext>
            </a:extLst>
          </p:cNvPr>
          <p:cNvSpPr/>
          <p:nvPr/>
        </p:nvSpPr>
        <p:spPr>
          <a:xfrm>
            <a:off x="0" y="763781"/>
            <a:ext cx="12191999" cy="5265230"/>
          </a:xfrm>
          <a:prstGeom prst="roundRect">
            <a:avLst>
              <a:gd name="adj" fmla="val 0"/>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6"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0" y="783984"/>
            <a:ext cx="12169277" cy="4997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400">
                <a:latin typeface="UTM Avo" panose="02040603050506020204" pitchFamily="18" charset="0"/>
                <a:cs typeface="Times New Roman" panose="02020603050405020304" pitchFamily="18" charset="0"/>
              </a:rPr>
              <a:t>	Đúng 18 giờ 3 phút, viên gạch cuối cùng rơi xuống. Một chiến sĩ luồn tay qua khe tường hẹp, đỡ lấy đầu cháu bé. Ba chiến sĩ khác đỡ phần hông, tay và hai chân của cháu, nhích từng chút một. Cháu bé được cứu thoát trong tiếng khóc oà của người thân. Một chiến sĩ xốc cháu lên lưng, chạy ra xe cứu thương. Người lính áo xanh nghe thấy câu nói đầu tiên của cháu: "Cháu khát! Cháu đói!".</a:t>
            </a:r>
          </a:p>
          <a:p>
            <a:pPr algn="just" eaLnBrk="1" hangingPunct="1">
              <a:spcBef>
                <a:spcPts val="1350"/>
              </a:spcBef>
              <a:defRPr/>
            </a:pPr>
            <a:r>
              <a:rPr lang="vi-VN" sz="3400">
                <a:latin typeface="UTM Avo" panose="02040603050506020204" pitchFamily="18" charset="0"/>
                <a:cs typeface="Times New Roman" panose="02020603050405020304" pitchFamily="18" charset="0"/>
              </a:rPr>
              <a:t>	Sau 32 phút nghẹt thở, các chiến sĩ đã cứu được bé trai, trả lại cho bé nụ cười ấm áp, đem niềm vui, niềm tin yêu đến cho mọi người.  </a:t>
            </a:r>
            <a:r>
              <a:rPr lang="en-US" sz="3400">
                <a:latin typeface="UTM Avo" panose="02040603050506020204" pitchFamily="18" charset="0"/>
                <a:cs typeface="Times New Roman" panose="02020603050405020304" pitchFamily="18" charset="0"/>
              </a:rPr>
              <a:t>                                                                  Theo Thanh Lam</a:t>
            </a:r>
          </a:p>
        </p:txBody>
      </p:sp>
    </p:spTree>
    <p:extLst>
      <p:ext uri="{BB962C8B-B14F-4D97-AF65-F5344CB8AC3E}">
        <p14:creationId xmlns:p14="http://schemas.microsoft.com/office/powerpoint/2010/main" val="1896182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BONGHO~5"/>
          <p:cNvPicPr/>
          <p:nvPr/>
        </p:nvPicPr>
        <p:blipFill>
          <a:blip r:embed="rId3">
            <a:extLst>
              <a:ext uri="{28A0092B-C50C-407E-A947-70E740481C1C}">
                <a14:useLocalDpi xmlns:a14="http://schemas.microsoft.com/office/drawing/2010/main" val="0"/>
              </a:ext>
            </a:extLst>
          </a:blip>
          <a:srcRect/>
          <a:stretch>
            <a:fillRect/>
          </a:stretch>
        </p:blipFill>
        <p:spPr bwMode="auto">
          <a:xfrm>
            <a:off x="2626360" y="5344160"/>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BONGHO~5"/>
          <p:cNvPicPr/>
          <p:nvPr/>
        </p:nvPicPr>
        <p:blipFill>
          <a:blip r:embed="rId3">
            <a:extLst>
              <a:ext uri="{28A0092B-C50C-407E-A947-70E740481C1C}">
                <a14:useLocalDpi xmlns:a14="http://schemas.microsoft.com/office/drawing/2010/main" val="0"/>
              </a:ext>
            </a:extLst>
          </a:blip>
          <a:srcRect/>
          <a:stretch>
            <a:fillRect/>
          </a:stretch>
        </p:blipFill>
        <p:spPr bwMode="auto">
          <a:xfrm flipH="1">
            <a:off x="2205990" y="5496560"/>
            <a:ext cx="57277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BONGHO~5"/>
          <p:cNvPicPr/>
          <p:nvPr/>
        </p:nvPicPr>
        <p:blipFill>
          <a:blip r:embed="rId3">
            <a:extLst>
              <a:ext uri="{28A0092B-C50C-407E-A947-70E740481C1C}">
                <a14:useLocalDpi xmlns:a14="http://schemas.microsoft.com/office/drawing/2010/main" val="0"/>
              </a:ext>
            </a:extLst>
          </a:blip>
          <a:srcRect/>
          <a:stretch>
            <a:fillRect/>
          </a:stretch>
        </p:blipFill>
        <p:spPr bwMode="auto">
          <a:xfrm rot="583119">
            <a:off x="2848610" y="5532120"/>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BONGHO~5"/>
          <p:cNvPicPr/>
          <p:nvPr/>
        </p:nvPicPr>
        <p:blipFill>
          <a:blip r:embed="rId3">
            <a:extLst>
              <a:ext uri="{28A0092B-C50C-407E-A947-70E740481C1C}">
                <a14:useLocalDpi xmlns:a14="http://schemas.microsoft.com/office/drawing/2010/main" val="0"/>
              </a:ext>
            </a:extLst>
          </a:blip>
          <a:srcRect/>
          <a:stretch>
            <a:fillRect/>
          </a:stretch>
        </p:blipFill>
        <p:spPr bwMode="auto">
          <a:xfrm>
            <a:off x="5053330" y="5501856"/>
            <a:ext cx="444500" cy="127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BONGHO~5"/>
          <p:cNvPicPr/>
          <p:nvPr/>
        </p:nvPicPr>
        <p:blipFill>
          <a:blip r:embed="rId3">
            <a:extLst>
              <a:ext uri="{28A0092B-C50C-407E-A947-70E740481C1C}">
                <a14:useLocalDpi xmlns:a14="http://schemas.microsoft.com/office/drawing/2010/main" val="0"/>
              </a:ext>
            </a:extLst>
          </a:blip>
          <a:srcRect/>
          <a:stretch>
            <a:fillRect/>
          </a:stretch>
        </p:blipFill>
        <p:spPr bwMode="auto">
          <a:xfrm flipH="1">
            <a:off x="4743450" y="5833110"/>
            <a:ext cx="46228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BONGHO~5"/>
          <p:cNvPicPr/>
          <p:nvPr/>
        </p:nvPicPr>
        <p:blipFill>
          <a:blip r:embed="rId3">
            <a:extLst>
              <a:ext uri="{28A0092B-C50C-407E-A947-70E740481C1C}">
                <a14:useLocalDpi xmlns:a14="http://schemas.microsoft.com/office/drawing/2010/main" val="0"/>
              </a:ext>
            </a:extLst>
          </a:blip>
          <a:srcRect/>
          <a:stretch>
            <a:fillRect/>
          </a:stretch>
        </p:blipFill>
        <p:spPr bwMode="auto">
          <a:xfrm rot="654242">
            <a:off x="5310031" y="5800194"/>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BONGHO~5"/>
          <p:cNvPicPr/>
          <p:nvPr/>
        </p:nvPicPr>
        <p:blipFill>
          <a:blip r:embed="rId3">
            <a:extLst>
              <a:ext uri="{28A0092B-C50C-407E-A947-70E740481C1C}">
                <a14:useLocalDpi xmlns:a14="http://schemas.microsoft.com/office/drawing/2010/main" val="0"/>
              </a:ext>
            </a:extLst>
          </a:blip>
          <a:srcRect/>
          <a:stretch>
            <a:fillRect/>
          </a:stretch>
        </p:blipFill>
        <p:spPr bwMode="auto">
          <a:xfrm>
            <a:off x="8054340" y="5234940"/>
            <a:ext cx="444500" cy="135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BONGHO~5"/>
          <p:cNvPicPr/>
          <p:nvPr/>
        </p:nvPicPr>
        <p:blipFill>
          <a:blip r:embed="rId3">
            <a:extLst>
              <a:ext uri="{28A0092B-C50C-407E-A947-70E740481C1C}">
                <a14:useLocalDpi xmlns:a14="http://schemas.microsoft.com/office/drawing/2010/main" val="0"/>
              </a:ext>
            </a:extLst>
          </a:blip>
          <a:srcRect/>
          <a:stretch>
            <a:fillRect/>
          </a:stretch>
        </p:blipFill>
        <p:spPr bwMode="auto">
          <a:xfrm flipH="1">
            <a:off x="7479030" y="5610333"/>
            <a:ext cx="63754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ONGHO~5"/>
          <p:cNvPicPr/>
          <p:nvPr/>
        </p:nvPicPr>
        <p:blipFill>
          <a:blip r:embed="rId3">
            <a:extLst>
              <a:ext uri="{28A0092B-C50C-407E-A947-70E740481C1C}">
                <a14:useLocalDpi xmlns:a14="http://schemas.microsoft.com/office/drawing/2010/main" val="0"/>
              </a:ext>
            </a:extLst>
          </a:blip>
          <a:srcRect/>
          <a:stretch>
            <a:fillRect/>
          </a:stretch>
        </p:blipFill>
        <p:spPr bwMode="auto">
          <a:xfrm rot="1093129">
            <a:off x="8296217" y="5622424"/>
            <a:ext cx="5056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640580"/>
            <a:ext cx="12275820" cy="2203450"/>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7200" y="954088"/>
            <a:ext cx="6200775"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2044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BABA509-3A73-BE37-456F-DDDAB29AA58D}"/>
              </a:ext>
            </a:extLst>
          </p:cNvPr>
          <p:cNvPicPr/>
          <p:nvPr/>
        </p:nvPicPr>
        <p:blipFill>
          <a:blip r:embed="rId3"/>
          <a:stretch>
            <a:fillRect/>
          </a:stretch>
        </p:blipFill>
        <p:spPr>
          <a:xfrm>
            <a:off x="-150724" y="-100484"/>
            <a:ext cx="12342724" cy="6958484"/>
          </a:xfrm>
          <a:prstGeom prst="rect">
            <a:avLst/>
          </a:prstGeom>
        </p:spPr>
      </p:pic>
      <p:sp>
        <p:nvSpPr>
          <p:cNvPr id="1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316315" y="487186"/>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13" name="Rectangle: Rounded Corners 8">
            <a:extLst>
              <a:ext uri="{FF2B5EF4-FFF2-40B4-BE49-F238E27FC236}">
                <a16:creationId xmlns:a16="http://schemas.microsoft.com/office/drawing/2014/main" id="{3B10CC8B-5F7C-DDF0-A24C-75673EA30E0F}"/>
              </a:ext>
            </a:extLst>
          </p:cNvPr>
          <p:cNvSpPr/>
          <p:nvPr/>
        </p:nvSpPr>
        <p:spPr>
          <a:xfrm>
            <a:off x="1024929" y="1754393"/>
            <a:ext cx="1557497" cy="797877"/>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vi-VN" sz="4800">
                <a:solidFill>
                  <a:srgbClr val="0070C0"/>
                </a:solidFill>
                <a:latin typeface="UTM Avo" panose="02040603050506020204" pitchFamily="18" charset="0"/>
              </a:rPr>
              <a:t>kẹt</a:t>
            </a:r>
            <a:endParaRPr lang="en-US" altLang="vi-VN" sz="4800" dirty="0">
              <a:solidFill>
                <a:srgbClr val="0070C0"/>
              </a:solidFill>
              <a:latin typeface="UTM Avo" panose="02040603050506020204" pitchFamily="18" charset="0"/>
            </a:endParaRPr>
          </a:p>
        </p:txBody>
      </p:sp>
      <p:sp>
        <p:nvSpPr>
          <p:cNvPr id="14" name="Rectangle: Rounded Corners 8">
            <a:extLst>
              <a:ext uri="{FF2B5EF4-FFF2-40B4-BE49-F238E27FC236}">
                <a16:creationId xmlns:a16="http://schemas.microsoft.com/office/drawing/2014/main" id="{3B10CC8B-5F7C-DDF0-A24C-75673EA30E0F}"/>
              </a:ext>
            </a:extLst>
          </p:cNvPr>
          <p:cNvSpPr/>
          <p:nvPr/>
        </p:nvSpPr>
        <p:spPr>
          <a:xfrm>
            <a:off x="2853713" y="1754393"/>
            <a:ext cx="1557497" cy="817832"/>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FFF00"/>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4800">
                <a:solidFill>
                  <a:srgbClr val="0070C0"/>
                </a:solidFill>
                <a:latin typeface="UTM Avo" panose="02040603050506020204" pitchFamily="18" charset="0"/>
              </a:rPr>
              <a:t>giật</a:t>
            </a:r>
            <a:endParaRPr lang="en-US" altLang="vi-VN" sz="4800" dirty="0">
              <a:solidFill>
                <a:srgbClr val="0070C0"/>
              </a:solidFill>
              <a:latin typeface="UTM Avo" panose="02040603050506020204" pitchFamily="18" charset="0"/>
            </a:endParaRPr>
          </a:p>
        </p:txBody>
      </p:sp>
      <p:sp>
        <p:nvSpPr>
          <p:cNvPr id="15" name="Rectangle: Rounded Corners 8">
            <a:extLst>
              <a:ext uri="{FF2B5EF4-FFF2-40B4-BE49-F238E27FC236}">
                <a16:creationId xmlns:a16="http://schemas.microsoft.com/office/drawing/2014/main" id="{20B68D6F-7609-BD84-B1CA-BD937D930382}"/>
              </a:ext>
            </a:extLst>
          </p:cNvPr>
          <p:cNvSpPr/>
          <p:nvPr/>
        </p:nvSpPr>
        <p:spPr>
          <a:xfrm>
            <a:off x="4752869" y="1638981"/>
            <a:ext cx="3205425"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FFF00"/>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4800">
                <a:solidFill>
                  <a:srgbClr val="0070C0"/>
                </a:solidFill>
                <a:latin typeface="UTM Avo" panose="02040603050506020204" pitchFamily="18" charset="0"/>
              </a:rPr>
              <a:t>khoan cắt</a:t>
            </a:r>
            <a:endParaRPr lang="en-US" altLang="vi-VN" sz="4800" dirty="0">
              <a:solidFill>
                <a:srgbClr val="0070C0"/>
              </a:solidFill>
              <a:latin typeface="UTM Avo" panose="02040603050506020204" pitchFamily="18" charset="0"/>
            </a:endParaRPr>
          </a:p>
        </p:txBody>
      </p:sp>
      <p:sp>
        <p:nvSpPr>
          <p:cNvPr id="16" name="Rectangle: Rounded Corners 8">
            <a:extLst>
              <a:ext uri="{FF2B5EF4-FFF2-40B4-BE49-F238E27FC236}">
                <a16:creationId xmlns:a16="http://schemas.microsoft.com/office/drawing/2014/main" id="{3B10CC8B-5F7C-DDF0-A24C-75673EA30E0F}"/>
              </a:ext>
            </a:extLst>
          </p:cNvPr>
          <p:cNvSpPr/>
          <p:nvPr/>
        </p:nvSpPr>
        <p:spPr>
          <a:xfrm>
            <a:off x="8360796" y="1543525"/>
            <a:ext cx="1777150"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FFF00"/>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4800">
                <a:solidFill>
                  <a:srgbClr val="0070C0"/>
                </a:solidFill>
                <a:latin typeface="UTM Avo" panose="02040603050506020204" pitchFamily="18" charset="0"/>
              </a:rPr>
              <a:t>khát</a:t>
            </a:r>
            <a:endParaRPr lang="en-US" altLang="vi-VN" sz="4800" dirty="0">
              <a:solidFill>
                <a:srgbClr val="0070C0"/>
              </a:solidFill>
              <a:latin typeface="UTM Avo" panose="02040603050506020204" pitchFamily="18" charset="0"/>
            </a:endParaRPr>
          </a:p>
        </p:txBody>
      </p:sp>
      <p:sp>
        <p:nvSpPr>
          <p:cNvPr id="17" name="Rectangle: Rounded Corners 8">
            <a:extLst>
              <a:ext uri="{FF2B5EF4-FFF2-40B4-BE49-F238E27FC236}">
                <a16:creationId xmlns:a16="http://schemas.microsoft.com/office/drawing/2014/main" id="{3B10CC8B-5F7C-DDF0-A24C-75673EA30E0F}"/>
              </a:ext>
            </a:extLst>
          </p:cNvPr>
          <p:cNvSpPr/>
          <p:nvPr/>
        </p:nvSpPr>
        <p:spPr>
          <a:xfrm>
            <a:off x="1803677" y="3280414"/>
            <a:ext cx="1777150"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FFF00"/>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4800">
                <a:solidFill>
                  <a:srgbClr val="0070C0"/>
                </a:solidFill>
                <a:latin typeface="UTM Avo" panose="02040603050506020204" pitchFamily="18" charset="0"/>
              </a:rPr>
              <a:t>phút</a:t>
            </a:r>
            <a:endParaRPr lang="en-US" altLang="vi-VN" sz="4800" dirty="0">
              <a:solidFill>
                <a:srgbClr val="0070C0"/>
              </a:solidFill>
              <a:latin typeface="UTM Avo" panose="02040603050506020204" pitchFamily="18" charset="0"/>
            </a:endParaRPr>
          </a:p>
        </p:txBody>
      </p:sp>
      <p:sp>
        <p:nvSpPr>
          <p:cNvPr id="18" name="Rectangle: Rounded Corners 8">
            <a:extLst>
              <a:ext uri="{FF2B5EF4-FFF2-40B4-BE49-F238E27FC236}">
                <a16:creationId xmlns:a16="http://schemas.microsoft.com/office/drawing/2014/main" id="{37916720-F050-D67B-D152-CD816F079156}"/>
              </a:ext>
            </a:extLst>
          </p:cNvPr>
          <p:cNvSpPr/>
          <p:nvPr/>
        </p:nvSpPr>
        <p:spPr>
          <a:xfrm>
            <a:off x="4000362" y="3254920"/>
            <a:ext cx="2943049"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FFF00"/>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4800">
                <a:solidFill>
                  <a:srgbClr val="0070C0"/>
                </a:solidFill>
                <a:latin typeface="UTM Avo" panose="02040603050506020204" pitchFamily="18" charset="0"/>
              </a:rPr>
              <a:t>viên gạch</a:t>
            </a:r>
            <a:endParaRPr lang="en-US" altLang="vi-VN" sz="4800" dirty="0">
              <a:solidFill>
                <a:srgbClr val="0070C0"/>
              </a:solidFill>
              <a:latin typeface="UTM Avo" panose="02040603050506020204" pitchFamily="18" charset="0"/>
            </a:endParaRPr>
          </a:p>
        </p:txBody>
      </p:sp>
      <p:sp>
        <p:nvSpPr>
          <p:cNvPr id="19" name="Rectangle: Rounded Corners 8">
            <a:extLst>
              <a:ext uri="{FF2B5EF4-FFF2-40B4-BE49-F238E27FC236}">
                <a16:creationId xmlns:a16="http://schemas.microsoft.com/office/drawing/2014/main" id="{37916720-F050-D67B-D152-CD816F079156}"/>
              </a:ext>
            </a:extLst>
          </p:cNvPr>
          <p:cNvSpPr/>
          <p:nvPr/>
        </p:nvSpPr>
        <p:spPr>
          <a:xfrm>
            <a:off x="7636748" y="3254920"/>
            <a:ext cx="2875967"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solidFill>
            <a:srgbClr val="FFFF00"/>
          </a:solidFill>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vi-VN" sz="4800">
                <a:solidFill>
                  <a:srgbClr val="0070C0"/>
                </a:solidFill>
                <a:latin typeface="UTM Avo" panose="02040603050506020204" pitchFamily="18" charset="0"/>
              </a:rPr>
              <a:t>nghẹt thở</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95098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17" grpId="0" bldLvl="0" animBg="1"/>
      <p:bldP spid="18" grpId="0" bldLvl="0" animBg="1"/>
      <p:bldP spid="1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BABA509-3A73-BE37-456F-DDDAB29AA58D}"/>
              </a:ext>
            </a:extLst>
          </p:cNvPr>
          <p:cNvPicPr/>
          <p:nvPr/>
        </p:nvPicPr>
        <p:blipFill>
          <a:blip r:embed="rId3"/>
          <a:stretch>
            <a:fillRect/>
          </a:stretch>
        </p:blipFill>
        <p:spPr>
          <a:xfrm>
            <a:off x="-150724" y="-100484"/>
            <a:ext cx="12342724" cy="6958484"/>
          </a:xfrm>
          <a:prstGeom prst="rect">
            <a:avLst/>
          </a:prstGeom>
          <a:noFill/>
          <a:ln>
            <a:noFill/>
          </a:ln>
        </p:spPr>
      </p:pic>
      <p:sp>
        <p:nvSpPr>
          <p:cNvPr id="13" name="Rectangle: Rounded Corners 8">
            <a:extLst>
              <a:ext uri="{FF2B5EF4-FFF2-40B4-BE49-F238E27FC236}">
                <a16:creationId xmlns:a16="http://schemas.microsoft.com/office/drawing/2014/main" id="{3B10CC8B-5F7C-DDF0-A24C-75673EA30E0F}"/>
              </a:ext>
            </a:extLst>
          </p:cNvPr>
          <p:cNvSpPr/>
          <p:nvPr/>
        </p:nvSpPr>
        <p:spPr>
          <a:xfrm>
            <a:off x="1024928" y="1754393"/>
            <a:ext cx="9897629" cy="797877"/>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vi-VN" altLang="vi-VN" sz="3200">
                <a:solidFill>
                  <a:srgbClr val="FF0000"/>
                </a:solidFill>
                <a:latin typeface="UTM Avo" panose="02040603050506020204" pitchFamily="18" charset="0"/>
              </a:rPr>
              <a:t>Chuyên dụng: </a:t>
            </a:r>
            <a:r>
              <a:rPr lang="vi-VN" altLang="vi-VN" sz="3200">
                <a:solidFill>
                  <a:srgbClr val="0070C0"/>
                </a:solidFill>
                <a:latin typeface="UTM Avo" panose="02040603050506020204" pitchFamily="18" charset="0"/>
              </a:rPr>
              <a:t>dùng riêng cho những việc, những mục đích nhất định</a:t>
            </a:r>
            <a:endParaRPr lang="en-US" altLang="vi-VN" sz="3200" dirty="0">
              <a:solidFill>
                <a:srgbClr val="0070C0"/>
              </a:solidFill>
              <a:latin typeface="UTM Avo" panose="02040603050506020204" pitchFamily="18" charset="0"/>
            </a:endParaRPr>
          </a:p>
        </p:txBody>
      </p:sp>
      <p:sp>
        <p:nvSpPr>
          <p:cNvPr id="18" name="Rectangle: Rounded Corners 8">
            <a:extLst>
              <a:ext uri="{FF2B5EF4-FFF2-40B4-BE49-F238E27FC236}">
                <a16:creationId xmlns:a16="http://schemas.microsoft.com/office/drawing/2014/main" id="{37916720-F050-D67B-D152-CD816F079156}"/>
              </a:ext>
            </a:extLst>
          </p:cNvPr>
          <p:cNvSpPr/>
          <p:nvPr/>
        </p:nvSpPr>
        <p:spPr>
          <a:xfrm>
            <a:off x="984736" y="2552270"/>
            <a:ext cx="9897629"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a:noFill/>
          </a:ln>
        </p:spPr>
        <p:style>
          <a:lnRef idx="2">
            <a:schemeClr val="accent1"/>
          </a:lnRef>
          <a:fillRef idx="1">
            <a:schemeClr val="lt1"/>
          </a:fillRef>
          <a:effectRef idx="0">
            <a:schemeClr val="accent1"/>
          </a:effectRef>
          <a:fontRef idx="minor">
            <a:schemeClr val="dk1"/>
          </a:fontRef>
        </p:style>
        <p:txBody>
          <a:bodyPr rtlCol="0" anchor="ctr"/>
          <a:lstStyle/>
          <a:p>
            <a:r>
              <a:rPr lang="vi-VN" altLang="vi-VN" sz="3200">
                <a:solidFill>
                  <a:srgbClr val="FF0000"/>
                </a:solidFill>
                <a:latin typeface="UTM Avo" panose="02040603050506020204" pitchFamily="18" charset="0"/>
              </a:rPr>
              <a:t>Phương án: </a:t>
            </a:r>
            <a:r>
              <a:rPr lang="vi-VN" altLang="vi-VN" sz="3200">
                <a:solidFill>
                  <a:srgbClr val="0070C0"/>
                </a:solidFill>
                <a:latin typeface="UTM Avo" panose="02040603050506020204" pitchFamily="18" charset="0"/>
              </a:rPr>
              <a:t>dự kiến về cách thức, trình tự tiến hành công việc trong điều kiện, hoàn cảnh nào đó.</a:t>
            </a:r>
            <a:endParaRPr lang="en-US" altLang="vi-VN" sz="3200" dirty="0">
              <a:solidFill>
                <a:srgbClr val="0070C0"/>
              </a:solidFill>
              <a:latin typeface="UTM Avo" panose="02040603050506020204" pitchFamily="18" charset="0"/>
            </a:endParaRPr>
          </a:p>
        </p:txBody>
      </p:sp>
      <p:sp>
        <p:nvSpPr>
          <p:cNvPr id="19" name="Rectangle: Rounded Corners 8">
            <a:extLst>
              <a:ext uri="{FF2B5EF4-FFF2-40B4-BE49-F238E27FC236}">
                <a16:creationId xmlns:a16="http://schemas.microsoft.com/office/drawing/2014/main" id="{37916720-F050-D67B-D152-CD816F079156}"/>
              </a:ext>
            </a:extLst>
          </p:cNvPr>
          <p:cNvSpPr/>
          <p:nvPr/>
        </p:nvSpPr>
        <p:spPr>
          <a:xfrm>
            <a:off x="1034988" y="3429000"/>
            <a:ext cx="9957909"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vi-VN" altLang="vi-VN" sz="3100">
                <a:solidFill>
                  <a:srgbClr val="FF0000"/>
                </a:solidFill>
                <a:latin typeface="UTM Avo" panose="02040603050506020204" pitchFamily="18" charset="0"/>
              </a:rPr>
              <a:t>Cẩn trọng: </a:t>
            </a:r>
            <a:r>
              <a:rPr lang="vi-VN" altLang="vi-VN" sz="3100">
                <a:solidFill>
                  <a:srgbClr val="0070C0"/>
                </a:solidFill>
                <a:latin typeface="UTM Avo" panose="02040603050506020204" pitchFamily="18" charset="0"/>
              </a:rPr>
              <a:t>do coi trọng mà có ý thức cẩn thận với việc gì đó</a:t>
            </a:r>
            <a:endParaRPr lang="en-US" altLang="vi-VN" sz="3100" dirty="0">
              <a:solidFill>
                <a:srgbClr val="0070C0"/>
              </a:solidFill>
              <a:latin typeface="UTM Avo" panose="02040603050506020204" pitchFamily="18" charset="0"/>
            </a:endParaRPr>
          </a:p>
        </p:txBody>
      </p:sp>
      <p:sp>
        <p:nvSpPr>
          <p:cNvPr id="20"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21" name="Rectangle: Rounded Corners 8">
            <a:extLst>
              <a:ext uri="{FF2B5EF4-FFF2-40B4-BE49-F238E27FC236}">
                <a16:creationId xmlns:a16="http://schemas.microsoft.com/office/drawing/2014/main" id="{37916720-F050-D67B-D152-CD816F079156}"/>
              </a:ext>
            </a:extLst>
          </p:cNvPr>
          <p:cNvSpPr/>
          <p:nvPr/>
        </p:nvSpPr>
        <p:spPr>
          <a:xfrm>
            <a:off x="1135464" y="4279685"/>
            <a:ext cx="6653504"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noFill/>
          <a:ln w="12700">
            <a:noFill/>
            <a:prstDash val="lgDashDot"/>
          </a:ln>
        </p:spPr>
        <p:style>
          <a:lnRef idx="2">
            <a:schemeClr val="accent6"/>
          </a:lnRef>
          <a:fillRef idx="1">
            <a:schemeClr val="lt1"/>
          </a:fillRef>
          <a:effectRef idx="0">
            <a:schemeClr val="accent6"/>
          </a:effectRef>
          <a:fontRef idx="minor">
            <a:schemeClr val="dk1"/>
          </a:fontRef>
        </p:style>
        <p:txBody>
          <a:bodyPr rtlCol="0" anchor="ctr"/>
          <a:lstStyle/>
          <a:p>
            <a:r>
              <a:rPr lang="vi-VN" altLang="vi-VN" sz="3200">
                <a:solidFill>
                  <a:srgbClr val="FF0000"/>
                </a:solidFill>
                <a:latin typeface="UTM Avo" panose="02040603050506020204" pitchFamily="18" charset="0"/>
              </a:rPr>
              <a:t>Phẩu thuật:  </a:t>
            </a:r>
            <a:r>
              <a:rPr lang="vi-VN" altLang="vi-VN" sz="3200">
                <a:solidFill>
                  <a:srgbClr val="0070C0"/>
                </a:solidFill>
                <a:latin typeface="UTM Avo" panose="02040603050506020204" pitchFamily="18" charset="0"/>
              </a:rPr>
              <a:t>mổ xẻ để chữa bệnh.</a:t>
            </a:r>
            <a:endParaRPr lang="en-US" altLang="vi-VN" sz="32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62543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p:bldP spid="18" grpId="0" bldLvl="0" animBg="1"/>
      <p:bldP spid="19" grpId="0" bldLvl="0"/>
      <p:bldP spid="21" grpId="0" bldLvl="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080115" y="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CF97C1DF-FEBD-1BCA-5CCD-647C02F10EF3}"/>
              </a:ext>
            </a:extLst>
          </p:cNvPr>
          <p:cNvGrpSpPr/>
          <p:nvPr/>
        </p:nvGrpSpPr>
        <p:grpSpPr>
          <a:xfrm>
            <a:off x="494068" y="3499518"/>
            <a:ext cx="10880782" cy="731521"/>
            <a:chOff x="5753100" y="1905000"/>
            <a:chExt cx="4876464" cy="460319"/>
          </a:xfrm>
          <a:solidFill>
            <a:schemeClr val="accent2">
              <a:lumMod val="20000"/>
              <a:lumOff val="80000"/>
              <a:alpha val="67000"/>
            </a:schemeClr>
          </a:solidFill>
        </p:grpSpPr>
        <p:sp>
          <p:nvSpPr>
            <p:cNvPr id="12" name="Hexagon 11">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3" name="Rectangle 12">
              <a:extLst>
                <a:ext uri="{FF2B5EF4-FFF2-40B4-BE49-F238E27FC236}">
                  <a16:creationId xmlns:a16="http://schemas.microsoft.com/office/drawing/2014/main" id="{CA67A672-E78F-2E5B-1E4F-63454F28C778}"/>
                </a:ext>
              </a:extLst>
            </p:cNvPr>
            <p:cNvSpPr/>
            <p:nvPr/>
          </p:nvSpPr>
          <p:spPr>
            <a:xfrm>
              <a:off x="6748862" y="1908119"/>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“17 giờ 49 phút, …</a:t>
              </a:r>
              <a:r>
                <a:rPr lang="vi-VN" sz="3200">
                  <a:solidFill>
                    <a:srgbClr val="002060"/>
                  </a:solidFill>
                  <a:latin typeface="UTM Avo" panose="02040603050506020204" pitchFamily="18" charset="0"/>
                  <a:cs typeface="Times New Roman" panose="02020603050405020304" pitchFamily="18" charset="0"/>
                </a:rPr>
                <a:t>ướt đẫm lưng áo.</a:t>
              </a:r>
              <a:r>
                <a:rPr lang="en-US" sz="3200">
                  <a:solidFill>
                    <a:srgbClr val="002060"/>
                  </a:solidFill>
                  <a:latin typeface="UTM Avo" panose="02040603050506020204" pitchFamily="18" charset="0"/>
                  <a:cs typeface="Times New Roman" panose="02020603050405020304" pitchFamily="18" charset="0"/>
                </a:rPr>
                <a:t>”</a:t>
              </a:r>
              <a:endParaRPr lang="en-US" sz="3200" dirty="0">
                <a:solidFill>
                  <a:srgbClr val="002060"/>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CF97C1DF-FEBD-1BCA-5CCD-647C02F10EF3}"/>
              </a:ext>
            </a:extLst>
          </p:cNvPr>
          <p:cNvGrpSpPr/>
          <p:nvPr/>
        </p:nvGrpSpPr>
        <p:grpSpPr>
          <a:xfrm>
            <a:off x="494068" y="1745531"/>
            <a:ext cx="10880782" cy="731521"/>
            <a:chOff x="5753100" y="1905000"/>
            <a:chExt cx="4876464" cy="460319"/>
          </a:xfrm>
          <a:solidFill>
            <a:schemeClr val="accent2">
              <a:lumMod val="20000"/>
              <a:lumOff val="80000"/>
              <a:alpha val="67000"/>
            </a:schemeClr>
          </a:solidFill>
        </p:grpSpPr>
        <p:sp>
          <p:nvSpPr>
            <p:cNvPr id="18" name="Hexagon 17">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Rectangle 18">
              <a:extLst>
                <a:ext uri="{FF2B5EF4-FFF2-40B4-BE49-F238E27FC236}">
                  <a16:creationId xmlns:a16="http://schemas.microsoft.com/office/drawing/2014/main" id="{CA67A672-E78F-2E5B-1E4F-63454F28C778}"/>
                </a:ext>
              </a:extLst>
            </p:cNvPr>
            <p:cNvSpPr/>
            <p:nvPr/>
          </p:nvSpPr>
          <p:spPr>
            <a:xfrm>
              <a:off x="6748862" y="1908119"/>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“17 giờ 31 phút … mới tìm thấy. ”</a:t>
              </a:r>
            </a:p>
          </p:txBody>
        </p:sp>
      </p:grpSp>
      <p:grpSp>
        <p:nvGrpSpPr>
          <p:cNvPr id="20" name="Group 19">
            <a:extLst>
              <a:ext uri="{FF2B5EF4-FFF2-40B4-BE49-F238E27FC236}">
                <a16:creationId xmlns:a16="http://schemas.microsoft.com/office/drawing/2014/main" id="{CF97C1DF-FEBD-1BCA-5CCD-647C02F10EF3}"/>
              </a:ext>
            </a:extLst>
          </p:cNvPr>
          <p:cNvGrpSpPr/>
          <p:nvPr/>
        </p:nvGrpSpPr>
        <p:grpSpPr>
          <a:xfrm>
            <a:off x="494068" y="2615091"/>
            <a:ext cx="10880782" cy="731521"/>
            <a:chOff x="5753100" y="1905000"/>
            <a:chExt cx="4876464" cy="460319"/>
          </a:xfrm>
          <a:solidFill>
            <a:schemeClr val="accent2">
              <a:lumMod val="20000"/>
              <a:lumOff val="80000"/>
              <a:alpha val="67000"/>
            </a:schemeClr>
          </a:solidFill>
        </p:grpSpPr>
        <p:sp>
          <p:nvSpPr>
            <p:cNvPr id="21" name="Hexagon 20">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2" name="Rectangle 21">
              <a:extLst>
                <a:ext uri="{FF2B5EF4-FFF2-40B4-BE49-F238E27FC236}">
                  <a16:creationId xmlns:a16="http://schemas.microsoft.com/office/drawing/2014/main" id="{CA67A672-E78F-2E5B-1E4F-63454F28C778}"/>
                </a:ext>
              </a:extLst>
            </p:cNvPr>
            <p:cNvSpPr/>
            <p:nvPr/>
          </p:nvSpPr>
          <p:spPr>
            <a:xfrm>
              <a:off x="6748862" y="1908119"/>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“Các chiến sĩ  …</a:t>
              </a:r>
              <a:r>
                <a:rPr lang="vi-VN" sz="3200">
                  <a:solidFill>
                    <a:srgbClr val="002060"/>
                  </a:solidFill>
                  <a:latin typeface="UTM Avo" panose="02040603050506020204" pitchFamily="18" charset="0"/>
                  <a:cs typeface="Times New Roman" panose="02020603050405020304" pitchFamily="18" charset="0"/>
                </a:rPr>
                <a:t>tổn thương cháu bé</a:t>
              </a:r>
              <a:r>
                <a:rPr lang="en-US" sz="3200">
                  <a:solidFill>
                    <a:srgbClr val="002060"/>
                  </a:solidFill>
                  <a:latin typeface="UTM Avo" panose="02040603050506020204" pitchFamily="18" charset="0"/>
                  <a:cs typeface="Times New Roman" panose="02020603050405020304" pitchFamily="18" charset="0"/>
                </a:rPr>
                <a:t>.”</a:t>
              </a:r>
              <a:endParaRPr lang="en-US" sz="3200" dirty="0">
                <a:solidFill>
                  <a:srgbClr val="002060"/>
                </a:solidFill>
                <a:latin typeface="UTM Avo" panose="02040603050506020204" pitchFamily="18" charset="0"/>
                <a:cs typeface="Times New Roman" panose="02020603050405020304" pitchFamily="18" charset="0"/>
              </a:endParaRPr>
            </a:p>
          </p:txBody>
        </p:sp>
      </p:grpSp>
      <p:grpSp>
        <p:nvGrpSpPr>
          <p:cNvPr id="23" name="Group 22">
            <a:extLst>
              <a:ext uri="{FF2B5EF4-FFF2-40B4-BE49-F238E27FC236}">
                <a16:creationId xmlns:a16="http://schemas.microsoft.com/office/drawing/2014/main" id="{CF97C1DF-FEBD-1BCA-5CCD-647C02F10EF3}"/>
              </a:ext>
            </a:extLst>
          </p:cNvPr>
          <p:cNvGrpSpPr/>
          <p:nvPr/>
        </p:nvGrpSpPr>
        <p:grpSpPr>
          <a:xfrm>
            <a:off x="494068" y="882932"/>
            <a:ext cx="10880782" cy="731521"/>
            <a:chOff x="5753100" y="1905000"/>
            <a:chExt cx="4876464" cy="460319"/>
          </a:xfrm>
          <a:solidFill>
            <a:schemeClr val="accent2">
              <a:lumMod val="20000"/>
              <a:lumOff val="80000"/>
              <a:alpha val="67000"/>
            </a:schemeClr>
          </a:solidFill>
        </p:grpSpPr>
        <p:sp>
          <p:nvSpPr>
            <p:cNvPr id="24" name="Hexagon 23">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5" name="Rectangle 24">
              <a:extLst>
                <a:ext uri="{FF2B5EF4-FFF2-40B4-BE49-F238E27FC236}">
                  <a16:creationId xmlns:a16="http://schemas.microsoft.com/office/drawing/2014/main" id="{CA67A672-E78F-2E5B-1E4F-63454F28C778}"/>
                </a:ext>
              </a:extLst>
            </p:cNvPr>
            <p:cNvSpPr/>
            <p:nvPr/>
          </p:nvSpPr>
          <p:spPr>
            <a:xfrm>
              <a:off x="6748862" y="1908119"/>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đầu đến …</a:t>
              </a:r>
              <a:r>
                <a:rPr lang="vi-VN" sz="3200">
                  <a:solidFill>
                    <a:srgbClr val="002060"/>
                  </a:solidFill>
                  <a:latin typeface="UTM Avo" panose="02040603050506020204" pitchFamily="18" charset="0"/>
                  <a:cs typeface="Times New Roman" panose="02020603050405020304" pitchFamily="18" charset="0"/>
                </a:rPr>
                <a:t>nối đuôi nhau lên đường</a:t>
              </a:r>
              <a:r>
                <a:rPr lang="en-US" sz="3200">
                  <a:solidFill>
                    <a:srgbClr val="002060"/>
                  </a:solidFill>
                  <a:latin typeface="UTM Avo" panose="02040603050506020204" pitchFamily="18" charset="0"/>
                  <a:cs typeface="Times New Roman" panose="02020603050405020304" pitchFamily="18" charset="0"/>
                </a:rPr>
                <a:t>.”</a:t>
              </a:r>
            </a:p>
          </p:txBody>
        </p:sp>
      </p:grpSp>
      <p:grpSp>
        <p:nvGrpSpPr>
          <p:cNvPr id="26" name="Group 25">
            <a:extLst>
              <a:ext uri="{FF2B5EF4-FFF2-40B4-BE49-F238E27FC236}">
                <a16:creationId xmlns:a16="http://schemas.microsoft.com/office/drawing/2014/main" id="{CF97C1DF-FEBD-1BCA-5CCD-647C02F10EF3}"/>
              </a:ext>
            </a:extLst>
          </p:cNvPr>
          <p:cNvGrpSpPr/>
          <p:nvPr/>
        </p:nvGrpSpPr>
        <p:grpSpPr>
          <a:xfrm>
            <a:off x="494069" y="4344522"/>
            <a:ext cx="10880782" cy="731521"/>
            <a:chOff x="5753100" y="1905000"/>
            <a:chExt cx="4952970" cy="460319"/>
          </a:xfrm>
          <a:solidFill>
            <a:schemeClr val="accent2">
              <a:lumMod val="20000"/>
              <a:lumOff val="80000"/>
              <a:alpha val="67000"/>
            </a:schemeClr>
          </a:solidFill>
        </p:grpSpPr>
        <p:sp>
          <p:nvSpPr>
            <p:cNvPr id="27" name="Hexagon 26">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8" name="Rectangle 27">
              <a:extLst>
                <a:ext uri="{FF2B5EF4-FFF2-40B4-BE49-F238E27FC236}">
                  <a16:creationId xmlns:a16="http://schemas.microsoft.com/office/drawing/2014/main" id="{CA67A672-E78F-2E5B-1E4F-63454F28C778}"/>
                </a:ext>
              </a:extLst>
            </p:cNvPr>
            <p:cNvSpPr/>
            <p:nvPr/>
          </p:nvSpPr>
          <p:spPr>
            <a:xfrm>
              <a:off x="6748862" y="1908119"/>
              <a:ext cx="395720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a:t>
              </a:r>
              <a:r>
                <a:rPr lang="vi-VN" sz="3200">
                  <a:latin typeface="UTM Avo" panose="02040603050506020204" pitchFamily="18" charset="0"/>
                  <a:cs typeface="Times New Roman" panose="02020603050405020304" pitchFamily="18" charset="0"/>
                </a:rPr>
                <a:t>Đúng 18 giờ 3 phút, </a:t>
              </a:r>
              <a:r>
                <a:rPr lang="en-US" sz="3200">
                  <a:solidFill>
                    <a:srgbClr val="002060"/>
                  </a:solidFill>
                  <a:latin typeface="UTM Avo" panose="02040603050506020204" pitchFamily="18" charset="0"/>
                  <a:cs typeface="Times New Roman" panose="02020603050405020304" pitchFamily="18" charset="0"/>
                </a:rPr>
                <a:t>…</a:t>
              </a:r>
              <a:r>
                <a:rPr lang="vi-VN" sz="3200">
                  <a:solidFill>
                    <a:srgbClr val="002060"/>
                  </a:solidFill>
                  <a:latin typeface="UTM Avo" panose="02040603050506020204" pitchFamily="18" charset="0"/>
                  <a:cs typeface="Times New Roman" panose="02020603050405020304" pitchFamily="18" charset="0"/>
                </a:rPr>
                <a:t> Cháu đói!</a:t>
              </a:r>
              <a:r>
                <a:rPr lang="en-US" sz="3200">
                  <a:solidFill>
                    <a:srgbClr val="002060"/>
                  </a:solidFill>
                  <a:latin typeface="UTM Avo" panose="02040603050506020204" pitchFamily="18" charset="0"/>
                  <a:cs typeface="Times New Roman" panose="02020603050405020304" pitchFamily="18" charset="0"/>
                </a:rPr>
                <a:t> ”</a:t>
              </a:r>
              <a:endParaRPr lang="en-US" sz="3200" dirty="0">
                <a:solidFill>
                  <a:srgbClr val="002060"/>
                </a:solidFill>
                <a:latin typeface="UTM Avo" panose="020406030505060202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CF97C1DF-FEBD-1BCA-5CCD-647C02F10EF3}"/>
              </a:ext>
            </a:extLst>
          </p:cNvPr>
          <p:cNvGrpSpPr/>
          <p:nvPr/>
        </p:nvGrpSpPr>
        <p:grpSpPr>
          <a:xfrm>
            <a:off x="407865" y="5237868"/>
            <a:ext cx="10880782" cy="731521"/>
            <a:chOff x="5753100" y="1905000"/>
            <a:chExt cx="4876464" cy="460319"/>
          </a:xfrm>
          <a:solidFill>
            <a:schemeClr val="accent2">
              <a:lumMod val="20000"/>
              <a:lumOff val="80000"/>
              <a:alpha val="67000"/>
            </a:schemeClr>
          </a:solidFill>
        </p:grpSpPr>
        <p:sp>
          <p:nvSpPr>
            <p:cNvPr id="30" name="Hexagon 29">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1" name="Rectangle 30">
              <a:extLst>
                <a:ext uri="{FF2B5EF4-FFF2-40B4-BE49-F238E27FC236}">
                  <a16:creationId xmlns:a16="http://schemas.microsoft.com/office/drawing/2014/main" id="{CA67A672-E78F-2E5B-1E4F-63454F28C778}"/>
                </a:ext>
              </a:extLst>
            </p:cNvPr>
            <p:cNvSpPr/>
            <p:nvPr/>
          </p:nvSpPr>
          <p:spPr>
            <a:xfrm>
              <a:off x="6748862" y="1908119"/>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“Sau 32 phút nghẹt thở, …” đến hết</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32" name="Hexagon 31">
            <a:extLst>
              <a:ext uri="{FF2B5EF4-FFF2-40B4-BE49-F238E27FC236}">
                <a16:creationId xmlns:a16="http://schemas.microsoft.com/office/drawing/2014/main" id="{A7E39F6C-9E47-876E-D129-F4DBF867941F}"/>
              </a:ext>
            </a:extLst>
          </p:cNvPr>
          <p:cNvSpPr/>
          <p:nvPr/>
        </p:nvSpPr>
        <p:spPr>
          <a:xfrm>
            <a:off x="602901" y="971208"/>
            <a:ext cx="1932423"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1</a:t>
            </a:r>
            <a:endParaRPr lang="en-US" sz="3200" b="1" dirty="0">
              <a:solidFill>
                <a:srgbClr val="002060"/>
              </a:solidFill>
              <a:latin typeface="UTM Avo" panose="02040603050506020204" pitchFamily="18" charset="0"/>
              <a:cs typeface="Times New Roman" panose="02020603050405020304" pitchFamily="18" charset="0"/>
            </a:endParaRPr>
          </a:p>
        </p:txBody>
      </p:sp>
      <p:sp>
        <p:nvSpPr>
          <p:cNvPr id="33" name="Hexagon 32">
            <a:extLst>
              <a:ext uri="{FF2B5EF4-FFF2-40B4-BE49-F238E27FC236}">
                <a16:creationId xmlns:a16="http://schemas.microsoft.com/office/drawing/2014/main" id="{A7E39F6C-9E47-876E-D129-F4DBF867941F}"/>
              </a:ext>
            </a:extLst>
          </p:cNvPr>
          <p:cNvSpPr/>
          <p:nvPr/>
        </p:nvSpPr>
        <p:spPr>
          <a:xfrm>
            <a:off x="602902" y="1833807"/>
            <a:ext cx="1932422"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2</a:t>
            </a:r>
            <a:endParaRPr lang="en-US" sz="3200" b="1" dirty="0">
              <a:solidFill>
                <a:srgbClr val="002060"/>
              </a:solidFill>
              <a:latin typeface="UTM Avo" panose="02040603050506020204" pitchFamily="18" charset="0"/>
              <a:cs typeface="Times New Roman" panose="02020603050405020304" pitchFamily="18" charset="0"/>
            </a:endParaRPr>
          </a:p>
        </p:txBody>
      </p:sp>
      <p:sp>
        <p:nvSpPr>
          <p:cNvPr id="34" name="Hexagon 33">
            <a:extLst>
              <a:ext uri="{FF2B5EF4-FFF2-40B4-BE49-F238E27FC236}">
                <a16:creationId xmlns:a16="http://schemas.microsoft.com/office/drawing/2014/main" id="{A7E39F6C-9E47-876E-D129-F4DBF867941F}"/>
              </a:ext>
            </a:extLst>
          </p:cNvPr>
          <p:cNvSpPr/>
          <p:nvPr/>
        </p:nvSpPr>
        <p:spPr>
          <a:xfrm>
            <a:off x="574438" y="2709663"/>
            <a:ext cx="1932422"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3</a:t>
            </a:r>
            <a:endParaRPr lang="en-US" sz="3200" b="1" dirty="0">
              <a:solidFill>
                <a:srgbClr val="002060"/>
              </a:solidFill>
              <a:latin typeface="UTM Avo" panose="02040603050506020204" pitchFamily="18" charset="0"/>
              <a:cs typeface="Times New Roman" panose="02020603050405020304" pitchFamily="18" charset="0"/>
            </a:endParaRPr>
          </a:p>
        </p:txBody>
      </p:sp>
      <p:sp>
        <p:nvSpPr>
          <p:cNvPr id="35" name="Hexagon 34">
            <a:extLst>
              <a:ext uri="{FF2B5EF4-FFF2-40B4-BE49-F238E27FC236}">
                <a16:creationId xmlns:a16="http://schemas.microsoft.com/office/drawing/2014/main" id="{A7E39F6C-9E47-876E-D129-F4DBF867941F}"/>
              </a:ext>
            </a:extLst>
          </p:cNvPr>
          <p:cNvSpPr/>
          <p:nvPr/>
        </p:nvSpPr>
        <p:spPr>
          <a:xfrm>
            <a:off x="574438" y="3587794"/>
            <a:ext cx="1932422"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4</a:t>
            </a:r>
            <a:endParaRPr lang="en-US" sz="3200" b="1" dirty="0">
              <a:solidFill>
                <a:srgbClr val="002060"/>
              </a:solidFill>
              <a:latin typeface="UTM Avo" panose="02040603050506020204" pitchFamily="18" charset="0"/>
              <a:cs typeface="Times New Roman" panose="02020603050405020304" pitchFamily="18" charset="0"/>
            </a:endParaRPr>
          </a:p>
        </p:txBody>
      </p:sp>
      <p:sp>
        <p:nvSpPr>
          <p:cNvPr id="36" name="Hexagon 35">
            <a:extLst>
              <a:ext uri="{FF2B5EF4-FFF2-40B4-BE49-F238E27FC236}">
                <a16:creationId xmlns:a16="http://schemas.microsoft.com/office/drawing/2014/main" id="{A7E39F6C-9E47-876E-D129-F4DBF867941F}"/>
              </a:ext>
            </a:extLst>
          </p:cNvPr>
          <p:cNvSpPr/>
          <p:nvPr/>
        </p:nvSpPr>
        <p:spPr>
          <a:xfrm>
            <a:off x="591586" y="4427841"/>
            <a:ext cx="1932422"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5</a:t>
            </a:r>
            <a:endParaRPr lang="en-US" sz="3200" b="1" dirty="0">
              <a:solidFill>
                <a:srgbClr val="002060"/>
              </a:solidFill>
              <a:latin typeface="UTM Avo" panose="02040603050506020204" pitchFamily="18" charset="0"/>
              <a:cs typeface="Times New Roman" panose="02020603050405020304" pitchFamily="18" charset="0"/>
            </a:endParaRPr>
          </a:p>
        </p:txBody>
      </p:sp>
      <p:sp>
        <p:nvSpPr>
          <p:cNvPr id="37" name="Hexagon 36">
            <a:extLst>
              <a:ext uri="{FF2B5EF4-FFF2-40B4-BE49-F238E27FC236}">
                <a16:creationId xmlns:a16="http://schemas.microsoft.com/office/drawing/2014/main" id="{A7E39F6C-9E47-876E-D129-F4DBF867941F}"/>
              </a:ext>
            </a:extLst>
          </p:cNvPr>
          <p:cNvSpPr/>
          <p:nvPr/>
        </p:nvSpPr>
        <p:spPr>
          <a:xfrm>
            <a:off x="494068" y="5321187"/>
            <a:ext cx="1932422"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6</a:t>
            </a:r>
            <a:endParaRPr lang="en-US" sz="3200" b="1" dirty="0">
              <a:solidFill>
                <a:srgbClr val="002060"/>
              </a:solidFill>
              <a:latin typeface="UTM Avo" panose="02040603050506020204" pitchFamily="18" charset="0"/>
              <a:cs typeface="Times New Roman" panose="02020603050405020304" pitchFamily="18" charset="0"/>
            </a:endParaRPr>
          </a:p>
        </p:txBody>
      </p:sp>
      <p:pic>
        <p:nvPicPr>
          <p:cNvPr id="38" name="Picture 3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640580"/>
            <a:ext cx="12275820" cy="2203450"/>
          </a:xfrm>
          <a:prstGeom prst="rect">
            <a:avLst/>
          </a:prstGeom>
          <a:noFill/>
        </p:spPr>
      </p:pic>
    </p:spTree>
    <p:extLst>
      <p:ext uri="{BB962C8B-B14F-4D97-AF65-F5344CB8AC3E}">
        <p14:creationId xmlns:p14="http://schemas.microsoft.com/office/powerpoint/2010/main" val="33143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0-#ppt_w/2"/>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12"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0-#ppt_w/2"/>
                                          </p:val>
                                        </p:tav>
                                        <p:tav tm="100000">
                                          <p:val>
                                            <p:strVal val="#ppt_x"/>
                                          </p:val>
                                        </p:tav>
                                      </p:tavLst>
                                    </p:anim>
                                    <p:anim calcmode="lin" valueType="num">
                                      <p:cBhvr additive="base">
                                        <p:cTn id="4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0-#ppt_w/2"/>
                                          </p:val>
                                        </p:tav>
                                        <p:tav tm="100000">
                                          <p:val>
                                            <p:strVal val="#ppt_x"/>
                                          </p:val>
                                        </p:tav>
                                      </p:tavLst>
                                    </p:anim>
                                    <p:anim calcmode="lin" valueType="num">
                                      <p:cBhvr additive="base">
                                        <p:cTn id="5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500" fill="hold"/>
                                        <p:tgtEl>
                                          <p:spTgt spid="35"/>
                                        </p:tgtEl>
                                        <p:attrNameLst>
                                          <p:attrName>ppt_x</p:attrName>
                                        </p:attrNameLst>
                                      </p:cBhvr>
                                      <p:tavLst>
                                        <p:tav tm="0">
                                          <p:val>
                                            <p:strVal val="0-#ppt_w/2"/>
                                          </p:val>
                                        </p:tav>
                                        <p:tav tm="100000">
                                          <p:val>
                                            <p:strVal val="#ppt_x"/>
                                          </p:val>
                                        </p:tav>
                                      </p:tavLst>
                                    </p:anim>
                                    <p:anim calcmode="lin" valueType="num">
                                      <p:cBhvr additive="base">
                                        <p:cTn id="57"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9"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0-#ppt_w/2"/>
                                          </p:val>
                                        </p:tav>
                                        <p:tav tm="100000">
                                          <p:val>
                                            <p:strVal val="#ppt_x"/>
                                          </p:val>
                                        </p:tav>
                                      </p:tavLst>
                                    </p:anim>
                                    <p:anim calcmode="lin" valueType="num">
                                      <p:cBhvr additive="base">
                                        <p:cTn id="63"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9"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 calcmode="lin" valueType="num">
                                      <p:cBhvr additive="base">
                                        <p:cTn id="68" dur="500" fill="hold"/>
                                        <p:tgtEl>
                                          <p:spTgt spid="36"/>
                                        </p:tgtEl>
                                        <p:attrNameLst>
                                          <p:attrName>ppt_x</p:attrName>
                                        </p:attrNameLst>
                                      </p:cBhvr>
                                      <p:tavLst>
                                        <p:tav tm="0">
                                          <p:val>
                                            <p:strVal val="0-#ppt_w/2"/>
                                          </p:val>
                                        </p:tav>
                                        <p:tav tm="100000">
                                          <p:val>
                                            <p:strVal val="#ppt_x"/>
                                          </p:val>
                                        </p:tav>
                                      </p:tavLst>
                                    </p:anim>
                                    <p:anim calcmode="lin" valueType="num">
                                      <p:cBhvr additive="base">
                                        <p:cTn id="69"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ppt_x"/>
                                          </p:val>
                                        </p:tav>
                                        <p:tav tm="100000">
                                          <p:val>
                                            <p:strVal val="#ppt_x"/>
                                          </p:val>
                                        </p:tav>
                                      </p:tavLst>
                                    </p:anim>
                                    <p:anim calcmode="lin" valueType="num">
                                      <p:cBhvr additive="base">
                                        <p:cTn id="75"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1"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 calcmode="lin" valueType="num">
                                      <p:cBhvr additive="base">
                                        <p:cTn id="80" dur="500" fill="hold"/>
                                        <p:tgtEl>
                                          <p:spTgt spid="37"/>
                                        </p:tgtEl>
                                        <p:attrNameLst>
                                          <p:attrName>ppt_x</p:attrName>
                                        </p:attrNameLst>
                                      </p:cBhvr>
                                      <p:tavLst>
                                        <p:tav tm="0">
                                          <p:val>
                                            <p:strVal val="#ppt_x"/>
                                          </p:val>
                                        </p:tav>
                                        <p:tav tm="100000">
                                          <p:val>
                                            <p:strVal val="#ppt_x"/>
                                          </p:val>
                                        </p:tav>
                                      </p:tavLst>
                                    </p:anim>
                                    <p:anim calcmode="lin" valueType="num">
                                      <p:cBhvr additive="base">
                                        <p:cTn id="81"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2" grpId="0" animBg="1"/>
      <p:bldP spid="33" grpId="0" animBg="1"/>
      <p:bldP spid="34" grpId="0" animBg="1"/>
      <p:bldP spid="35" grpId="0" animBg="1"/>
      <p:bldP spid="36"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12" name="Rectangle: Rounded Corners 34">
            <a:extLst>
              <a:ext uri="{FF2B5EF4-FFF2-40B4-BE49-F238E27FC236}">
                <a16:creationId xmlns:a16="http://schemas.microsoft.com/office/drawing/2014/main" id="{DDE22D18-D7F0-6B4F-3D53-66B11D020E0D}"/>
              </a:ext>
            </a:extLst>
          </p:cNvPr>
          <p:cNvSpPr/>
          <p:nvPr/>
        </p:nvSpPr>
        <p:spPr>
          <a:xfrm>
            <a:off x="5074920" y="2690517"/>
            <a:ext cx="6853751" cy="2824655"/>
          </a:xfrm>
          <a:custGeom>
            <a:avLst/>
            <a:gdLst>
              <a:gd name="connsiteX0" fmla="*/ 0 w 6853751"/>
              <a:gd name="connsiteY0" fmla="*/ 569789 h 2824655"/>
              <a:gd name="connsiteX1" fmla="*/ 653653 w 6853751"/>
              <a:gd name="connsiteY1" fmla="*/ 0 h 2824655"/>
              <a:gd name="connsiteX2" fmla="*/ 1446003 w 6853751"/>
              <a:gd name="connsiteY2" fmla="*/ 0 h 2824655"/>
              <a:gd name="connsiteX3" fmla="*/ 2127422 w 6853751"/>
              <a:gd name="connsiteY3" fmla="*/ 0 h 2824655"/>
              <a:gd name="connsiteX4" fmla="*/ 2808843 w 6853751"/>
              <a:gd name="connsiteY4" fmla="*/ 0 h 2824655"/>
              <a:gd name="connsiteX5" fmla="*/ 3656656 w 6853751"/>
              <a:gd name="connsiteY5" fmla="*/ 0 h 2824655"/>
              <a:gd name="connsiteX6" fmla="*/ 4282611 w 6853751"/>
              <a:gd name="connsiteY6" fmla="*/ 0 h 2824655"/>
              <a:gd name="connsiteX7" fmla="*/ 4964031 w 6853751"/>
              <a:gd name="connsiteY7" fmla="*/ 0 h 2824655"/>
              <a:gd name="connsiteX8" fmla="*/ 6200096 w 6853751"/>
              <a:gd name="connsiteY8" fmla="*/ 0 h 2824655"/>
              <a:gd name="connsiteX9" fmla="*/ 6853751 w 6853751"/>
              <a:gd name="connsiteY9" fmla="*/ 569789 h 2824655"/>
              <a:gd name="connsiteX10" fmla="*/ 6853751 w 6853751"/>
              <a:gd name="connsiteY10" fmla="*/ 1148332 h 2824655"/>
              <a:gd name="connsiteX11" fmla="*/ 6853751 w 6853751"/>
              <a:gd name="connsiteY11" fmla="*/ 1710024 h 2824655"/>
              <a:gd name="connsiteX12" fmla="*/ 6853751 w 6853751"/>
              <a:gd name="connsiteY12" fmla="*/ 2254865 h 2824655"/>
              <a:gd name="connsiteX13" fmla="*/ 6200096 w 6853751"/>
              <a:gd name="connsiteY13" fmla="*/ 2824655 h 2824655"/>
              <a:gd name="connsiteX14" fmla="*/ 5407747 w 6853751"/>
              <a:gd name="connsiteY14" fmla="*/ 2824655 h 2824655"/>
              <a:gd name="connsiteX15" fmla="*/ 4615399 w 6853751"/>
              <a:gd name="connsiteY15" fmla="*/ 2824655 h 2824655"/>
              <a:gd name="connsiteX16" fmla="*/ 3767584 w 6853751"/>
              <a:gd name="connsiteY16" fmla="*/ 2824655 h 2824655"/>
              <a:gd name="connsiteX17" fmla="*/ 3363487 w 6853751"/>
              <a:gd name="connsiteY17" fmla="*/ 2824655 h 2824655"/>
              <a:gd name="connsiteX18" fmla="*/ 2975236 w 6853751"/>
              <a:gd name="connsiteY18" fmla="*/ 2824655 h 2824655"/>
              <a:gd name="connsiteX19" fmla="*/ 2238350 w 6853751"/>
              <a:gd name="connsiteY19" fmla="*/ 2824655 h 2824655"/>
              <a:gd name="connsiteX20" fmla="*/ 1501466 w 6853751"/>
              <a:gd name="connsiteY20" fmla="*/ 2824655 h 2824655"/>
              <a:gd name="connsiteX21" fmla="*/ 653653 w 6853751"/>
              <a:gd name="connsiteY21" fmla="*/ 2824655 h 2824655"/>
              <a:gd name="connsiteX22" fmla="*/ 0 w 6853751"/>
              <a:gd name="connsiteY22" fmla="*/ 2254865 h 2824655"/>
              <a:gd name="connsiteX23" fmla="*/ 0 w 6853751"/>
              <a:gd name="connsiteY23" fmla="*/ 1693173 h 2824655"/>
              <a:gd name="connsiteX24" fmla="*/ 0 w 6853751"/>
              <a:gd name="connsiteY24" fmla="*/ 1097779 h 2824655"/>
              <a:gd name="connsiteX25" fmla="*/ 0 w 6853751"/>
              <a:gd name="connsiteY25" fmla="*/ 569789 h 2824655"/>
              <a:gd name="connsiteX0" fmla="*/ 0 w 6853751"/>
              <a:gd name="connsiteY0" fmla="*/ 569789 h 2824655"/>
              <a:gd name="connsiteX1" fmla="*/ 653653 w 6853751"/>
              <a:gd name="connsiteY1" fmla="*/ 0 h 2824655"/>
              <a:gd name="connsiteX2" fmla="*/ 1501466 w 6853751"/>
              <a:gd name="connsiteY2" fmla="*/ 0 h 2824655"/>
              <a:gd name="connsiteX3" fmla="*/ 2182887 w 6853751"/>
              <a:gd name="connsiteY3" fmla="*/ 0 h 2824655"/>
              <a:gd name="connsiteX4" fmla="*/ 2864307 w 6853751"/>
              <a:gd name="connsiteY4" fmla="*/ 0 h 2824655"/>
              <a:gd name="connsiteX5" fmla="*/ 3712120 w 6853751"/>
              <a:gd name="connsiteY5" fmla="*/ 0 h 2824655"/>
              <a:gd name="connsiteX6" fmla="*/ 4449004 w 6853751"/>
              <a:gd name="connsiteY6" fmla="*/ 0 h 2824655"/>
              <a:gd name="connsiteX7" fmla="*/ 5352283 w 6853751"/>
              <a:gd name="connsiteY7" fmla="*/ 0 h 2824655"/>
              <a:gd name="connsiteX8" fmla="*/ 6200096 w 6853751"/>
              <a:gd name="connsiteY8" fmla="*/ 0 h 2824655"/>
              <a:gd name="connsiteX9" fmla="*/ 6853751 w 6853751"/>
              <a:gd name="connsiteY9" fmla="*/ 569789 h 2824655"/>
              <a:gd name="connsiteX10" fmla="*/ 6853751 w 6853751"/>
              <a:gd name="connsiteY10" fmla="*/ 1097779 h 2824655"/>
              <a:gd name="connsiteX11" fmla="*/ 6853751 w 6853751"/>
              <a:gd name="connsiteY11" fmla="*/ 1693173 h 2824655"/>
              <a:gd name="connsiteX12" fmla="*/ 6853751 w 6853751"/>
              <a:gd name="connsiteY12" fmla="*/ 2254865 h 2824655"/>
              <a:gd name="connsiteX13" fmla="*/ 6200096 w 6853751"/>
              <a:gd name="connsiteY13" fmla="*/ 2824655 h 2824655"/>
              <a:gd name="connsiteX14" fmla="*/ 5574140 w 6853751"/>
              <a:gd name="connsiteY14" fmla="*/ 2824655 h 2824655"/>
              <a:gd name="connsiteX15" fmla="*/ 4670862 w 6853751"/>
              <a:gd name="connsiteY15" fmla="*/ 2824655 h 2824655"/>
              <a:gd name="connsiteX16" fmla="*/ 3933978 w 6853751"/>
              <a:gd name="connsiteY16" fmla="*/ 2824655 h 2824655"/>
              <a:gd name="connsiteX17" fmla="*/ 3197093 w 6853751"/>
              <a:gd name="connsiteY17" fmla="*/ 2824655 h 2824655"/>
              <a:gd name="connsiteX18" fmla="*/ 2293815 w 6853751"/>
              <a:gd name="connsiteY18" fmla="*/ 2824655 h 2824655"/>
              <a:gd name="connsiteX19" fmla="*/ 1446003 w 6853751"/>
              <a:gd name="connsiteY19" fmla="*/ 2824655 h 2824655"/>
              <a:gd name="connsiteX20" fmla="*/ 653653 w 6853751"/>
              <a:gd name="connsiteY20" fmla="*/ 2824655 h 2824655"/>
              <a:gd name="connsiteX21" fmla="*/ 0 w 6853751"/>
              <a:gd name="connsiteY21" fmla="*/ 2254865 h 2824655"/>
              <a:gd name="connsiteX22" fmla="*/ 0 w 6853751"/>
              <a:gd name="connsiteY22" fmla="*/ 1693173 h 2824655"/>
              <a:gd name="connsiteX23" fmla="*/ 0 w 6853751"/>
              <a:gd name="connsiteY23" fmla="*/ 1148332 h 2824655"/>
              <a:gd name="connsiteX24" fmla="*/ 0 w 6853751"/>
              <a:gd name="connsiteY24" fmla="*/ 569789 h 2824655"/>
              <a:gd name="connsiteX0" fmla="*/ 0 w 6853751"/>
              <a:gd name="connsiteY0" fmla="*/ 569789 h 2824655"/>
              <a:gd name="connsiteX1" fmla="*/ 653653 w 6853751"/>
              <a:gd name="connsiteY1" fmla="*/ 0 h 2824655"/>
              <a:gd name="connsiteX2" fmla="*/ 1446003 w 6853751"/>
              <a:gd name="connsiteY2" fmla="*/ 0 h 2824655"/>
              <a:gd name="connsiteX3" fmla="*/ 2127422 w 6853751"/>
              <a:gd name="connsiteY3" fmla="*/ 0 h 2824655"/>
              <a:gd name="connsiteX4" fmla="*/ 2808843 w 6853751"/>
              <a:gd name="connsiteY4" fmla="*/ 0 h 2824655"/>
              <a:gd name="connsiteX5" fmla="*/ 3656656 w 6853751"/>
              <a:gd name="connsiteY5" fmla="*/ 0 h 2824655"/>
              <a:gd name="connsiteX6" fmla="*/ 4282611 w 6853751"/>
              <a:gd name="connsiteY6" fmla="*/ 0 h 2824655"/>
              <a:gd name="connsiteX7" fmla="*/ 4964031 w 6853751"/>
              <a:gd name="connsiteY7" fmla="*/ 0 h 2824655"/>
              <a:gd name="connsiteX8" fmla="*/ 6200096 w 6853751"/>
              <a:gd name="connsiteY8" fmla="*/ 0 h 2824655"/>
              <a:gd name="connsiteX9" fmla="*/ 6853751 w 6853751"/>
              <a:gd name="connsiteY9" fmla="*/ 569789 h 2824655"/>
              <a:gd name="connsiteX10" fmla="*/ 6853751 w 6853751"/>
              <a:gd name="connsiteY10" fmla="*/ 1148332 h 2824655"/>
              <a:gd name="connsiteX11" fmla="*/ 6853751 w 6853751"/>
              <a:gd name="connsiteY11" fmla="*/ 1710024 h 2824655"/>
              <a:gd name="connsiteX12" fmla="*/ 6853751 w 6853751"/>
              <a:gd name="connsiteY12" fmla="*/ 2254865 h 2824655"/>
              <a:gd name="connsiteX13" fmla="*/ 6200096 w 6853751"/>
              <a:gd name="connsiteY13" fmla="*/ 2824655 h 2824655"/>
              <a:gd name="connsiteX14" fmla="*/ 5407747 w 6853751"/>
              <a:gd name="connsiteY14" fmla="*/ 2824655 h 2824655"/>
              <a:gd name="connsiteX15" fmla="*/ 4615399 w 6853751"/>
              <a:gd name="connsiteY15" fmla="*/ 2824655 h 2824655"/>
              <a:gd name="connsiteX16" fmla="*/ 3767584 w 6853751"/>
              <a:gd name="connsiteY16" fmla="*/ 2824655 h 2824655"/>
              <a:gd name="connsiteX17" fmla="*/ 2975236 w 6853751"/>
              <a:gd name="connsiteY17" fmla="*/ 2824655 h 2824655"/>
              <a:gd name="connsiteX18" fmla="*/ 2238350 w 6853751"/>
              <a:gd name="connsiteY18" fmla="*/ 2824655 h 2824655"/>
              <a:gd name="connsiteX19" fmla="*/ 1501466 w 6853751"/>
              <a:gd name="connsiteY19" fmla="*/ 2824655 h 2824655"/>
              <a:gd name="connsiteX20" fmla="*/ 653653 w 6853751"/>
              <a:gd name="connsiteY20" fmla="*/ 2824655 h 2824655"/>
              <a:gd name="connsiteX21" fmla="*/ 0 w 6853751"/>
              <a:gd name="connsiteY21" fmla="*/ 2254865 h 2824655"/>
              <a:gd name="connsiteX22" fmla="*/ 0 w 6853751"/>
              <a:gd name="connsiteY22" fmla="*/ 1693173 h 2824655"/>
              <a:gd name="connsiteX23" fmla="*/ 0 w 6853751"/>
              <a:gd name="connsiteY23" fmla="*/ 1097779 h 2824655"/>
              <a:gd name="connsiteX24" fmla="*/ 0 w 6853751"/>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3751" h="2824655" fill="none" extrusionOk="0">
                <a:moveTo>
                  <a:pt x="0" y="569789"/>
                </a:moveTo>
                <a:cubicBezTo>
                  <a:pt x="-7209" y="245640"/>
                  <a:pt x="342941" y="53873"/>
                  <a:pt x="653653" y="0"/>
                </a:cubicBezTo>
                <a:cubicBezTo>
                  <a:pt x="871703" y="-14847"/>
                  <a:pt x="1228484" y="-27071"/>
                  <a:pt x="1446003" y="0"/>
                </a:cubicBezTo>
                <a:cubicBezTo>
                  <a:pt x="1737022" y="19534"/>
                  <a:pt x="1805986" y="22386"/>
                  <a:pt x="2127422" y="0"/>
                </a:cubicBezTo>
                <a:cubicBezTo>
                  <a:pt x="2468632" y="-48299"/>
                  <a:pt x="2556125" y="69943"/>
                  <a:pt x="2808843" y="0"/>
                </a:cubicBezTo>
                <a:cubicBezTo>
                  <a:pt x="3095275" y="-33857"/>
                  <a:pt x="3468854" y="58141"/>
                  <a:pt x="3656656" y="0"/>
                </a:cubicBezTo>
                <a:cubicBezTo>
                  <a:pt x="3852923" y="-1901"/>
                  <a:pt x="4122587" y="-30614"/>
                  <a:pt x="4282611" y="0"/>
                </a:cubicBezTo>
                <a:cubicBezTo>
                  <a:pt x="4364456" y="12703"/>
                  <a:pt x="4710528" y="-46252"/>
                  <a:pt x="4964031" y="0"/>
                </a:cubicBezTo>
                <a:cubicBezTo>
                  <a:pt x="5148305" y="-93465"/>
                  <a:pt x="5900805" y="56179"/>
                  <a:pt x="6200096" y="0"/>
                </a:cubicBezTo>
                <a:cubicBezTo>
                  <a:pt x="6549868" y="-89692"/>
                  <a:pt x="6761014" y="245805"/>
                  <a:pt x="6853751" y="569789"/>
                </a:cubicBezTo>
                <a:cubicBezTo>
                  <a:pt x="6875783" y="844899"/>
                  <a:pt x="6865346" y="938059"/>
                  <a:pt x="6853751" y="1148332"/>
                </a:cubicBezTo>
                <a:cubicBezTo>
                  <a:pt x="6812124" y="1347064"/>
                  <a:pt x="6889678" y="1460434"/>
                  <a:pt x="6853751" y="1710024"/>
                </a:cubicBezTo>
                <a:cubicBezTo>
                  <a:pt x="6822419" y="1954246"/>
                  <a:pt x="6894295" y="2053330"/>
                  <a:pt x="6853751" y="2254865"/>
                </a:cubicBezTo>
                <a:cubicBezTo>
                  <a:pt x="6878646" y="2585768"/>
                  <a:pt x="6573785" y="2775463"/>
                  <a:pt x="6200096" y="2824655"/>
                </a:cubicBezTo>
                <a:cubicBezTo>
                  <a:pt x="5845340" y="2815821"/>
                  <a:pt x="5696205" y="2830921"/>
                  <a:pt x="5407747" y="2824655"/>
                </a:cubicBezTo>
                <a:cubicBezTo>
                  <a:pt x="5082193" y="2761522"/>
                  <a:pt x="4861497" y="2814278"/>
                  <a:pt x="4615399" y="2824655"/>
                </a:cubicBezTo>
                <a:cubicBezTo>
                  <a:pt x="4316120" y="2821245"/>
                  <a:pt x="4167802" y="2854669"/>
                  <a:pt x="3767584" y="2824655"/>
                </a:cubicBezTo>
                <a:cubicBezTo>
                  <a:pt x="3616359" y="2829424"/>
                  <a:pt x="3531621" y="2831280"/>
                  <a:pt x="3363487" y="2824655"/>
                </a:cubicBezTo>
                <a:cubicBezTo>
                  <a:pt x="3195353" y="2818030"/>
                  <a:pt x="3099875" y="2810113"/>
                  <a:pt x="2975236" y="2824655"/>
                </a:cubicBezTo>
                <a:cubicBezTo>
                  <a:pt x="2787196" y="2869936"/>
                  <a:pt x="2405769" y="2826285"/>
                  <a:pt x="2238350" y="2824655"/>
                </a:cubicBezTo>
                <a:cubicBezTo>
                  <a:pt x="2078705" y="2799284"/>
                  <a:pt x="1762033" y="2814495"/>
                  <a:pt x="1501466" y="2824655"/>
                </a:cubicBezTo>
                <a:cubicBezTo>
                  <a:pt x="1331035" y="2829612"/>
                  <a:pt x="1060772" y="2880706"/>
                  <a:pt x="653653" y="2824655"/>
                </a:cubicBezTo>
                <a:cubicBezTo>
                  <a:pt x="355884" y="2717879"/>
                  <a:pt x="120280" y="2585634"/>
                  <a:pt x="0" y="2254865"/>
                </a:cubicBezTo>
                <a:cubicBezTo>
                  <a:pt x="72941" y="2066294"/>
                  <a:pt x="-25993" y="1876730"/>
                  <a:pt x="0" y="1693173"/>
                </a:cubicBezTo>
                <a:cubicBezTo>
                  <a:pt x="15689" y="1525244"/>
                  <a:pt x="3377" y="1279566"/>
                  <a:pt x="0" y="1097779"/>
                </a:cubicBezTo>
                <a:cubicBezTo>
                  <a:pt x="-11520" y="868070"/>
                  <a:pt x="-35081" y="710924"/>
                  <a:pt x="0" y="569789"/>
                </a:cubicBezTo>
                <a:close/>
              </a:path>
              <a:path w="6853751" h="2824655" stroke="0" extrusionOk="0">
                <a:moveTo>
                  <a:pt x="0" y="569789"/>
                </a:moveTo>
                <a:cubicBezTo>
                  <a:pt x="27750" y="254897"/>
                  <a:pt x="350943" y="-107671"/>
                  <a:pt x="653653" y="0"/>
                </a:cubicBezTo>
                <a:cubicBezTo>
                  <a:pt x="887770" y="-16003"/>
                  <a:pt x="1328980" y="-20673"/>
                  <a:pt x="1501466" y="0"/>
                </a:cubicBezTo>
                <a:cubicBezTo>
                  <a:pt x="1674859" y="-6689"/>
                  <a:pt x="1955203" y="-49654"/>
                  <a:pt x="2182887" y="0"/>
                </a:cubicBezTo>
                <a:cubicBezTo>
                  <a:pt x="2413496" y="57742"/>
                  <a:pt x="2697995" y="-2635"/>
                  <a:pt x="2864307" y="0"/>
                </a:cubicBezTo>
                <a:cubicBezTo>
                  <a:pt x="3011625" y="-1270"/>
                  <a:pt x="3436117" y="45434"/>
                  <a:pt x="3712120" y="0"/>
                </a:cubicBezTo>
                <a:cubicBezTo>
                  <a:pt x="3979498" y="32995"/>
                  <a:pt x="4234464" y="31606"/>
                  <a:pt x="4449004" y="0"/>
                </a:cubicBezTo>
                <a:cubicBezTo>
                  <a:pt x="4666674" y="39190"/>
                  <a:pt x="5141524" y="18499"/>
                  <a:pt x="5352283" y="0"/>
                </a:cubicBezTo>
                <a:cubicBezTo>
                  <a:pt x="5595757" y="38432"/>
                  <a:pt x="5970695" y="6511"/>
                  <a:pt x="6200096" y="0"/>
                </a:cubicBezTo>
                <a:cubicBezTo>
                  <a:pt x="6490407" y="-365"/>
                  <a:pt x="6916184" y="229941"/>
                  <a:pt x="6853751" y="569789"/>
                </a:cubicBezTo>
                <a:cubicBezTo>
                  <a:pt x="6870548" y="733685"/>
                  <a:pt x="6826208" y="961950"/>
                  <a:pt x="6853751" y="1097779"/>
                </a:cubicBezTo>
                <a:cubicBezTo>
                  <a:pt x="6881987" y="1158896"/>
                  <a:pt x="6807898" y="1520457"/>
                  <a:pt x="6853751" y="1693173"/>
                </a:cubicBezTo>
                <a:cubicBezTo>
                  <a:pt x="6882967" y="1929957"/>
                  <a:pt x="6843390" y="1994014"/>
                  <a:pt x="6853751" y="2254865"/>
                </a:cubicBezTo>
                <a:cubicBezTo>
                  <a:pt x="6820214" y="2488973"/>
                  <a:pt x="6467531" y="2819671"/>
                  <a:pt x="6200096" y="2824655"/>
                </a:cubicBezTo>
                <a:cubicBezTo>
                  <a:pt x="6096436" y="2794644"/>
                  <a:pt x="5719134" y="2801775"/>
                  <a:pt x="5574140" y="2824655"/>
                </a:cubicBezTo>
                <a:cubicBezTo>
                  <a:pt x="5310982" y="2791962"/>
                  <a:pt x="5014269" y="2936220"/>
                  <a:pt x="4670862" y="2824655"/>
                </a:cubicBezTo>
                <a:cubicBezTo>
                  <a:pt x="4342063" y="2792344"/>
                  <a:pt x="4214224" y="2788697"/>
                  <a:pt x="3933978" y="2824655"/>
                </a:cubicBezTo>
                <a:cubicBezTo>
                  <a:pt x="3668441" y="2855516"/>
                  <a:pt x="3373415" y="2872011"/>
                  <a:pt x="3197093" y="2824655"/>
                </a:cubicBezTo>
                <a:cubicBezTo>
                  <a:pt x="3032695" y="2797775"/>
                  <a:pt x="2760963" y="2822030"/>
                  <a:pt x="2293815" y="2824655"/>
                </a:cubicBezTo>
                <a:cubicBezTo>
                  <a:pt x="1855707" y="2824168"/>
                  <a:pt x="1860890" y="2855573"/>
                  <a:pt x="1446003" y="2824655"/>
                </a:cubicBezTo>
                <a:cubicBezTo>
                  <a:pt x="1036083" y="2780496"/>
                  <a:pt x="790422" y="2885996"/>
                  <a:pt x="653653" y="2824655"/>
                </a:cubicBezTo>
                <a:cubicBezTo>
                  <a:pt x="291180" y="2824849"/>
                  <a:pt x="20160" y="2615548"/>
                  <a:pt x="0" y="2254865"/>
                </a:cubicBezTo>
                <a:cubicBezTo>
                  <a:pt x="23383" y="2076102"/>
                  <a:pt x="-32470" y="2001736"/>
                  <a:pt x="0" y="1693173"/>
                </a:cubicBezTo>
                <a:cubicBezTo>
                  <a:pt x="16725" y="1416200"/>
                  <a:pt x="7397" y="1420211"/>
                  <a:pt x="0" y="1148332"/>
                </a:cubicBezTo>
                <a:cubicBezTo>
                  <a:pt x="31941" y="874197"/>
                  <a:pt x="-20472" y="707538"/>
                  <a:pt x="0" y="569789"/>
                </a:cubicBezTo>
                <a:close/>
              </a:path>
              <a:path w="6853751" h="2824655" fill="none" stroke="0" extrusionOk="0">
                <a:moveTo>
                  <a:pt x="0" y="569789"/>
                </a:moveTo>
                <a:cubicBezTo>
                  <a:pt x="-28185" y="184195"/>
                  <a:pt x="363037" y="49427"/>
                  <a:pt x="653653" y="0"/>
                </a:cubicBezTo>
                <a:cubicBezTo>
                  <a:pt x="784246" y="34726"/>
                  <a:pt x="1070955" y="46693"/>
                  <a:pt x="1446003" y="0"/>
                </a:cubicBezTo>
                <a:cubicBezTo>
                  <a:pt x="1760126" y="24344"/>
                  <a:pt x="1794683" y="14184"/>
                  <a:pt x="2127422" y="0"/>
                </a:cubicBezTo>
                <a:cubicBezTo>
                  <a:pt x="2434603" y="-34091"/>
                  <a:pt x="2596216" y="-9998"/>
                  <a:pt x="2808843" y="0"/>
                </a:cubicBezTo>
                <a:cubicBezTo>
                  <a:pt x="3051830" y="-64109"/>
                  <a:pt x="3456692" y="11902"/>
                  <a:pt x="3656656" y="0"/>
                </a:cubicBezTo>
                <a:cubicBezTo>
                  <a:pt x="3838811" y="-47694"/>
                  <a:pt x="4047075" y="-1822"/>
                  <a:pt x="4282611" y="0"/>
                </a:cubicBezTo>
                <a:cubicBezTo>
                  <a:pt x="4429305" y="-36626"/>
                  <a:pt x="4675649" y="11245"/>
                  <a:pt x="4964031" y="0"/>
                </a:cubicBezTo>
                <a:cubicBezTo>
                  <a:pt x="5236622" y="10645"/>
                  <a:pt x="5871419" y="41848"/>
                  <a:pt x="6200096" y="0"/>
                </a:cubicBezTo>
                <a:cubicBezTo>
                  <a:pt x="6457638" y="-93500"/>
                  <a:pt x="6864129" y="144697"/>
                  <a:pt x="6853751" y="569789"/>
                </a:cubicBezTo>
                <a:cubicBezTo>
                  <a:pt x="6891527" y="821994"/>
                  <a:pt x="6883932" y="956848"/>
                  <a:pt x="6853751" y="1148332"/>
                </a:cubicBezTo>
                <a:cubicBezTo>
                  <a:pt x="6828105" y="1368687"/>
                  <a:pt x="6840768" y="1456009"/>
                  <a:pt x="6853751" y="1710024"/>
                </a:cubicBezTo>
                <a:cubicBezTo>
                  <a:pt x="6858766" y="1899708"/>
                  <a:pt x="6857725" y="2059727"/>
                  <a:pt x="6853751" y="2254865"/>
                </a:cubicBezTo>
                <a:cubicBezTo>
                  <a:pt x="6916800" y="2634117"/>
                  <a:pt x="6548604" y="2798199"/>
                  <a:pt x="6200096" y="2824655"/>
                </a:cubicBezTo>
                <a:cubicBezTo>
                  <a:pt x="5851438" y="2798896"/>
                  <a:pt x="5718710" y="2849313"/>
                  <a:pt x="5407747" y="2824655"/>
                </a:cubicBezTo>
                <a:cubicBezTo>
                  <a:pt x="5162214" y="2795983"/>
                  <a:pt x="4926432" y="2793684"/>
                  <a:pt x="4615399" y="2824655"/>
                </a:cubicBezTo>
                <a:cubicBezTo>
                  <a:pt x="4318187" y="2796372"/>
                  <a:pt x="4176442" y="2767382"/>
                  <a:pt x="3767584" y="2824655"/>
                </a:cubicBezTo>
                <a:cubicBezTo>
                  <a:pt x="3357733" y="2818966"/>
                  <a:pt x="3183225" y="2796243"/>
                  <a:pt x="2975236" y="2824655"/>
                </a:cubicBezTo>
                <a:cubicBezTo>
                  <a:pt x="2807702" y="2884810"/>
                  <a:pt x="2402050" y="2820220"/>
                  <a:pt x="2238350" y="2824655"/>
                </a:cubicBezTo>
                <a:cubicBezTo>
                  <a:pt x="2098902" y="2837184"/>
                  <a:pt x="1679044" y="2821552"/>
                  <a:pt x="1501466" y="2824655"/>
                </a:cubicBezTo>
                <a:cubicBezTo>
                  <a:pt x="1296740" y="2800653"/>
                  <a:pt x="1067299" y="2821857"/>
                  <a:pt x="653653" y="2824655"/>
                </a:cubicBezTo>
                <a:cubicBezTo>
                  <a:pt x="299318" y="2834581"/>
                  <a:pt x="136443" y="2571571"/>
                  <a:pt x="0" y="2254865"/>
                </a:cubicBezTo>
                <a:cubicBezTo>
                  <a:pt x="45453" y="2031275"/>
                  <a:pt x="5453" y="1853734"/>
                  <a:pt x="0" y="1693173"/>
                </a:cubicBezTo>
                <a:cubicBezTo>
                  <a:pt x="20360" y="1535367"/>
                  <a:pt x="37254" y="1284139"/>
                  <a:pt x="0" y="1097779"/>
                </a:cubicBezTo>
                <a:cubicBezTo>
                  <a:pt x="-7986" y="887105"/>
                  <a:pt x="-54448" y="716405"/>
                  <a:pt x="0" y="569789"/>
                </a:cubicBezTo>
                <a:close/>
              </a:path>
              <a:path w="6853751" h="2824655" fill="none" stroke="0" extrusionOk="0">
                <a:moveTo>
                  <a:pt x="0" y="569789"/>
                </a:moveTo>
                <a:cubicBezTo>
                  <a:pt x="-15027" y="321337"/>
                  <a:pt x="315438" y="39369"/>
                  <a:pt x="653653" y="0"/>
                </a:cubicBezTo>
                <a:cubicBezTo>
                  <a:pt x="792951" y="11879"/>
                  <a:pt x="1150985" y="9419"/>
                  <a:pt x="1446003" y="0"/>
                </a:cubicBezTo>
                <a:cubicBezTo>
                  <a:pt x="1753730" y="20909"/>
                  <a:pt x="1803121" y="17571"/>
                  <a:pt x="2127422" y="0"/>
                </a:cubicBezTo>
                <a:cubicBezTo>
                  <a:pt x="2427362" y="-26862"/>
                  <a:pt x="2589707" y="31508"/>
                  <a:pt x="2808843" y="0"/>
                </a:cubicBezTo>
                <a:cubicBezTo>
                  <a:pt x="3100939" y="-53065"/>
                  <a:pt x="3474173" y="24252"/>
                  <a:pt x="3656656" y="0"/>
                </a:cubicBezTo>
                <a:cubicBezTo>
                  <a:pt x="3846259" y="-36569"/>
                  <a:pt x="4112266" y="-1348"/>
                  <a:pt x="4282611" y="0"/>
                </a:cubicBezTo>
                <a:cubicBezTo>
                  <a:pt x="4425524" y="33720"/>
                  <a:pt x="4696962" y="-33544"/>
                  <a:pt x="4964031" y="0"/>
                </a:cubicBezTo>
                <a:cubicBezTo>
                  <a:pt x="5124726" y="-50142"/>
                  <a:pt x="5893240" y="-3483"/>
                  <a:pt x="6200096" y="0"/>
                </a:cubicBezTo>
                <a:cubicBezTo>
                  <a:pt x="6453825" y="-121648"/>
                  <a:pt x="6855212" y="194836"/>
                  <a:pt x="6853751" y="569789"/>
                </a:cubicBezTo>
                <a:cubicBezTo>
                  <a:pt x="6891093" y="837402"/>
                  <a:pt x="6877672" y="945750"/>
                  <a:pt x="6853751" y="1148332"/>
                </a:cubicBezTo>
                <a:cubicBezTo>
                  <a:pt x="6799180" y="1348653"/>
                  <a:pt x="6861608" y="1464011"/>
                  <a:pt x="6853751" y="1710024"/>
                </a:cubicBezTo>
                <a:cubicBezTo>
                  <a:pt x="6826763" y="1945934"/>
                  <a:pt x="6868456" y="2058176"/>
                  <a:pt x="6853751" y="2254865"/>
                </a:cubicBezTo>
                <a:cubicBezTo>
                  <a:pt x="6895050" y="2562204"/>
                  <a:pt x="6553603" y="2824666"/>
                  <a:pt x="6200096" y="2824655"/>
                </a:cubicBezTo>
                <a:cubicBezTo>
                  <a:pt x="5825590" y="2837180"/>
                  <a:pt x="5728926" y="2817889"/>
                  <a:pt x="5407747" y="2824655"/>
                </a:cubicBezTo>
                <a:cubicBezTo>
                  <a:pt x="5119776" y="2793264"/>
                  <a:pt x="4836736" y="2829647"/>
                  <a:pt x="4615399" y="2824655"/>
                </a:cubicBezTo>
                <a:cubicBezTo>
                  <a:pt x="4303932" y="2815684"/>
                  <a:pt x="4178236" y="2808961"/>
                  <a:pt x="3767584" y="2824655"/>
                </a:cubicBezTo>
                <a:cubicBezTo>
                  <a:pt x="3624312" y="2817059"/>
                  <a:pt x="3518493" y="2821896"/>
                  <a:pt x="3371410" y="2824655"/>
                </a:cubicBezTo>
                <a:cubicBezTo>
                  <a:pt x="3224327" y="2827414"/>
                  <a:pt x="3131140" y="2830131"/>
                  <a:pt x="2975236" y="2824655"/>
                </a:cubicBezTo>
                <a:cubicBezTo>
                  <a:pt x="2816272" y="2904358"/>
                  <a:pt x="2367912" y="2789337"/>
                  <a:pt x="2238350" y="2824655"/>
                </a:cubicBezTo>
                <a:cubicBezTo>
                  <a:pt x="2069318" y="2817384"/>
                  <a:pt x="1731176" y="2860159"/>
                  <a:pt x="1501466" y="2824655"/>
                </a:cubicBezTo>
                <a:cubicBezTo>
                  <a:pt x="1284554" y="2828980"/>
                  <a:pt x="1109079" y="2839529"/>
                  <a:pt x="653653" y="2824655"/>
                </a:cubicBezTo>
                <a:cubicBezTo>
                  <a:pt x="316810" y="2724146"/>
                  <a:pt x="167594" y="2614164"/>
                  <a:pt x="0" y="2254865"/>
                </a:cubicBezTo>
                <a:cubicBezTo>
                  <a:pt x="28750" y="2064156"/>
                  <a:pt x="-60512" y="1856869"/>
                  <a:pt x="0" y="1693173"/>
                </a:cubicBezTo>
                <a:cubicBezTo>
                  <a:pt x="19405" y="1552743"/>
                  <a:pt x="-16883" y="1356490"/>
                  <a:pt x="0" y="1097779"/>
                </a:cubicBezTo>
                <a:cubicBezTo>
                  <a:pt x="-20353" y="897131"/>
                  <a:pt x="-45754" y="695941"/>
                  <a:pt x="0" y="569789"/>
                </a:cubicBezTo>
                <a:close/>
              </a:path>
            </a:pathLst>
          </a:custGeom>
          <a:solidFill>
            <a:schemeClr val="accent4">
              <a:lumMod val="20000"/>
              <a:lumOff val="80000"/>
              <a:alpha val="94902"/>
            </a:scheme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Mỗi nhóm 2 bạn.</a:t>
            </a:r>
            <a:endParaRPr lang="en-US" sz="3200" kern="0" dirty="0">
              <a:solidFill>
                <a:srgbClr val="000000"/>
              </a:solidFill>
              <a:latin typeface="UTM Avo" panose="02040603050506020204" pitchFamily="18" charset="0"/>
              <a:cs typeface="Calibri" panose="020F0502020204030204" pitchFamily="34" charset="0"/>
              <a:sym typeface="Arial"/>
            </a:endParaRP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Đọc nối tiếp trong nhóm.</a:t>
            </a: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Một số nhóm đọc nối tiếp trước lớp theo yêu cầu.</a:t>
            </a:r>
            <a:endParaRPr lang="en-US" sz="3200" kern="0" dirty="0">
              <a:solidFill>
                <a:srgbClr val="000000"/>
              </a:solidFill>
              <a:latin typeface="UTM Avo" panose="02040603050506020204" pitchFamily="18" charset="0"/>
              <a:cs typeface="Calibri" panose="020F0502020204030204" pitchFamily="34" charset="0"/>
              <a:sym typeface="Arial"/>
            </a:endParaRPr>
          </a:p>
        </p:txBody>
      </p:sp>
      <p:grpSp>
        <p:nvGrpSpPr>
          <p:cNvPr id="13" name="Group 12">
            <a:extLst>
              <a:ext uri="{FF2B5EF4-FFF2-40B4-BE49-F238E27FC236}">
                <a16:creationId xmlns:a16="http://schemas.microsoft.com/office/drawing/2014/main" id="{2C1289C6-F761-44B5-8298-27A4CDA4A827}"/>
              </a:ext>
            </a:extLst>
          </p:cNvPr>
          <p:cNvGrpSpPr/>
          <p:nvPr/>
        </p:nvGrpSpPr>
        <p:grpSpPr>
          <a:xfrm>
            <a:off x="0" y="1256249"/>
            <a:ext cx="3712398" cy="4537710"/>
            <a:chOff x="111010" y="-146854"/>
            <a:chExt cx="3235139" cy="2462757"/>
          </a:xfrm>
        </p:grpSpPr>
        <p:pic>
          <p:nvPicPr>
            <p:cNvPr id="14" name="Picture 13">
              <a:extLst>
                <a:ext uri="{FF2B5EF4-FFF2-40B4-BE49-F238E27FC236}">
                  <a16:creationId xmlns:a16="http://schemas.microsoft.com/office/drawing/2014/main" id="{ED56B953-A29A-A422-E7F0-2658C48DEF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597"/>
            <a:stretch/>
          </p:blipFill>
          <p:spPr>
            <a:xfrm>
              <a:off x="111010" y="-146854"/>
              <a:ext cx="3235139" cy="1959595"/>
            </a:xfrm>
            <a:prstGeom prst="rect">
              <a:avLst/>
            </a:prstGeom>
          </p:spPr>
        </p:pic>
        <p:sp>
          <p:nvSpPr>
            <p:cNvPr id="15" name="TextBox 4">
              <a:extLst>
                <a:ext uri="{FF2B5EF4-FFF2-40B4-BE49-F238E27FC236}">
                  <a16:creationId xmlns:a16="http://schemas.microsoft.com/office/drawing/2014/main" id="{29A6C96C-657E-C59A-DBDD-5287042A38A1}"/>
                </a:ext>
              </a:extLst>
            </p:cNvPr>
            <p:cNvSpPr txBox="1"/>
            <p:nvPr/>
          </p:nvSpPr>
          <p:spPr>
            <a:xfrm>
              <a:off x="111011" y="1957334"/>
              <a:ext cx="3012712" cy="358569"/>
            </a:xfrm>
            <a:prstGeom prst="rect">
              <a:avLst/>
            </a:prstGeom>
            <a:noFill/>
          </p:spPr>
          <p:txBody>
            <a:bodyPr wrap="square" rtlCol="0">
              <a:noAutofit/>
            </a:bodyPr>
            <a:lstStyle/>
            <a:p>
              <a:pPr>
                <a:lnSpc>
                  <a:spcPct val="115000"/>
                </a:lnSpc>
                <a:spcAft>
                  <a:spcPts val="1000"/>
                </a:spcAft>
              </a:pPr>
              <a:r>
                <a:rPr lang="vi-VN" sz="1100">
                  <a:effectLst/>
                  <a:latin typeface="Arial"/>
                  <a:ea typeface="Times New Roman"/>
                  <a:cs typeface="Times New Roman"/>
                </a:rPr>
                <a:t> </a:t>
              </a:r>
              <a:endParaRPr lang="vi-VN" sz="1100">
                <a:effectLst/>
                <a:latin typeface="Arial"/>
                <a:ea typeface="Arial"/>
                <a:cs typeface="Times New Roman"/>
              </a:endParaRPr>
            </a:p>
          </p:txBody>
        </p:sp>
      </p:grpSp>
      <p:pic>
        <p:nvPicPr>
          <p:cNvPr id="16" name="Picture 1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640580"/>
            <a:ext cx="12275820" cy="2203450"/>
          </a:xfrm>
          <a:prstGeom prst="rect">
            <a:avLst/>
          </a:prstGeom>
          <a:noFill/>
        </p:spPr>
      </p:pic>
    </p:spTree>
    <p:extLst>
      <p:ext uri="{BB962C8B-B14F-4D97-AF65-F5344CB8AC3E}">
        <p14:creationId xmlns:p14="http://schemas.microsoft.com/office/powerpoint/2010/main" val="2144817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10" name="Picture 9" descr="BONGHO~5"/>
          <p:cNvPicPr/>
          <p:nvPr/>
        </p:nvPicPr>
        <p:blipFill>
          <a:blip r:embed="rId3">
            <a:extLst>
              <a:ext uri="{28A0092B-C50C-407E-A947-70E740481C1C}">
                <a14:useLocalDpi xmlns:a14="http://schemas.microsoft.com/office/drawing/2010/main" val="0"/>
              </a:ext>
            </a:extLst>
          </a:blip>
          <a:srcRect/>
          <a:stretch>
            <a:fillRect/>
          </a:stretch>
        </p:blipFill>
        <p:spPr bwMode="auto">
          <a:xfrm>
            <a:off x="2626360" y="5344160"/>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BONGHO~5"/>
          <p:cNvPicPr/>
          <p:nvPr/>
        </p:nvPicPr>
        <p:blipFill>
          <a:blip r:embed="rId3">
            <a:extLst>
              <a:ext uri="{28A0092B-C50C-407E-A947-70E740481C1C}">
                <a14:useLocalDpi xmlns:a14="http://schemas.microsoft.com/office/drawing/2010/main" val="0"/>
              </a:ext>
            </a:extLst>
          </a:blip>
          <a:srcRect/>
          <a:stretch>
            <a:fillRect/>
          </a:stretch>
        </p:blipFill>
        <p:spPr bwMode="auto">
          <a:xfrm flipH="1">
            <a:off x="2205990" y="5496560"/>
            <a:ext cx="57277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BONGHO~5"/>
          <p:cNvPicPr/>
          <p:nvPr/>
        </p:nvPicPr>
        <p:blipFill>
          <a:blip r:embed="rId3">
            <a:extLst>
              <a:ext uri="{28A0092B-C50C-407E-A947-70E740481C1C}">
                <a14:useLocalDpi xmlns:a14="http://schemas.microsoft.com/office/drawing/2010/main" val="0"/>
              </a:ext>
            </a:extLst>
          </a:blip>
          <a:srcRect/>
          <a:stretch>
            <a:fillRect/>
          </a:stretch>
        </p:blipFill>
        <p:spPr bwMode="auto">
          <a:xfrm rot="583119">
            <a:off x="2848610" y="5532120"/>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BONGHO~5"/>
          <p:cNvPicPr/>
          <p:nvPr/>
        </p:nvPicPr>
        <p:blipFill>
          <a:blip r:embed="rId3">
            <a:extLst>
              <a:ext uri="{28A0092B-C50C-407E-A947-70E740481C1C}">
                <a14:useLocalDpi xmlns:a14="http://schemas.microsoft.com/office/drawing/2010/main" val="0"/>
              </a:ext>
            </a:extLst>
          </a:blip>
          <a:srcRect/>
          <a:stretch>
            <a:fillRect/>
          </a:stretch>
        </p:blipFill>
        <p:spPr bwMode="auto">
          <a:xfrm>
            <a:off x="5053330" y="5501856"/>
            <a:ext cx="444500" cy="127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BONGHO~5"/>
          <p:cNvPicPr/>
          <p:nvPr/>
        </p:nvPicPr>
        <p:blipFill>
          <a:blip r:embed="rId3">
            <a:extLst>
              <a:ext uri="{28A0092B-C50C-407E-A947-70E740481C1C}">
                <a14:useLocalDpi xmlns:a14="http://schemas.microsoft.com/office/drawing/2010/main" val="0"/>
              </a:ext>
            </a:extLst>
          </a:blip>
          <a:srcRect/>
          <a:stretch>
            <a:fillRect/>
          </a:stretch>
        </p:blipFill>
        <p:spPr bwMode="auto">
          <a:xfrm flipH="1">
            <a:off x="4743450" y="5833110"/>
            <a:ext cx="46228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BONGHO~5"/>
          <p:cNvPicPr/>
          <p:nvPr/>
        </p:nvPicPr>
        <p:blipFill>
          <a:blip r:embed="rId3">
            <a:extLst>
              <a:ext uri="{28A0092B-C50C-407E-A947-70E740481C1C}">
                <a14:useLocalDpi xmlns:a14="http://schemas.microsoft.com/office/drawing/2010/main" val="0"/>
              </a:ext>
            </a:extLst>
          </a:blip>
          <a:srcRect/>
          <a:stretch>
            <a:fillRect/>
          </a:stretch>
        </p:blipFill>
        <p:spPr bwMode="auto">
          <a:xfrm rot="654242">
            <a:off x="5310031" y="5800194"/>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BONGHO~5"/>
          <p:cNvPicPr/>
          <p:nvPr/>
        </p:nvPicPr>
        <p:blipFill>
          <a:blip r:embed="rId3">
            <a:extLst>
              <a:ext uri="{28A0092B-C50C-407E-A947-70E740481C1C}">
                <a14:useLocalDpi xmlns:a14="http://schemas.microsoft.com/office/drawing/2010/main" val="0"/>
              </a:ext>
            </a:extLst>
          </a:blip>
          <a:srcRect/>
          <a:stretch>
            <a:fillRect/>
          </a:stretch>
        </p:blipFill>
        <p:spPr bwMode="auto">
          <a:xfrm>
            <a:off x="8054340" y="5234940"/>
            <a:ext cx="444500" cy="135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BONGHO~5"/>
          <p:cNvPicPr/>
          <p:nvPr/>
        </p:nvPicPr>
        <p:blipFill>
          <a:blip r:embed="rId3">
            <a:extLst>
              <a:ext uri="{28A0092B-C50C-407E-A947-70E740481C1C}">
                <a14:useLocalDpi xmlns:a14="http://schemas.microsoft.com/office/drawing/2010/main" val="0"/>
              </a:ext>
            </a:extLst>
          </a:blip>
          <a:srcRect/>
          <a:stretch>
            <a:fillRect/>
          </a:stretch>
        </p:blipFill>
        <p:spPr bwMode="auto">
          <a:xfrm flipH="1">
            <a:off x="7479030" y="5610333"/>
            <a:ext cx="63754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ONGHO~5"/>
          <p:cNvPicPr/>
          <p:nvPr/>
        </p:nvPicPr>
        <p:blipFill>
          <a:blip r:embed="rId3">
            <a:extLst>
              <a:ext uri="{28A0092B-C50C-407E-A947-70E740481C1C}">
                <a14:useLocalDpi xmlns:a14="http://schemas.microsoft.com/office/drawing/2010/main" val="0"/>
              </a:ext>
            </a:extLst>
          </a:blip>
          <a:srcRect/>
          <a:stretch>
            <a:fillRect/>
          </a:stretch>
        </p:blipFill>
        <p:spPr bwMode="auto">
          <a:xfrm rot="1093129">
            <a:off x="8296217" y="5622424"/>
            <a:ext cx="5056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640580"/>
            <a:ext cx="12275820" cy="2203450"/>
          </a:xfrm>
          <a:prstGeom prst="rect">
            <a:avLst/>
          </a:prstGeom>
          <a:noFill/>
        </p:spPr>
      </p:pic>
    </p:spTree>
    <p:extLst>
      <p:ext uri="{BB962C8B-B14F-4D97-AF65-F5344CB8AC3E}">
        <p14:creationId xmlns:p14="http://schemas.microsoft.com/office/powerpoint/2010/main" val="3772883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09" y="52826"/>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1840839" y="811860"/>
            <a:ext cx="7784423" cy="570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9: </a:t>
            </a:r>
          </a:p>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VÌ CUỘC SỐNG YÊN BÌNH</a:t>
            </a: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Sách giáo khoa THPT 2018">
            <a:extLst>
              <a:ext uri="{FF2B5EF4-FFF2-40B4-BE49-F238E27FC236}">
                <a16:creationId xmlns:a16="http://schemas.microsoft.com/office/drawing/2014/main" id="{DE6A9B1F-1EDF-353C-3150-307BC1515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THẢO LUẬN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12" name="Rectangle: Rounded Corners 34">
            <a:extLst>
              <a:ext uri="{FF2B5EF4-FFF2-40B4-BE49-F238E27FC236}">
                <a16:creationId xmlns:a16="http://schemas.microsoft.com/office/drawing/2014/main" id="{DDE22D18-D7F0-6B4F-3D53-66B11D020E0D}"/>
              </a:ext>
            </a:extLst>
          </p:cNvPr>
          <p:cNvSpPr/>
          <p:nvPr/>
        </p:nvSpPr>
        <p:spPr>
          <a:xfrm>
            <a:off x="5074920" y="2496207"/>
            <a:ext cx="6853751" cy="2824655"/>
          </a:xfrm>
          <a:custGeom>
            <a:avLst/>
            <a:gdLst>
              <a:gd name="connsiteX0" fmla="*/ 0 w 6853751"/>
              <a:gd name="connsiteY0" fmla="*/ 569789 h 2824655"/>
              <a:gd name="connsiteX1" fmla="*/ 653653 w 6853751"/>
              <a:gd name="connsiteY1" fmla="*/ 0 h 2824655"/>
              <a:gd name="connsiteX2" fmla="*/ 1446003 w 6853751"/>
              <a:gd name="connsiteY2" fmla="*/ 0 h 2824655"/>
              <a:gd name="connsiteX3" fmla="*/ 2127422 w 6853751"/>
              <a:gd name="connsiteY3" fmla="*/ 0 h 2824655"/>
              <a:gd name="connsiteX4" fmla="*/ 2808843 w 6853751"/>
              <a:gd name="connsiteY4" fmla="*/ 0 h 2824655"/>
              <a:gd name="connsiteX5" fmla="*/ 3656656 w 6853751"/>
              <a:gd name="connsiteY5" fmla="*/ 0 h 2824655"/>
              <a:gd name="connsiteX6" fmla="*/ 4282611 w 6853751"/>
              <a:gd name="connsiteY6" fmla="*/ 0 h 2824655"/>
              <a:gd name="connsiteX7" fmla="*/ 4964031 w 6853751"/>
              <a:gd name="connsiteY7" fmla="*/ 0 h 2824655"/>
              <a:gd name="connsiteX8" fmla="*/ 6200096 w 6853751"/>
              <a:gd name="connsiteY8" fmla="*/ 0 h 2824655"/>
              <a:gd name="connsiteX9" fmla="*/ 6853751 w 6853751"/>
              <a:gd name="connsiteY9" fmla="*/ 569789 h 2824655"/>
              <a:gd name="connsiteX10" fmla="*/ 6853751 w 6853751"/>
              <a:gd name="connsiteY10" fmla="*/ 1148332 h 2824655"/>
              <a:gd name="connsiteX11" fmla="*/ 6853751 w 6853751"/>
              <a:gd name="connsiteY11" fmla="*/ 1710024 h 2824655"/>
              <a:gd name="connsiteX12" fmla="*/ 6853751 w 6853751"/>
              <a:gd name="connsiteY12" fmla="*/ 2254865 h 2824655"/>
              <a:gd name="connsiteX13" fmla="*/ 6200096 w 6853751"/>
              <a:gd name="connsiteY13" fmla="*/ 2824655 h 2824655"/>
              <a:gd name="connsiteX14" fmla="*/ 5407747 w 6853751"/>
              <a:gd name="connsiteY14" fmla="*/ 2824655 h 2824655"/>
              <a:gd name="connsiteX15" fmla="*/ 4615399 w 6853751"/>
              <a:gd name="connsiteY15" fmla="*/ 2824655 h 2824655"/>
              <a:gd name="connsiteX16" fmla="*/ 3767584 w 6853751"/>
              <a:gd name="connsiteY16" fmla="*/ 2824655 h 2824655"/>
              <a:gd name="connsiteX17" fmla="*/ 3363487 w 6853751"/>
              <a:gd name="connsiteY17" fmla="*/ 2824655 h 2824655"/>
              <a:gd name="connsiteX18" fmla="*/ 2975236 w 6853751"/>
              <a:gd name="connsiteY18" fmla="*/ 2824655 h 2824655"/>
              <a:gd name="connsiteX19" fmla="*/ 2238350 w 6853751"/>
              <a:gd name="connsiteY19" fmla="*/ 2824655 h 2824655"/>
              <a:gd name="connsiteX20" fmla="*/ 1501466 w 6853751"/>
              <a:gd name="connsiteY20" fmla="*/ 2824655 h 2824655"/>
              <a:gd name="connsiteX21" fmla="*/ 653653 w 6853751"/>
              <a:gd name="connsiteY21" fmla="*/ 2824655 h 2824655"/>
              <a:gd name="connsiteX22" fmla="*/ 0 w 6853751"/>
              <a:gd name="connsiteY22" fmla="*/ 2254865 h 2824655"/>
              <a:gd name="connsiteX23" fmla="*/ 0 w 6853751"/>
              <a:gd name="connsiteY23" fmla="*/ 1693173 h 2824655"/>
              <a:gd name="connsiteX24" fmla="*/ 0 w 6853751"/>
              <a:gd name="connsiteY24" fmla="*/ 1097779 h 2824655"/>
              <a:gd name="connsiteX25" fmla="*/ 0 w 6853751"/>
              <a:gd name="connsiteY25" fmla="*/ 569789 h 2824655"/>
              <a:gd name="connsiteX0" fmla="*/ 0 w 6853751"/>
              <a:gd name="connsiteY0" fmla="*/ 569789 h 2824655"/>
              <a:gd name="connsiteX1" fmla="*/ 653653 w 6853751"/>
              <a:gd name="connsiteY1" fmla="*/ 0 h 2824655"/>
              <a:gd name="connsiteX2" fmla="*/ 1501466 w 6853751"/>
              <a:gd name="connsiteY2" fmla="*/ 0 h 2824655"/>
              <a:gd name="connsiteX3" fmla="*/ 2182887 w 6853751"/>
              <a:gd name="connsiteY3" fmla="*/ 0 h 2824655"/>
              <a:gd name="connsiteX4" fmla="*/ 2864307 w 6853751"/>
              <a:gd name="connsiteY4" fmla="*/ 0 h 2824655"/>
              <a:gd name="connsiteX5" fmla="*/ 3712120 w 6853751"/>
              <a:gd name="connsiteY5" fmla="*/ 0 h 2824655"/>
              <a:gd name="connsiteX6" fmla="*/ 4449004 w 6853751"/>
              <a:gd name="connsiteY6" fmla="*/ 0 h 2824655"/>
              <a:gd name="connsiteX7" fmla="*/ 5352283 w 6853751"/>
              <a:gd name="connsiteY7" fmla="*/ 0 h 2824655"/>
              <a:gd name="connsiteX8" fmla="*/ 6200096 w 6853751"/>
              <a:gd name="connsiteY8" fmla="*/ 0 h 2824655"/>
              <a:gd name="connsiteX9" fmla="*/ 6853751 w 6853751"/>
              <a:gd name="connsiteY9" fmla="*/ 569789 h 2824655"/>
              <a:gd name="connsiteX10" fmla="*/ 6853751 w 6853751"/>
              <a:gd name="connsiteY10" fmla="*/ 1097779 h 2824655"/>
              <a:gd name="connsiteX11" fmla="*/ 6853751 w 6853751"/>
              <a:gd name="connsiteY11" fmla="*/ 1693173 h 2824655"/>
              <a:gd name="connsiteX12" fmla="*/ 6853751 w 6853751"/>
              <a:gd name="connsiteY12" fmla="*/ 2254865 h 2824655"/>
              <a:gd name="connsiteX13" fmla="*/ 6200096 w 6853751"/>
              <a:gd name="connsiteY13" fmla="*/ 2824655 h 2824655"/>
              <a:gd name="connsiteX14" fmla="*/ 5574140 w 6853751"/>
              <a:gd name="connsiteY14" fmla="*/ 2824655 h 2824655"/>
              <a:gd name="connsiteX15" fmla="*/ 4670862 w 6853751"/>
              <a:gd name="connsiteY15" fmla="*/ 2824655 h 2824655"/>
              <a:gd name="connsiteX16" fmla="*/ 3933978 w 6853751"/>
              <a:gd name="connsiteY16" fmla="*/ 2824655 h 2824655"/>
              <a:gd name="connsiteX17" fmla="*/ 3197093 w 6853751"/>
              <a:gd name="connsiteY17" fmla="*/ 2824655 h 2824655"/>
              <a:gd name="connsiteX18" fmla="*/ 2293815 w 6853751"/>
              <a:gd name="connsiteY18" fmla="*/ 2824655 h 2824655"/>
              <a:gd name="connsiteX19" fmla="*/ 1446003 w 6853751"/>
              <a:gd name="connsiteY19" fmla="*/ 2824655 h 2824655"/>
              <a:gd name="connsiteX20" fmla="*/ 653653 w 6853751"/>
              <a:gd name="connsiteY20" fmla="*/ 2824655 h 2824655"/>
              <a:gd name="connsiteX21" fmla="*/ 0 w 6853751"/>
              <a:gd name="connsiteY21" fmla="*/ 2254865 h 2824655"/>
              <a:gd name="connsiteX22" fmla="*/ 0 w 6853751"/>
              <a:gd name="connsiteY22" fmla="*/ 1693173 h 2824655"/>
              <a:gd name="connsiteX23" fmla="*/ 0 w 6853751"/>
              <a:gd name="connsiteY23" fmla="*/ 1148332 h 2824655"/>
              <a:gd name="connsiteX24" fmla="*/ 0 w 6853751"/>
              <a:gd name="connsiteY24" fmla="*/ 569789 h 2824655"/>
              <a:gd name="connsiteX0" fmla="*/ 0 w 6853751"/>
              <a:gd name="connsiteY0" fmla="*/ 569789 h 2824655"/>
              <a:gd name="connsiteX1" fmla="*/ 653653 w 6853751"/>
              <a:gd name="connsiteY1" fmla="*/ 0 h 2824655"/>
              <a:gd name="connsiteX2" fmla="*/ 1446003 w 6853751"/>
              <a:gd name="connsiteY2" fmla="*/ 0 h 2824655"/>
              <a:gd name="connsiteX3" fmla="*/ 2127422 w 6853751"/>
              <a:gd name="connsiteY3" fmla="*/ 0 h 2824655"/>
              <a:gd name="connsiteX4" fmla="*/ 2808843 w 6853751"/>
              <a:gd name="connsiteY4" fmla="*/ 0 h 2824655"/>
              <a:gd name="connsiteX5" fmla="*/ 3656656 w 6853751"/>
              <a:gd name="connsiteY5" fmla="*/ 0 h 2824655"/>
              <a:gd name="connsiteX6" fmla="*/ 4282611 w 6853751"/>
              <a:gd name="connsiteY6" fmla="*/ 0 h 2824655"/>
              <a:gd name="connsiteX7" fmla="*/ 4964031 w 6853751"/>
              <a:gd name="connsiteY7" fmla="*/ 0 h 2824655"/>
              <a:gd name="connsiteX8" fmla="*/ 6200096 w 6853751"/>
              <a:gd name="connsiteY8" fmla="*/ 0 h 2824655"/>
              <a:gd name="connsiteX9" fmla="*/ 6853751 w 6853751"/>
              <a:gd name="connsiteY9" fmla="*/ 569789 h 2824655"/>
              <a:gd name="connsiteX10" fmla="*/ 6853751 w 6853751"/>
              <a:gd name="connsiteY10" fmla="*/ 1148332 h 2824655"/>
              <a:gd name="connsiteX11" fmla="*/ 6853751 w 6853751"/>
              <a:gd name="connsiteY11" fmla="*/ 1710024 h 2824655"/>
              <a:gd name="connsiteX12" fmla="*/ 6853751 w 6853751"/>
              <a:gd name="connsiteY12" fmla="*/ 2254865 h 2824655"/>
              <a:gd name="connsiteX13" fmla="*/ 6200096 w 6853751"/>
              <a:gd name="connsiteY13" fmla="*/ 2824655 h 2824655"/>
              <a:gd name="connsiteX14" fmla="*/ 5407747 w 6853751"/>
              <a:gd name="connsiteY14" fmla="*/ 2824655 h 2824655"/>
              <a:gd name="connsiteX15" fmla="*/ 4615399 w 6853751"/>
              <a:gd name="connsiteY15" fmla="*/ 2824655 h 2824655"/>
              <a:gd name="connsiteX16" fmla="*/ 3767584 w 6853751"/>
              <a:gd name="connsiteY16" fmla="*/ 2824655 h 2824655"/>
              <a:gd name="connsiteX17" fmla="*/ 2975236 w 6853751"/>
              <a:gd name="connsiteY17" fmla="*/ 2824655 h 2824655"/>
              <a:gd name="connsiteX18" fmla="*/ 2238350 w 6853751"/>
              <a:gd name="connsiteY18" fmla="*/ 2824655 h 2824655"/>
              <a:gd name="connsiteX19" fmla="*/ 1501466 w 6853751"/>
              <a:gd name="connsiteY19" fmla="*/ 2824655 h 2824655"/>
              <a:gd name="connsiteX20" fmla="*/ 653653 w 6853751"/>
              <a:gd name="connsiteY20" fmla="*/ 2824655 h 2824655"/>
              <a:gd name="connsiteX21" fmla="*/ 0 w 6853751"/>
              <a:gd name="connsiteY21" fmla="*/ 2254865 h 2824655"/>
              <a:gd name="connsiteX22" fmla="*/ 0 w 6853751"/>
              <a:gd name="connsiteY22" fmla="*/ 1693173 h 2824655"/>
              <a:gd name="connsiteX23" fmla="*/ 0 w 6853751"/>
              <a:gd name="connsiteY23" fmla="*/ 1097779 h 2824655"/>
              <a:gd name="connsiteX24" fmla="*/ 0 w 6853751"/>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3751" h="2824655" fill="none" extrusionOk="0">
                <a:moveTo>
                  <a:pt x="0" y="569789"/>
                </a:moveTo>
                <a:cubicBezTo>
                  <a:pt x="-7209" y="245640"/>
                  <a:pt x="342941" y="53873"/>
                  <a:pt x="653653" y="0"/>
                </a:cubicBezTo>
                <a:cubicBezTo>
                  <a:pt x="871703" y="-14847"/>
                  <a:pt x="1228484" y="-27071"/>
                  <a:pt x="1446003" y="0"/>
                </a:cubicBezTo>
                <a:cubicBezTo>
                  <a:pt x="1737022" y="19534"/>
                  <a:pt x="1805986" y="22386"/>
                  <a:pt x="2127422" y="0"/>
                </a:cubicBezTo>
                <a:cubicBezTo>
                  <a:pt x="2468632" y="-48299"/>
                  <a:pt x="2556125" y="69943"/>
                  <a:pt x="2808843" y="0"/>
                </a:cubicBezTo>
                <a:cubicBezTo>
                  <a:pt x="3095275" y="-33857"/>
                  <a:pt x="3468854" y="58141"/>
                  <a:pt x="3656656" y="0"/>
                </a:cubicBezTo>
                <a:cubicBezTo>
                  <a:pt x="3852923" y="-1901"/>
                  <a:pt x="4122587" y="-30614"/>
                  <a:pt x="4282611" y="0"/>
                </a:cubicBezTo>
                <a:cubicBezTo>
                  <a:pt x="4364456" y="12703"/>
                  <a:pt x="4710528" y="-46252"/>
                  <a:pt x="4964031" y="0"/>
                </a:cubicBezTo>
                <a:cubicBezTo>
                  <a:pt x="5148305" y="-93465"/>
                  <a:pt x="5900805" y="56179"/>
                  <a:pt x="6200096" y="0"/>
                </a:cubicBezTo>
                <a:cubicBezTo>
                  <a:pt x="6549868" y="-89692"/>
                  <a:pt x="6761014" y="245805"/>
                  <a:pt x="6853751" y="569789"/>
                </a:cubicBezTo>
                <a:cubicBezTo>
                  <a:pt x="6875783" y="844899"/>
                  <a:pt x="6865346" y="938059"/>
                  <a:pt x="6853751" y="1148332"/>
                </a:cubicBezTo>
                <a:cubicBezTo>
                  <a:pt x="6812124" y="1347064"/>
                  <a:pt x="6889678" y="1460434"/>
                  <a:pt x="6853751" y="1710024"/>
                </a:cubicBezTo>
                <a:cubicBezTo>
                  <a:pt x="6822419" y="1954246"/>
                  <a:pt x="6894295" y="2053330"/>
                  <a:pt x="6853751" y="2254865"/>
                </a:cubicBezTo>
                <a:cubicBezTo>
                  <a:pt x="6878646" y="2585768"/>
                  <a:pt x="6573785" y="2775463"/>
                  <a:pt x="6200096" y="2824655"/>
                </a:cubicBezTo>
                <a:cubicBezTo>
                  <a:pt x="5845340" y="2815821"/>
                  <a:pt x="5696205" y="2830921"/>
                  <a:pt x="5407747" y="2824655"/>
                </a:cubicBezTo>
                <a:cubicBezTo>
                  <a:pt x="5082193" y="2761522"/>
                  <a:pt x="4861497" y="2814278"/>
                  <a:pt x="4615399" y="2824655"/>
                </a:cubicBezTo>
                <a:cubicBezTo>
                  <a:pt x="4316120" y="2821245"/>
                  <a:pt x="4167802" y="2854669"/>
                  <a:pt x="3767584" y="2824655"/>
                </a:cubicBezTo>
                <a:cubicBezTo>
                  <a:pt x="3616359" y="2829424"/>
                  <a:pt x="3531621" y="2831280"/>
                  <a:pt x="3363487" y="2824655"/>
                </a:cubicBezTo>
                <a:cubicBezTo>
                  <a:pt x="3195353" y="2818030"/>
                  <a:pt x="3099875" y="2810113"/>
                  <a:pt x="2975236" y="2824655"/>
                </a:cubicBezTo>
                <a:cubicBezTo>
                  <a:pt x="2787196" y="2869936"/>
                  <a:pt x="2405769" y="2826285"/>
                  <a:pt x="2238350" y="2824655"/>
                </a:cubicBezTo>
                <a:cubicBezTo>
                  <a:pt x="2078705" y="2799284"/>
                  <a:pt x="1762033" y="2814495"/>
                  <a:pt x="1501466" y="2824655"/>
                </a:cubicBezTo>
                <a:cubicBezTo>
                  <a:pt x="1331035" y="2829612"/>
                  <a:pt x="1060772" y="2880706"/>
                  <a:pt x="653653" y="2824655"/>
                </a:cubicBezTo>
                <a:cubicBezTo>
                  <a:pt x="355884" y="2717879"/>
                  <a:pt x="120280" y="2585634"/>
                  <a:pt x="0" y="2254865"/>
                </a:cubicBezTo>
                <a:cubicBezTo>
                  <a:pt x="72941" y="2066294"/>
                  <a:pt x="-25993" y="1876730"/>
                  <a:pt x="0" y="1693173"/>
                </a:cubicBezTo>
                <a:cubicBezTo>
                  <a:pt x="15689" y="1525244"/>
                  <a:pt x="3377" y="1279566"/>
                  <a:pt x="0" y="1097779"/>
                </a:cubicBezTo>
                <a:cubicBezTo>
                  <a:pt x="-11520" y="868070"/>
                  <a:pt x="-35081" y="710924"/>
                  <a:pt x="0" y="569789"/>
                </a:cubicBezTo>
                <a:close/>
              </a:path>
              <a:path w="6853751" h="2824655" stroke="0" extrusionOk="0">
                <a:moveTo>
                  <a:pt x="0" y="569789"/>
                </a:moveTo>
                <a:cubicBezTo>
                  <a:pt x="27750" y="254897"/>
                  <a:pt x="350943" y="-107671"/>
                  <a:pt x="653653" y="0"/>
                </a:cubicBezTo>
                <a:cubicBezTo>
                  <a:pt x="887770" y="-16003"/>
                  <a:pt x="1328980" y="-20673"/>
                  <a:pt x="1501466" y="0"/>
                </a:cubicBezTo>
                <a:cubicBezTo>
                  <a:pt x="1674859" y="-6689"/>
                  <a:pt x="1955203" y="-49654"/>
                  <a:pt x="2182887" y="0"/>
                </a:cubicBezTo>
                <a:cubicBezTo>
                  <a:pt x="2413496" y="57742"/>
                  <a:pt x="2697995" y="-2635"/>
                  <a:pt x="2864307" y="0"/>
                </a:cubicBezTo>
                <a:cubicBezTo>
                  <a:pt x="3011625" y="-1270"/>
                  <a:pt x="3436117" y="45434"/>
                  <a:pt x="3712120" y="0"/>
                </a:cubicBezTo>
                <a:cubicBezTo>
                  <a:pt x="3979498" y="32995"/>
                  <a:pt x="4234464" y="31606"/>
                  <a:pt x="4449004" y="0"/>
                </a:cubicBezTo>
                <a:cubicBezTo>
                  <a:pt x="4666674" y="39190"/>
                  <a:pt x="5141524" y="18499"/>
                  <a:pt x="5352283" y="0"/>
                </a:cubicBezTo>
                <a:cubicBezTo>
                  <a:pt x="5595757" y="38432"/>
                  <a:pt x="5970695" y="6511"/>
                  <a:pt x="6200096" y="0"/>
                </a:cubicBezTo>
                <a:cubicBezTo>
                  <a:pt x="6490407" y="-365"/>
                  <a:pt x="6916184" y="229941"/>
                  <a:pt x="6853751" y="569789"/>
                </a:cubicBezTo>
                <a:cubicBezTo>
                  <a:pt x="6870548" y="733685"/>
                  <a:pt x="6826208" y="961950"/>
                  <a:pt x="6853751" y="1097779"/>
                </a:cubicBezTo>
                <a:cubicBezTo>
                  <a:pt x="6881987" y="1158896"/>
                  <a:pt x="6807898" y="1520457"/>
                  <a:pt x="6853751" y="1693173"/>
                </a:cubicBezTo>
                <a:cubicBezTo>
                  <a:pt x="6882967" y="1929957"/>
                  <a:pt x="6843390" y="1994014"/>
                  <a:pt x="6853751" y="2254865"/>
                </a:cubicBezTo>
                <a:cubicBezTo>
                  <a:pt x="6820214" y="2488973"/>
                  <a:pt x="6467531" y="2819671"/>
                  <a:pt x="6200096" y="2824655"/>
                </a:cubicBezTo>
                <a:cubicBezTo>
                  <a:pt x="6096436" y="2794644"/>
                  <a:pt x="5719134" y="2801775"/>
                  <a:pt x="5574140" y="2824655"/>
                </a:cubicBezTo>
                <a:cubicBezTo>
                  <a:pt x="5310982" y="2791962"/>
                  <a:pt x="5014269" y="2936220"/>
                  <a:pt x="4670862" y="2824655"/>
                </a:cubicBezTo>
                <a:cubicBezTo>
                  <a:pt x="4342063" y="2792344"/>
                  <a:pt x="4214224" y="2788697"/>
                  <a:pt x="3933978" y="2824655"/>
                </a:cubicBezTo>
                <a:cubicBezTo>
                  <a:pt x="3668441" y="2855516"/>
                  <a:pt x="3373415" y="2872011"/>
                  <a:pt x="3197093" y="2824655"/>
                </a:cubicBezTo>
                <a:cubicBezTo>
                  <a:pt x="3032695" y="2797775"/>
                  <a:pt x="2760963" y="2822030"/>
                  <a:pt x="2293815" y="2824655"/>
                </a:cubicBezTo>
                <a:cubicBezTo>
                  <a:pt x="1855707" y="2824168"/>
                  <a:pt x="1860890" y="2855573"/>
                  <a:pt x="1446003" y="2824655"/>
                </a:cubicBezTo>
                <a:cubicBezTo>
                  <a:pt x="1036083" y="2780496"/>
                  <a:pt x="790422" y="2885996"/>
                  <a:pt x="653653" y="2824655"/>
                </a:cubicBezTo>
                <a:cubicBezTo>
                  <a:pt x="291180" y="2824849"/>
                  <a:pt x="20160" y="2615548"/>
                  <a:pt x="0" y="2254865"/>
                </a:cubicBezTo>
                <a:cubicBezTo>
                  <a:pt x="23383" y="2076102"/>
                  <a:pt x="-32470" y="2001736"/>
                  <a:pt x="0" y="1693173"/>
                </a:cubicBezTo>
                <a:cubicBezTo>
                  <a:pt x="16725" y="1416200"/>
                  <a:pt x="7397" y="1420211"/>
                  <a:pt x="0" y="1148332"/>
                </a:cubicBezTo>
                <a:cubicBezTo>
                  <a:pt x="31941" y="874197"/>
                  <a:pt x="-20472" y="707538"/>
                  <a:pt x="0" y="569789"/>
                </a:cubicBezTo>
                <a:close/>
              </a:path>
              <a:path w="6853751" h="2824655" fill="none" stroke="0" extrusionOk="0">
                <a:moveTo>
                  <a:pt x="0" y="569789"/>
                </a:moveTo>
                <a:cubicBezTo>
                  <a:pt x="-28185" y="184195"/>
                  <a:pt x="363037" y="49427"/>
                  <a:pt x="653653" y="0"/>
                </a:cubicBezTo>
                <a:cubicBezTo>
                  <a:pt x="784246" y="34726"/>
                  <a:pt x="1070955" y="46693"/>
                  <a:pt x="1446003" y="0"/>
                </a:cubicBezTo>
                <a:cubicBezTo>
                  <a:pt x="1760126" y="24344"/>
                  <a:pt x="1794683" y="14184"/>
                  <a:pt x="2127422" y="0"/>
                </a:cubicBezTo>
                <a:cubicBezTo>
                  <a:pt x="2434603" y="-34091"/>
                  <a:pt x="2596216" y="-9998"/>
                  <a:pt x="2808843" y="0"/>
                </a:cubicBezTo>
                <a:cubicBezTo>
                  <a:pt x="3051830" y="-64109"/>
                  <a:pt x="3456692" y="11902"/>
                  <a:pt x="3656656" y="0"/>
                </a:cubicBezTo>
                <a:cubicBezTo>
                  <a:pt x="3838811" y="-47694"/>
                  <a:pt x="4047075" y="-1822"/>
                  <a:pt x="4282611" y="0"/>
                </a:cubicBezTo>
                <a:cubicBezTo>
                  <a:pt x="4429305" y="-36626"/>
                  <a:pt x="4675649" y="11245"/>
                  <a:pt x="4964031" y="0"/>
                </a:cubicBezTo>
                <a:cubicBezTo>
                  <a:pt x="5236622" y="10645"/>
                  <a:pt x="5871419" y="41848"/>
                  <a:pt x="6200096" y="0"/>
                </a:cubicBezTo>
                <a:cubicBezTo>
                  <a:pt x="6457638" y="-93500"/>
                  <a:pt x="6864129" y="144697"/>
                  <a:pt x="6853751" y="569789"/>
                </a:cubicBezTo>
                <a:cubicBezTo>
                  <a:pt x="6891527" y="821994"/>
                  <a:pt x="6883932" y="956848"/>
                  <a:pt x="6853751" y="1148332"/>
                </a:cubicBezTo>
                <a:cubicBezTo>
                  <a:pt x="6828105" y="1368687"/>
                  <a:pt x="6840768" y="1456009"/>
                  <a:pt x="6853751" y="1710024"/>
                </a:cubicBezTo>
                <a:cubicBezTo>
                  <a:pt x="6858766" y="1899708"/>
                  <a:pt x="6857725" y="2059727"/>
                  <a:pt x="6853751" y="2254865"/>
                </a:cubicBezTo>
                <a:cubicBezTo>
                  <a:pt x="6916800" y="2634117"/>
                  <a:pt x="6548604" y="2798199"/>
                  <a:pt x="6200096" y="2824655"/>
                </a:cubicBezTo>
                <a:cubicBezTo>
                  <a:pt x="5851438" y="2798896"/>
                  <a:pt x="5718710" y="2849313"/>
                  <a:pt x="5407747" y="2824655"/>
                </a:cubicBezTo>
                <a:cubicBezTo>
                  <a:pt x="5162214" y="2795983"/>
                  <a:pt x="4926432" y="2793684"/>
                  <a:pt x="4615399" y="2824655"/>
                </a:cubicBezTo>
                <a:cubicBezTo>
                  <a:pt x="4318187" y="2796372"/>
                  <a:pt x="4176442" y="2767382"/>
                  <a:pt x="3767584" y="2824655"/>
                </a:cubicBezTo>
                <a:cubicBezTo>
                  <a:pt x="3357733" y="2818966"/>
                  <a:pt x="3183225" y="2796243"/>
                  <a:pt x="2975236" y="2824655"/>
                </a:cubicBezTo>
                <a:cubicBezTo>
                  <a:pt x="2807702" y="2884810"/>
                  <a:pt x="2402050" y="2820220"/>
                  <a:pt x="2238350" y="2824655"/>
                </a:cubicBezTo>
                <a:cubicBezTo>
                  <a:pt x="2098902" y="2837184"/>
                  <a:pt x="1679044" y="2821552"/>
                  <a:pt x="1501466" y="2824655"/>
                </a:cubicBezTo>
                <a:cubicBezTo>
                  <a:pt x="1296740" y="2800653"/>
                  <a:pt x="1067299" y="2821857"/>
                  <a:pt x="653653" y="2824655"/>
                </a:cubicBezTo>
                <a:cubicBezTo>
                  <a:pt x="299318" y="2834581"/>
                  <a:pt x="136443" y="2571571"/>
                  <a:pt x="0" y="2254865"/>
                </a:cubicBezTo>
                <a:cubicBezTo>
                  <a:pt x="45453" y="2031275"/>
                  <a:pt x="5453" y="1853734"/>
                  <a:pt x="0" y="1693173"/>
                </a:cubicBezTo>
                <a:cubicBezTo>
                  <a:pt x="20360" y="1535367"/>
                  <a:pt x="37254" y="1284139"/>
                  <a:pt x="0" y="1097779"/>
                </a:cubicBezTo>
                <a:cubicBezTo>
                  <a:pt x="-7986" y="887105"/>
                  <a:pt x="-54448" y="716405"/>
                  <a:pt x="0" y="569789"/>
                </a:cubicBezTo>
                <a:close/>
              </a:path>
              <a:path w="6853751" h="2824655" fill="none" stroke="0" extrusionOk="0">
                <a:moveTo>
                  <a:pt x="0" y="569789"/>
                </a:moveTo>
                <a:cubicBezTo>
                  <a:pt x="-15027" y="321337"/>
                  <a:pt x="315438" y="39369"/>
                  <a:pt x="653653" y="0"/>
                </a:cubicBezTo>
                <a:cubicBezTo>
                  <a:pt x="792951" y="11879"/>
                  <a:pt x="1150985" y="9419"/>
                  <a:pt x="1446003" y="0"/>
                </a:cubicBezTo>
                <a:cubicBezTo>
                  <a:pt x="1753730" y="20909"/>
                  <a:pt x="1803121" y="17571"/>
                  <a:pt x="2127422" y="0"/>
                </a:cubicBezTo>
                <a:cubicBezTo>
                  <a:pt x="2427362" y="-26862"/>
                  <a:pt x="2589707" y="31508"/>
                  <a:pt x="2808843" y="0"/>
                </a:cubicBezTo>
                <a:cubicBezTo>
                  <a:pt x="3100939" y="-53065"/>
                  <a:pt x="3474173" y="24252"/>
                  <a:pt x="3656656" y="0"/>
                </a:cubicBezTo>
                <a:cubicBezTo>
                  <a:pt x="3846259" y="-36569"/>
                  <a:pt x="4112266" y="-1348"/>
                  <a:pt x="4282611" y="0"/>
                </a:cubicBezTo>
                <a:cubicBezTo>
                  <a:pt x="4425524" y="33720"/>
                  <a:pt x="4696962" y="-33544"/>
                  <a:pt x="4964031" y="0"/>
                </a:cubicBezTo>
                <a:cubicBezTo>
                  <a:pt x="5124726" y="-50142"/>
                  <a:pt x="5893240" y="-3483"/>
                  <a:pt x="6200096" y="0"/>
                </a:cubicBezTo>
                <a:cubicBezTo>
                  <a:pt x="6453825" y="-121648"/>
                  <a:pt x="6855212" y="194836"/>
                  <a:pt x="6853751" y="569789"/>
                </a:cubicBezTo>
                <a:cubicBezTo>
                  <a:pt x="6891093" y="837402"/>
                  <a:pt x="6877672" y="945750"/>
                  <a:pt x="6853751" y="1148332"/>
                </a:cubicBezTo>
                <a:cubicBezTo>
                  <a:pt x="6799180" y="1348653"/>
                  <a:pt x="6861608" y="1464011"/>
                  <a:pt x="6853751" y="1710024"/>
                </a:cubicBezTo>
                <a:cubicBezTo>
                  <a:pt x="6826763" y="1945934"/>
                  <a:pt x="6868456" y="2058176"/>
                  <a:pt x="6853751" y="2254865"/>
                </a:cubicBezTo>
                <a:cubicBezTo>
                  <a:pt x="6895050" y="2562204"/>
                  <a:pt x="6553603" y="2824666"/>
                  <a:pt x="6200096" y="2824655"/>
                </a:cubicBezTo>
                <a:cubicBezTo>
                  <a:pt x="5825590" y="2837180"/>
                  <a:pt x="5728926" y="2817889"/>
                  <a:pt x="5407747" y="2824655"/>
                </a:cubicBezTo>
                <a:cubicBezTo>
                  <a:pt x="5119776" y="2793264"/>
                  <a:pt x="4836736" y="2829647"/>
                  <a:pt x="4615399" y="2824655"/>
                </a:cubicBezTo>
                <a:cubicBezTo>
                  <a:pt x="4303932" y="2815684"/>
                  <a:pt x="4178236" y="2808961"/>
                  <a:pt x="3767584" y="2824655"/>
                </a:cubicBezTo>
                <a:cubicBezTo>
                  <a:pt x="3624312" y="2817059"/>
                  <a:pt x="3518493" y="2821896"/>
                  <a:pt x="3371410" y="2824655"/>
                </a:cubicBezTo>
                <a:cubicBezTo>
                  <a:pt x="3224327" y="2827414"/>
                  <a:pt x="3131140" y="2830131"/>
                  <a:pt x="2975236" y="2824655"/>
                </a:cubicBezTo>
                <a:cubicBezTo>
                  <a:pt x="2816272" y="2904358"/>
                  <a:pt x="2367912" y="2789337"/>
                  <a:pt x="2238350" y="2824655"/>
                </a:cubicBezTo>
                <a:cubicBezTo>
                  <a:pt x="2069318" y="2817384"/>
                  <a:pt x="1731176" y="2860159"/>
                  <a:pt x="1501466" y="2824655"/>
                </a:cubicBezTo>
                <a:cubicBezTo>
                  <a:pt x="1284554" y="2828980"/>
                  <a:pt x="1109079" y="2839529"/>
                  <a:pt x="653653" y="2824655"/>
                </a:cubicBezTo>
                <a:cubicBezTo>
                  <a:pt x="316810" y="2724146"/>
                  <a:pt x="167594" y="2614164"/>
                  <a:pt x="0" y="2254865"/>
                </a:cubicBezTo>
                <a:cubicBezTo>
                  <a:pt x="28750" y="2064156"/>
                  <a:pt x="-60512" y="1856869"/>
                  <a:pt x="0" y="1693173"/>
                </a:cubicBezTo>
                <a:cubicBezTo>
                  <a:pt x="19405" y="1552743"/>
                  <a:pt x="-16883" y="1356490"/>
                  <a:pt x="0" y="1097779"/>
                </a:cubicBezTo>
                <a:cubicBezTo>
                  <a:pt x="-20353" y="897131"/>
                  <a:pt x="-45754" y="695941"/>
                  <a:pt x="0" y="569789"/>
                </a:cubicBezTo>
                <a:close/>
              </a:path>
            </a:pathLst>
          </a:custGeom>
          <a:solidFill>
            <a:schemeClr val="accent4">
              <a:lumMod val="20000"/>
              <a:lumOff val="80000"/>
              <a:alpha val="94902"/>
            </a:scheme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214948" indent="-457200" algn="just" defTabSz="1219170">
              <a:lnSpc>
                <a:spcPct val="150000"/>
              </a:lnSpc>
              <a:buClr>
                <a:srgbClr val="000000"/>
              </a:buClr>
              <a:buFontTx/>
              <a:buChar char="-"/>
            </a:pPr>
            <a:r>
              <a:rPr lang="vi-VN" sz="3200" kern="0">
                <a:solidFill>
                  <a:srgbClr val="000000"/>
                </a:solidFill>
                <a:latin typeface="UTM Avo" panose="02040603050506020204" pitchFamily="18" charset="0"/>
                <a:cs typeface="Calibri" panose="020F0502020204030204" pitchFamily="34" charset="0"/>
                <a:sym typeface="Arial"/>
              </a:rPr>
              <a:t>Thảo luận nhóm 4 người theo các câu hỏi tìm hiểu bài.</a:t>
            </a:r>
          </a:p>
          <a:p>
            <a:pPr marL="1214948" indent="-457200" algn="just" defTabSz="1219170">
              <a:lnSpc>
                <a:spcPct val="150000"/>
              </a:lnSpc>
              <a:buClr>
                <a:srgbClr val="000000"/>
              </a:buClr>
              <a:buFontTx/>
              <a:buChar char="-"/>
            </a:pPr>
            <a:r>
              <a:rPr lang="vi-VN" sz="3200" kern="0">
                <a:solidFill>
                  <a:srgbClr val="000000"/>
                </a:solidFill>
                <a:latin typeface="UTM Avo" panose="02040603050506020204" pitchFamily="18" charset="0"/>
                <a:cs typeface="Calibri" panose="020F0502020204030204" pitchFamily="34" charset="0"/>
                <a:sym typeface="Arial"/>
              </a:rPr>
              <a:t>Trả lời câu hỏi bằng trò chơi Phỏng vấn.</a:t>
            </a:r>
            <a:endParaRPr lang="en-US" sz="3200" kern="0" dirty="0">
              <a:solidFill>
                <a:srgbClr val="000000"/>
              </a:solidFill>
              <a:latin typeface="UTM Avo" panose="02040603050506020204" pitchFamily="18" charset="0"/>
              <a:cs typeface="Calibri" panose="020F0502020204030204" pitchFamily="34" charset="0"/>
              <a:sym typeface="Arial"/>
            </a:endParaRPr>
          </a:p>
        </p:txBody>
      </p:sp>
      <p:pic>
        <p:nvPicPr>
          <p:cNvPr id="14" name="Picture 13" descr="A group of kids sitting around a table&#10;&#10;Description automatically generated with low confidence">
            <a:extLst>
              <a:ext uri="{FF2B5EF4-FFF2-40B4-BE49-F238E27FC236}">
                <a16:creationId xmlns:a16="http://schemas.microsoft.com/office/drawing/2014/main" id="{D2C2F533-E0BD-5655-0A25-B93E60C3521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00365" y="2722036"/>
            <a:ext cx="3830955" cy="2372995"/>
          </a:xfrm>
          <a:prstGeom prst="rect">
            <a:avLst/>
          </a:prstGeom>
        </p:spPr>
      </p:pic>
      <p:pic>
        <p:nvPicPr>
          <p:cNvPr id="11" name="Picture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654550"/>
            <a:ext cx="12275820" cy="2203450"/>
          </a:xfrm>
          <a:prstGeom prst="rect">
            <a:avLst/>
          </a:prstGeom>
          <a:noFill/>
        </p:spPr>
      </p:pic>
    </p:spTree>
    <p:extLst>
      <p:ext uri="{BB962C8B-B14F-4D97-AF65-F5344CB8AC3E}">
        <p14:creationId xmlns:p14="http://schemas.microsoft.com/office/powerpoint/2010/main" val="552188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1230" y="2137410"/>
            <a:ext cx="2350770" cy="390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A picture containing text&#10;&#10;Description automatically generated">
            <a:extLst>
              <a:ext uri="{FF2B5EF4-FFF2-40B4-BE49-F238E27FC236}">
                <a16:creationId xmlns:a16="http://schemas.microsoft.com/office/drawing/2014/main" id="{80C7D8A9-FFAF-A40A-A56A-678A4A1FC77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 y="1910129"/>
            <a:ext cx="2047875" cy="3832176"/>
          </a:xfrm>
          <a:prstGeom prst="rect">
            <a:avLst/>
          </a:prstGeom>
        </p:spPr>
      </p:pic>
      <p:sp>
        <p:nvSpPr>
          <p:cNvPr id="13" name="Rectangle: Rounded Corners 9">
            <a:extLst>
              <a:ext uri="{FF2B5EF4-FFF2-40B4-BE49-F238E27FC236}">
                <a16:creationId xmlns:a16="http://schemas.microsoft.com/office/drawing/2014/main" id="{2ECCE247-2944-316E-72D8-316B0294D178}"/>
              </a:ext>
            </a:extLst>
          </p:cNvPr>
          <p:cNvSpPr/>
          <p:nvPr/>
        </p:nvSpPr>
        <p:spPr>
          <a:xfrm>
            <a:off x="2047875" y="937261"/>
            <a:ext cx="7793355" cy="4946918"/>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14" name="Text Box 4">
            <a:extLst>
              <a:ext uri="{FF2B5EF4-FFF2-40B4-BE49-F238E27FC236}">
                <a16:creationId xmlns:a16="http://schemas.microsoft.com/office/drawing/2014/main" id="{52D57391-E826-3000-8A27-367B9067B83B}"/>
              </a:ext>
            </a:extLst>
          </p:cNvPr>
          <p:cNvSpPr txBox="1"/>
          <p:nvPr/>
        </p:nvSpPr>
        <p:spPr>
          <a:xfrm>
            <a:off x="2404682" y="1039824"/>
            <a:ext cx="7085531" cy="4524315"/>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1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vi-VN" altLang="en-US" sz="3200">
                <a:solidFill>
                  <a:srgbClr val="FF0000"/>
                </a:solidFill>
                <a:latin typeface="UTM Avo" panose="02040603050506020204" pitchFamily="18" charset="0"/>
                <a:cs typeface="Times New Roman" pitchFamily="18" charset="0"/>
                <a:sym typeface="+mn-ea"/>
              </a:rPr>
              <a:t>Vì sao các chiến sĩ phòng cháy, chữa cháy phải khẩn cấp lên đường?</a:t>
            </a:r>
            <a:endParaRPr lang="de-DE" sz="3200" b="1">
              <a:solidFill>
                <a:srgbClr val="FF0000"/>
              </a:solidFill>
              <a:latin typeface="UTM Avo" panose="02040603050506020204" pitchFamily="18" charset="0"/>
              <a:cs typeface="Times New Roman" pitchFamily="18" charset="0"/>
            </a:endParaRPr>
          </a:p>
          <a:p>
            <a:pPr marL="457200" indent="-457200" algn="just">
              <a:lnSpc>
                <a:spcPct val="150000"/>
              </a:lnSpc>
              <a:buFontTx/>
              <a:buChar char="-"/>
            </a:pPr>
            <a:r>
              <a:rPr lang="vi-VN" altLang="en-US" sz="3200">
                <a:solidFill>
                  <a:srgbClr val="7030A0"/>
                </a:solidFill>
                <a:latin typeface="UTM Avo" panose="02040603050506020204" pitchFamily="18" charset="0"/>
                <a:cs typeface="Times New Roman" panose="02020603050405020304" pitchFamily="18" charset="0"/>
              </a:rPr>
              <a:t>Các chiến sĩ cảnh sát phòng cháy, chữa cháy phải khẩn cấp lên đường vì họ nhận được điện báo: Có cháu bé bị kẹt ở khe tường trong ngõ 581. </a:t>
            </a:r>
          </a:p>
        </p:txBody>
      </p:sp>
      <p:pic>
        <p:nvPicPr>
          <p:cNvPr id="12" name="Picture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640580"/>
            <a:ext cx="12275820" cy="2203450"/>
          </a:xfrm>
          <a:prstGeom prst="rect">
            <a:avLst/>
          </a:prstGeom>
          <a:noFill/>
        </p:spPr>
      </p:pic>
      <p:pic>
        <p:nvPicPr>
          <p:cNvPr id="15" name="Picture 1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792980"/>
            <a:ext cx="12275820" cy="2203450"/>
          </a:xfrm>
          <a:prstGeom prst="rect">
            <a:avLst/>
          </a:prstGeom>
          <a:noFill/>
        </p:spPr>
      </p:pic>
    </p:spTree>
    <p:extLst>
      <p:ext uri="{BB962C8B-B14F-4D97-AF65-F5344CB8AC3E}">
        <p14:creationId xmlns:p14="http://schemas.microsoft.com/office/powerpoint/2010/main" val="350987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circle(in)">
                                      <p:cBhvr>
                                        <p:cTn id="17" dur="20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circle(in)">
                                      <p:cBhvr>
                                        <p:cTn id="22"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90" y="2457450"/>
            <a:ext cx="3017520" cy="382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4ACC353C-C304-AD5A-C005-5E382740B48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612630" y="2286000"/>
            <a:ext cx="2548890" cy="3790109"/>
          </a:xfrm>
          <a:prstGeom prst="rect">
            <a:avLst/>
          </a:prstGeom>
        </p:spPr>
      </p:pic>
      <p:sp>
        <p:nvSpPr>
          <p:cNvPr id="13" name="Rectangle: Rounded Corners 9">
            <a:extLst>
              <a:ext uri="{FF2B5EF4-FFF2-40B4-BE49-F238E27FC236}">
                <a16:creationId xmlns:a16="http://schemas.microsoft.com/office/drawing/2014/main" id="{2ECCE247-2944-316E-72D8-316B0294D178}"/>
              </a:ext>
            </a:extLst>
          </p:cNvPr>
          <p:cNvSpPr/>
          <p:nvPr/>
        </p:nvSpPr>
        <p:spPr>
          <a:xfrm>
            <a:off x="1988820" y="845820"/>
            <a:ext cx="7806689" cy="5120640"/>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14" name="Text Box 4">
            <a:extLst>
              <a:ext uri="{FF2B5EF4-FFF2-40B4-BE49-F238E27FC236}">
                <a16:creationId xmlns:a16="http://schemas.microsoft.com/office/drawing/2014/main" id="{52D57391-E826-3000-8A27-367B9067B83B}"/>
              </a:ext>
            </a:extLst>
          </p:cNvPr>
          <p:cNvSpPr txBox="1"/>
          <p:nvPr/>
        </p:nvSpPr>
        <p:spPr>
          <a:xfrm>
            <a:off x="2404682" y="1359864"/>
            <a:ext cx="7085531" cy="3785652"/>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a:t>
            </a:r>
            <a:r>
              <a:rPr lang="vi-VN" altLang="en-US" sz="3200">
                <a:solidFill>
                  <a:srgbClr val="FF0000"/>
                </a:solidFill>
                <a:latin typeface="UTM Avo" panose="02040603050506020204" pitchFamily="18" charset="0"/>
                <a:cs typeface="Times New Roman" panose="02020603050405020304" pitchFamily="18" charset="0"/>
                <a:sym typeface="+mn-ea"/>
              </a:rPr>
              <a:t>2</a:t>
            </a:r>
            <a:r>
              <a:rPr lang="en-GB" altLang="en-US" sz="3200">
                <a:solidFill>
                  <a:srgbClr val="FF0000"/>
                </a:solidFill>
                <a:latin typeface="UTM Avo" panose="02040603050506020204" pitchFamily="18" charset="0"/>
                <a:cs typeface="Times New Roman" panose="02020603050405020304" pitchFamily="18" charset="0"/>
                <a:sym typeface="+mn-ea"/>
              </a:rPr>
              <a:t>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vi-VN" altLang="en-US" sz="3200">
                <a:solidFill>
                  <a:srgbClr val="FF0000"/>
                </a:solidFill>
                <a:latin typeface="UTM Avo" panose="02040603050506020204" pitchFamily="18" charset="0"/>
                <a:cs typeface="Times New Roman" pitchFamily="18" charset="0"/>
                <a:sym typeface="+mn-ea"/>
              </a:rPr>
              <a:t>Em nhỏ bị nạn trong tình huống như thế nào?</a:t>
            </a:r>
          </a:p>
          <a:p>
            <a:pPr algn="just">
              <a:lnSpc>
                <a:spcPct val="150000"/>
              </a:lnSpc>
            </a:pPr>
            <a:r>
              <a:rPr lang="vi-VN" altLang="en-US" sz="3200">
                <a:solidFill>
                  <a:srgbClr val="7030A0"/>
                </a:solidFill>
                <a:latin typeface="UTM Avo" panose="02040603050506020204" pitchFamily="18" charset="0"/>
                <a:cs typeface="Times New Roman" panose="02020603050405020304" pitchFamily="18" charset="0"/>
              </a:rPr>
              <a:t> - Em nhỏ đã bị kẹt ở đó hơn một ngày, đã dầm ba trận mưa, lúc đó người nhà mới phát hiện ra.</a:t>
            </a:r>
            <a:endParaRPr lang="en-GB" altLang="en-US" sz="3200">
              <a:solidFill>
                <a:srgbClr val="7030A0"/>
              </a:solidFill>
              <a:latin typeface="UTM Avo" panose="02040603050506020204" pitchFamily="18" charset="0"/>
              <a:cs typeface="Times New Roman" panose="02020603050405020304" pitchFamily="18" charset="0"/>
            </a:endParaRPr>
          </a:p>
        </p:txBody>
      </p:sp>
      <p:pic>
        <p:nvPicPr>
          <p:cNvPr id="15" name="Picture 1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640580"/>
            <a:ext cx="12275820" cy="2203450"/>
          </a:xfrm>
          <a:prstGeom prst="rect">
            <a:avLst/>
          </a:prstGeom>
          <a:noFill/>
        </p:spPr>
      </p:pic>
    </p:spTree>
    <p:extLst>
      <p:ext uri="{BB962C8B-B14F-4D97-AF65-F5344CB8AC3E}">
        <p14:creationId xmlns:p14="http://schemas.microsoft.com/office/powerpoint/2010/main" val="324462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circle(in)">
                                      <p:cBhvr>
                                        <p:cTn id="21" dur="20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4">
                                            <p:txEl>
                                              <p:pRg st="1" end="1"/>
                                            </p:txEl>
                                          </p:spTgt>
                                        </p:tgtEl>
                                        <p:attrNameLst>
                                          <p:attrName>style.visibility</p:attrName>
                                        </p:attrNameLst>
                                      </p:cBhvr>
                                      <p:to>
                                        <p:strVal val="visible"/>
                                      </p:to>
                                    </p:set>
                                    <p:animEffect transition="in" filter="circle(in)">
                                      <p:cBhvr>
                                        <p:cTn id="26"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6935" y="3611880"/>
            <a:ext cx="1876733" cy="3395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4ACC353C-C304-AD5A-C005-5E382740B48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1077883" y="3829051"/>
            <a:ext cx="1131570" cy="3028950"/>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2861"/>
            <a:ext cx="10355581" cy="6819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4">
            <a:extLst>
              <a:ext uri="{FF2B5EF4-FFF2-40B4-BE49-F238E27FC236}">
                <a16:creationId xmlns:a16="http://schemas.microsoft.com/office/drawing/2014/main" id="{52D57391-E826-3000-8A27-367B9067B83B}"/>
              </a:ext>
            </a:extLst>
          </p:cNvPr>
          <p:cNvSpPr txBox="1"/>
          <p:nvPr/>
        </p:nvSpPr>
        <p:spPr>
          <a:xfrm>
            <a:off x="255270" y="-148896"/>
            <a:ext cx="10100310" cy="6740307"/>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a:t>
            </a:r>
            <a:r>
              <a:rPr lang="vi-VN" altLang="en-US" sz="3200">
                <a:solidFill>
                  <a:srgbClr val="FF0000"/>
                </a:solidFill>
                <a:latin typeface="UTM Avo" panose="02040603050506020204" pitchFamily="18" charset="0"/>
                <a:cs typeface="Times New Roman" panose="02020603050405020304" pitchFamily="18" charset="0"/>
                <a:sym typeface="+mn-ea"/>
              </a:rPr>
              <a:t>3</a:t>
            </a:r>
            <a:r>
              <a:rPr lang="en-GB" altLang="en-US" sz="3200">
                <a:solidFill>
                  <a:srgbClr val="FF0000"/>
                </a:solidFill>
                <a:latin typeface="UTM Avo" panose="02040603050506020204" pitchFamily="18" charset="0"/>
                <a:cs typeface="Times New Roman" panose="02020603050405020304" pitchFamily="18" charset="0"/>
                <a:sym typeface="+mn-ea"/>
              </a:rPr>
              <a:t> </a:t>
            </a:r>
            <a:r>
              <a:rPr lang="en-US" altLang="en-GB" sz="3200">
                <a:solidFill>
                  <a:srgbClr val="FF0000"/>
                </a:solidFill>
                <a:latin typeface="UTM Avo" panose="02040603050506020204" pitchFamily="18" charset="0"/>
                <a:cs typeface="Times New Roman" panose="02020603050405020304" pitchFamily="18" charset="0"/>
                <a:sym typeface="+mn-ea"/>
              </a:rPr>
              <a:t>:</a:t>
            </a:r>
            <a:r>
              <a:rPr lang="vi-VN" altLang="en-US" sz="3200">
                <a:solidFill>
                  <a:srgbClr val="FF0000"/>
                </a:solidFill>
                <a:latin typeface="UTM Avo" panose="02040603050506020204" pitchFamily="18" charset="0"/>
                <a:cs typeface="Times New Roman" panose="02020603050405020304" pitchFamily="18" charset="0"/>
                <a:sym typeface="+mn-ea"/>
              </a:rPr>
              <a:t>Các chiến sĩ đã hành động cẩn trọng và khẩn trương như thế nào để cứu em nhỏ?</a:t>
            </a:r>
          </a:p>
          <a:p>
            <a:pPr algn="just">
              <a:lnSpc>
                <a:spcPct val="150000"/>
              </a:lnSpc>
            </a:pPr>
            <a:r>
              <a:rPr lang="vi-VN" altLang="en-US" sz="3200">
                <a:solidFill>
                  <a:srgbClr val="7030A0"/>
                </a:solidFill>
                <a:latin typeface="UTM Avo" panose="02040603050506020204" pitchFamily="18" charset="0"/>
                <a:cs typeface="Times New Roman" panose="02020603050405020304" pitchFamily="18" charset="0"/>
              </a:rPr>
              <a:t> - Toàn bộ hoạt động giải cứu rất khẩn trương (diễn ra chỉ trong 32 phút) nhưng rất cẩn trọng: Các chiến sĩ xem xét kĩ hai ngôi nhà rồi mới quyết định phương án đục tường; mỗi mảng vữa, gạch rơi ra đều đỡ gọn trong lòng bàn tay; lựa vị trí mũi khoan khéo léo để tránh làm tổn thương em nhỏ; luồn tay qua khe tường hẹp đỡ đầu, hông, tay chân em nhỏ, nhích ra từng chút một..</a:t>
            </a:r>
            <a:endParaRPr lang="en-GB" altLang="en-US" sz="3200">
              <a:solidFill>
                <a:srgbClr val="7030A0"/>
              </a:solidFill>
              <a:latin typeface="UTM Avo" panose="02040603050506020204" pitchFamily="18" charset="0"/>
              <a:cs typeface="Times New Roman" panose="02020603050405020304" pitchFamily="18" charset="0"/>
            </a:endParaRPr>
          </a:p>
        </p:txBody>
      </p:sp>
      <p:pic>
        <p:nvPicPr>
          <p:cNvPr id="14" name="Picture 13"/>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7650" y="5612130"/>
            <a:ext cx="8218170" cy="1231900"/>
          </a:xfrm>
          <a:prstGeom prst="rect">
            <a:avLst/>
          </a:prstGeom>
          <a:noFill/>
        </p:spPr>
      </p:pic>
    </p:spTree>
    <p:extLst>
      <p:ext uri="{BB962C8B-B14F-4D97-AF65-F5344CB8AC3E}">
        <p14:creationId xmlns:p14="http://schemas.microsoft.com/office/powerpoint/2010/main" val="353344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circle(in)">
                                      <p:cBhvr>
                                        <p:cTn id="17" dur="20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circle(in)">
                                      <p:cBhvr>
                                        <p:cTn id="22"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vi-VN"/>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861"/>
            <a:ext cx="11738611" cy="5829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4">
            <a:extLst>
              <a:ext uri="{FF2B5EF4-FFF2-40B4-BE49-F238E27FC236}">
                <a16:creationId xmlns:a16="http://schemas.microsoft.com/office/drawing/2014/main" id="{52D57391-E826-3000-8A27-367B9067B83B}"/>
              </a:ext>
            </a:extLst>
          </p:cNvPr>
          <p:cNvSpPr txBox="1"/>
          <p:nvPr/>
        </p:nvSpPr>
        <p:spPr>
          <a:xfrm>
            <a:off x="255270" y="-148896"/>
            <a:ext cx="11483340" cy="6001643"/>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a:t>
            </a:r>
            <a:r>
              <a:rPr lang="vi-VN" altLang="en-US" sz="3200">
                <a:solidFill>
                  <a:srgbClr val="FF0000"/>
                </a:solidFill>
                <a:latin typeface="UTM Avo" panose="02040603050506020204" pitchFamily="18" charset="0"/>
                <a:cs typeface="Times New Roman" panose="02020603050405020304" pitchFamily="18" charset="0"/>
                <a:sym typeface="+mn-ea"/>
              </a:rPr>
              <a:t>4</a:t>
            </a:r>
            <a:r>
              <a:rPr lang="en-GB" altLang="en-US" sz="3200">
                <a:solidFill>
                  <a:srgbClr val="FF0000"/>
                </a:solidFill>
                <a:latin typeface="UTM Avo" panose="02040603050506020204" pitchFamily="18" charset="0"/>
                <a:cs typeface="Times New Roman" panose="02020603050405020304" pitchFamily="18" charset="0"/>
                <a:sym typeface="+mn-ea"/>
              </a:rPr>
              <a:t> </a:t>
            </a:r>
            <a:r>
              <a:rPr lang="en-US" altLang="en-GB" sz="3200">
                <a:solidFill>
                  <a:srgbClr val="FF0000"/>
                </a:solidFill>
                <a:latin typeface="UTM Avo" panose="02040603050506020204" pitchFamily="18" charset="0"/>
                <a:cs typeface="Times New Roman" panose="02020603050405020304" pitchFamily="18" charset="0"/>
                <a:sym typeface="+mn-ea"/>
              </a:rPr>
              <a:t>:</a:t>
            </a:r>
            <a:r>
              <a:rPr lang="vi-VN" altLang="en-US" sz="3200">
                <a:solidFill>
                  <a:srgbClr val="FF0000"/>
                </a:solidFill>
                <a:latin typeface="UTM Avo" panose="02040603050506020204" pitchFamily="18" charset="0"/>
                <a:cs typeface="Times New Roman" panose="02020603050405020304" pitchFamily="18" charset="0"/>
                <a:sym typeface="+mn-ea"/>
              </a:rPr>
              <a:t>Điều gì trong cách tưởng thuật của tác giả khiến em hồi hộp?</a:t>
            </a:r>
          </a:p>
          <a:p>
            <a:pPr algn="just">
              <a:lnSpc>
                <a:spcPct val="150000"/>
              </a:lnSpc>
            </a:pPr>
            <a:r>
              <a:rPr lang="vi-VN" altLang="en-US" sz="3200">
                <a:solidFill>
                  <a:srgbClr val="7030A0"/>
                </a:solidFill>
                <a:latin typeface="UTM Avo" panose="02040603050506020204" pitchFamily="18" charset="0"/>
                <a:cs typeface="Times New Roman" panose="02020603050405020304" pitchFamily="18" charset="0"/>
              </a:rPr>
              <a:t> - Sự việc được tác giả thuật lại theo trình tự thời gian như đếm từng phút (17 giờ ngày 20-7 - 17 giờ 31 phút - 17 giờ 49 phút - 18 giờ 3 phút) tạo cảm giác chờ đợi, hồi hộp; các sự việc được thuật lại ngắn gọn bằng các từ ngữ chỉ hành động của các chiến sĩ (lập tức, hối hả, cẩn trọng, xốc, chạy ra xe cứu thương), kết hợp miêu tả vẻ ngoài của các chiến sĩ (ướt đẫm lưng áo); miêu tả cảm xúc của những người theo dõi sự việc (lo lắng, bồn chồn, khóc oà,…)</a:t>
            </a:r>
            <a:endParaRPr lang="en-GB" altLang="en-US" sz="3200">
              <a:solidFill>
                <a:srgbClr val="7030A0"/>
              </a:solidFill>
              <a:latin typeface="UTM Avo" panose="02040603050506020204" pitchFamily="18" charset="0"/>
              <a:cs typeface="Times New Roman" panose="02020603050405020304" pitchFamily="18" charset="0"/>
            </a:endParaRPr>
          </a:p>
        </p:txBody>
      </p:sp>
      <p:pic>
        <p:nvPicPr>
          <p:cNvPr id="14" name="Picture 13"/>
          <p:cNvPicPr/>
          <p:nvPr/>
        </p:nvPicPr>
        <p:blipFill>
          <a:blip r:embed="rId4">
            <a:extLst>
              <a:ext uri="{BEBA8EAE-BF5A-486C-A8C5-ECC9F3942E4B}">
                <a14:imgProps xmlns:a14="http://schemas.microsoft.com/office/drawing/2010/main">
                  <a14:imgLayer r:embed="rId5">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8569324" y="4983482"/>
            <a:ext cx="1489075" cy="2034492"/>
          </a:xfrm>
          <a:prstGeom prst="rect">
            <a:avLst/>
          </a:prstGeom>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692639" y="4983482"/>
            <a:ext cx="1783081" cy="2034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417820"/>
            <a:ext cx="12275820" cy="1426210"/>
          </a:xfrm>
          <a:prstGeom prst="rect">
            <a:avLst/>
          </a:prstGeom>
          <a:noFill/>
        </p:spPr>
      </p:pic>
    </p:spTree>
    <p:extLst>
      <p:ext uri="{BB962C8B-B14F-4D97-AF65-F5344CB8AC3E}">
        <p14:creationId xmlns:p14="http://schemas.microsoft.com/office/powerpoint/2010/main" val="198837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circle(in)">
                                      <p:cBhvr>
                                        <p:cTn id="12"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861"/>
            <a:ext cx="11738611" cy="5829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4">
            <a:extLst>
              <a:ext uri="{FF2B5EF4-FFF2-40B4-BE49-F238E27FC236}">
                <a16:creationId xmlns:a16="http://schemas.microsoft.com/office/drawing/2014/main" id="{52D57391-E826-3000-8A27-367B9067B83B}"/>
              </a:ext>
            </a:extLst>
          </p:cNvPr>
          <p:cNvSpPr txBox="1"/>
          <p:nvPr/>
        </p:nvSpPr>
        <p:spPr>
          <a:xfrm>
            <a:off x="255270" y="-148896"/>
            <a:ext cx="11483340" cy="2308324"/>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a:t>
            </a:r>
            <a:r>
              <a:rPr lang="vi-VN" altLang="en-US" sz="3200">
                <a:solidFill>
                  <a:srgbClr val="FF0000"/>
                </a:solidFill>
                <a:latin typeface="UTM Avo" panose="02040603050506020204" pitchFamily="18" charset="0"/>
                <a:cs typeface="Times New Roman" panose="02020603050405020304" pitchFamily="18" charset="0"/>
                <a:sym typeface="+mn-ea"/>
              </a:rPr>
              <a:t>5</a:t>
            </a:r>
            <a:r>
              <a:rPr lang="en-GB" altLang="en-US" sz="3200">
                <a:solidFill>
                  <a:srgbClr val="FF0000"/>
                </a:solidFill>
                <a:latin typeface="UTM Avo" panose="02040603050506020204" pitchFamily="18" charset="0"/>
                <a:cs typeface="Times New Roman" panose="02020603050405020304" pitchFamily="18" charset="0"/>
                <a:sym typeface="+mn-ea"/>
              </a:rPr>
              <a:t> </a:t>
            </a:r>
            <a:r>
              <a:rPr lang="en-US" altLang="en-GB" sz="3200">
                <a:solidFill>
                  <a:srgbClr val="FF0000"/>
                </a:solidFill>
                <a:latin typeface="UTM Avo" panose="02040603050506020204" pitchFamily="18" charset="0"/>
                <a:cs typeface="Times New Roman" panose="02020603050405020304" pitchFamily="18" charset="0"/>
                <a:sym typeface="+mn-ea"/>
              </a:rPr>
              <a:t>:</a:t>
            </a:r>
            <a:r>
              <a:rPr lang="vi-VN" altLang="en-US" sz="3200">
                <a:solidFill>
                  <a:srgbClr val="FF0000"/>
                </a:solidFill>
                <a:latin typeface="UTM Avo" panose="02040603050506020204" pitchFamily="18" charset="0"/>
                <a:cs typeface="Times New Roman" panose="02020603050405020304" pitchFamily="18" charset="0"/>
                <a:sym typeface="+mn-ea"/>
              </a:rPr>
              <a:t>Bài đọc gợi cho em suy nghĩ gì về các chiến sĩ cảnh sát phòng cháy, chữa cháy ?</a:t>
            </a:r>
          </a:p>
          <a:p>
            <a:pPr algn="just">
              <a:lnSpc>
                <a:spcPct val="150000"/>
              </a:lnSpc>
            </a:pPr>
            <a:r>
              <a:rPr lang="vi-VN" altLang="en-US" sz="3200">
                <a:solidFill>
                  <a:srgbClr val="7030A0"/>
                </a:solidFill>
                <a:latin typeface="UTM Avo" panose="02040603050506020204" pitchFamily="18" charset="0"/>
                <a:cs typeface="Times New Roman" panose="02020603050405020304" pitchFamily="18" charset="0"/>
              </a:rPr>
              <a:t> </a:t>
            </a:r>
            <a:endParaRPr lang="en-GB" altLang="en-US" sz="3200">
              <a:solidFill>
                <a:srgbClr val="7030A0"/>
              </a:solidFill>
              <a:latin typeface="UTM Avo" panose="02040603050506020204" pitchFamily="18" charset="0"/>
              <a:cs typeface="Times New Roman" panose="02020603050405020304" pitchFamily="18"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958" y="1520190"/>
            <a:ext cx="5816601" cy="458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6915150" y="777240"/>
            <a:ext cx="2228850" cy="127901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a:t>Theo mình....</a:t>
            </a:r>
          </a:p>
        </p:txBody>
      </p:sp>
      <p:sp>
        <p:nvSpPr>
          <p:cNvPr id="15" name="Cloud Callout 14"/>
          <p:cNvSpPr/>
          <p:nvPr/>
        </p:nvSpPr>
        <p:spPr>
          <a:xfrm>
            <a:off x="8181975" y="2263140"/>
            <a:ext cx="1887855" cy="143141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a:t>Theo mình ...</a:t>
            </a:r>
          </a:p>
          <a:p>
            <a:pPr algn="ctr"/>
            <a:endParaRPr lang="vi-VN"/>
          </a:p>
        </p:txBody>
      </p:sp>
      <p:sp>
        <p:nvSpPr>
          <p:cNvPr id="16" name="Cloud Callout 15"/>
          <p:cNvSpPr/>
          <p:nvPr/>
        </p:nvSpPr>
        <p:spPr>
          <a:xfrm flipH="1">
            <a:off x="1817370" y="1542208"/>
            <a:ext cx="1844040" cy="127901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a:t>Theo mình .....</a:t>
            </a:r>
          </a:p>
          <a:p>
            <a:pPr algn="ctr"/>
            <a:endParaRPr lang="vi-VN"/>
          </a:p>
        </p:txBody>
      </p:sp>
      <p:sp>
        <p:nvSpPr>
          <p:cNvPr id="17" name="Cloud Callout 16"/>
          <p:cNvSpPr/>
          <p:nvPr/>
        </p:nvSpPr>
        <p:spPr>
          <a:xfrm flipH="1">
            <a:off x="4152900" y="524632"/>
            <a:ext cx="1844040" cy="127901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r>
              <a:rPr lang="vi-VN"/>
              <a:t>Theo mình .....</a:t>
            </a:r>
          </a:p>
        </p:txBody>
      </p:sp>
    </p:spTree>
    <p:extLst>
      <p:ext uri="{BB962C8B-B14F-4D97-AF65-F5344CB8AC3E}">
        <p14:creationId xmlns:p14="http://schemas.microsoft.com/office/powerpoint/2010/main" val="319126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circle(in)">
                                      <p:cBhvr>
                                        <p:cTn id="12"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9">
            <a:extLst>
              <a:ext uri="{FF2B5EF4-FFF2-40B4-BE49-F238E27FC236}">
                <a16:creationId xmlns:a16="http://schemas.microsoft.com/office/drawing/2014/main" id="{2ECCE247-2944-316E-72D8-316B0294D178}"/>
              </a:ext>
            </a:extLst>
          </p:cNvPr>
          <p:cNvSpPr/>
          <p:nvPr/>
        </p:nvSpPr>
        <p:spPr>
          <a:xfrm>
            <a:off x="0" y="756035"/>
            <a:ext cx="12192001" cy="552502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17" name="TextBox 16">
            <a:extLst>
              <a:ext uri="{FF2B5EF4-FFF2-40B4-BE49-F238E27FC236}">
                <a16:creationId xmlns:a16="http://schemas.microsoft.com/office/drawing/2014/main" id="{9432F0D8-DA34-6A36-E70B-892DC53CD84D}"/>
              </a:ext>
            </a:extLst>
          </p:cNvPr>
          <p:cNvSpPr txBox="1"/>
          <p:nvPr/>
        </p:nvSpPr>
        <p:spPr>
          <a:xfrm>
            <a:off x="1" y="869838"/>
            <a:ext cx="12050486" cy="563231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Đúng 18 giờ 3 phút,  viên gạch cuối cùng rơi xuống.  Một chiến sĩ luồn tay qua khe tường hẹp, đỡ lấy đầu cháu bé. Ba chiến sĩ khác đỡ phần hông,  tay và hai chân của cháu, nhích từng chút một. Cháu bé được cứu thoát trong   tiếng khóc oà của người thân.  Một chiến sĩ xốc cháu lên lưng, chạy ra xe cứu thương. Người lính áo xanh nghe thấy câu nói đầu tiên của cháu:  “Cháu khát!  Cháu đói!”.</a:t>
            </a:r>
          </a:p>
          <a:p>
            <a:pPr marL="180340" marR="0" algn="just">
              <a:lnSpc>
                <a:spcPct val="150000"/>
              </a:lnSpc>
              <a:spcBef>
                <a:spcPts val="0"/>
              </a:spcBef>
              <a:spcAft>
                <a:spcPts val="0"/>
              </a:spcAft>
              <a:tabLst>
                <a:tab pos="270510" algn="l"/>
              </a:tabLst>
            </a:pPr>
            <a:r>
              <a:rPr lang="vi-VN"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Sau 32 phút nghẹt thở,  các chiến sĩ đã cứu được bé trai,  trả lại cho bé nụ cười ấm áp,  đem niềm vui,  niềm tin yêu đến cho mọi người.</a:t>
            </a:r>
          </a:p>
        </p:txBody>
      </p:sp>
      <p:cxnSp>
        <p:nvCxnSpPr>
          <p:cNvPr id="19" name="Straight Connector 18"/>
          <p:cNvCxnSpPr/>
          <p:nvPr/>
        </p:nvCxnSpPr>
        <p:spPr>
          <a:xfrm flipH="1">
            <a:off x="3537852" y="1186543"/>
            <a:ext cx="163286"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507182" y="1186543"/>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561608" y="118653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243939" y="185056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310982" y="185056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365407" y="185056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1288482" y="185056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701135" y="255813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086592" y="2503707"/>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141018" y="2492817"/>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876792" y="323550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942104" y="3246391"/>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0210792" y="323550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188020" y="392130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226119" y="392130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5649678" y="392130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968844" y="392130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2034156" y="396484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117263" y="4552681"/>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149917" y="457444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120234" y="4552681"/>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163774" y="4574449"/>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3880748" y="5292910"/>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9160320" y="5292910"/>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100925" y="5965370"/>
            <a:ext cx="81643" cy="28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517553" y="5965370"/>
            <a:ext cx="81643" cy="28302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heel(1)">
                                      <p:cBhvr>
                                        <p:cTn id="12" dur="20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up)">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up)">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up)">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up)">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up)">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wipe(up)">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ipe(up)">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wipe(up)">
                                      <p:cBhvr>
                                        <p:cTn id="92" dur="500"/>
                                        <p:tgtEl>
                                          <p:spTgt spid="27"/>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wipe(up)">
                                      <p:cBhvr>
                                        <p:cTn id="97" dur="500"/>
                                        <p:tgtEl>
                                          <p:spTgt spid="28"/>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wipe(up)">
                                      <p:cBhvr>
                                        <p:cTn id="102" dur="500"/>
                                        <p:tgtEl>
                                          <p:spTgt spid="29"/>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wipe(up)">
                                      <p:cBhvr>
                                        <p:cTn id="107" dur="500"/>
                                        <p:tgtEl>
                                          <p:spTgt spid="30"/>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wipe(up)">
                                      <p:cBhvr>
                                        <p:cTn id="112" dur="500"/>
                                        <p:tgtEl>
                                          <p:spTgt spid="31"/>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nodeType="clickEffect">
                                  <p:stCondLst>
                                    <p:cond delay="0"/>
                                  </p:stCondLst>
                                  <p:childTnLst>
                                    <p:set>
                                      <p:cBhvr>
                                        <p:cTn id="116" dur="1" fill="hold">
                                          <p:stCondLst>
                                            <p:cond delay="0"/>
                                          </p:stCondLst>
                                        </p:cTn>
                                        <p:tgtEl>
                                          <p:spTgt spid="32"/>
                                        </p:tgtEl>
                                        <p:attrNameLst>
                                          <p:attrName>style.visibility</p:attrName>
                                        </p:attrNameLst>
                                      </p:cBhvr>
                                      <p:to>
                                        <p:strVal val="visible"/>
                                      </p:to>
                                    </p:set>
                                    <p:animEffect transition="in" filter="wipe(up)">
                                      <p:cBhvr>
                                        <p:cTn id="117" dur="500"/>
                                        <p:tgtEl>
                                          <p:spTgt spid="32"/>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nodeType="click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wipe(up)">
                                      <p:cBhvr>
                                        <p:cTn id="122" dur="500"/>
                                        <p:tgtEl>
                                          <p:spTgt spid="33"/>
                                        </p:tgtEl>
                                      </p:cBhvr>
                                    </p:animEffect>
                                  </p:childTnLst>
                                </p:cTn>
                              </p:par>
                            </p:childTnLst>
                          </p:cTn>
                        </p:par>
                      </p:childTnLst>
                    </p:cTn>
                  </p:par>
                  <p:par>
                    <p:cTn id="123" fill="hold">
                      <p:stCondLst>
                        <p:cond delay="indefinite"/>
                      </p:stCondLst>
                      <p:childTnLst>
                        <p:par>
                          <p:cTn id="124" fill="hold">
                            <p:stCondLst>
                              <p:cond delay="0"/>
                            </p:stCondLst>
                            <p:childTnLst>
                              <p:par>
                                <p:cTn id="125" presetID="21" presetClass="entr" presetSubtype="1" fill="hold" nodeType="clickEffect">
                                  <p:stCondLst>
                                    <p:cond delay="0"/>
                                  </p:stCondLst>
                                  <p:childTnLst>
                                    <p:set>
                                      <p:cBhvr>
                                        <p:cTn id="126" dur="1" fill="hold">
                                          <p:stCondLst>
                                            <p:cond delay="0"/>
                                          </p:stCondLst>
                                        </p:cTn>
                                        <p:tgtEl>
                                          <p:spTgt spid="17">
                                            <p:txEl>
                                              <p:pRg st="1" end="1"/>
                                            </p:txEl>
                                          </p:spTgt>
                                        </p:tgtEl>
                                        <p:attrNameLst>
                                          <p:attrName>style.visibility</p:attrName>
                                        </p:attrNameLst>
                                      </p:cBhvr>
                                      <p:to>
                                        <p:strVal val="visible"/>
                                      </p:to>
                                    </p:set>
                                    <p:animEffect transition="in" filter="wheel(1)">
                                      <p:cBhvr>
                                        <p:cTn id="127" dur="2000"/>
                                        <p:tgtEl>
                                          <p:spTgt spid="17">
                                            <p:txEl>
                                              <p:pRg st="1" end="1"/>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nodeType="clickEffect">
                                  <p:stCondLst>
                                    <p:cond delay="0"/>
                                  </p:stCondLst>
                                  <p:childTnLst>
                                    <p:set>
                                      <p:cBhvr>
                                        <p:cTn id="131" dur="1" fill="hold">
                                          <p:stCondLst>
                                            <p:cond delay="0"/>
                                          </p:stCondLst>
                                        </p:cTn>
                                        <p:tgtEl>
                                          <p:spTgt spid="34"/>
                                        </p:tgtEl>
                                        <p:attrNameLst>
                                          <p:attrName>style.visibility</p:attrName>
                                        </p:attrNameLst>
                                      </p:cBhvr>
                                      <p:to>
                                        <p:strVal val="visible"/>
                                      </p:to>
                                    </p:set>
                                    <p:animEffect transition="in" filter="wipe(up)">
                                      <p:cBhvr>
                                        <p:cTn id="132" dur="500"/>
                                        <p:tgtEl>
                                          <p:spTgt spid="34"/>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nodeType="clickEffect">
                                  <p:stCondLst>
                                    <p:cond delay="0"/>
                                  </p:stCondLst>
                                  <p:childTnLst>
                                    <p:set>
                                      <p:cBhvr>
                                        <p:cTn id="136" dur="1" fill="hold">
                                          <p:stCondLst>
                                            <p:cond delay="0"/>
                                          </p:stCondLst>
                                        </p:cTn>
                                        <p:tgtEl>
                                          <p:spTgt spid="35"/>
                                        </p:tgtEl>
                                        <p:attrNameLst>
                                          <p:attrName>style.visibility</p:attrName>
                                        </p:attrNameLst>
                                      </p:cBhvr>
                                      <p:to>
                                        <p:strVal val="visible"/>
                                      </p:to>
                                    </p:set>
                                    <p:animEffect transition="in" filter="wipe(up)">
                                      <p:cBhvr>
                                        <p:cTn id="137" dur="500"/>
                                        <p:tgtEl>
                                          <p:spTgt spid="35"/>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nodeType="clickEffect">
                                  <p:stCondLst>
                                    <p:cond delay="0"/>
                                  </p:stCondLst>
                                  <p:childTnLst>
                                    <p:set>
                                      <p:cBhvr>
                                        <p:cTn id="141" dur="1" fill="hold">
                                          <p:stCondLst>
                                            <p:cond delay="0"/>
                                          </p:stCondLst>
                                        </p:cTn>
                                        <p:tgtEl>
                                          <p:spTgt spid="36"/>
                                        </p:tgtEl>
                                        <p:attrNameLst>
                                          <p:attrName>style.visibility</p:attrName>
                                        </p:attrNameLst>
                                      </p:cBhvr>
                                      <p:to>
                                        <p:strVal val="visible"/>
                                      </p:to>
                                    </p:set>
                                    <p:animEffect transition="in" filter="wipe(up)">
                                      <p:cBhvr>
                                        <p:cTn id="142" dur="500"/>
                                        <p:tgtEl>
                                          <p:spTgt spid="36"/>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nodeType="clickEffect">
                                  <p:stCondLst>
                                    <p:cond delay="0"/>
                                  </p:stCondLst>
                                  <p:childTnLst>
                                    <p:set>
                                      <p:cBhvr>
                                        <p:cTn id="146" dur="1" fill="hold">
                                          <p:stCondLst>
                                            <p:cond delay="0"/>
                                          </p:stCondLst>
                                        </p:cTn>
                                        <p:tgtEl>
                                          <p:spTgt spid="37"/>
                                        </p:tgtEl>
                                        <p:attrNameLst>
                                          <p:attrName>style.visibility</p:attrName>
                                        </p:attrNameLst>
                                      </p:cBhvr>
                                      <p:to>
                                        <p:strVal val="visible"/>
                                      </p:to>
                                    </p:set>
                                    <p:animEffect transition="in" filter="wipe(up)">
                                      <p:cBhvr>
                                        <p:cTn id="1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24" y="349"/>
            <a:ext cx="12214723"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4">
            <a:extLst>
              <a:ext uri="{FF2B5EF4-FFF2-40B4-BE49-F238E27FC236}">
                <a16:creationId xmlns:a16="http://schemas.microsoft.com/office/drawing/2014/main" id="{AA71F8B7-2756-DD9A-E0D0-9FB03DFEB923}"/>
              </a:ext>
            </a:extLst>
          </p:cNvPr>
          <p:cNvSpPr txBox="1">
            <a:spLocks noChangeArrowheads="1"/>
          </p:cNvSpPr>
          <p:nvPr/>
        </p:nvSpPr>
        <p:spPr bwMode="auto">
          <a:xfrm>
            <a:off x="3235569" y="101066"/>
            <a:ext cx="5094515"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Thi đọc đoạn 5, 6</a:t>
            </a:r>
          </a:p>
        </p:txBody>
      </p:sp>
      <p:sp>
        <p:nvSpPr>
          <p:cNvPr id="5" name="Rectangle: Rounded Corners 9">
            <a:extLst>
              <a:ext uri="{FF2B5EF4-FFF2-40B4-BE49-F238E27FC236}">
                <a16:creationId xmlns:a16="http://schemas.microsoft.com/office/drawing/2014/main" id="{2ECCE247-2944-316E-72D8-316B0294D178}"/>
              </a:ext>
            </a:extLst>
          </p:cNvPr>
          <p:cNvSpPr/>
          <p:nvPr/>
        </p:nvSpPr>
        <p:spPr>
          <a:xfrm>
            <a:off x="0" y="763781"/>
            <a:ext cx="12191999" cy="5265230"/>
          </a:xfrm>
          <a:prstGeom prst="roundRect">
            <a:avLst>
              <a:gd name="adj" fmla="val 0"/>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vi-VN"/>
          </a:p>
        </p:txBody>
      </p:sp>
      <p:sp>
        <p:nvSpPr>
          <p:cNvPr id="6"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0" y="783984"/>
            <a:ext cx="12169277" cy="4997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400">
                <a:latin typeface="UTM Avo" panose="02040603050506020204" pitchFamily="18" charset="0"/>
                <a:cs typeface="Times New Roman" panose="02020603050405020304" pitchFamily="18" charset="0"/>
              </a:rPr>
              <a:t>	Đúng 18 giờ 3 phút, viên gạch cuối cùng rơi xuống. Một chiến sĩ luồn tay qua khe tường hẹp, đỡ lấy đầu cháu bé. Ba chiến sĩ khác đỡ phần hông, tay và hai chân của cháu, nhích từng chút một. Cháu bé được cứu thoát trong tiếng khóc oà của người thân. Một chiến sĩ xốc cháu lên lưng, chạy ra xe cứu thương. Người lính áo xanh nghe thấy câu nói đầu tiên của cháu: "Cháu khát! Cháu đói!".</a:t>
            </a:r>
          </a:p>
          <a:p>
            <a:pPr algn="just" eaLnBrk="1" hangingPunct="1">
              <a:spcBef>
                <a:spcPts val="1350"/>
              </a:spcBef>
              <a:defRPr/>
            </a:pPr>
            <a:r>
              <a:rPr lang="vi-VN" sz="3400">
                <a:latin typeface="UTM Avo" panose="02040603050506020204" pitchFamily="18" charset="0"/>
                <a:cs typeface="Times New Roman" panose="02020603050405020304" pitchFamily="18" charset="0"/>
              </a:rPr>
              <a:t>	Sau 32 phút nghẹt thở, các chiến sĩ đã cứu được bé trai, trả lại cho bé nụ cười ấm áp, đem niềm vui, niềm tin yêu đến cho mọi người.  </a:t>
            </a:r>
            <a:r>
              <a:rPr lang="en-US" sz="3400">
                <a:latin typeface="UTM Avo" panose="02040603050506020204" pitchFamily="18" charset="0"/>
                <a:cs typeface="Times New Roman" panose="02020603050405020304" pitchFamily="18" charset="0"/>
              </a:rPr>
              <a:t>                                                                  Theo Thanh Lam</a:t>
            </a:r>
          </a:p>
        </p:txBody>
      </p:sp>
    </p:spTree>
    <p:extLst>
      <p:ext uri="{BB962C8B-B14F-4D97-AF65-F5344CB8AC3E}">
        <p14:creationId xmlns:p14="http://schemas.microsoft.com/office/powerpoint/2010/main" val="2695434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khoi d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1998" cy="6858000"/>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92333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Em học được điều gì qua bài đọc “</a:t>
            </a:r>
            <a:r>
              <a:rPr lang="en-US" sz="3600" kern="0">
                <a:solidFill>
                  <a:srgbClr val="FF0000"/>
                </a:solidFill>
                <a:latin typeface="UTM Avo" panose="02040603050506020204" pitchFamily="18" charset="0"/>
                <a:ea typeface="Times New Roman" panose="02020603050405020304" pitchFamily="18" charset="0"/>
                <a:cs typeface="Times New Roman" panose="02020603050405020304" pitchFamily="18" charset="0"/>
              </a:rPr>
              <a:t>32 phút giành sự sống”</a:t>
            </a: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786987" y="1801609"/>
            <a:ext cx="10065026" cy="2215991"/>
          </a:xfrm>
          <a:prstGeom prst="rect">
            <a:avLst/>
          </a:prstGeom>
          <a:noFill/>
        </p:spPr>
        <p:txBody>
          <a:bodyPr wrap="square" rtlCol="0">
            <a:spAutoFit/>
          </a:bodyPr>
          <a:lstStyle/>
          <a:p>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1" y="-29767"/>
            <a:ext cx="12179979" cy="6887767"/>
          </a:xfrm>
          <a:prstGeom prst="rect">
            <a:avLst/>
          </a:prstGeom>
          <a:solidFill>
            <a:schemeClr val="accent4">
              <a:lumMod val="60000"/>
              <a:lumOff val="40000"/>
            </a:schemeClr>
          </a:solidFill>
          <a:ln>
            <a:solidFill>
              <a:srgbClr val="00CCFF"/>
            </a:solidFill>
          </a:ln>
        </p:spPr>
      </p:pic>
      <p:sp>
        <p:nvSpPr>
          <p:cNvPr id="3" name="Text Box 1"/>
          <p:cNvSpPr txBox="1"/>
          <p:nvPr/>
        </p:nvSpPr>
        <p:spPr>
          <a:xfrm>
            <a:off x="2786150" y="96253"/>
            <a:ext cx="5250943" cy="646331"/>
          </a:xfrm>
          <a:prstGeom prst="rect">
            <a:avLst/>
          </a:prstGeom>
          <a:solidFill>
            <a:srgbClr val="FFFF00"/>
          </a:solidFill>
        </p:spPr>
        <p:txBody>
          <a:bodyPr wrap="square" rtlCol="0">
            <a:spAutoFit/>
          </a:bodyPr>
          <a:lstStyle/>
          <a:p>
            <a:r>
              <a:rPr lang="en-US" altLang="en-GB" sz="3600" b="1">
                <a:solidFill>
                  <a:srgbClr val="FF0000"/>
                </a:solidFill>
                <a:latin typeface="UTM Avo" panose="02040603050506020204" pitchFamily="18" charset="0"/>
                <a:cs typeface="Times New Roman" panose="02020603050405020304" pitchFamily="18" charset="0"/>
              </a:rPr>
              <a:t>Trò chơi:  GỌI CHO AI</a:t>
            </a:r>
          </a:p>
        </p:txBody>
      </p:sp>
      <p:sp>
        <p:nvSpPr>
          <p:cNvPr id="5" name="Rectangle: Diagonal Corners Rounded 8"/>
          <p:cNvSpPr/>
          <p:nvPr/>
        </p:nvSpPr>
        <p:spPr>
          <a:xfrm>
            <a:off x="8403866" y="878305"/>
            <a:ext cx="3679849" cy="5091791"/>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rgbClr val="FFFF00">
              <a:alpha val="81000"/>
            </a:srgb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400" b="1">
                <a:solidFill>
                  <a:srgbClr val="002060"/>
                </a:solidFill>
                <a:latin typeface="UTM Avo" panose="02040603050506020204" pitchFamily="18" charset="0"/>
                <a:ea typeface="Cambria" panose="02040503050406030204" pitchFamily="18" charset="0"/>
                <a:cs typeface="LNTH-LuoLuoNotangYuanTi 1" pitchFamily="2" charset="-128"/>
              </a:rPr>
              <a:t>1 HS làm người quản trò, tất cả HS trong lớp tham gia trò chơi ghép số điện thoại với tình huống trong tranh; giải thích tại sao chọn số đó.</a:t>
            </a:r>
            <a:endParaRPr lang="en-US" sz="2000">
              <a:solidFill>
                <a:srgbClr val="7030A0"/>
              </a:solidFill>
              <a:latin typeface="UTM Avo" panose="02040603050506020204" pitchFamily="18" charset="0"/>
              <a:ea typeface="Cambria" panose="02040503050406030204" pitchFamily="18" charset="0"/>
              <a:cs typeface="LNTH-LuoLuoNotangYuanTi 1" pitchFamily="2" charset="-128"/>
            </a:endParaRPr>
          </a:p>
        </p:txBody>
      </p:sp>
      <p:pic>
        <p:nvPicPr>
          <p:cNvPr id="6" name="Picture 5"/>
          <p:cNvPicPr/>
          <p:nvPr/>
        </p:nvPicPr>
        <p:blipFill>
          <a:blip r:embed="rId3">
            <a:extLst>
              <a:ext uri="{BEBA8EAE-BF5A-486C-A8C5-ECC9F3942E4B}">
                <a14:imgProps xmlns:a14="http://schemas.microsoft.com/office/drawing/2010/main">
                  <a14:imgLayer r:embed="rId4">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0" y="1533769"/>
            <a:ext cx="3672205" cy="4436327"/>
          </a:xfrm>
          <a:prstGeom prst="rect">
            <a:avLst/>
          </a:prstGeom>
          <a:noFill/>
          <a:ln>
            <a:noFill/>
          </a:ln>
        </p:spPr>
      </p:pic>
      <p:pic>
        <p:nvPicPr>
          <p:cNvPr id="7" name="Picture 6"/>
          <p:cNvPicPr/>
          <p:nvPr/>
        </p:nvPicPr>
        <p:blipFill rotWithShape="1">
          <a:blip r:embed="rId5" cstate="print">
            <a:extLst>
              <a:ext uri="{BEBA8EAE-BF5A-486C-A8C5-ECC9F3942E4B}">
                <a14:imgProps xmlns:a14="http://schemas.microsoft.com/office/drawing/2010/main">
                  <a14:imgLayer r:embed="rId6">
                    <a14:imgEffect>
                      <a14:backgroundRemoval t="4734" b="97041" l="2564" r="100000"/>
                    </a14:imgEffect>
                  </a14:imgLayer>
                </a14:imgProps>
              </a:ext>
              <a:ext uri="{28A0092B-C50C-407E-A947-70E740481C1C}">
                <a14:useLocalDpi xmlns:a14="http://schemas.microsoft.com/office/drawing/2010/main" val="0"/>
              </a:ext>
            </a:extLst>
          </a:blip>
          <a:srcRect l="15723" t="9736" b="17249"/>
          <a:stretch/>
        </p:blipFill>
        <p:spPr>
          <a:xfrm>
            <a:off x="3002719" y="1533768"/>
            <a:ext cx="2699737" cy="2532905"/>
          </a:xfrm>
          <a:prstGeom prst="rect">
            <a:avLst/>
          </a:prstGeom>
        </p:spPr>
      </p:pic>
      <p:pic>
        <p:nvPicPr>
          <p:cNvPr id="8" name="Picture 7"/>
          <p:cNvPicPr/>
          <p:nvPr/>
        </p:nvPicPr>
        <p:blipFill rotWithShape="1">
          <a:blip r:embed="rId7" cstate="print">
            <a:extLst>
              <a:ext uri="{BEBA8EAE-BF5A-486C-A8C5-ECC9F3942E4B}">
                <a14:imgProps xmlns:a14="http://schemas.microsoft.com/office/drawing/2010/main">
                  <a14:imgLayer r:embed="rId8">
                    <a14:imgEffect>
                      <a14:backgroundRemoval t="7576" b="81061" l="0" r="100000"/>
                    </a14:imgEffect>
                  </a14:imgLayer>
                </a14:imgProps>
              </a:ext>
              <a:ext uri="{28A0092B-C50C-407E-A947-70E740481C1C}">
                <a14:useLocalDpi xmlns:a14="http://schemas.microsoft.com/office/drawing/2010/main" val="0"/>
              </a:ext>
            </a:extLst>
          </a:blip>
          <a:srcRect b="19577"/>
          <a:stretch/>
        </p:blipFill>
        <p:spPr>
          <a:xfrm>
            <a:off x="5257799" y="1293137"/>
            <a:ext cx="2671011" cy="2875547"/>
          </a:xfrm>
          <a:prstGeom prst="rect">
            <a:avLst/>
          </a:prstGeom>
        </p:spPr>
      </p:pic>
    </p:spTree>
    <p:extLst>
      <p:ext uri="{BB962C8B-B14F-4D97-AF65-F5344CB8AC3E}">
        <p14:creationId xmlns:p14="http://schemas.microsoft.com/office/powerpoint/2010/main" val="403629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60056" y="-974558"/>
            <a:ext cx="47815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990" l="1600" r="98667"/>
                    </a14:imgEffect>
                  </a14:imgLayer>
                </a14:imgProps>
              </a:ext>
              <a:ext uri="{28A0092B-C50C-407E-A947-70E740481C1C}">
                <a14:useLocalDpi xmlns:a14="http://schemas.microsoft.com/office/drawing/2010/main" val="0"/>
              </a:ext>
            </a:extLst>
          </a:blip>
          <a:srcRect/>
          <a:stretch>
            <a:fillRect/>
          </a:stretch>
        </p:blipFill>
        <p:spPr bwMode="auto">
          <a:xfrm>
            <a:off x="311359" y="324544"/>
            <a:ext cx="3173581" cy="3368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5498" y="3816865"/>
            <a:ext cx="4984082" cy="30411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4138" y="613610"/>
            <a:ext cx="3882965" cy="4499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Oval Callout 2"/>
          <p:cNvSpPr/>
          <p:nvPr/>
        </p:nvSpPr>
        <p:spPr>
          <a:xfrm rot="21188070" flipH="1">
            <a:off x="3557398" y="843211"/>
            <a:ext cx="1285767" cy="1020870"/>
          </a:xfrm>
          <a:prstGeom prst="wedgeEllipseCallout">
            <a:avLst>
              <a:gd name="adj1" fmla="val -42688"/>
              <a:gd name="adj2" fmla="val 2165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a:solidFill>
                  <a:srgbClr val="FF0000"/>
                </a:solidFill>
              </a:rPr>
              <a:t>114</a:t>
            </a:r>
            <a:endParaRPr lang="vi-VN" sz="3600">
              <a:solidFill>
                <a:srgbClr val="FF0000"/>
              </a:solidFill>
            </a:endParaRPr>
          </a:p>
        </p:txBody>
      </p:sp>
      <p:sp>
        <p:nvSpPr>
          <p:cNvPr id="8" name="Oval Callout 7"/>
          <p:cNvSpPr/>
          <p:nvPr/>
        </p:nvSpPr>
        <p:spPr>
          <a:xfrm rot="21188070" flipH="1">
            <a:off x="3713106" y="2777995"/>
            <a:ext cx="1244136" cy="967979"/>
          </a:xfrm>
          <a:prstGeom prst="wedgeEllipseCallout">
            <a:avLst>
              <a:gd name="adj1" fmla="val -37584"/>
              <a:gd name="adj2" fmla="val -21023"/>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a:solidFill>
                  <a:srgbClr val="FF0000"/>
                </a:solidFill>
              </a:rPr>
              <a:t>115</a:t>
            </a:r>
            <a:endParaRPr lang="vi-VN" sz="3600">
              <a:solidFill>
                <a:srgbClr val="FF0000"/>
              </a:solidFill>
            </a:endParaRPr>
          </a:p>
        </p:txBody>
      </p:sp>
      <p:sp>
        <p:nvSpPr>
          <p:cNvPr id="9" name="Oval Callout 8"/>
          <p:cNvSpPr/>
          <p:nvPr/>
        </p:nvSpPr>
        <p:spPr>
          <a:xfrm rot="21188070">
            <a:off x="6894580" y="946236"/>
            <a:ext cx="1283178" cy="1122716"/>
          </a:xfrm>
          <a:prstGeom prst="wedgeEllipseCallout">
            <a:avLst>
              <a:gd name="adj1" fmla="val -46125"/>
              <a:gd name="adj2" fmla="val 2177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a:solidFill>
                  <a:srgbClr val="FF0000"/>
                </a:solidFill>
              </a:rPr>
              <a:t>113</a:t>
            </a:r>
            <a:endParaRPr lang="vi-VN" sz="3600">
              <a:solidFill>
                <a:srgbClr val="FF0000"/>
              </a:solidFill>
            </a:endParaRPr>
          </a:p>
        </p:txBody>
      </p:sp>
    </p:spTree>
    <p:extLst>
      <p:ext uri="{BB962C8B-B14F-4D97-AF65-F5344CB8AC3E}">
        <p14:creationId xmlns:p14="http://schemas.microsoft.com/office/powerpoint/2010/main" val="44842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ppt_x"/>
                                          </p:val>
                                        </p:tav>
                                        <p:tav tm="100000">
                                          <p:val>
                                            <p:strVal val="#ppt_x"/>
                                          </p:val>
                                        </p:tav>
                                      </p:tavLst>
                                    </p:anim>
                                    <p:anim calcmode="lin" valueType="num">
                                      <p:cBhvr additive="base">
                                        <p:cTn id="8" dur="500" fill="hold"/>
                                        <p:tgtEl>
                                          <p:spTgt spid="205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0-#ppt_w/2"/>
                                          </p:val>
                                        </p:tav>
                                        <p:tav tm="100000">
                                          <p:val>
                                            <p:strVal val="#ppt_x"/>
                                          </p:val>
                                        </p:tav>
                                      </p:tavLst>
                                    </p:anim>
                                    <p:anim calcmode="lin" valueType="num">
                                      <p:cBhvr additive="base">
                                        <p:cTn id="14" dur="500" fill="hold"/>
                                        <p:tgtEl>
                                          <p:spTgt spid="205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anim calcmode="lin" valueType="num">
                                      <p:cBhvr additive="base">
                                        <p:cTn id="19" dur="500" fill="hold"/>
                                        <p:tgtEl>
                                          <p:spTgt spid="2053"/>
                                        </p:tgtEl>
                                        <p:attrNameLst>
                                          <p:attrName>ppt_x</p:attrName>
                                        </p:attrNameLst>
                                      </p:cBhvr>
                                      <p:tavLst>
                                        <p:tav tm="0">
                                          <p:val>
                                            <p:strVal val="1+#ppt_w/2"/>
                                          </p:val>
                                        </p:tav>
                                        <p:tav tm="100000">
                                          <p:val>
                                            <p:strVal val="#ppt_x"/>
                                          </p:val>
                                        </p:tav>
                                      </p:tavLst>
                                    </p:anim>
                                    <p:anim calcmode="lin" valueType="num">
                                      <p:cBhvr additive="base">
                                        <p:cTn id="20" dur="500" fill="hold"/>
                                        <p:tgtEl>
                                          <p:spTgt spid="205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2051"/>
                                        </p:tgtEl>
                                        <p:attrNameLst>
                                          <p:attrName>r</p:attrName>
                                        </p:attrNameLst>
                                      </p:cBhvr>
                                    </p:animRot>
                                    <p:animRot by="-240000">
                                      <p:cBhvr>
                                        <p:cTn id="25" dur="200" fill="hold">
                                          <p:stCondLst>
                                            <p:cond delay="200"/>
                                          </p:stCondLst>
                                        </p:cTn>
                                        <p:tgtEl>
                                          <p:spTgt spid="2051"/>
                                        </p:tgtEl>
                                        <p:attrNameLst>
                                          <p:attrName>r</p:attrName>
                                        </p:attrNameLst>
                                      </p:cBhvr>
                                    </p:animRot>
                                    <p:animRot by="240000">
                                      <p:cBhvr>
                                        <p:cTn id="26" dur="200" fill="hold">
                                          <p:stCondLst>
                                            <p:cond delay="400"/>
                                          </p:stCondLst>
                                        </p:cTn>
                                        <p:tgtEl>
                                          <p:spTgt spid="2051"/>
                                        </p:tgtEl>
                                        <p:attrNameLst>
                                          <p:attrName>r</p:attrName>
                                        </p:attrNameLst>
                                      </p:cBhvr>
                                    </p:animRot>
                                    <p:animRot by="-240000">
                                      <p:cBhvr>
                                        <p:cTn id="27" dur="200" fill="hold">
                                          <p:stCondLst>
                                            <p:cond delay="600"/>
                                          </p:stCondLst>
                                        </p:cTn>
                                        <p:tgtEl>
                                          <p:spTgt spid="2051"/>
                                        </p:tgtEl>
                                        <p:attrNameLst>
                                          <p:attrName>r</p:attrName>
                                        </p:attrNameLst>
                                      </p:cBhvr>
                                    </p:animRot>
                                    <p:animRot by="120000">
                                      <p:cBhvr>
                                        <p:cTn id="28" dur="200" fill="hold">
                                          <p:stCondLst>
                                            <p:cond delay="800"/>
                                          </p:stCondLst>
                                        </p:cTn>
                                        <p:tgtEl>
                                          <p:spTgt spid="2051"/>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0" nodeType="clickEffect">
                                  <p:stCondLst>
                                    <p:cond delay="0"/>
                                  </p:stCondLst>
                                  <p:childTnLst>
                                    <p:animMotion origin="layout" path="M 0.01276 -0.00695 L -0.17377 0.2044 " pathEditMode="relative" rAng="0" ptsTypes="AA">
                                      <p:cBhvr>
                                        <p:cTn id="32" dur="2000" fill="hold"/>
                                        <p:tgtEl>
                                          <p:spTgt spid="3"/>
                                        </p:tgtEl>
                                        <p:attrNameLst>
                                          <p:attrName>ppt_x</p:attrName>
                                          <p:attrName>ppt_y</p:attrName>
                                        </p:attrNameLst>
                                      </p:cBhvr>
                                      <p:rCtr x="-9327" y="10556"/>
                                    </p:animMotion>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2052"/>
                                        </p:tgtEl>
                                        <p:attrNameLst>
                                          <p:attrName>r</p:attrName>
                                        </p:attrNameLst>
                                      </p:cBhvr>
                                    </p:animRot>
                                    <p:animRot by="-240000">
                                      <p:cBhvr>
                                        <p:cTn id="37" dur="200" fill="hold">
                                          <p:stCondLst>
                                            <p:cond delay="200"/>
                                          </p:stCondLst>
                                        </p:cTn>
                                        <p:tgtEl>
                                          <p:spTgt spid="2052"/>
                                        </p:tgtEl>
                                        <p:attrNameLst>
                                          <p:attrName>r</p:attrName>
                                        </p:attrNameLst>
                                      </p:cBhvr>
                                    </p:animRot>
                                    <p:animRot by="240000">
                                      <p:cBhvr>
                                        <p:cTn id="38" dur="200" fill="hold">
                                          <p:stCondLst>
                                            <p:cond delay="400"/>
                                          </p:stCondLst>
                                        </p:cTn>
                                        <p:tgtEl>
                                          <p:spTgt spid="2052"/>
                                        </p:tgtEl>
                                        <p:attrNameLst>
                                          <p:attrName>r</p:attrName>
                                        </p:attrNameLst>
                                      </p:cBhvr>
                                    </p:animRot>
                                    <p:animRot by="-240000">
                                      <p:cBhvr>
                                        <p:cTn id="39" dur="200" fill="hold">
                                          <p:stCondLst>
                                            <p:cond delay="600"/>
                                          </p:stCondLst>
                                        </p:cTn>
                                        <p:tgtEl>
                                          <p:spTgt spid="2052"/>
                                        </p:tgtEl>
                                        <p:attrNameLst>
                                          <p:attrName>r</p:attrName>
                                        </p:attrNameLst>
                                      </p:cBhvr>
                                    </p:animRot>
                                    <p:animRot by="120000">
                                      <p:cBhvr>
                                        <p:cTn id="40" dur="200" fill="hold">
                                          <p:stCondLst>
                                            <p:cond delay="800"/>
                                          </p:stCondLst>
                                        </p:cTn>
                                        <p:tgtEl>
                                          <p:spTgt spid="2052"/>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0" nodeType="clickEffect">
                                  <p:stCondLst>
                                    <p:cond delay="0"/>
                                  </p:stCondLst>
                                  <p:childTnLst>
                                    <p:animMotion origin="layout" path="M -0.0039 -0.03681 L 0.05041 0.45185 " pathEditMode="relative" rAng="0" ptsTypes="AA">
                                      <p:cBhvr>
                                        <p:cTn id="44" dur="2000" fill="hold"/>
                                        <p:tgtEl>
                                          <p:spTgt spid="8"/>
                                        </p:tgtEl>
                                        <p:attrNameLst>
                                          <p:attrName>ppt_x</p:attrName>
                                          <p:attrName>ppt_y</p:attrName>
                                        </p:attrNameLst>
                                      </p:cBhvr>
                                      <p:rCtr x="2709" y="24421"/>
                                    </p:animMotion>
                                  </p:childTnLst>
                                </p:cTn>
                              </p:par>
                            </p:childTnLst>
                          </p:cTn>
                        </p:par>
                      </p:childTnLst>
                    </p:cTn>
                  </p:par>
                  <p:par>
                    <p:cTn id="45" fill="hold">
                      <p:stCondLst>
                        <p:cond delay="indefinite"/>
                      </p:stCondLst>
                      <p:childTnLst>
                        <p:par>
                          <p:cTn id="46" fill="hold">
                            <p:stCondLst>
                              <p:cond delay="0"/>
                            </p:stCondLst>
                            <p:childTnLst>
                              <p:par>
                                <p:cTn id="47" presetID="32" presetClass="emph" presetSubtype="0" fill="hold" nodeType="clickEffect">
                                  <p:stCondLst>
                                    <p:cond delay="0"/>
                                  </p:stCondLst>
                                  <p:childTnLst>
                                    <p:animRot by="120000">
                                      <p:cBhvr>
                                        <p:cTn id="48" dur="100" fill="hold">
                                          <p:stCondLst>
                                            <p:cond delay="0"/>
                                          </p:stCondLst>
                                        </p:cTn>
                                        <p:tgtEl>
                                          <p:spTgt spid="2053"/>
                                        </p:tgtEl>
                                        <p:attrNameLst>
                                          <p:attrName>r</p:attrName>
                                        </p:attrNameLst>
                                      </p:cBhvr>
                                    </p:animRot>
                                    <p:animRot by="-240000">
                                      <p:cBhvr>
                                        <p:cTn id="49" dur="200" fill="hold">
                                          <p:stCondLst>
                                            <p:cond delay="200"/>
                                          </p:stCondLst>
                                        </p:cTn>
                                        <p:tgtEl>
                                          <p:spTgt spid="2053"/>
                                        </p:tgtEl>
                                        <p:attrNameLst>
                                          <p:attrName>r</p:attrName>
                                        </p:attrNameLst>
                                      </p:cBhvr>
                                    </p:animRot>
                                    <p:animRot by="240000">
                                      <p:cBhvr>
                                        <p:cTn id="50" dur="200" fill="hold">
                                          <p:stCondLst>
                                            <p:cond delay="400"/>
                                          </p:stCondLst>
                                        </p:cTn>
                                        <p:tgtEl>
                                          <p:spTgt spid="2053"/>
                                        </p:tgtEl>
                                        <p:attrNameLst>
                                          <p:attrName>r</p:attrName>
                                        </p:attrNameLst>
                                      </p:cBhvr>
                                    </p:animRot>
                                    <p:animRot by="-240000">
                                      <p:cBhvr>
                                        <p:cTn id="51" dur="200" fill="hold">
                                          <p:stCondLst>
                                            <p:cond delay="600"/>
                                          </p:stCondLst>
                                        </p:cTn>
                                        <p:tgtEl>
                                          <p:spTgt spid="2053"/>
                                        </p:tgtEl>
                                        <p:attrNameLst>
                                          <p:attrName>r</p:attrName>
                                        </p:attrNameLst>
                                      </p:cBhvr>
                                    </p:animRot>
                                    <p:animRot by="120000">
                                      <p:cBhvr>
                                        <p:cTn id="52" dur="200" fill="hold">
                                          <p:stCondLst>
                                            <p:cond delay="800"/>
                                          </p:stCondLst>
                                        </p:cTn>
                                        <p:tgtEl>
                                          <p:spTgt spid="2053"/>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1.83535E-6 -3.7037E-6 L 0.16881 0.39723 " pathEditMode="relative" rAng="0" ptsTypes="AA">
                                      <p:cBhvr>
                                        <p:cTn id="56" dur="2000" fill="hold"/>
                                        <p:tgtEl>
                                          <p:spTgt spid="9"/>
                                        </p:tgtEl>
                                        <p:attrNameLst>
                                          <p:attrName>ppt_x</p:attrName>
                                          <p:attrName>ppt_y</p:attrName>
                                        </p:attrNameLst>
                                      </p:cBhvr>
                                      <p:rCtr x="8441" y="1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1" y="-29767"/>
            <a:ext cx="12179979" cy="6887767"/>
          </a:xfrm>
          <a:prstGeom prst="rect">
            <a:avLst/>
          </a:prstGeom>
          <a:solidFill>
            <a:schemeClr val="accent4">
              <a:lumMod val="60000"/>
              <a:lumOff val="40000"/>
            </a:schemeClr>
          </a:solidFill>
          <a:ln>
            <a:solidFill>
              <a:srgbClr val="00CCFF"/>
            </a:solidFill>
          </a:ln>
        </p:spPr>
      </p:pic>
      <p:sp>
        <p:nvSpPr>
          <p:cNvPr id="3" name="Text Box 1"/>
          <p:cNvSpPr txBox="1"/>
          <p:nvPr/>
        </p:nvSpPr>
        <p:spPr>
          <a:xfrm>
            <a:off x="2786151" y="96253"/>
            <a:ext cx="3807154" cy="646331"/>
          </a:xfrm>
          <a:prstGeom prst="rect">
            <a:avLst/>
          </a:prstGeom>
          <a:solidFill>
            <a:srgbClr val="FFFF00"/>
          </a:solidFill>
        </p:spPr>
        <p:txBody>
          <a:bodyPr wrap="square" rtlCol="0">
            <a:spAutoFit/>
          </a:bodyPr>
          <a:lstStyle/>
          <a:p>
            <a:r>
              <a:rPr lang="en-US" altLang="en-GB" sz="3600" b="1">
                <a:solidFill>
                  <a:srgbClr val="FF0000"/>
                </a:solidFill>
                <a:latin typeface="UTM Avo" panose="02040603050506020204" pitchFamily="18" charset="0"/>
                <a:cs typeface="Times New Roman" panose="02020603050405020304" pitchFamily="18" charset="0"/>
              </a:rPr>
              <a:t>Trò chơi:   Nói gì? </a:t>
            </a:r>
          </a:p>
        </p:txBody>
      </p:sp>
      <p:sp>
        <p:nvSpPr>
          <p:cNvPr id="5" name="Rectangle: Diagonal Corners Rounded 8"/>
          <p:cNvSpPr/>
          <p:nvPr/>
        </p:nvSpPr>
        <p:spPr>
          <a:xfrm>
            <a:off x="8403863" y="1075636"/>
            <a:ext cx="3679849" cy="4676960"/>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rgbClr val="FFFF00">
              <a:alpha val="81000"/>
            </a:srgb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2400" b="1">
                <a:solidFill>
                  <a:srgbClr val="002060"/>
                </a:solidFill>
                <a:latin typeface="UTM Avo" panose="02040603050506020204" pitchFamily="18" charset="0"/>
                <a:ea typeface="Cambria" panose="02040503050406030204" pitchFamily="18" charset="0"/>
                <a:cs typeface="LNTH-LuoLuoNotangYuanTi 1" pitchFamily="2" charset="-128"/>
              </a:rPr>
              <a:t>HS đóng vai người chứng kiến, báo tin phù hợp với 3 tình huống của BT : </a:t>
            </a:r>
          </a:p>
          <a:p>
            <a:pPr lvl="0" algn="ctr">
              <a:lnSpc>
                <a:spcPct val="150000"/>
              </a:lnSpc>
              <a:defRPr/>
            </a:pPr>
            <a:r>
              <a:rPr lang="vi-VN" sz="2400" b="1">
                <a:solidFill>
                  <a:srgbClr val="002060"/>
                </a:solidFill>
                <a:latin typeface="UTM Avo" panose="02040603050506020204" pitchFamily="18" charset="0"/>
                <a:ea typeface="Cambria" panose="02040503050406030204" pitchFamily="18" charset="0"/>
                <a:cs typeface="LNTH-LuoLuoNotangYuanTi 1" pitchFamily="2" charset="-128"/>
              </a:rPr>
              <a:t>1 em đóng vai người gọi điện thoại - 1 em đóng vai người trả lời điện thoại</a:t>
            </a:r>
            <a:endParaRPr lang="en-US" sz="2000">
              <a:solidFill>
                <a:srgbClr val="7030A0"/>
              </a:solidFill>
              <a:latin typeface="UTM Avo" panose="02040603050506020204" pitchFamily="18" charset="0"/>
              <a:ea typeface="Cambria" panose="02040503050406030204" pitchFamily="18" charset="0"/>
              <a:cs typeface="LNTH-LuoLuoNotangYuanTi 1" pitchFamily="2" charset="-128"/>
            </a:endParaRPr>
          </a:p>
        </p:txBody>
      </p:sp>
      <p:pic>
        <p:nvPicPr>
          <p:cNvPr id="6" name="Picture 5"/>
          <p:cNvPicPr/>
          <p:nvPr/>
        </p:nvPicPr>
        <p:blipFill>
          <a:blip r:embed="rId3">
            <a:extLst>
              <a:ext uri="{BEBA8EAE-BF5A-486C-A8C5-ECC9F3942E4B}">
                <a14:imgProps xmlns:a14="http://schemas.microsoft.com/office/drawing/2010/main">
                  <a14:imgLayer r:embed="rId4">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0" y="1533769"/>
            <a:ext cx="3672205" cy="4436327"/>
          </a:xfrm>
          <a:prstGeom prst="rect">
            <a:avLst/>
          </a:prstGeom>
          <a:noFill/>
          <a:ln>
            <a:noFill/>
          </a:ln>
        </p:spPr>
      </p:pic>
      <p:pic>
        <p:nvPicPr>
          <p:cNvPr id="7" name="Picture 6"/>
          <p:cNvPicPr/>
          <p:nvPr/>
        </p:nvPicPr>
        <p:blipFill rotWithShape="1">
          <a:blip r:embed="rId5" cstate="print">
            <a:extLst>
              <a:ext uri="{BEBA8EAE-BF5A-486C-A8C5-ECC9F3942E4B}">
                <a14:imgProps xmlns:a14="http://schemas.microsoft.com/office/drawing/2010/main">
                  <a14:imgLayer r:embed="rId6">
                    <a14:imgEffect>
                      <a14:backgroundRemoval t="4734" b="97041" l="2564" r="100000"/>
                    </a14:imgEffect>
                  </a14:imgLayer>
                </a14:imgProps>
              </a:ext>
              <a:ext uri="{28A0092B-C50C-407E-A947-70E740481C1C}">
                <a14:useLocalDpi xmlns:a14="http://schemas.microsoft.com/office/drawing/2010/main" val="0"/>
              </a:ext>
            </a:extLst>
          </a:blip>
          <a:srcRect l="15723" t="9736" b="17249"/>
          <a:stretch/>
        </p:blipFill>
        <p:spPr>
          <a:xfrm>
            <a:off x="3002719" y="1533768"/>
            <a:ext cx="2699737" cy="2532905"/>
          </a:xfrm>
          <a:prstGeom prst="rect">
            <a:avLst/>
          </a:prstGeom>
        </p:spPr>
      </p:pic>
      <p:pic>
        <p:nvPicPr>
          <p:cNvPr id="8" name="Picture 7"/>
          <p:cNvPicPr/>
          <p:nvPr/>
        </p:nvPicPr>
        <p:blipFill rotWithShape="1">
          <a:blip r:embed="rId7" cstate="print">
            <a:extLst>
              <a:ext uri="{BEBA8EAE-BF5A-486C-A8C5-ECC9F3942E4B}">
                <a14:imgProps xmlns:a14="http://schemas.microsoft.com/office/drawing/2010/main">
                  <a14:imgLayer r:embed="rId8">
                    <a14:imgEffect>
                      <a14:backgroundRemoval t="7576" b="81061" l="0" r="100000"/>
                    </a14:imgEffect>
                  </a14:imgLayer>
                </a14:imgProps>
              </a:ext>
              <a:ext uri="{28A0092B-C50C-407E-A947-70E740481C1C}">
                <a14:useLocalDpi xmlns:a14="http://schemas.microsoft.com/office/drawing/2010/main" val="0"/>
              </a:ext>
            </a:extLst>
          </a:blip>
          <a:srcRect b="19577"/>
          <a:stretch/>
        </p:blipFill>
        <p:spPr>
          <a:xfrm>
            <a:off x="5257799" y="1293137"/>
            <a:ext cx="2671011" cy="2875547"/>
          </a:xfrm>
          <a:prstGeom prst="rect">
            <a:avLst/>
          </a:prstGeom>
        </p:spPr>
      </p:pic>
    </p:spTree>
    <p:extLst>
      <p:ext uri="{BB962C8B-B14F-4D97-AF65-F5344CB8AC3E}">
        <p14:creationId xmlns:p14="http://schemas.microsoft.com/office/powerpoint/2010/main" val="143832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660F63D-42E1-BBA5-7322-B7818E3F4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201277" y="-910932"/>
            <a:ext cx="47815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7990" l="1600" r="98667"/>
                    </a14:imgEffect>
                  </a14:imgLayer>
                </a14:imgProps>
              </a:ext>
              <a:ext uri="{28A0092B-C50C-407E-A947-70E740481C1C}">
                <a14:useLocalDpi xmlns:a14="http://schemas.microsoft.com/office/drawing/2010/main" val="0"/>
              </a:ext>
            </a:extLst>
          </a:blip>
          <a:srcRect/>
          <a:stretch>
            <a:fillRect/>
          </a:stretch>
        </p:blipFill>
        <p:spPr bwMode="auto">
          <a:xfrm>
            <a:off x="473778" y="1032416"/>
            <a:ext cx="3173581" cy="33682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86261" y="3341718"/>
            <a:ext cx="3481137" cy="3531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NhacChuongDienThoaiBanCoXua.mp3">
            <a:hlinkClick r:id="" action="ppaction://media"/>
          </p:cNvPr>
          <p:cNvPicPr>
            <a:picLocks noChangeAspect="1"/>
          </p:cNvPicPr>
          <p:nvPr>
            <a:audioFile r:link="rId1"/>
            <p:extLst>
              <p:ext uri="{DAA4B4D4-6D71-4841-9C94-3DE7FCFB9230}">
                <p14:media xmlns:p14="http://schemas.microsoft.com/office/powerpoint/2010/main" r:embed="rId2">
                  <p14:trim end="21699.3942"/>
                </p14:media>
              </p:ext>
            </p:extLst>
          </p:nvPr>
        </p:nvPicPr>
        <p:blipFill>
          <a:blip r:embed="rId10"/>
          <a:stretch>
            <a:fillRect/>
          </a:stretch>
        </p:blipFill>
        <p:spPr>
          <a:xfrm>
            <a:off x="-609600" y="979781"/>
            <a:ext cx="609600" cy="609600"/>
          </a:xfrm>
          <a:prstGeom prst="rect">
            <a:avLst/>
          </a:prstGeom>
        </p:spPr>
      </p:pic>
      <p:sp>
        <p:nvSpPr>
          <p:cNvPr id="15" name="Oval Callout 14"/>
          <p:cNvSpPr/>
          <p:nvPr/>
        </p:nvSpPr>
        <p:spPr>
          <a:xfrm rot="21188070" flipH="1">
            <a:off x="2894231" y="701252"/>
            <a:ext cx="1054577" cy="786443"/>
          </a:xfrm>
          <a:prstGeom prst="wedgeEllipseCallout">
            <a:avLst>
              <a:gd name="adj1" fmla="val -69985"/>
              <a:gd name="adj2" fmla="val 16484"/>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a:solidFill>
                  <a:srgbClr val="FF0000"/>
                </a:solidFill>
                <a:latin typeface="UTM Avo"/>
              </a:rPr>
              <a:t>114</a:t>
            </a:r>
            <a:endParaRPr lang="vi-VN" sz="2800">
              <a:solidFill>
                <a:srgbClr val="FF0000"/>
              </a:solidFill>
            </a:endParaRPr>
          </a:p>
        </p:txBody>
      </p:sp>
      <p:sp>
        <p:nvSpPr>
          <p:cNvPr id="6" name="Cloud Callout 5"/>
          <p:cNvSpPr/>
          <p:nvPr/>
        </p:nvSpPr>
        <p:spPr>
          <a:xfrm>
            <a:off x="8131843" y="262083"/>
            <a:ext cx="3661610" cy="1815643"/>
          </a:xfrm>
          <a:prstGeom prst="cloudCallout">
            <a:avLst>
              <a:gd name="adj1" fmla="val -9004"/>
              <a:gd name="adj2" fmla="val 9762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7" name="Rectangle 6"/>
          <p:cNvSpPr/>
          <p:nvPr/>
        </p:nvSpPr>
        <p:spPr>
          <a:xfrm>
            <a:off x="8686261" y="435672"/>
            <a:ext cx="2491079" cy="1384995"/>
          </a:xfrm>
          <a:prstGeom prst="rect">
            <a:avLst/>
          </a:prstGeom>
        </p:spPr>
        <p:txBody>
          <a:bodyPr wrap="square">
            <a:spAutoFit/>
          </a:bodyPr>
          <a:lstStyle/>
          <a:p>
            <a:pPr algn="ctr"/>
            <a:r>
              <a:rPr lang="en-US" sz="2800">
                <a:latin typeface="UTM Avo" panose="02040603050506020204" pitchFamily="18" charset="0"/>
                <a:cs typeface="Times New Roman" panose="02020603050405020304" pitchFamily="18" charset="0"/>
              </a:rPr>
              <a:t>A lô! Cảnh sát phòng cháy, chữa cháy ….</a:t>
            </a:r>
            <a:endParaRPr lang="vi-VN" sz="500"/>
          </a:p>
        </p:txBody>
      </p:sp>
      <p:sp>
        <p:nvSpPr>
          <p:cNvPr id="19" name="Cloud Callout 18"/>
          <p:cNvSpPr/>
          <p:nvPr/>
        </p:nvSpPr>
        <p:spPr>
          <a:xfrm rot="21123926" flipH="1">
            <a:off x="1211440" y="4199878"/>
            <a:ext cx="2775284" cy="1815643"/>
          </a:xfrm>
          <a:prstGeom prst="cloudCallout">
            <a:avLst>
              <a:gd name="adj1" fmla="val -60382"/>
              <a:gd name="adj2" fmla="val -148568"/>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20" name="Rectangle 19"/>
          <p:cNvSpPr/>
          <p:nvPr/>
        </p:nvSpPr>
        <p:spPr>
          <a:xfrm>
            <a:off x="1592701" y="4400643"/>
            <a:ext cx="2219837" cy="954107"/>
          </a:xfrm>
          <a:prstGeom prst="rect">
            <a:avLst/>
          </a:prstGeom>
        </p:spPr>
        <p:txBody>
          <a:bodyPr wrap="square">
            <a:spAutoFit/>
          </a:bodyPr>
          <a:lstStyle/>
          <a:p>
            <a:pPr algn="ctr"/>
            <a:r>
              <a:rPr lang="en-US" sz="2800">
                <a:latin typeface="UTM Avo" panose="02040603050506020204" pitchFamily="18" charset="0"/>
                <a:cs typeface="Times New Roman" panose="02020603050405020304" pitchFamily="18" charset="0"/>
              </a:rPr>
              <a:t>Chào chú. Cháu là ….</a:t>
            </a:r>
            <a:endParaRPr lang="vi-VN" sz="500"/>
          </a:p>
        </p:txBody>
      </p:sp>
    </p:spTree>
    <p:extLst>
      <p:ext uri="{BB962C8B-B14F-4D97-AF65-F5344CB8AC3E}">
        <p14:creationId xmlns:p14="http://schemas.microsoft.com/office/powerpoint/2010/main" val="46625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ppt_x"/>
                                          </p:val>
                                        </p:tav>
                                        <p:tav tm="100000">
                                          <p:val>
                                            <p:strVal val="#ppt_x"/>
                                          </p:val>
                                        </p:tav>
                                      </p:tavLst>
                                    </p:anim>
                                    <p:anim calcmode="lin" valueType="num">
                                      <p:cBhvr additive="base">
                                        <p:cTn id="8" dur="500" fill="hold"/>
                                        <p:tgtEl>
                                          <p:spTgt spid="205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out)">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331" fill="hold"/>
                                        <p:tgtEl>
                                          <p:spTgt spid="5"/>
                                        </p:tgtEl>
                                      </p:cBhvr>
                                    </p:cmd>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circle(out)">
                                      <p:cBhvr>
                                        <p:cTn id="27" dur="2000"/>
                                        <p:tgtEl>
                                          <p:spTgt spid="102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2"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heel(2)">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0-#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0-#ppt_w/2"/>
                                          </p:val>
                                        </p:tav>
                                        <p:tav tm="100000">
                                          <p:val>
                                            <p:strVal val="#ppt_x"/>
                                          </p:val>
                                        </p:tav>
                                      </p:tavLst>
                                    </p:anim>
                                    <p:anim calcmode="lin" valueType="num">
                                      <p:cBhvr additive="base">
                                        <p:cTn id="49"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5"/>
                </p:tgtEl>
              </p:cMediaNode>
            </p:audio>
          </p:childTnLst>
        </p:cTn>
      </p:par>
    </p:tnLst>
    <p:bldLst>
      <p:bldP spid="15" grpId="0" animBg="1"/>
      <p:bldP spid="6" grpId="0" animBg="1"/>
      <p:bldP spid="7" grpId="0"/>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660F63D-42E1-BBA5-7322-B7818E3F4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48788" y="-910932"/>
            <a:ext cx="47815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NhacChuongDienThoaiBanCoXua.mp3">
            <a:hlinkClick r:id="" action="ppaction://media"/>
          </p:cNvPr>
          <p:cNvPicPr>
            <a:picLocks noChangeAspect="1"/>
          </p:cNvPicPr>
          <p:nvPr>
            <a:audioFile r:link="rId1"/>
            <p:extLst>
              <p:ext uri="{DAA4B4D4-6D71-4841-9C94-3DE7FCFB9230}">
                <p14:media xmlns:p14="http://schemas.microsoft.com/office/powerpoint/2010/main" r:embed="rId2">
                  <p14:trim end="21699.3942"/>
                </p14:media>
              </p:ext>
            </p:extLst>
          </p:nvPr>
        </p:nvPicPr>
        <p:blipFill>
          <a:blip r:embed="rId7"/>
          <a:stretch>
            <a:fillRect/>
          </a:stretch>
        </p:blipFill>
        <p:spPr>
          <a:xfrm>
            <a:off x="-609600" y="979781"/>
            <a:ext cx="609600" cy="609600"/>
          </a:xfrm>
          <a:prstGeom prst="rect">
            <a:avLst/>
          </a:prstGeom>
        </p:spPr>
      </p:pic>
      <p:sp>
        <p:nvSpPr>
          <p:cNvPr id="6" name="Cloud Callout 5"/>
          <p:cNvSpPr/>
          <p:nvPr/>
        </p:nvSpPr>
        <p:spPr>
          <a:xfrm>
            <a:off x="8131843" y="262083"/>
            <a:ext cx="3661610" cy="1815643"/>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7" name="Rectangle 6"/>
          <p:cNvSpPr/>
          <p:nvPr/>
        </p:nvSpPr>
        <p:spPr>
          <a:xfrm>
            <a:off x="8686261" y="435672"/>
            <a:ext cx="2491079" cy="1384995"/>
          </a:xfrm>
          <a:prstGeom prst="rect">
            <a:avLst/>
          </a:prstGeom>
        </p:spPr>
        <p:txBody>
          <a:bodyPr wrap="square">
            <a:spAutoFit/>
          </a:bodyPr>
          <a:lstStyle/>
          <a:p>
            <a:pPr algn="ctr"/>
            <a:r>
              <a:rPr lang="en-US" sz="2800">
                <a:latin typeface="UTM Avo" panose="02040603050506020204" pitchFamily="18" charset="0"/>
                <a:cs typeface="Times New Roman" panose="02020603050405020304" pitchFamily="18" charset="0"/>
              </a:rPr>
              <a:t>A lô! </a:t>
            </a:r>
            <a:r>
              <a:rPr lang="vi-VN" sz="2800">
                <a:latin typeface="UTM Avo" panose="02040603050506020204" pitchFamily="18" charset="0"/>
                <a:cs typeface="Times New Roman" panose="02020603050405020304" pitchFamily="18" charset="0"/>
              </a:rPr>
              <a:t>Tổng đài cấp cứu khẩn cấp</a:t>
            </a:r>
            <a:r>
              <a:rPr lang="en-US" sz="2800">
                <a:latin typeface="UTM Avo" panose="02040603050506020204" pitchFamily="18" charset="0"/>
                <a:cs typeface="Times New Roman" panose="02020603050405020304" pitchFamily="18" charset="0"/>
              </a:rPr>
              <a:t>….</a:t>
            </a:r>
            <a:endParaRPr lang="vi-VN" sz="500"/>
          </a:p>
        </p:txBody>
      </p:sp>
      <p:sp>
        <p:nvSpPr>
          <p:cNvPr id="19" name="Cloud Callout 18"/>
          <p:cNvSpPr/>
          <p:nvPr/>
        </p:nvSpPr>
        <p:spPr>
          <a:xfrm rot="21123926" flipH="1">
            <a:off x="1704735" y="4297661"/>
            <a:ext cx="2775284" cy="1815643"/>
          </a:xfrm>
          <a:prstGeom prst="cloudCallout">
            <a:avLst>
              <a:gd name="adj1" fmla="val -67922"/>
              <a:gd name="adj2" fmla="val -3924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20" name="Rectangle 19"/>
          <p:cNvSpPr/>
          <p:nvPr/>
        </p:nvSpPr>
        <p:spPr>
          <a:xfrm>
            <a:off x="2042616" y="4593149"/>
            <a:ext cx="2219837" cy="954107"/>
          </a:xfrm>
          <a:prstGeom prst="rect">
            <a:avLst/>
          </a:prstGeom>
        </p:spPr>
        <p:txBody>
          <a:bodyPr wrap="square">
            <a:spAutoFit/>
          </a:bodyPr>
          <a:lstStyle/>
          <a:p>
            <a:pPr algn="ctr"/>
            <a:r>
              <a:rPr lang="en-US" sz="2800">
                <a:latin typeface="UTM Avo" panose="02040603050506020204" pitchFamily="18" charset="0"/>
                <a:cs typeface="Times New Roman" panose="02020603050405020304" pitchFamily="18" charset="0"/>
              </a:rPr>
              <a:t>Chào cô. Cháu là ….</a:t>
            </a:r>
            <a:endParaRPr lang="vi-VN" sz="500"/>
          </a:p>
        </p:txBody>
      </p:sp>
      <p:pic>
        <p:nvPicPr>
          <p:cNvPr id="1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378" y="262082"/>
            <a:ext cx="3869897" cy="30411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3843" y="3818624"/>
            <a:ext cx="5478157" cy="303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Callout 16"/>
          <p:cNvSpPr/>
          <p:nvPr/>
        </p:nvSpPr>
        <p:spPr>
          <a:xfrm rot="21188070" flipH="1">
            <a:off x="3674897" y="222792"/>
            <a:ext cx="1175112" cy="838146"/>
          </a:xfrm>
          <a:prstGeom prst="wedgeEllipseCallout">
            <a:avLst>
              <a:gd name="adj1" fmla="val -58515"/>
              <a:gd name="adj2" fmla="val 6892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a:solidFill>
                  <a:srgbClr val="FF0000"/>
                </a:solidFill>
              </a:rPr>
              <a:t>115</a:t>
            </a:r>
            <a:endParaRPr lang="vi-VN" sz="3200">
              <a:solidFill>
                <a:srgbClr val="FF0000"/>
              </a:solidFill>
            </a:endParaRPr>
          </a:p>
        </p:txBody>
      </p:sp>
    </p:spTree>
    <p:extLst>
      <p:ext uri="{BB962C8B-B14F-4D97-AF65-F5344CB8AC3E}">
        <p14:creationId xmlns:p14="http://schemas.microsoft.com/office/powerpoint/2010/main" val="286999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out)">
                                      <p:cBhvr>
                                        <p:cTn id="26" dur="2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331" fill="hold"/>
                                        <p:tgtEl>
                                          <p:spTgt spid="5"/>
                                        </p:tgtEl>
                                      </p:cBhvr>
                                    </p:cmd>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1)">
                                      <p:cBhvr>
                                        <p:cTn id="35" dur="2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heel(1)">
                                      <p:cBhvr>
                                        <p:cTn id="40" dur="2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2"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heel(2)">
                                      <p:cBhvr>
                                        <p:cTn id="45" dur="20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0-#ppt_w/2"/>
                                          </p:val>
                                        </p:tav>
                                        <p:tav tm="100000">
                                          <p:val>
                                            <p:strVal val="#ppt_x"/>
                                          </p:val>
                                        </p:tav>
                                      </p:tavLst>
                                    </p:anim>
                                    <p:anim calcmode="lin" valueType="num">
                                      <p:cBhvr additive="base">
                                        <p:cTn id="5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0-#ppt_w/2"/>
                                          </p:val>
                                        </p:tav>
                                        <p:tav tm="100000">
                                          <p:val>
                                            <p:strVal val="#ppt_x"/>
                                          </p:val>
                                        </p:tav>
                                      </p:tavLst>
                                    </p:anim>
                                    <p:anim calcmode="lin" valueType="num">
                                      <p:cBhvr additive="base">
                                        <p:cTn id="57"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5"/>
                </p:tgtEl>
              </p:cMediaNode>
            </p:audio>
          </p:childTnLst>
        </p:cTn>
      </p:par>
    </p:tnLst>
    <p:bldLst>
      <p:bldP spid="6" grpId="0" animBg="1"/>
      <p:bldP spid="7" grpId="0"/>
      <p:bldP spid="19" grpId="0" animBg="1"/>
      <p:bldP spid="20" grpId="0"/>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660F63D-42E1-BBA5-7322-B7818E3F4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66175" y="-910932"/>
            <a:ext cx="47815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NhacChuongDienThoaiBanCoXua.mp3">
            <a:hlinkClick r:id="" action="ppaction://media"/>
          </p:cNvPr>
          <p:cNvPicPr>
            <a:picLocks noChangeAspect="1"/>
          </p:cNvPicPr>
          <p:nvPr>
            <a:audioFile r:link="rId1"/>
            <p:extLst>
              <p:ext uri="{DAA4B4D4-6D71-4841-9C94-3DE7FCFB9230}">
                <p14:media xmlns:p14="http://schemas.microsoft.com/office/powerpoint/2010/main" r:embed="rId2">
                  <p14:trim end="21699.3942"/>
                </p14:media>
              </p:ext>
            </p:extLst>
          </p:nvPr>
        </p:nvPicPr>
        <p:blipFill>
          <a:blip r:embed="rId7"/>
          <a:stretch>
            <a:fillRect/>
          </a:stretch>
        </p:blipFill>
        <p:spPr>
          <a:xfrm>
            <a:off x="-609600" y="979781"/>
            <a:ext cx="609600" cy="609600"/>
          </a:xfrm>
          <a:prstGeom prst="rect">
            <a:avLst/>
          </a:prstGeom>
        </p:spPr>
      </p:pic>
      <p:sp>
        <p:nvSpPr>
          <p:cNvPr id="6" name="Cloud Callout 5"/>
          <p:cNvSpPr/>
          <p:nvPr/>
        </p:nvSpPr>
        <p:spPr>
          <a:xfrm>
            <a:off x="7940457" y="376758"/>
            <a:ext cx="3661610" cy="1815643"/>
          </a:xfrm>
          <a:prstGeom prst="cloudCallout">
            <a:avLst>
              <a:gd name="adj1" fmla="val -6837"/>
              <a:gd name="adj2" fmla="val 11673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7" name="Rectangle 6"/>
          <p:cNvSpPr/>
          <p:nvPr/>
        </p:nvSpPr>
        <p:spPr>
          <a:xfrm>
            <a:off x="8686261" y="566296"/>
            <a:ext cx="2491079" cy="1384995"/>
          </a:xfrm>
          <a:prstGeom prst="rect">
            <a:avLst/>
          </a:prstGeom>
        </p:spPr>
        <p:txBody>
          <a:bodyPr wrap="square">
            <a:spAutoFit/>
          </a:bodyPr>
          <a:lstStyle/>
          <a:p>
            <a:pPr algn="ctr"/>
            <a:r>
              <a:rPr lang="en-US" sz="2800">
                <a:latin typeface="UTM Avo" panose="02040603050506020204" pitchFamily="18" charset="0"/>
                <a:cs typeface="Times New Roman" panose="02020603050405020304" pitchFamily="18" charset="0"/>
              </a:rPr>
              <a:t>A lô! </a:t>
            </a:r>
            <a:r>
              <a:rPr lang="vi-VN" sz="2800">
                <a:latin typeface="UTM Avo" panose="02040603050506020204" pitchFamily="18" charset="0"/>
                <a:cs typeface="Times New Roman" panose="02020603050405020304" pitchFamily="18" charset="0"/>
              </a:rPr>
              <a:t>Tổng đài cấp cứu khẩn cấp</a:t>
            </a:r>
            <a:r>
              <a:rPr lang="en-US" sz="2800">
                <a:latin typeface="UTM Avo" panose="02040603050506020204" pitchFamily="18" charset="0"/>
                <a:cs typeface="Times New Roman" panose="02020603050405020304" pitchFamily="18" charset="0"/>
              </a:rPr>
              <a:t>….</a:t>
            </a:r>
            <a:endParaRPr lang="vi-VN" sz="500"/>
          </a:p>
        </p:txBody>
      </p:sp>
      <p:sp>
        <p:nvSpPr>
          <p:cNvPr id="19" name="Cloud Callout 18"/>
          <p:cNvSpPr/>
          <p:nvPr/>
        </p:nvSpPr>
        <p:spPr>
          <a:xfrm rot="21123926" flipH="1">
            <a:off x="1704735" y="4297661"/>
            <a:ext cx="2775284" cy="1815643"/>
          </a:xfrm>
          <a:prstGeom prst="cloudCallout">
            <a:avLst>
              <a:gd name="adj1" fmla="val -67922"/>
              <a:gd name="adj2" fmla="val -3924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20" name="Rectangle 19"/>
          <p:cNvSpPr/>
          <p:nvPr/>
        </p:nvSpPr>
        <p:spPr>
          <a:xfrm>
            <a:off x="2042616" y="4593149"/>
            <a:ext cx="2219837" cy="954107"/>
          </a:xfrm>
          <a:prstGeom prst="rect">
            <a:avLst/>
          </a:prstGeom>
        </p:spPr>
        <p:txBody>
          <a:bodyPr wrap="square">
            <a:spAutoFit/>
          </a:bodyPr>
          <a:lstStyle/>
          <a:p>
            <a:pPr algn="ctr"/>
            <a:r>
              <a:rPr lang="en-US" sz="2800">
                <a:latin typeface="UTM Avo" panose="02040603050506020204" pitchFamily="18" charset="0"/>
                <a:cs typeface="Times New Roman" panose="02020603050405020304" pitchFamily="18" charset="0"/>
              </a:rPr>
              <a:t>Chào chú. Cháu là ….</a:t>
            </a:r>
            <a:endParaRPr lang="vi-VN" sz="500"/>
          </a:p>
        </p:txBody>
      </p:sp>
      <p:sp>
        <p:nvSpPr>
          <p:cNvPr id="17" name="Oval Callout 16"/>
          <p:cNvSpPr/>
          <p:nvPr/>
        </p:nvSpPr>
        <p:spPr>
          <a:xfrm rot="21188070" flipH="1">
            <a:off x="3041457" y="67231"/>
            <a:ext cx="1175112" cy="838146"/>
          </a:xfrm>
          <a:prstGeom prst="wedgeEllipseCallout">
            <a:avLst>
              <a:gd name="adj1" fmla="val -58515"/>
              <a:gd name="adj2" fmla="val 68928"/>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a:solidFill>
                  <a:srgbClr val="FF0000"/>
                </a:solidFill>
              </a:rPr>
              <a:t>113</a:t>
            </a:r>
            <a:endParaRPr lang="vi-VN" sz="3200">
              <a:solidFill>
                <a:srgbClr val="FF0000"/>
              </a:solidFill>
            </a:endParaRPr>
          </a:p>
        </p:txBody>
      </p:sp>
      <p:pic>
        <p:nvPicPr>
          <p:cNvPr id="1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179" y="187096"/>
            <a:ext cx="3137735" cy="36361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15060" y="3823291"/>
            <a:ext cx="4576940" cy="303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05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out)">
                                      <p:cBhvr>
                                        <p:cTn id="26" dur="2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331" fill="hold"/>
                                        <p:tgtEl>
                                          <p:spTgt spid="5"/>
                                        </p:tgtEl>
                                      </p:cBhvr>
                                    </p:cmd>
                                  </p:childTnLst>
                                </p:cTn>
                              </p:par>
                            </p:childTnLst>
                          </p:cTn>
                        </p:par>
                      </p:childTnLst>
                    </p:cTn>
                  </p:par>
                  <p:par>
                    <p:cTn id="31" fill="hold">
                      <p:stCondLst>
                        <p:cond delay="indefinite"/>
                      </p:stCondLst>
                      <p:childTnLst>
                        <p:par>
                          <p:cTn id="32" fill="hold">
                            <p:stCondLst>
                              <p:cond delay="0"/>
                            </p:stCondLst>
                            <p:childTnLst>
                              <p:par>
                                <p:cTn id="33" presetID="21" presetClass="entr" presetSubtype="8"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heel(8)">
                                      <p:cBhvr>
                                        <p:cTn id="35" dur="2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heel(1)">
                                      <p:cBhvr>
                                        <p:cTn id="40" dur="2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2"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heel(2)">
                                      <p:cBhvr>
                                        <p:cTn id="45" dur="20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0-#ppt_w/2"/>
                                          </p:val>
                                        </p:tav>
                                        <p:tav tm="100000">
                                          <p:val>
                                            <p:strVal val="#ppt_x"/>
                                          </p:val>
                                        </p:tav>
                                      </p:tavLst>
                                    </p:anim>
                                    <p:anim calcmode="lin" valueType="num">
                                      <p:cBhvr additive="base">
                                        <p:cTn id="5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0-#ppt_w/2"/>
                                          </p:val>
                                        </p:tav>
                                        <p:tav tm="100000">
                                          <p:val>
                                            <p:strVal val="#ppt_x"/>
                                          </p:val>
                                        </p:tav>
                                      </p:tavLst>
                                    </p:anim>
                                    <p:anim calcmode="lin" valueType="num">
                                      <p:cBhvr additive="base">
                                        <p:cTn id="57"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5"/>
                </p:tgtEl>
              </p:cMediaNode>
            </p:audio>
          </p:childTnLst>
        </p:cTn>
      </p:par>
    </p:tnLst>
    <p:bldLst>
      <p:bldP spid="6" grpId="0" animBg="1"/>
      <p:bldP spid="7" grpId="0"/>
      <p:bldP spid="19" grpId="0" animBg="1"/>
      <p:bldP spid="20" grpId="0"/>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651</TotalTime>
  <Words>1452</Words>
  <Application>Microsoft Office PowerPoint</Application>
  <PresentationFormat>Widescreen</PresentationFormat>
  <Paragraphs>91</Paragraphs>
  <Slides>32</Slides>
  <Notes>1</Notes>
  <HiddenSlides>0</HiddenSlides>
  <MMClips>4</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32</vt:i4>
      </vt:variant>
    </vt:vector>
  </HeadingPairs>
  <TitlesOfParts>
    <vt:vector size="46" baseType="lpstr">
      <vt:lpstr>Arial</vt:lpstr>
      <vt:lpstr>Calibri</vt:lpstr>
      <vt:lpstr>Calibri Light</vt:lpstr>
      <vt:lpstr>Times New Roman</vt:lpstr>
      <vt:lpstr>UTM Avo</vt:lpstr>
      <vt:lpstr>UTM Azuki</vt:lpstr>
      <vt:lpstr>UTM Bienvenue</vt:lpstr>
      <vt:lpstr>UTM Guanine</vt:lpstr>
      <vt:lpstr>UTM LinotypeZapfino KT</vt:lpstr>
      <vt:lpstr>UTM Ong Do Tre</vt:lpstr>
      <vt:lpstr>UTM Showcard</vt:lpstr>
      <vt:lpstr>UVF Salome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OANH</cp:lastModifiedBy>
  <cp:revision>149</cp:revision>
  <dcterms:created xsi:type="dcterms:W3CDTF">2023-03-05T01:12:00Z</dcterms:created>
  <dcterms:modified xsi:type="dcterms:W3CDTF">2025-12-23T03:04:30Z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