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93" r:id="rId1"/>
  </p:sldMasterIdLst>
  <p:notesMasterIdLst>
    <p:notesMasterId r:id="rId25"/>
  </p:notesMasterIdLst>
  <p:sldIdLst>
    <p:sldId id="324" r:id="rId2"/>
    <p:sldId id="325" r:id="rId3"/>
    <p:sldId id="326" r:id="rId4"/>
    <p:sldId id="327" r:id="rId5"/>
    <p:sldId id="328" r:id="rId6"/>
    <p:sldId id="329" r:id="rId7"/>
    <p:sldId id="330" r:id="rId8"/>
    <p:sldId id="365" r:id="rId9"/>
    <p:sldId id="337" r:id="rId10"/>
    <p:sldId id="340" r:id="rId11"/>
    <p:sldId id="348" r:id="rId12"/>
    <p:sldId id="363" r:id="rId13"/>
    <p:sldId id="334" r:id="rId14"/>
    <p:sldId id="341" r:id="rId15"/>
    <p:sldId id="342" r:id="rId16"/>
    <p:sldId id="364" r:id="rId17"/>
    <p:sldId id="343" r:id="rId18"/>
    <p:sldId id="349" r:id="rId19"/>
    <p:sldId id="366" r:id="rId20"/>
    <p:sldId id="368" r:id="rId21"/>
    <p:sldId id="367" r:id="rId22"/>
    <p:sldId id="369" r:id="rId23"/>
    <p:sldId id="316" r:id="rId24"/>
  </p:sldIdLst>
  <p:sldSz cx="12192000" cy="6858000"/>
  <p:notesSz cx="6858000" cy="9144000"/>
  <p:embeddedFontLs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19"/>
    <a:srgbClr val="FF7707"/>
    <a:srgbClr val="FFAF6C"/>
    <a:srgbClr val="FFFFFF"/>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66" d="100"/>
          <a:sy n="66" d="100"/>
        </p:scale>
        <p:origin x="-30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F8B27D-DEBB-4E30-8071-9F32B71333DE}" type="datetimeFigureOut">
              <a:rPr lang="en-US" smtClean="0"/>
              <a:t>12/21/2022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DAA26-E148-46EF-9F03-4E1981EEB57E}" type="slidenum">
              <a:rPr lang="en-US" smtClean="0"/>
              <a:t>‹#›</a:t>
            </a:fld>
            <a:endParaRPr lang="en-US"/>
          </a:p>
        </p:txBody>
      </p:sp>
    </p:spTree>
    <p:extLst>
      <p:ext uri="{BB962C8B-B14F-4D97-AF65-F5344CB8AC3E}">
        <p14:creationId xmlns:p14="http://schemas.microsoft.com/office/powerpoint/2010/main" val="656830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DD2AD9-1CA8-4354-AA63-B0B448917147}" type="slidenum">
              <a:rPr lang="en-US" smtClean="0"/>
              <a:t>2</a:t>
            </a:fld>
            <a:endParaRPr lang="en-US"/>
          </a:p>
        </p:txBody>
      </p:sp>
    </p:spTree>
    <p:extLst>
      <p:ext uri="{BB962C8B-B14F-4D97-AF65-F5344CB8AC3E}">
        <p14:creationId xmlns:p14="http://schemas.microsoft.com/office/powerpoint/2010/main" val="2894581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userDrawn="1"/>
        </p:nvPicPr>
        <p:blipFill rotWithShape="1">
          <a:blip r:embed="rId2">
            <a:alphaModFix/>
          </a:blip>
          <a:srcRect/>
          <a:stretch/>
        </p:blipFill>
        <p:spPr>
          <a:xfrm>
            <a:off x="-76509" y="-3763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80603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952187DD-1B37-4B19-9E52-9A4211092FF7}" type="datetime1">
              <a:rPr lang="en-US" smtClean="0">
                <a:solidFill>
                  <a:prstClr val="black">
                    <a:tint val="75000"/>
                  </a:prstClr>
                </a:solidFill>
              </a:rPr>
              <a:pPr/>
              <a:t>12/21/2022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5603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12/21/2022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56436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userDrawn="1"/>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9089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092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12/21/2022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68268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CA6DE69D-A7EE-4D55-AB83-E9E0448BC2CC}" type="datetime1">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6365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C80F2DC-882D-4575-9281-AA5E2362841F}" type="datetime1">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799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050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CE1CF650-3993-43CC-95BC-CEC83406881A}" type="datetime1">
              <a:rPr lang="en-US" smtClean="0">
                <a:solidFill>
                  <a:prstClr val="black">
                    <a:tint val="75000"/>
                  </a:prstClr>
                </a:solidFill>
              </a:rPr>
              <a:pPr/>
              <a:t>12/21/2022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68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61A9B-6D0A-4353-BFF8-564EB26CF951}" type="datetime1">
              <a:rPr lang="en-US" smtClean="0">
                <a:solidFill>
                  <a:prstClr val="black">
                    <a:tint val="75000"/>
                  </a:prstClr>
                </a:solidFill>
              </a:rPr>
              <a:pPr/>
              <a:t>12/21/2022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59832"/>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794" r:id="rId6"/>
    <p:sldLayoutId id="2147483795" r:id="rId7"/>
    <p:sldLayoutId id="2147483797" r:id="rId8"/>
    <p:sldLayoutId id="2147483799" r:id="rId9"/>
    <p:sldLayoutId id="2147483800"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jpeg"/><Relationship Id="rId5" Type="http://schemas.microsoft.com/office/2007/relationships/hdphoto" Target="../media/hdphoto2.wdp"/><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3.xml"/><Relationship Id="rId7" Type="http://schemas.openxmlformats.org/officeDocument/2006/relationships/image" Target="../media/image1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5.gif"/><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69434" y="2622311"/>
            <a:ext cx="7889076" cy="1569532"/>
          </a:xfrm>
          <a:prstGeom prst="rect">
            <a:avLst/>
          </a:prstGeom>
          <a:noFill/>
        </p:spPr>
        <p:txBody>
          <a:bodyPr wrap="square" rtlCol="0">
            <a:spAutoFit/>
          </a:bodyPr>
          <a:lstStyle/>
          <a:p>
            <a:pPr algn="ctr"/>
            <a:r>
              <a:rPr lang="en-US" sz="9599" b="1" dirty="0">
                <a:solidFill>
                  <a:srgbClr val="FF0000"/>
                </a:solidFill>
                <a:effectLst>
                  <a:outerShdw blurRad="38100" dist="38100" dir="2700000" algn="tl">
                    <a:srgbClr val="000000">
                      <a:alpha val="43137"/>
                    </a:srgbClr>
                  </a:outerShdw>
                </a:effectLst>
                <a:latin typeface="+mj-lt"/>
                <a:cs typeface="Arial" panose="020B0604020202020204" pitchFamily="34" charset="0"/>
              </a:rPr>
              <a:t>KHỞI ĐỘNG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504" y="4235689"/>
            <a:ext cx="2973699" cy="262231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46" y="439622"/>
            <a:ext cx="2332439" cy="27211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076" y="4221202"/>
            <a:ext cx="3536539" cy="35365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4502" y="4902214"/>
            <a:ext cx="2174517" cy="2174517"/>
          </a:xfrm>
          <a:prstGeom prst="rect">
            <a:avLst/>
          </a:prstGeom>
        </p:spPr>
      </p:pic>
    </p:spTree>
    <p:extLst>
      <p:ext uri="{BB962C8B-B14F-4D97-AF65-F5344CB8AC3E}">
        <p14:creationId xmlns:p14="http://schemas.microsoft.com/office/powerpoint/2010/main" val="38729321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fade">
                                      <p:cBhvr>
                                        <p:cTn id="31" dur="1000"/>
                                        <p:tgtEl>
                                          <p:spTgt spid="2">
                                            <p:txEl>
                                              <p:pRg st="0" end="0"/>
                                            </p:txEl>
                                          </p:spTgt>
                                        </p:tgtEl>
                                      </p:cBhvr>
                                    </p:animEffect>
                                    <p:anim calcmode="lin" valueType="num">
                                      <p:cBhvr>
                                        <p:cTn id="3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10</a:t>
            </a:fld>
            <a:endParaRPr lang="en-US"/>
          </a:p>
        </p:txBody>
      </p:sp>
      <p:sp>
        <p:nvSpPr>
          <p:cNvPr id="4" name="Flowchart: Terminator 3"/>
          <p:cNvSpPr/>
          <p:nvPr/>
        </p:nvSpPr>
        <p:spPr>
          <a:xfrm>
            <a:off x="56764" y="1729492"/>
            <a:ext cx="7449717" cy="1872684"/>
          </a:xfrm>
          <a:prstGeom prst="flowChartTerminator">
            <a:avLst/>
          </a:prstGeom>
          <a:solidFill>
            <a:schemeClr val="accent2">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i="1" dirty="0">
                <a:cs typeface="Times New Roman" pitchFamily="18" charset="0"/>
              </a:rPr>
              <a:t>Thút thít</a:t>
            </a:r>
            <a:r>
              <a:rPr lang="vi-VN" sz="3000" b="1" dirty="0">
                <a:cs typeface="Times New Roman" pitchFamily="18" charset="0"/>
              </a:rPr>
              <a:t>: </a:t>
            </a:r>
            <a:r>
              <a:rPr lang="vi-VN" sz="3000" dirty="0">
                <a:cs typeface="Times New Roman" pitchFamily="18" charset="0"/>
              </a:rPr>
              <a:t>từ gợi tả tiếng khóc nhỏ và rời r</a:t>
            </a:r>
            <a:r>
              <a:rPr lang="en-US" sz="3000" dirty="0" err="1">
                <a:cs typeface="Times New Roman" pitchFamily="18" charset="0"/>
              </a:rPr>
              <a:t>ạc</a:t>
            </a:r>
            <a:r>
              <a:rPr lang="vi-VN" sz="3000" dirty="0">
                <a:cs typeface="Times New Roman" pitchFamily="18" charset="0"/>
              </a:rPr>
              <a:t>, xen lẫn tiếng xịt mũi.</a:t>
            </a:r>
          </a:p>
        </p:txBody>
      </p:sp>
      <p:sp>
        <p:nvSpPr>
          <p:cNvPr id="6" name="Flowchart: Terminator 5"/>
          <p:cNvSpPr/>
          <p:nvPr/>
        </p:nvSpPr>
        <p:spPr>
          <a:xfrm>
            <a:off x="4559122" y="4443986"/>
            <a:ext cx="7449717" cy="1880613"/>
          </a:xfrm>
          <a:prstGeom prst="flowChartTerminator">
            <a:avLst/>
          </a:prstGeom>
          <a:solidFill>
            <a:srgbClr val="0000F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i="1" dirty="0">
                <a:cs typeface="Times New Roman" pitchFamily="18" charset="0"/>
              </a:rPr>
              <a:t>Rơm rớm</a:t>
            </a:r>
            <a:r>
              <a:rPr lang="en-US" sz="3000" b="1" i="1" dirty="0">
                <a:cs typeface="Times New Roman" pitchFamily="18" charset="0"/>
              </a:rPr>
              <a:t>: </a:t>
            </a:r>
            <a:r>
              <a:rPr lang="vi-VN" sz="3000" dirty="0">
                <a:cs typeface="Times New Roman" pitchFamily="18" charset="0"/>
              </a:rPr>
              <a:t>(nước mắt) ứa ra một ít, chưa thành giọt, thành dòng</a:t>
            </a:r>
            <a:r>
              <a:rPr lang="vi-VN" sz="3600" dirty="0">
                <a:cs typeface="Times New Roman" pitchFamily="18" charset="0"/>
              </a:rPr>
              <a:t>.</a:t>
            </a:r>
          </a:p>
        </p:txBody>
      </p:sp>
      <p:grpSp>
        <p:nvGrpSpPr>
          <p:cNvPr id="8" name="Group 7"/>
          <p:cNvGrpSpPr/>
          <p:nvPr/>
        </p:nvGrpSpPr>
        <p:grpSpPr>
          <a:xfrm>
            <a:off x="2404549" y="457161"/>
            <a:ext cx="5391015" cy="1351930"/>
            <a:chOff x="2971800" y="0"/>
            <a:chExt cx="3412068" cy="106680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25250" b="46500" l="50917" r="95917">
                          <a14:foregroundMark x1="67750" y1="33500" x2="60083" y2="26583"/>
                          <a14:foregroundMark x1="66000" y1="33750" x2="79083" y2="29083"/>
                          <a14:foregroundMark x1="71417" y1="38500" x2="85000" y2="30333"/>
                          <a14:foregroundMark x1="86750" y1="28833" x2="83333" y2="37750"/>
                          <a14:foregroundMark x1="86500" y1="33500" x2="64500" y2="39000"/>
                          <a14:foregroundMark x1="63833" y1="35750" x2="79583" y2="40167"/>
                          <a14:foregroundMark x1="84083" y1="40167" x2="86250" y2="35500"/>
                          <a14:foregroundMark x1="86250" y1="32750" x2="86750" y2="39250"/>
                          <a14:foregroundMark x1="88000" y1="39917" x2="88750" y2="41167"/>
                          <a14:foregroundMark x1="87000" y1="35000" x2="88500" y2="26583"/>
                          <a14:foregroundMark x1="58583" y1="28833" x2="85750" y2="26583"/>
                          <a14:foregroundMark x1="61583" y1="33250" x2="56667" y2="26333"/>
                          <a14:foregroundMark x1="56417" y1="26833" x2="82833" y2="26583"/>
                          <a14:foregroundMark x1="55667" y1="28083" x2="56667" y2="33250"/>
                          <a14:foregroundMark x1="86417" y1="28833" x2="89333" y2="31667"/>
                          <a14:foregroundMark x1="90333" y1="26583" x2="89000" y2="37000"/>
                          <a14:foregroundMark x1="91417" y1="26750" x2="90250" y2="31250"/>
                          <a14:foregroundMark x1="55333" y1="26167" x2="56333" y2="30333"/>
                          <a14:foregroundMark x1="56333" y1="30417" x2="58417" y2="35167"/>
                          <a14:foregroundMark x1="58417" y1="35167" x2="60500" y2="37833"/>
                          <a14:foregroundMark x1="60500" y1="37833" x2="63583" y2="40000"/>
                          <a14:foregroundMark x1="63583" y1="40000" x2="69167" y2="42583"/>
                          <a14:foregroundMark x1="69167" y1="42583" x2="75167" y2="43000"/>
                          <a14:foregroundMark x1="75167" y1="43000" x2="85583" y2="44333"/>
                          <a14:foregroundMark x1="89250" y1="39250" x2="89500" y2="40250"/>
                          <a14:foregroundMark x1="89000" y1="39333" x2="88083" y2="43000"/>
                          <a14:foregroundMark x1="88083" y1="43000" x2="86500" y2="44333"/>
                          <a14:foregroundMark x1="56333" y1="32333" x2="59083" y2="37833"/>
                          <a14:foregroundMark x1="59167" y1="38250" x2="64250" y2="42833"/>
                          <a14:foregroundMark x1="64250" y1="42833" x2="69333" y2="44333"/>
                          <a14:foregroundMark x1="69333" y1="44333" x2="74083" y2="44667"/>
                          <a14:foregroundMark x1="74083" y1="44667" x2="78000" y2="43750"/>
                          <a14:foregroundMark x1="80500" y1="41500" x2="84500" y2="43750"/>
                          <a14:foregroundMark x1="68500" y1="42167" x2="74083" y2="42500"/>
                          <a14:foregroundMark x1="75833" y1="42417" x2="58917" y2="34917"/>
                          <a14:foregroundMark x1="58333" y1="34333" x2="61083" y2="37667"/>
                          <a14:foregroundMark x1="60917" y1="37417" x2="61917" y2="37750"/>
                        </a14:backgroundRemoval>
                      </a14:imgEffect>
                    </a14:imgLayer>
                  </a14:imgProps>
                </a:ext>
                <a:ext uri="{28A0092B-C50C-407E-A947-70E740481C1C}">
                  <a14:useLocalDpi xmlns:a14="http://schemas.microsoft.com/office/drawing/2010/main" val="0"/>
                </a:ext>
              </a:extLst>
            </a:blip>
            <a:srcRect l="49877" t="25823" b="53437"/>
            <a:stretch/>
          </p:blipFill>
          <p:spPr>
            <a:xfrm>
              <a:off x="2971800" y="0"/>
              <a:ext cx="3412068" cy="1066800"/>
            </a:xfrm>
            <a:prstGeom prst="rect">
              <a:avLst/>
            </a:prstGeom>
          </p:spPr>
        </p:pic>
        <p:pic>
          <p:nvPicPr>
            <p:cNvPr id="10" name="Picture 9"/>
            <p:cNvPicPr>
              <a:picLocks noChangeAspect="1"/>
            </p:cNvPicPr>
            <p:nvPr/>
          </p:nvPicPr>
          <p:blipFill rotWithShape="1">
            <a:blip r:embed="rId4">
              <a:duotone>
                <a:srgbClr val="C0504D">
                  <a:shade val="45000"/>
                  <a:satMod val="135000"/>
                </a:srgbClr>
                <a:prstClr val="white"/>
              </a:duotone>
              <a:extLst>
                <a:ext uri="{BEBA8EAE-BF5A-486C-A8C5-ECC9F3942E4B}">
                  <a14:imgProps xmlns:a14="http://schemas.microsoft.com/office/drawing/2010/main">
                    <a14:imgLayer r:embed="rId5">
                      <a14:imgEffect>
                        <a14:backgroundRemoval t="7943" b="34245" l="18082" r="63324">
                          <a14:foregroundMark x1="34993" y1="21484" x2="35212" y2="20573"/>
                          <a14:foregroundMark x1="42606" y1="21094" x2="42606" y2="23698"/>
                          <a14:foregroundMark x1="51025" y1="21484" x2="51025" y2="21484"/>
                          <a14:foregroundMark x1="51903" y1="20573" x2="52416" y2="19531"/>
                          <a14:foregroundMark x1="57467" y1="22266" x2="57906" y2="25130"/>
                        </a14:backgroundRemoval>
                      </a14:imgEffect>
                      <a14:imgEffect>
                        <a14:sharpenSoften amount="25000"/>
                      </a14:imgEffect>
                      <a14:imgEffect>
                        <a14:saturation sat="400000"/>
                      </a14:imgEffect>
                    </a14:imgLayer>
                  </a14:imgProps>
                </a:ext>
              </a:extLst>
            </a:blip>
            <a:srcRect l="17624" t="7229" r="36013" b="62920"/>
            <a:stretch/>
          </p:blipFill>
          <p:spPr>
            <a:xfrm>
              <a:off x="3881267" y="151946"/>
              <a:ext cx="1593133" cy="645688"/>
            </a:xfrm>
            <a:prstGeom prst="rect">
              <a:avLst/>
            </a:prstGeom>
          </p:spPr>
        </p:pic>
      </p:grpSp>
      <p:pic>
        <p:nvPicPr>
          <p:cNvPr id="2050" name="Picture 2" descr="Cô bé xinh như thiên thần vừa khóc thút thít, vừa xin lỗi mẹ: Đáng yêu thế  này là cù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6481" y="834605"/>
            <a:ext cx="4502358" cy="3244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Lý do bé yêu khóc - Sức khỏe - Việt Giải Tr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943283"/>
            <a:ext cx="4559122" cy="291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10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solidFill>
                  <a:prstClr val="black">
                    <a:tint val="75000"/>
                  </a:prstClr>
                </a:solidFill>
              </a:rPr>
              <a:pPr/>
              <a:t>11</a:t>
            </a:fld>
            <a:endParaRPr lang="en-US">
              <a:solidFill>
                <a:prstClr val="black">
                  <a:tint val="75000"/>
                </a:prstClr>
              </a:solidFill>
            </a:endParaRPr>
          </a:p>
        </p:txBody>
      </p:sp>
      <p:sp>
        <p:nvSpPr>
          <p:cNvPr id="4" name="Rectangle 3"/>
          <p:cNvSpPr/>
          <p:nvPr/>
        </p:nvSpPr>
        <p:spPr>
          <a:xfrm>
            <a:off x="118836" y="1063171"/>
            <a:ext cx="11855450" cy="5863144"/>
          </a:xfrm>
          <a:prstGeom prst="rect">
            <a:avLst/>
          </a:prstGeom>
        </p:spPr>
        <p:txBody>
          <a:bodyPr wrap="square">
            <a:spAutoFit/>
          </a:bodyPr>
          <a:lstStyle/>
          <a:p>
            <a:pPr>
              <a:spcBef>
                <a:spcPts val="600"/>
              </a:spcBef>
            </a:pPr>
            <a:r>
              <a:rPr lang="vi-VN" sz="2500" dirty="0">
                <a:solidFill>
                  <a:prstClr val="black"/>
                </a:solidFill>
                <a:cs typeface="Times New Roman" pitchFamily="18" charset="0"/>
              </a:rPr>
              <a:t>1. Dũng học lớp 5. Trường Dũng ở sát trường mầm non nên cứ tan học là Dũng qua trường mầm non đón bé Lan.</a:t>
            </a:r>
          </a:p>
          <a:p>
            <a:pPr>
              <a:spcBef>
                <a:spcPts val="600"/>
              </a:spcBef>
            </a:pPr>
            <a:r>
              <a:rPr lang="vi-VN" sz="2500" dirty="0">
                <a:solidFill>
                  <a:prstClr val="black"/>
                </a:solidFill>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500" dirty="0">
                <a:solidFill>
                  <a:prstClr val="black"/>
                </a:solidFill>
                <a:cs typeface="Times New Roman" pitchFamily="18" charset="0"/>
              </a:rPr>
              <a:t>3. Bác bảo vệ dẫn Dũng đến chỗ tr</a:t>
            </a:r>
            <a:r>
              <a:rPr lang="en-US" sz="2500" dirty="0">
                <a:solidFill>
                  <a:prstClr val="black"/>
                </a:solidFill>
                <a:cs typeface="Times New Roman" pitchFamily="18" charset="0"/>
              </a:rPr>
              <a:t>ô</a:t>
            </a:r>
            <a:r>
              <a:rPr lang="vi-VN" sz="2500" dirty="0">
                <a:solidFill>
                  <a:prstClr val="black"/>
                </a:solidFill>
                <a:cs typeface="Times New Roman" pitchFamily="18" charset="0"/>
              </a:rPr>
              <a:t>ng những em nhỏ chưa có người đón. Bước vào phòng, Dũng thấy em gái đang ngồi chơi một mình. Cô giáo thì đang dỗ một em nhỏ khóc thút thít. Dũng vừa mừng vừa thương, xuýt xoa: “Ôi, em ngoan quá!”.</a:t>
            </a:r>
          </a:p>
          <a:p>
            <a:pPr>
              <a:spcBef>
                <a:spcPts val="600"/>
              </a:spcBef>
            </a:pPr>
            <a:r>
              <a:rPr lang="vi-VN" sz="2500" dirty="0">
                <a:solidFill>
                  <a:prstClr val="black"/>
                </a:solidFill>
                <a:cs typeface="Times New Roman" pitchFamily="18" charset="0"/>
              </a:rPr>
              <a:t>     Lúc ấy, Lan mới rơm rớm nước mắt, ôm chầm lấy anh.</a:t>
            </a:r>
          </a:p>
          <a:p>
            <a:pPr>
              <a:spcBef>
                <a:spcPts val="600"/>
              </a:spcBef>
            </a:pPr>
            <a:r>
              <a:rPr lang="vi-VN" sz="2500" dirty="0">
                <a:solidFill>
                  <a:prstClr val="black"/>
                </a:solidFill>
                <a:cs typeface="Times New Roman" pitchFamily="18" charset="0"/>
              </a:rPr>
              <a:t>4. Hôm đó, Dũng cõng em gái về nhà. Vừa ôm cổ anh, Lan vừa líu lo. Dũng thấy vui hơn hẳn mọi ngày.</a:t>
            </a:r>
          </a:p>
          <a:p>
            <a:pPr>
              <a:spcBef>
                <a:spcPts val="600"/>
              </a:spcBef>
            </a:pPr>
            <a:r>
              <a:rPr lang="vi-VN" sz="2500" dirty="0">
                <a:solidFill>
                  <a:prstClr val="black"/>
                </a:solidFill>
                <a:cs typeface="Times New Roman" pitchFamily="18" charset="0"/>
              </a:rPr>
              <a:t>								   Minh Hà</a:t>
            </a:r>
          </a:p>
        </p:txBody>
      </p:sp>
      <p:sp>
        <p:nvSpPr>
          <p:cNvPr id="6" name="Rectangle 5"/>
          <p:cNvSpPr/>
          <p:nvPr/>
        </p:nvSpPr>
        <p:spPr>
          <a:xfrm>
            <a:off x="4376231" y="382369"/>
            <a:ext cx="1877437" cy="646331"/>
          </a:xfrm>
          <a:prstGeom prst="rect">
            <a:avLst/>
          </a:prstGeom>
        </p:spPr>
        <p:txBody>
          <a:bodyPr wrap="none">
            <a:spAutoFit/>
          </a:bodyPr>
          <a:lstStyle/>
          <a:p>
            <a:pPr algn="ctr"/>
            <a:r>
              <a:rPr lang="en-US" sz="3600" b="1" dirty="0" err="1">
                <a:solidFill>
                  <a:srgbClr val="FF0000"/>
                </a:solidFill>
                <a:cs typeface="Times New Roman" pitchFamily="18" charset="0"/>
              </a:rPr>
              <a:t>Đón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em</a:t>
            </a:r>
            <a:endParaRPr lang="vi-VN" sz="3600" b="1" dirty="0">
              <a:solidFill>
                <a:srgbClr val="FF0000"/>
              </a:solidFill>
              <a:cs typeface="Times New Roman" pitchFamily="18" charset="0"/>
            </a:endParaRPr>
          </a:p>
        </p:txBody>
      </p:sp>
      <p:sp>
        <p:nvSpPr>
          <p:cNvPr id="5" name="Flowchart: Terminator 4"/>
          <p:cNvSpPr/>
          <p:nvPr/>
        </p:nvSpPr>
        <p:spPr>
          <a:xfrm>
            <a:off x="820057" y="436816"/>
            <a:ext cx="2552700" cy="609600"/>
          </a:xfrm>
          <a:prstGeom prst="flowChartTerminator">
            <a:avLst/>
          </a:prstGeom>
          <a:solidFill>
            <a:srgbClr val="7030A0"/>
          </a:solidFill>
          <a:ln w="38100" cap="flat" cmpd="sng" algn="ctr">
            <a:solidFill>
              <a:sysClr val="window" lastClr="FFFFFF"/>
            </a:solidFill>
            <a:prstDash val="solid"/>
          </a:ln>
          <a:effectLst/>
        </p:spPr>
        <p:txBody>
          <a:bodyPr rtlCol="0" anchor="ctr"/>
          <a:lstStyle/>
          <a:p>
            <a:pPr algn="ctr"/>
            <a:r>
              <a:rPr lang="en-US" sz="2800" b="1" kern="0" dirty="0" err="1">
                <a:solidFill>
                  <a:sysClr val="window" lastClr="FFFFFF"/>
                </a:solidFill>
                <a:effectLst>
                  <a:outerShdw blurRad="38100" dist="38100" dir="2700000" algn="tl">
                    <a:srgbClr val="000000">
                      <a:alpha val="43137"/>
                    </a:srgbClr>
                  </a:outerShdw>
                </a:effectLst>
                <a:cs typeface="Times New Roman" panose="02020603050405020304" pitchFamily="18" charset="0"/>
              </a:rPr>
              <a:t>Đọc</a:t>
            </a:r>
            <a:r>
              <a:rPr lang="en-US" sz="2800" b="1" kern="0" dirty="0">
                <a:solidFill>
                  <a:sysClr val="window" lastClr="FFFFFF"/>
                </a:solidFill>
                <a:effectLst>
                  <a:outerShdw blurRad="38100" dist="38100" dir="2700000" algn="tl">
                    <a:srgbClr val="000000">
                      <a:alpha val="43137"/>
                    </a:srgbClr>
                  </a:outerShdw>
                </a:effectLst>
                <a:cs typeface="Times New Roman" panose="02020603050405020304" pitchFamily="18" charset="0"/>
              </a:rPr>
              <a:t> </a:t>
            </a:r>
            <a:r>
              <a:rPr lang="en-US" sz="2800" b="1" kern="0" dirty="0" err="1">
                <a:solidFill>
                  <a:sysClr val="window" lastClr="FFFFFF"/>
                </a:solidFill>
                <a:effectLst>
                  <a:outerShdw blurRad="38100" dist="38100" dir="2700000" algn="tl">
                    <a:srgbClr val="000000">
                      <a:alpha val="43137"/>
                    </a:srgbClr>
                  </a:outerShdw>
                </a:effectLst>
                <a:cs typeface="Times New Roman" panose="02020603050405020304" pitchFamily="18" charset="0"/>
              </a:rPr>
              <a:t>cả</a:t>
            </a:r>
            <a:r>
              <a:rPr lang="en-US" sz="2800" b="1" kern="0" dirty="0">
                <a:solidFill>
                  <a:sysClr val="window" lastClr="FFFFFF"/>
                </a:solidFill>
                <a:effectLst>
                  <a:outerShdw blurRad="38100" dist="38100" dir="2700000" algn="tl">
                    <a:srgbClr val="000000">
                      <a:alpha val="43137"/>
                    </a:srgbClr>
                  </a:outerShdw>
                </a:effectLst>
                <a:cs typeface="Times New Roman" panose="02020603050405020304" pitchFamily="18" charset="0"/>
              </a:rPr>
              <a:t> </a:t>
            </a:r>
            <a:r>
              <a:rPr lang="en-US" sz="2800" b="1" kern="0" dirty="0" err="1">
                <a:solidFill>
                  <a:sysClr val="window" lastClr="FFFFFF"/>
                </a:solidFill>
                <a:effectLst>
                  <a:outerShdw blurRad="38100" dist="38100" dir="2700000" algn="tl">
                    <a:srgbClr val="000000">
                      <a:alpha val="43137"/>
                    </a:srgbClr>
                  </a:outerShdw>
                </a:effectLst>
                <a:cs typeface="Times New Roman" panose="02020603050405020304" pitchFamily="18" charset="0"/>
              </a:rPr>
              <a:t>bài</a:t>
            </a:r>
            <a:endParaRPr lang="en-US" sz="2800" b="1" kern="0" dirty="0">
              <a:solidFill>
                <a:sysClr val="window" lastClr="FFFFFF"/>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0704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214614" y="200379"/>
            <a:ext cx="8566633" cy="5742770"/>
          </a:xfrm>
          <a:prstGeom prst="rect">
            <a:avLst/>
          </a:prstGeom>
        </p:spPr>
      </p:pic>
      <p:sp>
        <p:nvSpPr>
          <p:cNvPr id="4" name="Rectangle 3"/>
          <p:cNvSpPr/>
          <p:nvPr/>
        </p:nvSpPr>
        <p:spPr>
          <a:xfrm>
            <a:off x="3902757" y="3071764"/>
            <a:ext cx="5383205" cy="1323439"/>
          </a:xfrm>
          <a:prstGeom prst="rect">
            <a:avLst/>
          </a:prstGeom>
        </p:spPr>
        <p:txBody>
          <a:bodyPr wrap="none">
            <a:spAutoFit/>
          </a:bodyPr>
          <a:lstStyle/>
          <a:p>
            <a:pPr defTabSz="1218510">
              <a:defRPr/>
            </a:pPr>
            <a:r>
              <a:rPr lang="en-US" sz="8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ĐỌC HIỂU</a:t>
            </a:r>
          </a:p>
        </p:txBody>
      </p:sp>
      <p:pic>
        <p:nvPicPr>
          <p:cNvPr id="7" name="Picture 6">
            <a:extLst>
              <a:ext uri="{FF2B5EF4-FFF2-40B4-BE49-F238E27FC236}">
                <a16:creationId xmlns:a16="http://schemas.microsoft.com/office/drawing/2014/main" xmlns=""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2505371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13</a:t>
            </a:fld>
            <a:endParaRPr lang="en-US"/>
          </a:p>
        </p:txBody>
      </p:sp>
      <p:sp>
        <p:nvSpPr>
          <p:cNvPr id="3" name="Rectangle 2"/>
          <p:cNvSpPr/>
          <p:nvPr/>
        </p:nvSpPr>
        <p:spPr>
          <a:xfrm>
            <a:off x="342697" y="491489"/>
            <a:ext cx="10705110" cy="646331"/>
          </a:xfrm>
          <a:prstGeom prst="rect">
            <a:avLst/>
          </a:prstGeom>
        </p:spPr>
        <p:txBody>
          <a:bodyPr wrap="none">
            <a:spAutoFit/>
          </a:bodyPr>
          <a:lstStyle/>
          <a:p>
            <a:r>
              <a:rPr lang="en-US" sz="3200" b="1" dirty="0">
                <a:solidFill>
                  <a:srgbClr val="0000FF"/>
                </a:solidFill>
                <a:cs typeface="Times New Roman" pitchFamily="18" charset="0"/>
              </a:rPr>
              <a:t>1</a:t>
            </a:r>
            <a:r>
              <a:rPr lang="en-US" sz="3600" b="1" dirty="0">
                <a:solidFill>
                  <a:srgbClr val="0000FF"/>
                </a:solidFill>
                <a:cs typeface="Times New Roman" pitchFamily="18" charset="0"/>
              </a:rPr>
              <a:t>. </a:t>
            </a:r>
            <a:r>
              <a:rPr lang="vi-VN" sz="3600" b="1" dirty="0">
                <a:solidFill>
                  <a:srgbClr val="0000FF"/>
                </a:solidFill>
                <a:cs typeface="Times New Roman" pitchFamily="18" charset="0"/>
              </a:rPr>
              <a:t>Hằng ngày, sau khi tan học, Dũng làm gì?</a:t>
            </a:r>
            <a:endParaRPr lang="vi-VN" sz="3200" b="1" dirty="0">
              <a:solidFill>
                <a:srgbClr val="0000FF"/>
              </a:solidFill>
              <a:cs typeface="Times New Roman" pitchFamily="18" charset="0"/>
            </a:endParaRPr>
          </a:p>
        </p:txBody>
      </p:sp>
      <p:sp>
        <p:nvSpPr>
          <p:cNvPr id="4" name="Rectangle 3"/>
          <p:cNvSpPr/>
          <p:nvPr/>
        </p:nvSpPr>
        <p:spPr>
          <a:xfrm>
            <a:off x="342696" y="1159597"/>
            <a:ext cx="8267904" cy="1138773"/>
          </a:xfrm>
          <a:prstGeom prst="rect">
            <a:avLst/>
          </a:prstGeom>
        </p:spPr>
        <p:txBody>
          <a:bodyPr wrap="square">
            <a:spAutoFit/>
          </a:bodyPr>
          <a:lstStyle/>
          <a:p>
            <a:r>
              <a:rPr lang="en-US" sz="3400" dirty="0">
                <a:cs typeface="Times New Roman" pitchFamily="18" charset="0"/>
              </a:rPr>
              <a:t>- </a:t>
            </a:r>
            <a:r>
              <a:rPr lang="en-US" sz="3400" dirty="0" err="1">
                <a:cs typeface="Times New Roman" pitchFamily="18" charset="0"/>
              </a:rPr>
              <a:t>Hằng</a:t>
            </a:r>
            <a:r>
              <a:rPr lang="en-US" sz="3400" dirty="0">
                <a:cs typeface="Times New Roman" pitchFamily="18" charset="0"/>
              </a:rPr>
              <a:t> </a:t>
            </a:r>
            <a:r>
              <a:rPr lang="en-US" sz="3400" dirty="0" err="1">
                <a:cs typeface="Times New Roman" pitchFamily="18" charset="0"/>
              </a:rPr>
              <a:t>ngày</a:t>
            </a:r>
            <a:r>
              <a:rPr lang="en-US" sz="3400" dirty="0">
                <a:cs typeface="Times New Roman" pitchFamily="18" charset="0"/>
              </a:rPr>
              <a:t>, </a:t>
            </a:r>
            <a:r>
              <a:rPr lang="en-US" sz="3400" dirty="0" err="1">
                <a:cs typeface="Times New Roman" pitchFamily="18" charset="0"/>
              </a:rPr>
              <a:t>sau</a:t>
            </a:r>
            <a:r>
              <a:rPr lang="en-US" sz="3400" dirty="0">
                <a:cs typeface="Times New Roman" pitchFamily="18" charset="0"/>
              </a:rPr>
              <a:t> </a:t>
            </a:r>
            <a:r>
              <a:rPr lang="en-US" sz="3400" dirty="0" err="1">
                <a:cs typeface="Times New Roman" pitchFamily="18" charset="0"/>
              </a:rPr>
              <a:t>khi</a:t>
            </a:r>
            <a:r>
              <a:rPr lang="en-US" sz="3400" dirty="0">
                <a:cs typeface="Times New Roman" pitchFamily="18" charset="0"/>
              </a:rPr>
              <a:t> tan </a:t>
            </a:r>
            <a:r>
              <a:rPr lang="en-US" sz="3400" dirty="0" err="1">
                <a:cs typeface="Times New Roman" pitchFamily="18" charset="0"/>
              </a:rPr>
              <a:t>học</a:t>
            </a:r>
            <a:r>
              <a:rPr lang="en-US" sz="3400" dirty="0">
                <a:cs typeface="Times New Roman" pitchFamily="18" charset="0"/>
              </a:rPr>
              <a:t>, </a:t>
            </a:r>
            <a:r>
              <a:rPr lang="en-US" sz="3400" dirty="0" err="1">
                <a:cs typeface="Times New Roman" pitchFamily="18" charset="0"/>
              </a:rPr>
              <a:t>Dũng</a:t>
            </a:r>
            <a:r>
              <a:rPr lang="en-US" sz="3400" dirty="0">
                <a:cs typeface="Times New Roman" pitchFamily="18" charset="0"/>
              </a:rPr>
              <a:t> qua </a:t>
            </a:r>
            <a:r>
              <a:rPr lang="en-US" sz="3400" dirty="0" err="1">
                <a:cs typeface="Times New Roman" pitchFamily="18" charset="0"/>
              </a:rPr>
              <a:t>trường</a:t>
            </a:r>
            <a:r>
              <a:rPr lang="en-US" sz="3400" dirty="0">
                <a:cs typeface="Times New Roman" pitchFamily="18" charset="0"/>
              </a:rPr>
              <a:t> </a:t>
            </a:r>
            <a:r>
              <a:rPr lang="en-US" sz="3400" dirty="0" err="1">
                <a:cs typeface="Times New Roman" pitchFamily="18" charset="0"/>
              </a:rPr>
              <a:t>mầm</a:t>
            </a:r>
            <a:r>
              <a:rPr lang="en-US" sz="3400" dirty="0">
                <a:cs typeface="Times New Roman" pitchFamily="18" charset="0"/>
              </a:rPr>
              <a:t> non </a:t>
            </a:r>
            <a:r>
              <a:rPr lang="en-US" sz="3400" dirty="0" err="1">
                <a:cs typeface="Times New Roman" pitchFamily="18" charset="0"/>
              </a:rPr>
              <a:t>đón</a:t>
            </a:r>
            <a:r>
              <a:rPr lang="en-US" sz="3400" dirty="0">
                <a:cs typeface="Times New Roman" pitchFamily="18" charset="0"/>
              </a:rPr>
              <a:t> </a:t>
            </a:r>
            <a:r>
              <a:rPr lang="en-US" sz="3400" dirty="0" err="1">
                <a:cs typeface="Times New Roman" pitchFamily="18" charset="0"/>
              </a:rPr>
              <a:t>bé</a:t>
            </a:r>
            <a:r>
              <a:rPr lang="en-US" sz="3400" dirty="0">
                <a:cs typeface="Times New Roman" pitchFamily="18" charset="0"/>
              </a:rPr>
              <a:t> Lan.</a:t>
            </a:r>
            <a:endParaRPr lang="vi-VN" sz="3400" dirty="0">
              <a:cs typeface="Times New Roman" pitchFamily="18" charset="0"/>
            </a:endParaRPr>
          </a:p>
        </p:txBody>
      </p:sp>
      <p:sp>
        <p:nvSpPr>
          <p:cNvPr id="6" name="Rectangle 5"/>
          <p:cNvSpPr/>
          <p:nvPr/>
        </p:nvSpPr>
        <p:spPr>
          <a:xfrm>
            <a:off x="295698" y="2767053"/>
            <a:ext cx="8891845" cy="1754326"/>
          </a:xfrm>
          <a:prstGeom prst="rect">
            <a:avLst/>
          </a:prstGeom>
        </p:spPr>
        <p:txBody>
          <a:bodyPr wrap="square">
            <a:spAutoFit/>
          </a:bodyPr>
          <a:lstStyle/>
          <a:p>
            <a:pPr algn="just"/>
            <a:r>
              <a:rPr lang="en-US" sz="3200" b="1" dirty="0">
                <a:solidFill>
                  <a:srgbClr val="0000FF"/>
                </a:solidFill>
                <a:cs typeface="Times New Roman" pitchFamily="18" charset="0"/>
              </a:rPr>
              <a:t>2. </a:t>
            </a:r>
            <a:r>
              <a:rPr lang="vi-VN" sz="3600" b="1" dirty="0">
                <a:solidFill>
                  <a:srgbClr val="0000FF"/>
                </a:solidFill>
                <a:cs typeface="Times New Roman" pitchFamily="18" charset="0"/>
              </a:rPr>
              <a:t>Những từ ngữ nào ở đoạn 2 và đoạn 3 cho thấy Dũng rất thương em?</a:t>
            </a:r>
            <a:endParaRPr lang="vi-VN" sz="3200" b="1" dirty="0">
              <a:solidFill>
                <a:srgbClr val="0000FF"/>
              </a:solidFill>
              <a:cs typeface="Times New Roman" pitchFamily="18" charset="0"/>
            </a:endParaRPr>
          </a:p>
        </p:txBody>
      </p:sp>
      <p:sp>
        <p:nvSpPr>
          <p:cNvPr id="7" name="Rectangle 6"/>
          <p:cNvSpPr/>
          <p:nvPr/>
        </p:nvSpPr>
        <p:spPr>
          <a:xfrm>
            <a:off x="295698" y="4241877"/>
            <a:ext cx="11229552" cy="1661993"/>
          </a:xfrm>
          <a:prstGeom prst="rect">
            <a:avLst/>
          </a:prstGeom>
        </p:spPr>
        <p:txBody>
          <a:bodyPr wrap="square">
            <a:spAutoFit/>
          </a:bodyPr>
          <a:lstStyle/>
          <a:p>
            <a:pPr algn="just"/>
            <a:r>
              <a:rPr lang="en-US" sz="3400" dirty="0">
                <a:cs typeface="Times New Roman" pitchFamily="18" charset="0"/>
              </a:rPr>
              <a:t>- </a:t>
            </a:r>
            <a:r>
              <a:rPr lang="en-US" sz="3400" dirty="0" err="1">
                <a:cs typeface="Times New Roman" pitchFamily="18" charset="0"/>
              </a:rPr>
              <a:t>Những</a:t>
            </a:r>
            <a:r>
              <a:rPr lang="en-US" sz="3400" dirty="0">
                <a:cs typeface="Times New Roman" pitchFamily="18" charset="0"/>
              </a:rPr>
              <a:t> </a:t>
            </a:r>
            <a:r>
              <a:rPr lang="en-US" sz="3400" dirty="0" err="1">
                <a:cs typeface="Times New Roman" pitchFamily="18" charset="0"/>
              </a:rPr>
              <a:t>từ</a:t>
            </a:r>
            <a:r>
              <a:rPr lang="en-US" sz="3400" dirty="0">
                <a:cs typeface="Times New Roman" pitchFamily="18" charset="0"/>
              </a:rPr>
              <a:t> </a:t>
            </a:r>
            <a:r>
              <a:rPr lang="en-US" sz="3400" dirty="0" err="1">
                <a:cs typeface="Times New Roman" pitchFamily="18" charset="0"/>
              </a:rPr>
              <a:t>ngữ</a:t>
            </a:r>
            <a:r>
              <a:rPr lang="en-US" sz="3400" dirty="0">
                <a:cs typeface="Times New Roman" pitchFamily="18" charset="0"/>
              </a:rPr>
              <a:t> ở </a:t>
            </a:r>
            <a:r>
              <a:rPr lang="en-US" sz="3400" dirty="0" err="1">
                <a:cs typeface="Times New Roman" pitchFamily="18" charset="0"/>
              </a:rPr>
              <a:t>đoạn</a:t>
            </a:r>
            <a:r>
              <a:rPr lang="en-US" sz="3400" dirty="0">
                <a:cs typeface="Times New Roman" pitchFamily="18" charset="0"/>
              </a:rPr>
              <a:t> 2 </a:t>
            </a:r>
            <a:r>
              <a:rPr lang="en-US" sz="3400" dirty="0" err="1">
                <a:cs typeface="Times New Roman" pitchFamily="18" charset="0"/>
              </a:rPr>
              <a:t>và</a:t>
            </a:r>
            <a:r>
              <a:rPr lang="en-US" sz="3400" dirty="0">
                <a:cs typeface="Times New Roman" pitchFamily="18" charset="0"/>
              </a:rPr>
              <a:t> 3 </a:t>
            </a:r>
            <a:r>
              <a:rPr lang="en-US" sz="3400" dirty="0" err="1">
                <a:cs typeface="Times New Roman" pitchFamily="18" charset="0"/>
              </a:rPr>
              <a:t>cho</a:t>
            </a:r>
            <a:r>
              <a:rPr lang="en-US" sz="3400" dirty="0">
                <a:cs typeface="Times New Roman" pitchFamily="18" charset="0"/>
              </a:rPr>
              <a:t> </a:t>
            </a:r>
            <a:r>
              <a:rPr lang="en-US" sz="3400" dirty="0" err="1">
                <a:cs typeface="Times New Roman" pitchFamily="18" charset="0"/>
              </a:rPr>
              <a:t>thấy</a:t>
            </a:r>
            <a:r>
              <a:rPr lang="en-US" sz="3400" dirty="0">
                <a:cs typeface="Times New Roman" pitchFamily="18" charset="0"/>
              </a:rPr>
              <a:t> </a:t>
            </a:r>
            <a:r>
              <a:rPr lang="en-US" sz="3400" dirty="0" err="1">
                <a:cs typeface="Times New Roman" pitchFamily="18" charset="0"/>
              </a:rPr>
              <a:t>Dũng</a:t>
            </a:r>
            <a:r>
              <a:rPr lang="en-US" sz="3400" dirty="0">
                <a:cs typeface="Times New Roman" pitchFamily="18" charset="0"/>
              </a:rPr>
              <a:t> </a:t>
            </a:r>
            <a:r>
              <a:rPr lang="en-US" sz="3400" dirty="0" err="1">
                <a:cs typeface="Times New Roman" pitchFamily="18" charset="0"/>
              </a:rPr>
              <a:t>rất</a:t>
            </a:r>
            <a:r>
              <a:rPr lang="en-US" sz="3400" dirty="0">
                <a:cs typeface="Times New Roman" pitchFamily="18" charset="0"/>
              </a:rPr>
              <a:t> </a:t>
            </a:r>
            <a:r>
              <a:rPr lang="en-US" sz="3400" dirty="0" err="1">
                <a:cs typeface="Times New Roman" pitchFamily="18" charset="0"/>
              </a:rPr>
              <a:t>thương</a:t>
            </a:r>
            <a:r>
              <a:rPr lang="en-US" sz="3400" dirty="0">
                <a:cs typeface="Times New Roman" pitchFamily="18" charset="0"/>
              </a:rPr>
              <a:t> </a:t>
            </a:r>
            <a:r>
              <a:rPr lang="en-US" sz="3400" dirty="0" err="1">
                <a:cs typeface="Times New Roman" pitchFamily="18" charset="0"/>
              </a:rPr>
              <a:t>em</a:t>
            </a:r>
            <a:r>
              <a:rPr lang="en-US" sz="3400" dirty="0">
                <a:cs typeface="Times New Roman" pitchFamily="18" charset="0"/>
              </a:rPr>
              <a:t>: </a:t>
            </a:r>
            <a:r>
              <a:rPr lang="en-US" sz="3400" i="1" dirty="0" err="1">
                <a:cs typeface="Times New Roman" pitchFamily="18" charset="0"/>
              </a:rPr>
              <a:t>vội</a:t>
            </a:r>
            <a:r>
              <a:rPr lang="en-US" sz="3400" i="1" dirty="0">
                <a:cs typeface="Times New Roman" pitchFamily="18" charset="0"/>
              </a:rPr>
              <a:t> </a:t>
            </a:r>
            <a:r>
              <a:rPr lang="en-US" sz="3400" i="1" dirty="0" err="1">
                <a:cs typeface="Times New Roman" pitchFamily="18" charset="0"/>
              </a:rPr>
              <a:t>vàng</a:t>
            </a:r>
            <a:r>
              <a:rPr lang="en-US" sz="3400" i="1" dirty="0">
                <a:cs typeface="Times New Roman" pitchFamily="18" charset="0"/>
              </a:rPr>
              <a:t> </a:t>
            </a:r>
            <a:r>
              <a:rPr lang="en-US" sz="3400" i="1" dirty="0" err="1">
                <a:cs typeface="Times New Roman" pitchFamily="18" charset="0"/>
              </a:rPr>
              <a:t>chạy</a:t>
            </a:r>
            <a:r>
              <a:rPr lang="en-US" sz="3400" i="1" dirty="0">
                <a:cs typeface="Times New Roman" pitchFamily="18" charset="0"/>
              </a:rPr>
              <a:t> sang </a:t>
            </a:r>
            <a:r>
              <a:rPr lang="en-US" sz="3400" i="1" dirty="0" err="1">
                <a:cs typeface="Times New Roman" pitchFamily="18" charset="0"/>
              </a:rPr>
              <a:t>trường</a:t>
            </a:r>
            <a:r>
              <a:rPr lang="en-US" sz="3400" i="1" dirty="0">
                <a:cs typeface="Times New Roman" pitchFamily="18" charset="0"/>
              </a:rPr>
              <a:t> </a:t>
            </a:r>
            <a:r>
              <a:rPr lang="en-US" sz="3400" i="1" dirty="0" err="1">
                <a:cs typeface="Times New Roman" pitchFamily="18" charset="0"/>
              </a:rPr>
              <a:t>đón</a:t>
            </a:r>
            <a:r>
              <a:rPr lang="en-US" sz="3400" i="1" dirty="0">
                <a:cs typeface="Times New Roman" pitchFamily="18" charset="0"/>
              </a:rPr>
              <a:t> </a:t>
            </a:r>
            <a:r>
              <a:rPr lang="en-US" sz="3400" i="1" dirty="0" err="1">
                <a:cs typeface="Times New Roman" pitchFamily="18" charset="0"/>
              </a:rPr>
              <a:t>em</a:t>
            </a:r>
            <a:r>
              <a:rPr lang="en-US" sz="3400" i="1" dirty="0">
                <a:cs typeface="Times New Roman" pitchFamily="18" charset="0"/>
              </a:rPr>
              <a:t> </a:t>
            </a:r>
            <a:r>
              <a:rPr lang="en-US" sz="3400" i="1" dirty="0" err="1">
                <a:cs typeface="Times New Roman" pitchFamily="18" charset="0"/>
              </a:rPr>
              <a:t>gái</a:t>
            </a:r>
            <a:r>
              <a:rPr lang="en-US" sz="3400" i="1" dirty="0">
                <a:cs typeface="Times New Roman" pitchFamily="18" charset="0"/>
              </a:rPr>
              <a:t>, lo </a:t>
            </a:r>
            <a:r>
              <a:rPr lang="en-US" sz="3400" i="1" dirty="0" err="1">
                <a:cs typeface="Times New Roman" pitchFamily="18" charset="0"/>
              </a:rPr>
              <a:t>lắng</a:t>
            </a:r>
            <a:r>
              <a:rPr lang="en-US" sz="3400" i="1" dirty="0">
                <a:cs typeface="Times New Roman" pitchFamily="18" charset="0"/>
              </a:rPr>
              <a:t>, </a:t>
            </a:r>
            <a:r>
              <a:rPr lang="en-US" sz="3400" i="1" dirty="0" err="1">
                <a:cs typeface="Times New Roman" pitchFamily="18" charset="0"/>
              </a:rPr>
              <a:t>vừa</a:t>
            </a:r>
            <a:r>
              <a:rPr lang="en-US" sz="3400" i="1" dirty="0">
                <a:cs typeface="Times New Roman" pitchFamily="18" charset="0"/>
              </a:rPr>
              <a:t> </a:t>
            </a:r>
            <a:r>
              <a:rPr lang="en-US" sz="3400" i="1" dirty="0" err="1">
                <a:cs typeface="Times New Roman" pitchFamily="18" charset="0"/>
              </a:rPr>
              <a:t>mừng</a:t>
            </a:r>
            <a:r>
              <a:rPr lang="en-US" sz="3400" i="1" dirty="0">
                <a:cs typeface="Times New Roman" pitchFamily="18" charset="0"/>
              </a:rPr>
              <a:t> </a:t>
            </a:r>
            <a:r>
              <a:rPr lang="en-US" sz="3400" i="1" dirty="0" err="1">
                <a:cs typeface="Times New Roman" pitchFamily="18" charset="0"/>
              </a:rPr>
              <a:t>vừa</a:t>
            </a:r>
            <a:r>
              <a:rPr lang="en-US" sz="3400" i="1" dirty="0">
                <a:cs typeface="Times New Roman" pitchFamily="18" charset="0"/>
              </a:rPr>
              <a:t> </a:t>
            </a:r>
            <a:r>
              <a:rPr lang="en-US" sz="3400" i="1" dirty="0" err="1">
                <a:cs typeface="Times New Roman" pitchFamily="18" charset="0"/>
              </a:rPr>
              <a:t>thương</a:t>
            </a:r>
            <a:r>
              <a:rPr lang="en-US" sz="3400" i="1" dirty="0">
                <a:cs typeface="Times New Roman" pitchFamily="18" charset="0"/>
              </a:rPr>
              <a:t>, </a:t>
            </a:r>
            <a:r>
              <a:rPr lang="en-US" sz="3400" i="1" dirty="0" err="1">
                <a:cs typeface="Times New Roman" pitchFamily="18" charset="0"/>
              </a:rPr>
              <a:t>xuýt</a:t>
            </a:r>
            <a:r>
              <a:rPr lang="en-US" sz="3400" i="1" dirty="0">
                <a:cs typeface="Times New Roman" pitchFamily="18" charset="0"/>
              </a:rPr>
              <a:t> </a:t>
            </a:r>
            <a:r>
              <a:rPr lang="en-US" sz="3400" i="1" dirty="0" err="1">
                <a:cs typeface="Times New Roman" pitchFamily="18" charset="0"/>
              </a:rPr>
              <a:t>xoa</a:t>
            </a:r>
            <a:r>
              <a:rPr lang="en-US" sz="3400" dirty="0">
                <a:cs typeface="Times New Roman" pitchFamily="18" charset="0"/>
              </a:rPr>
              <a:t>.</a:t>
            </a:r>
            <a:endParaRPr lang="vi-VN" sz="3400" dirty="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7199" y="1137820"/>
            <a:ext cx="2377187" cy="260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5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heel(1)">
                                      <p:cBhvr>
                                        <p:cTn id="19" dur="20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14</a:t>
            </a:fld>
            <a:endParaRPr lang="en-US"/>
          </a:p>
        </p:txBody>
      </p:sp>
      <p:sp>
        <p:nvSpPr>
          <p:cNvPr id="3" name="Rectangle 2"/>
          <p:cNvSpPr/>
          <p:nvPr/>
        </p:nvSpPr>
        <p:spPr>
          <a:xfrm>
            <a:off x="349986" y="609600"/>
            <a:ext cx="11251464" cy="1200329"/>
          </a:xfrm>
          <a:prstGeom prst="rect">
            <a:avLst/>
          </a:prstGeom>
        </p:spPr>
        <p:txBody>
          <a:bodyPr wrap="square">
            <a:spAutoFit/>
          </a:bodyPr>
          <a:lstStyle/>
          <a:p>
            <a:r>
              <a:rPr lang="en-US" sz="3600" b="1" dirty="0">
                <a:solidFill>
                  <a:srgbClr val="0000FF"/>
                </a:solidFill>
                <a:cs typeface="Times New Roman" pitchFamily="18" charset="0"/>
              </a:rPr>
              <a:t>3. </a:t>
            </a:r>
            <a:r>
              <a:rPr lang="vi-VN" sz="3600" b="1" dirty="0">
                <a:solidFill>
                  <a:srgbClr val="0000FF"/>
                </a:solidFill>
                <a:cs typeface="Times New Roman" pitchFamily="18" charset="0"/>
              </a:rPr>
              <a:t>Vì sao trên đường về, Lan vừa ôm cổ anh vừa hát líu lo?</a:t>
            </a:r>
          </a:p>
        </p:txBody>
      </p:sp>
      <p:sp>
        <p:nvSpPr>
          <p:cNvPr id="4" name="Rectangle 3"/>
          <p:cNvSpPr/>
          <p:nvPr/>
        </p:nvSpPr>
        <p:spPr>
          <a:xfrm>
            <a:off x="625107" y="2074906"/>
            <a:ext cx="7864476" cy="1754326"/>
          </a:xfrm>
          <a:prstGeom prst="rect">
            <a:avLst/>
          </a:prstGeom>
        </p:spPr>
        <p:txBody>
          <a:bodyPr wrap="square">
            <a:spAutoFit/>
          </a:bodyPr>
          <a:lstStyle/>
          <a:p>
            <a:r>
              <a:rPr lang="en-US" sz="3600" dirty="0">
                <a:cs typeface="Times New Roman" pitchFamily="18" charset="0"/>
              </a:rPr>
              <a:t>- </a:t>
            </a:r>
            <a:r>
              <a:rPr lang="en-US" sz="3600" dirty="0" err="1">
                <a:cs typeface="Times New Roman" pitchFamily="18" charset="0"/>
              </a:rPr>
              <a:t>Vì</a:t>
            </a:r>
            <a:r>
              <a:rPr lang="en-US" sz="3600" dirty="0">
                <a:cs typeface="Times New Roman" pitchFamily="18" charset="0"/>
              </a:rPr>
              <a:t> Lan </a:t>
            </a:r>
            <a:r>
              <a:rPr lang="en-US" sz="3600" dirty="0" err="1">
                <a:cs typeface="Times New Roman" pitchFamily="18" charset="0"/>
              </a:rPr>
              <a:t>vui</a:t>
            </a:r>
            <a:r>
              <a:rPr lang="en-US" sz="3600" dirty="0">
                <a:cs typeface="Times New Roman" pitchFamily="18" charset="0"/>
              </a:rPr>
              <a:t> </a:t>
            </a:r>
            <a:r>
              <a:rPr lang="en-US" sz="3600" dirty="0" err="1">
                <a:cs typeface="Times New Roman" pitchFamily="18" charset="0"/>
              </a:rPr>
              <a:t>và</a:t>
            </a:r>
            <a:r>
              <a:rPr lang="en-US" sz="3600" dirty="0">
                <a:cs typeface="Times New Roman" pitchFamily="18" charset="0"/>
              </a:rPr>
              <a:t> </a:t>
            </a:r>
            <a:r>
              <a:rPr lang="en-US" sz="3600" dirty="0" err="1">
                <a:cs typeface="Times New Roman" pitchFamily="18" charset="0"/>
              </a:rPr>
              <a:t>cảm</a:t>
            </a:r>
            <a:r>
              <a:rPr lang="en-US" sz="3600" dirty="0">
                <a:cs typeface="Times New Roman" pitchFamily="18" charset="0"/>
              </a:rPr>
              <a:t> </a:t>
            </a:r>
            <a:r>
              <a:rPr lang="en-US" sz="3600" dirty="0" err="1">
                <a:cs typeface="Times New Roman" pitchFamily="18" charset="0"/>
              </a:rPr>
              <a:t>nhận</a:t>
            </a:r>
            <a:r>
              <a:rPr lang="en-US" sz="3600" dirty="0">
                <a:cs typeface="Times New Roman" pitchFamily="18" charset="0"/>
              </a:rPr>
              <a:t> </a:t>
            </a:r>
            <a:r>
              <a:rPr lang="en-US" sz="3600" dirty="0" err="1">
                <a:cs typeface="Times New Roman" pitchFamily="18" charset="0"/>
              </a:rPr>
              <a:t>được</a:t>
            </a:r>
            <a:r>
              <a:rPr lang="en-US" sz="3600" dirty="0">
                <a:cs typeface="Times New Roman" pitchFamily="18" charset="0"/>
              </a:rPr>
              <a:t> </a:t>
            </a:r>
            <a:r>
              <a:rPr lang="en-US" sz="3600" dirty="0" err="1">
                <a:cs typeface="Times New Roman" pitchFamily="18" charset="0"/>
              </a:rPr>
              <a:t>tình</a:t>
            </a:r>
            <a:r>
              <a:rPr lang="en-US" sz="3600" dirty="0">
                <a:cs typeface="Times New Roman" pitchFamily="18" charset="0"/>
              </a:rPr>
              <a:t> </a:t>
            </a:r>
            <a:r>
              <a:rPr lang="en-US" sz="3600" dirty="0" err="1">
                <a:cs typeface="Times New Roman" pitchFamily="18" charset="0"/>
              </a:rPr>
              <a:t>cảm</a:t>
            </a:r>
            <a:r>
              <a:rPr lang="en-US" sz="3600" dirty="0">
                <a:cs typeface="Times New Roman" pitchFamily="18" charset="0"/>
              </a:rPr>
              <a:t> </a:t>
            </a:r>
            <a:r>
              <a:rPr lang="en-US" sz="3600" dirty="0" err="1">
                <a:cs typeface="Times New Roman" pitchFamily="18" charset="0"/>
              </a:rPr>
              <a:t>yêu</a:t>
            </a:r>
            <a:r>
              <a:rPr lang="en-US" sz="3600" dirty="0">
                <a:cs typeface="Times New Roman" pitchFamily="18" charset="0"/>
              </a:rPr>
              <a:t> </a:t>
            </a:r>
            <a:r>
              <a:rPr lang="en-US" sz="3600" dirty="0" err="1">
                <a:cs typeface="Times New Roman" pitchFamily="18" charset="0"/>
              </a:rPr>
              <a:t>thương</a:t>
            </a:r>
            <a:r>
              <a:rPr lang="en-US" sz="3600" dirty="0">
                <a:cs typeface="Times New Roman" pitchFamily="18" charset="0"/>
              </a:rPr>
              <a:t> </a:t>
            </a:r>
            <a:r>
              <a:rPr lang="en-US" sz="3600" dirty="0" err="1">
                <a:cs typeface="Times New Roman" pitchFamily="18" charset="0"/>
              </a:rPr>
              <a:t>của</a:t>
            </a:r>
            <a:r>
              <a:rPr lang="en-US" sz="3600" dirty="0">
                <a:cs typeface="Times New Roman" pitchFamily="18" charset="0"/>
              </a:rPr>
              <a:t> </a:t>
            </a:r>
            <a:r>
              <a:rPr lang="en-US" sz="3600" dirty="0" err="1">
                <a:cs typeface="Times New Roman" pitchFamily="18" charset="0"/>
              </a:rPr>
              <a:t>anh</a:t>
            </a:r>
            <a:r>
              <a:rPr lang="en-US" sz="3600" dirty="0">
                <a:cs typeface="Times New Roman" pitchFamily="18" charset="0"/>
              </a:rPr>
              <a:t> </a:t>
            </a:r>
            <a:r>
              <a:rPr lang="en-US" sz="3600" dirty="0" err="1">
                <a:cs typeface="Times New Roman" pitchFamily="18" charset="0"/>
              </a:rPr>
              <a:t>dành</a:t>
            </a:r>
            <a:r>
              <a:rPr lang="en-US" sz="3600" dirty="0">
                <a:cs typeface="Times New Roman" pitchFamily="18" charset="0"/>
              </a:rPr>
              <a:t> </a:t>
            </a:r>
            <a:r>
              <a:rPr lang="en-US" sz="3600" dirty="0" err="1">
                <a:cs typeface="Times New Roman" pitchFamily="18" charset="0"/>
              </a:rPr>
              <a:t>cho</a:t>
            </a:r>
            <a:r>
              <a:rPr lang="en-US" sz="3600" dirty="0">
                <a:cs typeface="Times New Roman" pitchFamily="18" charset="0"/>
              </a:rPr>
              <a:t> </a:t>
            </a:r>
            <a:r>
              <a:rPr lang="en-US" sz="3600" dirty="0" err="1">
                <a:cs typeface="Times New Roman" pitchFamily="18" charset="0"/>
              </a:rPr>
              <a:t>mình</a:t>
            </a:r>
            <a:r>
              <a:rPr lang="en-US" sz="3600" dirty="0">
                <a:cs typeface="Times New Roman" pitchFamily="18" charset="0"/>
              </a:rPr>
              <a:t>.</a:t>
            </a:r>
            <a:endParaRPr lang="vi-VN" sz="3600" dirty="0">
              <a:cs typeface="Times New Roman" pitchFamily="18" charset="0"/>
            </a:endParaRPr>
          </a:p>
        </p:txBody>
      </p:sp>
      <p:pic>
        <p:nvPicPr>
          <p:cNvPr id="5"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97506" y="1953487"/>
            <a:ext cx="3169387" cy="2964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85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15</a:t>
            </a:fld>
            <a:endParaRPr lang="en-US"/>
          </a:p>
        </p:txBody>
      </p:sp>
      <p:sp>
        <p:nvSpPr>
          <p:cNvPr id="3" name="Rectangle 2"/>
          <p:cNvSpPr/>
          <p:nvPr/>
        </p:nvSpPr>
        <p:spPr>
          <a:xfrm>
            <a:off x="266112" y="747784"/>
            <a:ext cx="11625366" cy="1200329"/>
          </a:xfrm>
          <a:prstGeom prst="rect">
            <a:avLst/>
          </a:prstGeom>
        </p:spPr>
        <p:txBody>
          <a:bodyPr wrap="square">
            <a:spAutoFit/>
          </a:bodyPr>
          <a:lstStyle/>
          <a:p>
            <a:r>
              <a:rPr lang="en-US" sz="3600" b="1" dirty="0">
                <a:solidFill>
                  <a:srgbClr val="0000FF"/>
                </a:solidFill>
                <a:cs typeface="Times New Roman" pitchFamily="18" charset="0"/>
              </a:rPr>
              <a:t>4. </a:t>
            </a:r>
            <a:r>
              <a:rPr lang="vi-VN" sz="3600" b="1" dirty="0">
                <a:solidFill>
                  <a:srgbClr val="0000FF"/>
                </a:solidFill>
                <a:cs typeface="Times New Roman" pitchFamily="18" charset="0"/>
              </a:rPr>
              <a:t>Theo em, Dũng thấy vui hơn mọi ngày vì điều gì? Chọn ý em thích:</a:t>
            </a:r>
          </a:p>
        </p:txBody>
      </p:sp>
      <p:sp>
        <p:nvSpPr>
          <p:cNvPr id="4" name="Rectangle 3"/>
          <p:cNvSpPr/>
          <p:nvPr/>
        </p:nvSpPr>
        <p:spPr>
          <a:xfrm>
            <a:off x="1606387" y="2428106"/>
            <a:ext cx="10255331" cy="584775"/>
          </a:xfrm>
          <a:prstGeom prst="rect">
            <a:avLst/>
          </a:prstGeom>
        </p:spPr>
        <p:txBody>
          <a:bodyPr wrap="square">
            <a:spAutoFit/>
          </a:bodyPr>
          <a:lstStyle/>
          <a:p>
            <a:r>
              <a:rPr lang="vi-VN" sz="3200" dirty="0">
                <a:cs typeface="Times New Roman" pitchFamily="18" charset="0"/>
              </a:rPr>
              <a:t>a) Vì Dũng đã có mặt </a:t>
            </a:r>
            <a:r>
              <a:rPr lang="en-US" sz="3200" dirty="0" err="1">
                <a:cs typeface="Times New Roman" pitchFamily="18" charset="0"/>
              </a:rPr>
              <a:t>đúng</a:t>
            </a:r>
            <a:r>
              <a:rPr lang="en-US" sz="3200" dirty="0">
                <a:cs typeface="Times New Roman" pitchFamily="18" charset="0"/>
              </a:rPr>
              <a:t> </a:t>
            </a:r>
            <a:r>
              <a:rPr lang="vi-VN" sz="3200" dirty="0">
                <a:cs typeface="Times New Roman" pitchFamily="18" charset="0"/>
              </a:rPr>
              <a:t>lúc em gái </a:t>
            </a:r>
            <a:r>
              <a:rPr lang="en-US" sz="3200" dirty="0">
                <a:cs typeface="Times New Roman" pitchFamily="18" charset="0"/>
              </a:rPr>
              <a:t>tan </a:t>
            </a:r>
            <a:r>
              <a:rPr lang="en-US" sz="3200" dirty="0" err="1">
                <a:cs typeface="Times New Roman" pitchFamily="18" charset="0"/>
              </a:rPr>
              <a:t>học</a:t>
            </a:r>
            <a:r>
              <a:rPr lang="en-US" sz="3200" dirty="0">
                <a:cs typeface="Times New Roman" pitchFamily="18" charset="0"/>
              </a:rPr>
              <a:t>.</a:t>
            </a:r>
            <a:endParaRPr lang="vi-VN" sz="3600" dirty="0">
              <a:cs typeface="Times New Roman" pitchFamily="18" charset="0"/>
            </a:endParaRPr>
          </a:p>
        </p:txBody>
      </p:sp>
      <p:sp>
        <p:nvSpPr>
          <p:cNvPr id="5" name="Rectangle 4"/>
          <p:cNvSpPr/>
          <p:nvPr/>
        </p:nvSpPr>
        <p:spPr>
          <a:xfrm>
            <a:off x="1606387" y="3851929"/>
            <a:ext cx="9419422" cy="584775"/>
          </a:xfrm>
          <a:prstGeom prst="rect">
            <a:avLst/>
          </a:prstGeom>
        </p:spPr>
        <p:txBody>
          <a:bodyPr wrap="square">
            <a:spAutoFit/>
          </a:bodyPr>
          <a:lstStyle/>
          <a:p>
            <a:r>
              <a:rPr lang="vi-VN" sz="3200" dirty="0">
                <a:cs typeface="Times New Roman" pitchFamily="18" charset="0"/>
              </a:rPr>
              <a:t>b) Vì Dũng thấy em gái </a:t>
            </a:r>
            <a:r>
              <a:rPr lang="en-US" sz="3200" dirty="0">
                <a:cs typeface="Times New Roman" pitchFamily="18" charset="0"/>
              </a:rPr>
              <a:t>tin </a:t>
            </a:r>
            <a:r>
              <a:rPr lang="en-US" sz="3200" dirty="0" err="1">
                <a:cs typeface="Times New Roman" pitchFamily="18" charset="0"/>
              </a:rPr>
              <a:t>tưởng</a:t>
            </a:r>
            <a:r>
              <a:rPr lang="en-US" sz="3200" dirty="0">
                <a:cs typeface="Times New Roman" pitchFamily="18" charset="0"/>
              </a:rPr>
              <a:t> ở </a:t>
            </a:r>
            <a:r>
              <a:rPr lang="en-US" sz="3200" dirty="0" err="1">
                <a:cs typeface="Times New Roman" pitchFamily="18" charset="0"/>
              </a:rPr>
              <a:t>mình</a:t>
            </a:r>
            <a:r>
              <a:rPr lang="en-US" sz="3200" dirty="0">
                <a:cs typeface="Times New Roman" pitchFamily="18" charset="0"/>
              </a:rPr>
              <a:t>.</a:t>
            </a:r>
            <a:endParaRPr lang="vi-VN" sz="3200" dirty="0">
              <a:cs typeface="Times New Roman" pitchFamily="18" charset="0"/>
            </a:endParaRPr>
          </a:p>
        </p:txBody>
      </p:sp>
      <p:sp>
        <p:nvSpPr>
          <p:cNvPr id="6" name="Rectangle 5"/>
          <p:cNvSpPr/>
          <p:nvPr/>
        </p:nvSpPr>
        <p:spPr>
          <a:xfrm>
            <a:off x="1606387" y="5208356"/>
            <a:ext cx="9936256" cy="584775"/>
          </a:xfrm>
          <a:prstGeom prst="rect">
            <a:avLst/>
          </a:prstGeom>
        </p:spPr>
        <p:txBody>
          <a:bodyPr wrap="square">
            <a:spAutoFit/>
          </a:bodyPr>
          <a:lstStyle/>
          <a:p>
            <a:r>
              <a:rPr lang="vi-VN" sz="3200" dirty="0">
                <a:cs typeface="Times New Roman" pitchFamily="18" charset="0"/>
              </a:rPr>
              <a:t>c) Vì </a:t>
            </a:r>
            <a:r>
              <a:rPr lang="en-US" sz="3200" dirty="0" err="1">
                <a:cs typeface="Times New Roman" pitchFamily="18" charset="0"/>
              </a:rPr>
              <a:t>cuối</a:t>
            </a:r>
            <a:r>
              <a:rPr lang="en-US" sz="3200" dirty="0">
                <a:cs typeface="Times New Roman" pitchFamily="18" charset="0"/>
              </a:rPr>
              <a:t> </a:t>
            </a:r>
            <a:r>
              <a:rPr lang="en-US" sz="3200" dirty="0" err="1">
                <a:cs typeface="Times New Roman" pitchFamily="18" charset="0"/>
              </a:rPr>
              <a:t>cùng</a:t>
            </a:r>
            <a:r>
              <a:rPr lang="en-US" sz="3200" dirty="0">
                <a:cs typeface="Times New Roman" pitchFamily="18" charset="0"/>
              </a:rPr>
              <a:t> </a:t>
            </a:r>
            <a:r>
              <a:rPr lang="vi-VN" sz="3200" dirty="0">
                <a:cs typeface="Times New Roman" pitchFamily="18" charset="0"/>
              </a:rPr>
              <a:t>Dũng </a:t>
            </a:r>
            <a:r>
              <a:rPr lang="en-US" sz="3200" dirty="0" err="1">
                <a:cs typeface="Times New Roman" pitchFamily="18" charset="0"/>
              </a:rPr>
              <a:t>cũng</a:t>
            </a:r>
            <a:r>
              <a:rPr lang="en-US" sz="3200" dirty="0">
                <a:cs typeface="Times New Roman" pitchFamily="18" charset="0"/>
              </a:rPr>
              <a:t> </a:t>
            </a:r>
            <a:r>
              <a:rPr lang="en-US" sz="3200" dirty="0" err="1">
                <a:cs typeface="Times New Roman" pitchFamily="18" charset="0"/>
              </a:rPr>
              <a:t>đã</a:t>
            </a:r>
            <a:r>
              <a:rPr lang="vi-VN" sz="3200" dirty="0">
                <a:cs typeface="Times New Roman" pitchFamily="18" charset="0"/>
              </a:rPr>
              <a:t> đón được em gái</a:t>
            </a:r>
            <a:r>
              <a:rPr lang="en-US" sz="3200" dirty="0">
                <a:cs typeface="Times New Roman" pitchFamily="18" charset="0"/>
              </a:rPr>
              <a:t>.</a:t>
            </a:r>
            <a:endParaRPr lang="en-US" sz="3600"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12" y="5141086"/>
            <a:ext cx="1105244"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6238" y="3490906"/>
            <a:ext cx="10096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796" y="2018575"/>
            <a:ext cx="1105244" cy="2019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39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7"/>
                                        </p:tgtEl>
                                        <p:attrNameLst>
                                          <p:attrName>style.visibility</p:attrName>
                                        </p:attrNameLst>
                                      </p:cBhvr>
                                      <p:to>
                                        <p:strVal val="visible"/>
                                      </p:to>
                                    </p:set>
                                    <p:animEffect transition="in" filter="fade">
                                      <p:cBhvr>
                                        <p:cTn id="29" dur="1000"/>
                                        <p:tgtEl>
                                          <p:spTgt spid="1027"/>
                                        </p:tgtEl>
                                      </p:cBhvr>
                                    </p:animEffect>
                                    <p:anim calcmode="lin" valueType="num">
                                      <p:cBhvr>
                                        <p:cTn id="30" dur="1000" fill="hold"/>
                                        <p:tgtEl>
                                          <p:spTgt spid="1027"/>
                                        </p:tgtEl>
                                        <p:attrNameLst>
                                          <p:attrName>ppt_x</p:attrName>
                                        </p:attrNameLst>
                                      </p:cBhvr>
                                      <p:tavLst>
                                        <p:tav tm="0">
                                          <p:val>
                                            <p:strVal val="#ppt_x"/>
                                          </p:val>
                                        </p:tav>
                                        <p:tav tm="100000">
                                          <p:val>
                                            <p:strVal val="#ppt_x"/>
                                          </p:val>
                                        </p:tav>
                                      </p:tavLst>
                                    </p:anim>
                                    <p:anim calcmode="lin" valueType="num">
                                      <p:cBhvr>
                                        <p:cTn id="31" dur="1000" fill="hold"/>
                                        <p:tgtEl>
                                          <p:spTgt spid="102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1000"/>
                                        <p:tgtEl>
                                          <p:spTgt spid="1026"/>
                                        </p:tgtEl>
                                      </p:cBhvr>
                                    </p:animEffect>
                                    <p:anim calcmode="lin" valueType="num">
                                      <p:cBhvr>
                                        <p:cTn id="40" dur="1000" fill="hold"/>
                                        <p:tgtEl>
                                          <p:spTgt spid="1026"/>
                                        </p:tgtEl>
                                        <p:attrNameLst>
                                          <p:attrName>ppt_x</p:attrName>
                                        </p:attrNameLst>
                                      </p:cBhvr>
                                      <p:tavLst>
                                        <p:tav tm="0">
                                          <p:val>
                                            <p:strVal val="#ppt_x"/>
                                          </p:val>
                                        </p:tav>
                                        <p:tav tm="100000">
                                          <p:val>
                                            <p:strVal val="#ppt_x"/>
                                          </p:val>
                                        </p:tav>
                                      </p:tavLst>
                                    </p:anim>
                                    <p:anim calcmode="lin" valueType="num">
                                      <p:cBhvr>
                                        <p:cTn id="4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7" y="819395"/>
            <a:ext cx="9709220" cy="52979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348878" y="3678761"/>
            <a:ext cx="4325039" cy="1046382"/>
          </a:xfrm>
          <a:prstGeom prst="rect">
            <a:avLst/>
          </a:prstGeom>
          <a:noFill/>
        </p:spPr>
        <p:txBody>
          <a:bodyPr wrap="none" lIns="121861" tIns="60931" rIns="121861" bIns="6093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000" b="1" cap="all" dirty="0" err="1">
                <a:ln w="0"/>
                <a:solidFill>
                  <a:srgbClr val="FF0000"/>
                </a:solidFill>
                <a:effectLst/>
                <a:latin typeface="+mj-lt"/>
                <a:cs typeface="Times New Roman" pitchFamily="18" charset="0"/>
              </a:rPr>
              <a:t>Luyện</a:t>
            </a:r>
            <a:r>
              <a:rPr lang="en-US" sz="6000" b="1" cap="all" dirty="0">
                <a:ln w="0"/>
                <a:solidFill>
                  <a:srgbClr val="FF0000"/>
                </a:solidFill>
                <a:effectLst/>
                <a:latin typeface="+mj-lt"/>
                <a:cs typeface="Times New Roman" pitchFamily="18" charset="0"/>
              </a:rPr>
              <a:t> </a:t>
            </a:r>
            <a:r>
              <a:rPr lang="en-US" sz="6000" b="1" cap="all" dirty="0" err="1">
                <a:ln w="0"/>
                <a:solidFill>
                  <a:srgbClr val="FF0000"/>
                </a:solidFill>
                <a:effectLst/>
                <a:latin typeface="+mj-lt"/>
                <a:cs typeface="Times New Roman" pitchFamily="18" charset="0"/>
              </a:rPr>
              <a:t>Tập</a:t>
            </a:r>
            <a:endParaRPr lang="en-US" sz="6000" b="1" cap="all" dirty="0">
              <a:ln w="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721234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610600" y="5886793"/>
            <a:ext cx="2743200" cy="365125"/>
          </a:xfrm>
        </p:spPr>
        <p:txBody>
          <a:bodyPr/>
          <a:lstStyle/>
          <a:p>
            <a:fld id="{9306B73E-E889-4101-943F-C932486AC50A}" type="slidenum">
              <a:rPr lang="en-US" smtClean="0"/>
              <a:t>17</a:t>
            </a:fld>
            <a:endParaRPr lang="en-US"/>
          </a:p>
        </p:txBody>
      </p:sp>
      <p:sp>
        <p:nvSpPr>
          <p:cNvPr id="3" name="Rectangle 2"/>
          <p:cNvSpPr/>
          <p:nvPr/>
        </p:nvSpPr>
        <p:spPr>
          <a:xfrm>
            <a:off x="493256" y="842688"/>
            <a:ext cx="11553827" cy="1200329"/>
          </a:xfrm>
          <a:prstGeom prst="rect">
            <a:avLst/>
          </a:prstGeom>
        </p:spPr>
        <p:txBody>
          <a:bodyPr wrap="square">
            <a:spAutoFit/>
          </a:bodyPr>
          <a:lstStyle/>
          <a:p>
            <a:r>
              <a:rPr lang="en-US" sz="3600" dirty="0">
                <a:solidFill>
                  <a:srgbClr val="0000FF"/>
                </a:solidFill>
                <a:cs typeface="Times New Roman" pitchFamily="18" charset="0"/>
              </a:rPr>
              <a:t>1. </a:t>
            </a:r>
            <a:r>
              <a:rPr lang="vi-VN" sz="3600" dirty="0">
                <a:solidFill>
                  <a:srgbClr val="0000FF"/>
                </a:solidFill>
                <a:cs typeface="Times New Roman" pitchFamily="18" charset="0"/>
              </a:rPr>
              <a:t>Các từ ngữ </a:t>
            </a:r>
            <a:r>
              <a:rPr lang="vi-VN" sz="3600" b="1" i="1" dirty="0">
                <a:solidFill>
                  <a:srgbClr val="0000FF"/>
                </a:solidFill>
                <a:cs typeface="Times New Roman" pitchFamily="18" charset="0"/>
              </a:rPr>
              <a:t>vội vàng, lo lắng, vừa mừng vừa thương, vui </a:t>
            </a:r>
            <a:r>
              <a:rPr lang="vi-VN" sz="3600" dirty="0">
                <a:solidFill>
                  <a:srgbClr val="0000FF"/>
                </a:solidFill>
                <a:cs typeface="Times New Roman" pitchFamily="18" charset="0"/>
              </a:rPr>
              <a:t>cho thấy Dũng là người anh thế nào?</a:t>
            </a:r>
            <a:endParaRPr lang="en-US" sz="3600" dirty="0">
              <a:solidFill>
                <a:srgbClr val="0000FF"/>
              </a:solidFill>
              <a:cs typeface="Times New Roman" pitchFamily="18" charset="0"/>
            </a:endParaRPr>
          </a:p>
        </p:txBody>
      </p:sp>
      <p:sp>
        <p:nvSpPr>
          <p:cNvPr id="4" name="Rectangle 3"/>
          <p:cNvSpPr/>
          <p:nvPr/>
        </p:nvSpPr>
        <p:spPr>
          <a:xfrm>
            <a:off x="336091" y="2313112"/>
            <a:ext cx="11693983" cy="646331"/>
          </a:xfrm>
          <a:prstGeom prst="rect">
            <a:avLst/>
          </a:prstGeom>
        </p:spPr>
        <p:txBody>
          <a:bodyPr wrap="square">
            <a:spAutoFit/>
          </a:bodyPr>
          <a:lstStyle/>
          <a:p>
            <a:r>
              <a:rPr lang="en-US" sz="3600" dirty="0">
                <a:cs typeface="Times New Roman" pitchFamily="18" charset="0"/>
              </a:rPr>
              <a:t>- Cho </a:t>
            </a:r>
            <a:r>
              <a:rPr lang="en-US" sz="3600" dirty="0" err="1">
                <a:cs typeface="Times New Roman" pitchFamily="18" charset="0"/>
              </a:rPr>
              <a:t>thấy</a:t>
            </a:r>
            <a:r>
              <a:rPr lang="en-US" sz="3600" dirty="0">
                <a:cs typeface="Times New Roman" pitchFamily="18" charset="0"/>
              </a:rPr>
              <a:t> </a:t>
            </a:r>
            <a:r>
              <a:rPr lang="en-US" sz="3600" dirty="0" err="1">
                <a:cs typeface="Times New Roman" pitchFamily="18" charset="0"/>
              </a:rPr>
              <a:t>Dũng</a:t>
            </a:r>
            <a:r>
              <a:rPr lang="en-US" sz="3600" dirty="0">
                <a:cs typeface="Times New Roman" pitchFamily="18" charset="0"/>
              </a:rPr>
              <a:t> </a:t>
            </a:r>
            <a:r>
              <a:rPr lang="en-US" sz="3600" dirty="0" err="1">
                <a:cs typeface="Times New Roman" pitchFamily="18" charset="0"/>
              </a:rPr>
              <a:t>là</a:t>
            </a:r>
            <a:r>
              <a:rPr lang="en-US" sz="3600" dirty="0">
                <a:cs typeface="Times New Roman" pitchFamily="18" charset="0"/>
              </a:rPr>
              <a:t> </a:t>
            </a:r>
            <a:r>
              <a:rPr lang="en-US" sz="3600" dirty="0" err="1">
                <a:cs typeface="Times New Roman" pitchFamily="18" charset="0"/>
              </a:rPr>
              <a:t>người</a:t>
            </a:r>
            <a:r>
              <a:rPr lang="en-US" sz="3600" dirty="0">
                <a:cs typeface="Times New Roman" pitchFamily="18" charset="0"/>
              </a:rPr>
              <a:t> </a:t>
            </a:r>
            <a:r>
              <a:rPr lang="en-US" sz="3600" dirty="0" err="1">
                <a:cs typeface="Times New Roman" pitchFamily="18" charset="0"/>
              </a:rPr>
              <a:t>rất</a:t>
            </a:r>
            <a:r>
              <a:rPr lang="en-US" sz="3600" dirty="0">
                <a:cs typeface="Times New Roman" pitchFamily="18" charset="0"/>
              </a:rPr>
              <a:t> </a:t>
            </a:r>
            <a:r>
              <a:rPr lang="en-US" sz="3600" dirty="0" err="1">
                <a:cs typeface="Times New Roman" pitchFamily="18" charset="0"/>
              </a:rPr>
              <a:t>thương</a:t>
            </a:r>
            <a:r>
              <a:rPr lang="en-US" sz="3600" dirty="0">
                <a:cs typeface="Times New Roman" pitchFamily="18" charset="0"/>
              </a:rPr>
              <a:t> </a:t>
            </a:r>
            <a:r>
              <a:rPr lang="en-US" sz="3600" dirty="0" err="1">
                <a:cs typeface="Times New Roman" pitchFamily="18" charset="0"/>
              </a:rPr>
              <a:t>em</a:t>
            </a:r>
            <a:r>
              <a:rPr lang="en-US" sz="3600" dirty="0">
                <a:cs typeface="Times New Roman" pitchFamily="18" charset="0"/>
              </a:rPr>
              <a:t> </a:t>
            </a:r>
            <a:r>
              <a:rPr lang="en-US" sz="3600" dirty="0" err="1">
                <a:cs typeface="Times New Roman" pitchFamily="18" charset="0"/>
              </a:rPr>
              <a:t>của</a:t>
            </a:r>
            <a:r>
              <a:rPr lang="en-US" sz="3600" dirty="0">
                <a:cs typeface="Times New Roman" pitchFamily="18" charset="0"/>
              </a:rPr>
              <a:t> </a:t>
            </a:r>
            <a:r>
              <a:rPr lang="en-US" sz="3600" dirty="0" err="1">
                <a:cs typeface="Times New Roman" pitchFamily="18" charset="0"/>
              </a:rPr>
              <a:t>mình</a:t>
            </a:r>
            <a:r>
              <a:rPr lang="en-US" sz="3600" dirty="0">
                <a:cs typeface="Times New Roman" pitchFamily="18" charset="0"/>
              </a:rPr>
              <a:t>.</a:t>
            </a:r>
          </a:p>
        </p:txBody>
      </p:sp>
      <p:sp>
        <p:nvSpPr>
          <p:cNvPr id="5" name="Rectangle 4"/>
          <p:cNvSpPr/>
          <p:nvPr/>
        </p:nvSpPr>
        <p:spPr>
          <a:xfrm>
            <a:off x="580342" y="3355493"/>
            <a:ext cx="11182080" cy="1200329"/>
          </a:xfrm>
          <a:prstGeom prst="rect">
            <a:avLst/>
          </a:prstGeom>
        </p:spPr>
        <p:txBody>
          <a:bodyPr wrap="square">
            <a:spAutoFit/>
          </a:bodyPr>
          <a:lstStyle/>
          <a:p>
            <a:pPr algn="just"/>
            <a:r>
              <a:rPr lang="en-US" sz="3600" dirty="0">
                <a:solidFill>
                  <a:srgbClr val="0000FF"/>
                </a:solidFill>
                <a:cs typeface="Times New Roman" pitchFamily="18" charset="0"/>
              </a:rPr>
              <a:t>2. </a:t>
            </a:r>
            <a:r>
              <a:rPr lang="vi-VN" sz="3600" dirty="0">
                <a:solidFill>
                  <a:srgbClr val="0000FF"/>
                </a:solidFill>
                <a:cs typeface="Times New Roman" pitchFamily="18" charset="0"/>
              </a:rPr>
              <a:t>Theo em, lúc bé Lan “rơm rớm nước mắt, ôm chầm lấy anh”, Dũng sẽ nói gì để an ủi em?</a:t>
            </a:r>
            <a:r>
              <a:rPr lang="en-US" sz="3600" dirty="0">
                <a:solidFill>
                  <a:srgbClr val="0000FF"/>
                </a:solidFill>
                <a:cs typeface="Times New Roman" pitchFamily="18" charset="0"/>
              </a:rPr>
              <a:t> </a:t>
            </a:r>
          </a:p>
        </p:txBody>
      </p:sp>
      <p:sp>
        <p:nvSpPr>
          <p:cNvPr id="6" name="Rectangle 5"/>
          <p:cNvSpPr/>
          <p:nvPr/>
        </p:nvSpPr>
        <p:spPr>
          <a:xfrm>
            <a:off x="603745" y="4700273"/>
            <a:ext cx="11158677" cy="646331"/>
          </a:xfrm>
          <a:prstGeom prst="rect">
            <a:avLst/>
          </a:prstGeom>
        </p:spPr>
        <p:txBody>
          <a:bodyPr wrap="square">
            <a:spAutoFit/>
          </a:bodyPr>
          <a:lstStyle/>
          <a:p>
            <a:r>
              <a:rPr lang="en-US" sz="3600" dirty="0">
                <a:cs typeface="Times New Roman" pitchFamily="18" charset="0"/>
              </a:rPr>
              <a:t>- Anh </a:t>
            </a:r>
            <a:r>
              <a:rPr lang="en-US" sz="3600" dirty="0" err="1">
                <a:cs typeface="Times New Roman" pitchFamily="18" charset="0"/>
              </a:rPr>
              <a:t>xin</a:t>
            </a:r>
            <a:r>
              <a:rPr lang="en-US" sz="3600" dirty="0">
                <a:cs typeface="Times New Roman" pitchFamily="18" charset="0"/>
              </a:rPr>
              <a:t> </a:t>
            </a:r>
            <a:r>
              <a:rPr lang="en-US" sz="3600" dirty="0" err="1">
                <a:cs typeface="Times New Roman" pitchFamily="18" charset="0"/>
              </a:rPr>
              <a:t>lỗi</a:t>
            </a:r>
            <a:r>
              <a:rPr lang="en-US" sz="3600" dirty="0">
                <a:cs typeface="Times New Roman" pitchFamily="18" charset="0"/>
              </a:rPr>
              <a:t>. </a:t>
            </a:r>
            <a:r>
              <a:rPr lang="en-US" sz="3600" dirty="0" err="1">
                <a:cs typeface="Times New Roman" pitchFamily="18" charset="0"/>
              </a:rPr>
              <a:t>Bây</a:t>
            </a:r>
            <a:r>
              <a:rPr lang="en-US" sz="3600" dirty="0">
                <a:cs typeface="Times New Roman" pitchFamily="18" charset="0"/>
              </a:rPr>
              <a:t> </a:t>
            </a:r>
            <a:r>
              <a:rPr lang="en-US" sz="3600" dirty="0" err="1">
                <a:cs typeface="Times New Roman" pitchFamily="18" charset="0"/>
              </a:rPr>
              <a:t>giờ</a:t>
            </a:r>
            <a:r>
              <a:rPr lang="en-US" sz="3600" dirty="0">
                <a:cs typeface="Times New Roman" pitchFamily="18" charset="0"/>
              </a:rPr>
              <a:t> </a:t>
            </a:r>
            <a:r>
              <a:rPr lang="en-US" sz="3600" dirty="0" err="1">
                <a:cs typeface="Times New Roman" pitchFamily="18" charset="0"/>
              </a:rPr>
              <a:t>chúng</a:t>
            </a:r>
            <a:r>
              <a:rPr lang="en-US" sz="3600" dirty="0">
                <a:cs typeface="Times New Roman" pitchFamily="18" charset="0"/>
              </a:rPr>
              <a:t> </a:t>
            </a:r>
            <a:r>
              <a:rPr lang="en-US" sz="3600" dirty="0" err="1">
                <a:cs typeface="Times New Roman" pitchFamily="18" charset="0"/>
              </a:rPr>
              <a:t>mình</a:t>
            </a:r>
            <a:r>
              <a:rPr lang="en-US" sz="3600" dirty="0">
                <a:cs typeface="Times New Roman" pitchFamily="18" charset="0"/>
              </a:rPr>
              <a:t> </a:t>
            </a:r>
            <a:r>
              <a:rPr lang="en-US" sz="3600" dirty="0" err="1">
                <a:cs typeface="Times New Roman" pitchFamily="18" charset="0"/>
              </a:rPr>
              <a:t>về</a:t>
            </a:r>
            <a:r>
              <a:rPr lang="en-US" sz="3600" dirty="0">
                <a:cs typeface="Times New Roman" pitchFamily="18" charset="0"/>
              </a:rPr>
              <a:t> </a:t>
            </a:r>
            <a:r>
              <a:rPr lang="en-US" sz="3600" dirty="0" err="1">
                <a:cs typeface="Times New Roman" pitchFamily="18" charset="0"/>
              </a:rPr>
              <a:t>nhà</a:t>
            </a:r>
            <a:r>
              <a:rPr lang="en-US" sz="3600" dirty="0">
                <a:cs typeface="Times New Roman" pitchFamily="18" charset="0"/>
              </a:rPr>
              <a:t> </a:t>
            </a:r>
            <a:r>
              <a:rPr lang="en-US" sz="3600" dirty="0" err="1">
                <a:cs typeface="Times New Roman" pitchFamily="18" charset="0"/>
              </a:rPr>
              <a:t>nhé</a:t>
            </a:r>
            <a:r>
              <a:rPr lang="en-US" sz="3600" dirty="0">
                <a:cs typeface="Times New Roman" pitchFamily="18" charset="0"/>
              </a:rPr>
              <a:t>!</a:t>
            </a:r>
            <a:endParaRPr lang="vi-VN" sz="3600" dirty="0">
              <a:cs typeface="Times New Roman" pitchFamily="18" charset="0"/>
            </a:endParaRPr>
          </a:p>
        </p:txBody>
      </p:sp>
    </p:spTree>
    <p:extLst>
      <p:ext uri="{BB962C8B-B14F-4D97-AF65-F5344CB8AC3E}">
        <p14:creationId xmlns:p14="http://schemas.microsoft.com/office/powerpoint/2010/main" val="1883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3)">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
                                        </p:tgtEl>
                                        <p:attrNameLst>
                                          <p:attrName>ppt_y</p:attrName>
                                        </p:attrNameLst>
                                      </p:cBhvr>
                                      <p:tavLst>
                                        <p:tav tm="0">
                                          <p:val>
                                            <p:strVal val="#ppt_y"/>
                                          </p:val>
                                        </p:tav>
                                        <p:tav tm="100000">
                                          <p:val>
                                            <p:strVal val="#ppt_y"/>
                                          </p:val>
                                        </p:tav>
                                      </p:tavLst>
                                    </p:anim>
                                    <p:anim calcmode="lin" valueType="num">
                                      <p:cBhvr>
                                        <p:cTn id="30"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18</a:t>
            </a:fld>
            <a:endParaRPr lang="en-US"/>
          </a:p>
        </p:txBody>
      </p:sp>
      <p:sp>
        <p:nvSpPr>
          <p:cNvPr id="4" name="Rectangle 3"/>
          <p:cNvSpPr/>
          <p:nvPr/>
        </p:nvSpPr>
        <p:spPr>
          <a:xfrm>
            <a:off x="133349" y="990600"/>
            <a:ext cx="11939201" cy="6078587"/>
          </a:xfrm>
          <a:prstGeom prst="rect">
            <a:avLst/>
          </a:prstGeom>
        </p:spPr>
        <p:txBody>
          <a:bodyPr wrap="square">
            <a:spAutoFit/>
          </a:bodyPr>
          <a:lstStyle/>
          <a:p>
            <a:pPr>
              <a:spcBef>
                <a:spcPts val="600"/>
              </a:spcBef>
            </a:pPr>
            <a:r>
              <a:rPr lang="vi-VN" sz="2500" dirty="0">
                <a:cs typeface="Times New Roman" pitchFamily="18" charset="0"/>
              </a:rPr>
              <a:t>1. Dũng học lớp 5. Trường Dũng ở sát trường mầm non nên cứ tan học là Dũng qua trường mầm non đón bé Lan.</a:t>
            </a:r>
          </a:p>
          <a:p>
            <a:pPr>
              <a:spcBef>
                <a:spcPts val="600"/>
              </a:spcBef>
            </a:pPr>
            <a:r>
              <a:rPr lang="vi-VN" sz="2500" dirty="0">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500" dirty="0">
                <a:cs typeface="Times New Roman" pitchFamily="18" charset="0"/>
              </a:rPr>
              <a:t>3. Bác bảo vệ dẫn Dũng đến chỗ tr</a:t>
            </a:r>
            <a:r>
              <a:rPr lang="en-US" sz="2500" dirty="0">
                <a:cs typeface="Times New Roman" pitchFamily="18" charset="0"/>
              </a:rPr>
              <a:t>ô</a:t>
            </a:r>
            <a:r>
              <a:rPr lang="vi-VN" sz="2500" dirty="0">
                <a:cs typeface="Times New Roman" pitchFamily="18" charset="0"/>
              </a:rPr>
              <a:t>ng những em nhỏ chưa có người đón. Bước vào phòng, Dũng thấy em gái đang ngồi chơi một mình. Cô giáo thì đang dỗ một em nhỏ khóc thút thít. Dũng vừa mừng vừa thương, xuýt xoa: “Ôi, em ngoan quá!”.</a:t>
            </a:r>
          </a:p>
          <a:p>
            <a:pPr>
              <a:spcBef>
                <a:spcPts val="600"/>
              </a:spcBef>
            </a:pPr>
            <a:r>
              <a:rPr lang="vi-VN" sz="2500" dirty="0">
                <a:cs typeface="Times New Roman" pitchFamily="18" charset="0"/>
              </a:rPr>
              <a:t>     Lúc ấy, Lan mới rơm rớm nước mắt, ôm chầm lấy anh.</a:t>
            </a:r>
          </a:p>
          <a:p>
            <a:pPr>
              <a:spcBef>
                <a:spcPts val="600"/>
              </a:spcBef>
            </a:pPr>
            <a:r>
              <a:rPr lang="vi-VN" sz="2500" dirty="0">
                <a:cs typeface="Times New Roman" pitchFamily="18" charset="0"/>
              </a:rPr>
              <a:t>4. Hôm đó, Dũng cõng em gái về nhà. Vừa ôm cổ anh, Lan vừa líu lo. Dũng thấy vui hơn hẳn mọi ngày.</a:t>
            </a:r>
          </a:p>
          <a:p>
            <a:pPr>
              <a:spcBef>
                <a:spcPts val="600"/>
              </a:spcBef>
            </a:pPr>
            <a:r>
              <a:rPr lang="vi-VN" sz="2500" dirty="0">
                <a:cs typeface="Times New Roman" pitchFamily="18" charset="0"/>
              </a:rPr>
              <a:t>								   Minh Hà</a:t>
            </a:r>
          </a:p>
        </p:txBody>
      </p:sp>
      <p:sp>
        <p:nvSpPr>
          <p:cNvPr id="6" name="Rectangle 5"/>
          <p:cNvSpPr/>
          <p:nvPr/>
        </p:nvSpPr>
        <p:spPr>
          <a:xfrm>
            <a:off x="4376231" y="382369"/>
            <a:ext cx="1877437" cy="646331"/>
          </a:xfrm>
          <a:prstGeom prst="rect">
            <a:avLst/>
          </a:prstGeom>
        </p:spPr>
        <p:txBody>
          <a:bodyPr wrap="none">
            <a:spAutoFit/>
          </a:bodyPr>
          <a:lstStyle/>
          <a:p>
            <a:pPr lvl="0" algn="ctr"/>
            <a:r>
              <a:rPr lang="en-US" sz="3600" b="1" dirty="0" err="1">
                <a:solidFill>
                  <a:srgbClr val="7030A0"/>
                </a:solidFill>
                <a:cs typeface="Times New Roman" pitchFamily="18" charset="0"/>
              </a:rPr>
              <a:t>Đón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vi-VN" sz="3600" b="1" dirty="0">
              <a:solidFill>
                <a:srgbClr val="7030A0"/>
              </a:solidFill>
              <a:cs typeface="Times New Roman" pitchFamily="18" charset="0"/>
            </a:endParaRPr>
          </a:p>
        </p:txBody>
      </p:sp>
    </p:spTree>
    <p:extLst>
      <p:ext uri="{BB962C8B-B14F-4D97-AF65-F5344CB8AC3E}">
        <p14:creationId xmlns:p14="http://schemas.microsoft.com/office/powerpoint/2010/main" val="2014503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580204" y="6469388"/>
            <a:ext cx="2743200" cy="365125"/>
          </a:xfrm>
        </p:spPr>
        <p:txBody>
          <a:bodyPr/>
          <a:lstStyle/>
          <a:p>
            <a:fld id="{9306B73E-E889-4101-943F-C932486AC50A}" type="slidenum">
              <a:rPr lang="en-US" smtClean="0"/>
              <a:t>19</a:t>
            </a:fld>
            <a:endParaRPr lang="en-US"/>
          </a:p>
        </p:txBody>
      </p:sp>
      <p:sp>
        <p:nvSpPr>
          <p:cNvPr id="4" name="Rectangle 3"/>
          <p:cNvSpPr/>
          <p:nvPr/>
        </p:nvSpPr>
        <p:spPr>
          <a:xfrm>
            <a:off x="274404" y="1030675"/>
            <a:ext cx="11544300" cy="5863144"/>
          </a:xfrm>
          <a:prstGeom prst="rect">
            <a:avLst/>
          </a:prstGeom>
        </p:spPr>
        <p:txBody>
          <a:bodyPr wrap="square">
            <a:spAutoFit/>
          </a:bodyPr>
          <a:lstStyle/>
          <a:p>
            <a:pPr>
              <a:spcBef>
                <a:spcPts val="600"/>
              </a:spcBef>
            </a:pPr>
            <a:r>
              <a:rPr lang="vi-VN" sz="2500" dirty="0">
                <a:cs typeface="Times New Roman" pitchFamily="18" charset="0"/>
              </a:rPr>
              <a:t>     1. Dũng học lớp 5. Trường Dũng ở sát trường mầm non nên cứ tan học là Dũng qua trường mầm non đón bé Lan.</a:t>
            </a:r>
          </a:p>
          <a:p>
            <a:pPr>
              <a:spcBef>
                <a:spcPts val="600"/>
              </a:spcBef>
            </a:pPr>
            <a:r>
              <a:rPr lang="vi-VN" sz="2500" dirty="0">
                <a:cs typeface="Times New Roman" pitchFamily="18" charset="0"/>
              </a:rPr>
              <a:t>      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spcBef>
                <a:spcPts val="600"/>
              </a:spcBef>
            </a:pPr>
            <a:r>
              <a:rPr lang="vi-VN" sz="2500" dirty="0">
                <a:cs typeface="Times New Roman" pitchFamily="18" charset="0"/>
              </a:rPr>
              <a:t>      3. Bác bảo vệ dẫn Dũng đến chỗ trong những em nhỏ chưa có người đón. Bước vào phòng, Dũng thấy em gái đang ngồi chơi một mình. Cô giáo thì đang dỗ một em nhỏ khóc thút thít. Dũng vừa mừng vừa thương, xuýt xoa: “Ôi, em ngoan quá!”.</a:t>
            </a:r>
          </a:p>
          <a:p>
            <a:pPr>
              <a:spcBef>
                <a:spcPts val="600"/>
              </a:spcBef>
            </a:pPr>
            <a:r>
              <a:rPr lang="vi-VN" sz="2500" dirty="0">
                <a:cs typeface="Times New Roman" pitchFamily="18" charset="0"/>
              </a:rPr>
              <a:t>       Lúc ấy, Lan mới rơm rớm nước mắt, ôm chầm lấy anh.</a:t>
            </a:r>
          </a:p>
          <a:p>
            <a:pPr>
              <a:spcBef>
                <a:spcPts val="600"/>
              </a:spcBef>
            </a:pPr>
            <a:r>
              <a:rPr lang="vi-VN" sz="2500" dirty="0">
                <a:cs typeface="Times New Roman" pitchFamily="18" charset="0"/>
              </a:rPr>
              <a:t>      4. Hôm đó, Dũng cõng em gái về nhà. Vừa ôm cổ anh, Lan vừa líu lo. Dũng thấy vui hơn hẳn mọi ngày.</a:t>
            </a:r>
          </a:p>
          <a:p>
            <a:pPr>
              <a:spcBef>
                <a:spcPts val="600"/>
              </a:spcBef>
            </a:pPr>
            <a:r>
              <a:rPr lang="vi-VN" sz="2500" dirty="0">
                <a:cs typeface="Times New Roman" pitchFamily="18" charset="0"/>
              </a:rPr>
              <a:t>								         Minh Hà</a:t>
            </a:r>
          </a:p>
        </p:txBody>
      </p:sp>
      <p:cxnSp>
        <p:nvCxnSpPr>
          <p:cNvPr id="5" name="Straight Connector 4"/>
          <p:cNvCxnSpPr/>
          <p:nvPr/>
        </p:nvCxnSpPr>
        <p:spPr>
          <a:xfrm flipV="1">
            <a:off x="234226" y="1165814"/>
            <a:ext cx="0" cy="6096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34226" y="2072323"/>
            <a:ext cx="0" cy="127292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6304" y="3584484"/>
            <a:ext cx="0" cy="190176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55354" y="5780413"/>
            <a:ext cx="0" cy="577788"/>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Flowchart: Terminator 8"/>
          <p:cNvSpPr/>
          <p:nvPr/>
        </p:nvSpPr>
        <p:spPr>
          <a:xfrm>
            <a:off x="7426723" y="302698"/>
            <a:ext cx="4824818" cy="809622"/>
          </a:xfrm>
          <a:prstGeom prst="flowChartTerminator">
            <a:avLst/>
          </a:prstGeom>
          <a:solidFill>
            <a:schemeClr val="accent4">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solidFill>
                  <a:schemeClr val="bg1"/>
                </a:solidFill>
                <a:effectLst>
                  <a:outerShdw blurRad="38100" dist="38100" dir="2700000" algn="tl">
                    <a:srgbClr val="000000">
                      <a:alpha val="43137"/>
                    </a:srgbClr>
                  </a:outerShdw>
                </a:effectLst>
                <a:cs typeface="Times New Roman" panose="02020603050405020304" pitchFamily="18" charset="0"/>
              </a:rPr>
              <a:t>Bài</a:t>
            </a:r>
            <a:r>
              <a:rPr lang="en-US" sz="25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2500" b="1" dirty="0" err="1">
                <a:solidFill>
                  <a:schemeClr val="bg1"/>
                </a:solidFill>
                <a:effectLst>
                  <a:outerShdw blurRad="38100" dist="38100" dir="2700000" algn="tl">
                    <a:srgbClr val="000000">
                      <a:alpha val="43137"/>
                    </a:srgbClr>
                  </a:outerShdw>
                </a:effectLst>
                <a:cs typeface="Times New Roman" panose="02020603050405020304" pitchFamily="18" charset="0"/>
              </a:rPr>
              <a:t>đọc</a:t>
            </a:r>
            <a:r>
              <a:rPr lang="en-US" sz="2500" b="1" dirty="0">
                <a:solidFill>
                  <a:schemeClr val="bg1"/>
                </a:solidFill>
                <a:effectLst>
                  <a:outerShdw blurRad="38100" dist="38100" dir="2700000" algn="tl">
                    <a:srgbClr val="000000">
                      <a:alpha val="43137"/>
                    </a:srgbClr>
                  </a:outerShdw>
                </a:effectLst>
                <a:cs typeface="Times New Roman" panose="02020603050405020304" pitchFamily="18" charset="0"/>
              </a:rPr>
              <a:t> chia </a:t>
            </a:r>
            <a:r>
              <a:rPr lang="en-US" sz="2500" b="1" dirty="0" err="1">
                <a:solidFill>
                  <a:schemeClr val="bg1"/>
                </a:solidFill>
                <a:effectLst>
                  <a:outerShdw blurRad="38100" dist="38100" dir="2700000" algn="tl">
                    <a:srgbClr val="000000">
                      <a:alpha val="43137"/>
                    </a:srgbClr>
                  </a:outerShdw>
                </a:effectLst>
                <a:cs typeface="Times New Roman" panose="02020603050405020304" pitchFamily="18" charset="0"/>
              </a:rPr>
              <a:t>làm</a:t>
            </a:r>
            <a:r>
              <a:rPr lang="en-US" sz="25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2500" b="1" dirty="0" err="1">
                <a:solidFill>
                  <a:schemeClr val="bg1"/>
                </a:solidFill>
                <a:effectLst>
                  <a:outerShdw blurRad="38100" dist="38100" dir="2700000" algn="tl">
                    <a:srgbClr val="000000">
                      <a:alpha val="43137"/>
                    </a:srgbClr>
                  </a:outerShdw>
                </a:effectLst>
                <a:cs typeface="Times New Roman" panose="02020603050405020304" pitchFamily="18" charset="0"/>
              </a:rPr>
              <a:t>mấy</a:t>
            </a:r>
            <a:r>
              <a:rPr lang="en-US" sz="25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2500" b="1" dirty="0" err="1">
                <a:solidFill>
                  <a:schemeClr val="bg1"/>
                </a:solidFill>
                <a:effectLst>
                  <a:outerShdw blurRad="38100" dist="38100" dir="2700000" algn="tl">
                    <a:srgbClr val="000000">
                      <a:alpha val="43137"/>
                    </a:srgbClr>
                  </a:outerShdw>
                </a:effectLst>
                <a:cs typeface="Times New Roman" panose="02020603050405020304" pitchFamily="18" charset="0"/>
              </a:rPr>
              <a:t>đoạn</a:t>
            </a:r>
            <a:r>
              <a:rPr lang="en-US" sz="2500" b="1" dirty="0">
                <a:solidFill>
                  <a:schemeClr val="bg1"/>
                </a:solidFill>
                <a:effectLst>
                  <a:outerShdw blurRad="38100" dist="38100" dir="2700000" algn="tl">
                    <a:srgbClr val="000000">
                      <a:alpha val="43137"/>
                    </a:srgbClr>
                  </a:outerShdw>
                </a:effectLst>
                <a:cs typeface="Times New Roman" panose="02020603050405020304" pitchFamily="18" charset="0"/>
              </a:rPr>
              <a:t>?</a:t>
            </a:r>
          </a:p>
        </p:txBody>
      </p:sp>
      <p:sp>
        <p:nvSpPr>
          <p:cNvPr id="10" name="Oval 9"/>
          <p:cNvSpPr/>
          <p:nvPr/>
        </p:nvSpPr>
        <p:spPr>
          <a:xfrm>
            <a:off x="727075" y="1121240"/>
            <a:ext cx="448720"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cs typeface="Times New Roman" pitchFamily="18" charset="0"/>
              </a:rPr>
              <a:t>1</a:t>
            </a:r>
          </a:p>
        </p:txBody>
      </p:sp>
      <p:sp>
        <p:nvSpPr>
          <p:cNvPr id="11" name="Oval 10"/>
          <p:cNvSpPr/>
          <p:nvPr/>
        </p:nvSpPr>
        <p:spPr>
          <a:xfrm>
            <a:off x="751753" y="1897636"/>
            <a:ext cx="439499"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b="1" dirty="0">
                <a:cs typeface="Times New Roman" pitchFamily="18" charset="0"/>
              </a:rPr>
              <a:t>2</a:t>
            </a:r>
          </a:p>
        </p:txBody>
      </p:sp>
      <p:sp>
        <p:nvSpPr>
          <p:cNvPr id="12" name="Oval 11"/>
          <p:cNvSpPr/>
          <p:nvPr/>
        </p:nvSpPr>
        <p:spPr>
          <a:xfrm>
            <a:off x="736296" y="3584484"/>
            <a:ext cx="439499" cy="3493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cs typeface="Times New Roman" pitchFamily="18" charset="0"/>
              </a:rPr>
              <a:t>3</a:t>
            </a:r>
            <a:endParaRPr lang="vi-VN" sz="2500" b="1" dirty="0">
              <a:cs typeface="Times New Roman" pitchFamily="18" charset="0"/>
            </a:endParaRPr>
          </a:p>
        </p:txBody>
      </p:sp>
      <p:sp>
        <p:nvSpPr>
          <p:cNvPr id="13" name="Oval 12"/>
          <p:cNvSpPr/>
          <p:nvPr/>
        </p:nvSpPr>
        <p:spPr>
          <a:xfrm>
            <a:off x="786144" y="5523238"/>
            <a:ext cx="444109" cy="5244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cs typeface="Times New Roman" pitchFamily="18" charset="0"/>
              </a:rPr>
              <a:t>4</a:t>
            </a:r>
            <a:endParaRPr lang="vi-VN" sz="2500" b="1" dirty="0">
              <a:cs typeface="Times New Roman" pitchFamily="18" charset="0"/>
            </a:endParaRPr>
          </a:p>
        </p:txBody>
      </p:sp>
      <p:sp>
        <p:nvSpPr>
          <p:cNvPr id="15" name="Rectangle 14"/>
          <p:cNvSpPr/>
          <p:nvPr/>
        </p:nvSpPr>
        <p:spPr>
          <a:xfrm>
            <a:off x="4926357" y="384344"/>
            <a:ext cx="2740958" cy="646331"/>
          </a:xfrm>
          <a:prstGeom prst="rect">
            <a:avLst/>
          </a:prstGeom>
        </p:spPr>
        <p:txBody>
          <a:bodyPr wrap="square">
            <a:spAutoFit/>
          </a:bodyPr>
          <a:lstStyle/>
          <a:p>
            <a:r>
              <a:rPr lang="en-US" sz="3600" b="1" dirty="0" err="1">
                <a:solidFill>
                  <a:srgbClr val="FF0000"/>
                </a:solidFill>
                <a:cs typeface="Times New Roman" pitchFamily="18" charset="0"/>
              </a:rPr>
              <a:t>Đón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em</a:t>
            </a:r>
            <a:endParaRPr lang="vi-VN" sz="3600" b="1" dirty="0">
              <a:solidFill>
                <a:srgbClr val="FF0000"/>
              </a:solidFill>
              <a:cs typeface="Times New Roman" pitchFamily="18" charset="0"/>
            </a:endParaRPr>
          </a:p>
        </p:txBody>
      </p:sp>
    </p:spTree>
    <p:extLst>
      <p:ext uri="{BB962C8B-B14F-4D97-AF65-F5344CB8AC3E}">
        <p14:creationId xmlns:p14="http://schemas.microsoft.com/office/powerpoint/2010/main" val="4247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1" nodeType="clickEffect">
                                  <p:stCondLst>
                                    <p:cond delay="0"/>
                                  </p:stCondLst>
                                  <p:childTnLst>
                                    <p:animEffect transition="out" filter="circle(out)">
                                      <p:cBhvr>
                                        <p:cTn id="19" dur="2000"/>
                                        <p:tgtEl>
                                          <p:spTgt spid="9"/>
                                        </p:tgtEl>
                                      </p:cBhvr>
                                    </p:animEffect>
                                    <p:set>
                                      <p:cBhvr>
                                        <p:cTn id="20" dur="1" fill="hold">
                                          <p:stCondLst>
                                            <p:cond delay="1999"/>
                                          </p:stCondLst>
                                        </p:cTn>
                                        <p:tgtEl>
                                          <p:spTgt spid="9"/>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P spid="10" grpId="0" animBg="1"/>
      <p:bldP spid="11" grpId="0" animBg="1"/>
      <p:bldP spid="12" grpId="0" animBg="1"/>
      <p:bldP spid="13"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0AF9F7FD-B708-49C7-8264-97E60DF4FB3B}"/>
              </a:ext>
            </a:extLst>
          </p:cNvPr>
          <p:cNvPicPr>
            <a:picLocks noChangeAspect="1"/>
          </p:cNvPicPr>
          <p:nvPr/>
        </p:nvPicPr>
        <p:blipFill rotWithShape="1">
          <a:blip r:embed="rId6">
            <a:extLst>
              <a:ext uri="{28A0092B-C50C-407E-A947-70E740481C1C}">
                <a14:useLocalDpi xmlns:a14="http://schemas.microsoft.com/office/drawing/2010/main" val="0"/>
              </a:ext>
            </a:extLst>
          </a:blip>
          <a:srcRect b="6383"/>
          <a:stretch/>
        </p:blipFill>
        <p:spPr>
          <a:xfrm>
            <a:off x="0" y="437745"/>
            <a:ext cx="12192000" cy="6420255"/>
          </a:xfrm>
          <a:prstGeom prst="rect">
            <a:avLst/>
          </a:prstGeom>
        </p:spPr>
      </p:pic>
      <p:pic>
        <p:nvPicPr>
          <p:cNvPr id="2" name="Picture 1">
            <a:extLst>
              <a:ext uri="{FF2B5EF4-FFF2-40B4-BE49-F238E27FC236}">
                <a16:creationId xmlns:a16="http://schemas.microsoft.com/office/drawing/2014/main" xmlns="" id="{0F8A28A4-4681-4BA9-86E8-2C3B0F385B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9032" y="1562200"/>
            <a:ext cx="2284259" cy="2019300"/>
          </a:xfrm>
          <a:prstGeom prst="rect">
            <a:avLst/>
          </a:prstGeom>
        </p:spPr>
      </p:pic>
      <p:sp>
        <p:nvSpPr>
          <p:cNvPr id="3" name="Hexagon 2">
            <a:extLst>
              <a:ext uri="{FF2B5EF4-FFF2-40B4-BE49-F238E27FC236}">
                <a16:creationId xmlns:a16="http://schemas.microsoft.com/office/drawing/2014/main" xmlns="" id="{D19A5806-7592-478F-A44B-3D1C8234DB7B}"/>
              </a:ext>
            </a:extLst>
          </p:cNvPr>
          <p:cNvSpPr/>
          <p:nvPr/>
        </p:nvSpPr>
        <p:spPr>
          <a:xfrm>
            <a:off x="1713963" y="1682750"/>
            <a:ext cx="2190879"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chemeClr val="tx1"/>
                </a:solidFill>
                <a:effectLst>
                  <a:outerShdw dist="38100" dir="2700000" algn="tl" rotWithShape="0">
                    <a:schemeClr val="accent2"/>
                  </a:outerShdw>
                </a:effectLst>
                <a:cs typeface="Times New Roman" panose="02020603050405020304" pitchFamily="18" charset="0"/>
              </a:rPr>
              <a:t>Chú</a:t>
            </a:r>
            <a:endParaRPr lang="en-US" sz="3600" dirty="0">
              <a:solidFill>
                <a:schemeClr val="tx1"/>
              </a:solidFill>
              <a:cs typeface="Times New Roman" panose="02020603050405020304" pitchFamily="18" charset="0"/>
            </a:endParaRPr>
          </a:p>
        </p:txBody>
      </p:sp>
      <p:sp>
        <p:nvSpPr>
          <p:cNvPr id="4" name="Hexagon 3">
            <a:extLst>
              <a:ext uri="{FF2B5EF4-FFF2-40B4-BE49-F238E27FC236}">
                <a16:creationId xmlns:a16="http://schemas.microsoft.com/office/drawing/2014/main" xmlns="" id="{ECB32C92-7DDE-4979-AB3A-808B65CBF3F1}"/>
              </a:ext>
            </a:extLst>
          </p:cNvPr>
          <p:cNvSpPr/>
          <p:nvPr/>
        </p:nvSpPr>
        <p:spPr>
          <a:xfrm>
            <a:off x="3539492" y="2384263"/>
            <a:ext cx="2190879"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chemeClr val="tx1"/>
                </a:solidFill>
                <a:effectLst>
                  <a:outerShdw dist="38100" dir="2700000" algn="tl" rotWithShape="0">
                    <a:schemeClr val="accent2"/>
                  </a:outerShdw>
                </a:effectLst>
                <a:cs typeface="Times New Roman" panose="02020603050405020304" pitchFamily="18" charset="0"/>
              </a:rPr>
              <a:t>Ong</a:t>
            </a:r>
            <a:endParaRPr lang="en-US" sz="3600" dirty="0">
              <a:solidFill>
                <a:schemeClr val="tx1"/>
              </a:solidFill>
              <a:cs typeface="Times New Roman" panose="02020603050405020304" pitchFamily="18" charset="0"/>
            </a:endParaRPr>
          </a:p>
        </p:txBody>
      </p:sp>
      <p:sp>
        <p:nvSpPr>
          <p:cNvPr id="5" name="Hexagon 4">
            <a:extLst>
              <a:ext uri="{FF2B5EF4-FFF2-40B4-BE49-F238E27FC236}">
                <a16:creationId xmlns:a16="http://schemas.microsoft.com/office/drawing/2014/main" xmlns="" id="{CABDF488-8BEB-4D77-A429-CFB91F278DD1}"/>
              </a:ext>
            </a:extLst>
          </p:cNvPr>
          <p:cNvSpPr/>
          <p:nvPr/>
        </p:nvSpPr>
        <p:spPr>
          <a:xfrm>
            <a:off x="7174954" y="2467695"/>
            <a:ext cx="2190879" cy="1506387"/>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chemeClr val="tx1"/>
                </a:solidFill>
                <a:effectLst>
                  <a:outerShdw dist="38100" dir="2700000" algn="tl" rotWithShape="0">
                    <a:schemeClr val="accent2"/>
                  </a:outerShdw>
                </a:effectLst>
                <a:cs typeface="Times New Roman" panose="02020603050405020304" pitchFamily="18" charset="0"/>
              </a:rPr>
              <a:t>Chỉ</a:t>
            </a:r>
            <a:endParaRPr lang="en-US" sz="3600" b="1" dirty="0">
              <a:ln w="6600">
                <a:solidFill>
                  <a:schemeClr val="accent2"/>
                </a:solidFill>
                <a:prstDash val="solid"/>
              </a:ln>
              <a:solidFill>
                <a:schemeClr val="tx1"/>
              </a:solidFill>
              <a:effectLst>
                <a:outerShdw dist="38100" dir="2700000" algn="tl" rotWithShape="0">
                  <a:schemeClr val="accent2"/>
                </a:outerShdw>
              </a:effectLst>
              <a:cs typeface="Times New Roman" panose="02020603050405020304" pitchFamily="18" charset="0"/>
            </a:endParaRPr>
          </a:p>
        </p:txBody>
      </p:sp>
      <p:sp>
        <p:nvSpPr>
          <p:cNvPr id="6" name="Hexagon 5">
            <a:extLst>
              <a:ext uri="{FF2B5EF4-FFF2-40B4-BE49-F238E27FC236}">
                <a16:creationId xmlns:a16="http://schemas.microsoft.com/office/drawing/2014/main" xmlns="" id="{199C24C2-6B91-4322-BDB4-819FF0CB9BE4}"/>
              </a:ext>
            </a:extLst>
          </p:cNvPr>
          <p:cNvSpPr/>
          <p:nvPr/>
        </p:nvSpPr>
        <p:spPr>
          <a:xfrm>
            <a:off x="5371970" y="1562201"/>
            <a:ext cx="2284259" cy="1658688"/>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6600">
                  <a:solidFill>
                    <a:schemeClr val="accent2"/>
                  </a:solidFill>
                  <a:prstDash val="solid"/>
                </a:ln>
                <a:solidFill>
                  <a:schemeClr val="tx1"/>
                </a:solidFill>
                <a:effectLst>
                  <a:outerShdw dist="38100" dir="2700000" algn="tl" rotWithShape="0">
                    <a:schemeClr val="accent2"/>
                  </a:outerShdw>
                </a:effectLst>
                <a:cs typeface="Times New Roman" panose="02020603050405020304" pitchFamily="18" charset="0"/>
              </a:rPr>
              <a:t>Chăm</a:t>
            </a:r>
            <a:endParaRPr lang="en-US" sz="4000" dirty="0">
              <a:solidFill>
                <a:schemeClr val="tx1"/>
              </a:solidFill>
              <a:cs typeface="Times New Roman" panose="02020603050405020304" pitchFamily="18" charset="0"/>
            </a:endParaRPr>
          </a:p>
        </p:txBody>
      </p:sp>
      <p:pic>
        <p:nvPicPr>
          <p:cNvPr id="7" name="Picture 6">
            <a:extLst>
              <a:ext uri="{FF2B5EF4-FFF2-40B4-BE49-F238E27FC236}">
                <a16:creationId xmlns:a16="http://schemas.microsoft.com/office/drawing/2014/main" xmlns="" id="{D27D7D99-9E1A-47C2-9A0E-04166401D7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3256" y="3890650"/>
            <a:ext cx="2376410" cy="2110100"/>
          </a:xfrm>
          <a:prstGeom prst="rect">
            <a:avLst/>
          </a:prstGeom>
        </p:spPr>
      </p:pic>
      <p:pic>
        <p:nvPicPr>
          <p:cNvPr id="9" name="nhạc trò chơi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994105" y="-762000"/>
            <a:ext cx="689587" cy="609600"/>
          </a:xfrm>
          <a:prstGeom prst="rect">
            <a:avLst/>
          </a:prstGeom>
        </p:spPr>
      </p:pic>
    </p:spTree>
    <p:extLst>
      <p:ext uri="{BB962C8B-B14F-4D97-AF65-F5344CB8AC3E}">
        <p14:creationId xmlns:p14="http://schemas.microsoft.com/office/powerpoint/2010/main" val="38671401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5" name="audio.wav"/>
                                        </p:tgtEl>
                                      </p:cMediaNode>
                                    </p:audio>
                                  </p:subTnLst>
                                </p:cTn>
                              </p:par>
                            </p:childTnLst>
                          </p:cTn>
                        </p:par>
                        <p:par>
                          <p:cTn id="12" fill="hold">
                            <p:stCondLst>
                              <p:cond delay="500"/>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1" presetClass="emph" presetSubtype="0" repeatCount="indefinite" fill="hold" grpId="1" nodeType="afterEffect">
                                  <p:stCondLst>
                                    <p:cond delay="0"/>
                                  </p:stCondLst>
                                  <p:childTnLst>
                                    <p:animClr clrSpc="hsl" dir="cw">
                                      <p:cBhvr override="childStyle">
                                        <p:cTn id="29" dur="1000" fill="hold"/>
                                        <p:tgtEl>
                                          <p:spTgt spid="3"/>
                                        </p:tgtEl>
                                        <p:attrNameLst>
                                          <p:attrName>style.color</p:attrName>
                                        </p:attrNameLst>
                                      </p:cBhvr>
                                      <p:by>
                                        <p:hsl h="7200000" s="0" l="0"/>
                                      </p:by>
                                    </p:animClr>
                                    <p:animClr clrSpc="hsl" dir="cw">
                                      <p:cBhvr>
                                        <p:cTn id="30" dur="1000" fill="hold"/>
                                        <p:tgtEl>
                                          <p:spTgt spid="3"/>
                                        </p:tgtEl>
                                        <p:attrNameLst>
                                          <p:attrName>fillcolor</p:attrName>
                                        </p:attrNameLst>
                                      </p:cBhvr>
                                      <p:by>
                                        <p:hsl h="7200000" s="0" l="0"/>
                                      </p:by>
                                    </p:animClr>
                                    <p:animClr clrSpc="hsl" dir="cw">
                                      <p:cBhvr>
                                        <p:cTn id="31" dur="1000" fill="hold"/>
                                        <p:tgtEl>
                                          <p:spTgt spid="3"/>
                                        </p:tgtEl>
                                        <p:attrNameLst>
                                          <p:attrName>stroke.color</p:attrName>
                                        </p:attrNameLst>
                                      </p:cBhvr>
                                      <p:by>
                                        <p:hsl h="7200000" s="0" l="0"/>
                                      </p:by>
                                    </p:animClr>
                                    <p:set>
                                      <p:cBhvr>
                                        <p:cTn id="32" dur="1000" fill="hold"/>
                                        <p:tgtEl>
                                          <p:spTgt spid="3"/>
                                        </p:tgtEl>
                                        <p:attrNameLst>
                                          <p:attrName>fill.type</p:attrName>
                                        </p:attrNameLst>
                                      </p:cBhvr>
                                      <p:to>
                                        <p:strVal val="solid"/>
                                      </p:to>
                                    </p:set>
                                  </p:childTnLst>
                                </p:cTn>
                              </p:par>
                              <p:par>
                                <p:cTn id="33" presetID="21" presetClass="emph" presetSubtype="0" repeatCount="indefinite" fill="hold" grpId="1" nodeType="withEffect">
                                  <p:stCondLst>
                                    <p:cond delay="0"/>
                                  </p:stCondLst>
                                  <p:childTnLst>
                                    <p:animClr clrSpc="hsl" dir="cw">
                                      <p:cBhvr override="childStyle">
                                        <p:cTn id="34" dur="500" fill="hold"/>
                                        <p:tgtEl>
                                          <p:spTgt spid="4"/>
                                        </p:tgtEl>
                                        <p:attrNameLst>
                                          <p:attrName>style.color</p:attrName>
                                        </p:attrNameLst>
                                      </p:cBhvr>
                                      <p:by>
                                        <p:hsl h="7200000" s="0" l="0"/>
                                      </p:by>
                                    </p:animClr>
                                    <p:animClr clrSpc="hsl" dir="cw">
                                      <p:cBhvr>
                                        <p:cTn id="35" dur="500" fill="hold"/>
                                        <p:tgtEl>
                                          <p:spTgt spid="4"/>
                                        </p:tgtEl>
                                        <p:attrNameLst>
                                          <p:attrName>fillcolor</p:attrName>
                                        </p:attrNameLst>
                                      </p:cBhvr>
                                      <p:by>
                                        <p:hsl h="7200000" s="0" l="0"/>
                                      </p:by>
                                    </p:animClr>
                                    <p:animClr clrSpc="hsl" dir="cw">
                                      <p:cBhvr>
                                        <p:cTn id="36" dur="500" fill="hold"/>
                                        <p:tgtEl>
                                          <p:spTgt spid="4"/>
                                        </p:tgtEl>
                                        <p:attrNameLst>
                                          <p:attrName>stroke.color</p:attrName>
                                        </p:attrNameLst>
                                      </p:cBhvr>
                                      <p:by>
                                        <p:hsl h="7200000" s="0" l="0"/>
                                      </p:by>
                                    </p:animClr>
                                    <p:set>
                                      <p:cBhvr>
                                        <p:cTn id="37" dur="500" fill="hold"/>
                                        <p:tgtEl>
                                          <p:spTgt spid="4"/>
                                        </p:tgtEl>
                                        <p:attrNameLst>
                                          <p:attrName>fill.type</p:attrName>
                                        </p:attrNameLst>
                                      </p:cBhvr>
                                      <p:to>
                                        <p:strVal val="solid"/>
                                      </p:to>
                                    </p:set>
                                  </p:childTnLst>
                                </p:cTn>
                              </p:par>
                              <p:par>
                                <p:cTn id="38" presetID="21" presetClass="emph" presetSubtype="0" repeatCount="indefinite" fill="hold" grpId="1" nodeType="withEffect">
                                  <p:stCondLst>
                                    <p:cond delay="0"/>
                                  </p:stCondLst>
                                  <p:childTnLst>
                                    <p:animClr clrSpc="hsl" dir="cw">
                                      <p:cBhvr override="childStyle">
                                        <p:cTn id="39" dur="750" fill="hold"/>
                                        <p:tgtEl>
                                          <p:spTgt spid="6"/>
                                        </p:tgtEl>
                                        <p:attrNameLst>
                                          <p:attrName>style.color</p:attrName>
                                        </p:attrNameLst>
                                      </p:cBhvr>
                                      <p:by>
                                        <p:hsl h="7200000" s="0" l="0"/>
                                      </p:by>
                                    </p:animClr>
                                    <p:animClr clrSpc="hsl" dir="cw">
                                      <p:cBhvr>
                                        <p:cTn id="40" dur="750" fill="hold"/>
                                        <p:tgtEl>
                                          <p:spTgt spid="6"/>
                                        </p:tgtEl>
                                        <p:attrNameLst>
                                          <p:attrName>fillcolor</p:attrName>
                                        </p:attrNameLst>
                                      </p:cBhvr>
                                      <p:by>
                                        <p:hsl h="7200000" s="0" l="0"/>
                                      </p:by>
                                    </p:animClr>
                                    <p:animClr clrSpc="hsl" dir="cw">
                                      <p:cBhvr>
                                        <p:cTn id="41" dur="750" fill="hold"/>
                                        <p:tgtEl>
                                          <p:spTgt spid="6"/>
                                        </p:tgtEl>
                                        <p:attrNameLst>
                                          <p:attrName>stroke.color</p:attrName>
                                        </p:attrNameLst>
                                      </p:cBhvr>
                                      <p:by>
                                        <p:hsl h="7200000" s="0" l="0"/>
                                      </p:by>
                                    </p:animClr>
                                    <p:set>
                                      <p:cBhvr>
                                        <p:cTn id="42" dur="750" fill="hold"/>
                                        <p:tgtEl>
                                          <p:spTgt spid="6"/>
                                        </p:tgtEl>
                                        <p:attrNameLst>
                                          <p:attrName>fill.type</p:attrName>
                                        </p:attrNameLst>
                                      </p:cBhvr>
                                      <p:to>
                                        <p:strVal val="solid"/>
                                      </p:to>
                                    </p:set>
                                  </p:childTnLst>
                                </p:cTn>
                              </p:par>
                              <p:par>
                                <p:cTn id="43" presetID="21" presetClass="emph" presetSubtype="0" repeatCount="indefinite" fill="hold" grpId="1" nodeType="withEffect">
                                  <p:stCondLst>
                                    <p:cond delay="0"/>
                                  </p:stCondLst>
                                  <p:childTnLst>
                                    <p:animClr clrSpc="hsl" dir="cw">
                                      <p:cBhvr override="childStyle">
                                        <p:cTn id="44" dur="250" fill="hold"/>
                                        <p:tgtEl>
                                          <p:spTgt spid="5"/>
                                        </p:tgtEl>
                                        <p:attrNameLst>
                                          <p:attrName>style.color</p:attrName>
                                        </p:attrNameLst>
                                      </p:cBhvr>
                                      <p:by>
                                        <p:hsl h="7200000" s="0" l="0"/>
                                      </p:by>
                                    </p:animClr>
                                    <p:animClr clrSpc="hsl" dir="cw">
                                      <p:cBhvr>
                                        <p:cTn id="45" dur="250" fill="hold"/>
                                        <p:tgtEl>
                                          <p:spTgt spid="5"/>
                                        </p:tgtEl>
                                        <p:attrNameLst>
                                          <p:attrName>fillcolor</p:attrName>
                                        </p:attrNameLst>
                                      </p:cBhvr>
                                      <p:by>
                                        <p:hsl h="7200000" s="0" l="0"/>
                                      </p:by>
                                    </p:animClr>
                                    <p:animClr clrSpc="hsl" dir="cw">
                                      <p:cBhvr>
                                        <p:cTn id="46" dur="250" fill="hold"/>
                                        <p:tgtEl>
                                          <p:spTgt spid="5"/>
                                        </p:tgtEl>
                                        <p:attrNameLst>
                                          <p:attrName>stroke.color</p:attrName>
                                        </p:attrNameLst>
                                      </p:cBhvr>
                                      <p:by>
                                        <p:hsl h="7200000" s="0" l="0"/>
                                      </p:by>
                                    </p:animClr>
                                    <p:set>
                                      <p:cBhvr>
                                        <p:cTn id="47" dur="250" fill="hold"/>
                                        <p:tgtEl>
                                          <p:spTgt spid="5"/>
                                        </p:tgtEl>
                                        <p:attrNameLst>
                                          <p:attrName>fill.type</p:attrName>
                                        </p:attrNameLst>
                                      </p:cBhvr>
                                      <p:to>
                                        <p:strVal val="solid"/>
                                      </p:to>
                                    </p:set>
                                  </p:childTnLst>
                                </p:cTn>
                              </p:par>
                              <p:par>
                                <p:cTn id="48" presetID="2" presetClass="entr" presetSubtype="8"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000" fill="hold"/>
                                        <p:tgtEl>
                                          <p:spTgt spid="7"/>
                                        </p:tgtEl>
                                        <p:attrNameLst>
                                          <p:attrName>ppt_x</p:attrName>
                                        </p:attrNameLst>
                                      </p:cBhvr>
                                      <p:tavLst>
                                        <p:tav tm="0">
                                          <p:val>
                                            <p:strVal val="0-#ppt_w/2"/>
                                          </p:val>
                                        </p:tav>
                                        <p:tav tm="100000">
                                          <p:val>
                                            <p:strVal val="#ppt_x"/>
                                          </p:val>
                                        </p:tav>
                                      </p:tavLst>
                                    </p:anim>
                                    <p:anim calcmode="lin" valueType="num">
                                      <p:cBhvr additive="base">
                                        <p:cTn id="5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52" fill="hold" display="0">
                  <p:stCondLst>
                    <p:cond delay="indefinite"/>
                  </p:stCondLst>
                  <p:endCondLst>
                    <p:cond evt="onStopAudio" delay="0">
                      <p:tgtEl>
                        <p:sldTgt/>
                      </p:tgtEl>
                    </p:cond>
                  </p:endCondLst>
                </p:cTn>
                <p:tgtEl>
                  <p:spTgt spid="9"/>
                </p:tgtEl>
              </p:cMediaNode>
            </p:audio>
          </p:childTnLst>
        </p:cTn>
      </p:par>
    </p:tnLst>
    <p:bldLst>
      <p:bldP spid="3" grpId="0" animBg="1"/>
      <p:bldP spid="3" grpId="1" animBg="1"/>
      <p:bldP spid="4" grpId="0" animBg="1"/>
      <p:bldP spid="4" grpId="1" animBg="1"/>
      <p:bldP spid="5" grpId="0" animBg="1"/>
      <p:bldP spid="5" grpId="1" animBg="1"/>
      <p:bldP spid="6" grpId="0" animBg="1"/>
      <p:bldP spid="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descr="觅元素584a986cb28da">
            <a:extLst>
              <a:ext uri="{FF2B5EF4-FFF2-40B4-BE49-F238E27FC236}">
                <a16:creationId xmlns:a16="http://schemas.microsoft.com/office/drawing/2014/main" xmlns="" id="{6C9BF364-EC91-4DB8-88DA-A8BAA6AD6F39}"/>
              </a:ext>
            </a:extLst>
          </p:cNvPr>
          <p:cNvPicPr>
            <a:picLocks noChangeAspect="1"/>
          </p:cNvPicPr>
          <p:nvPr/>
        </p:nvPicPr>
        <p:blipFill>
          <a:blip r:embed="rId2"/>
          <a:stretch>
            <a:fillRect/>
          </a:stretch>
        </p:blipFill>
        <p:spPr>
          <a:xfrm flipH="1">
            <a:off x="171343" y="179108"/>
            <a:ext cx="5390470" cy="6344239"/>
          </a:xfrm>
          <a:prstGeom prst="rect">
            <a:avLst/>
          </a:prstGeom>
        </p:spPr>
      </p:pic>
      <p:sp>
        <p:nvSpPr>
          <p:cNvPr id="13" name="Flowchart: Alternate Process 12">
            <a:extLst>
              <a:ext uri="{FF2B5EF4-FFF2-40B4-BE49-F238E27FC236}">
                <a16:creationId xmlns:a16="http://schemas.microsoft.com/office/drawing/2014/main" xmlns="" id="{9E81B7D3-8516-47D4-9357-C7C24D2A3BF2}"/>
              </a:ext>
            </a:extLst>
          </p:cNvPr>
          <p:cNvSpPr/>
          <p:nvPr/>
        </p:nvSpPr>
        <p:spPr>
          <a:xfrm>
            <a:off x="3916295" y="547804"/>
            <a:ext cx="539047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rPr>
              <a:t>LUYỆN ĐỌC TỪ KHÓ</a:t>
            </a:r>
          </a:p>
        </p:txBody>
      </p:sp>
      <p:sp>
        <p:nvSpPr>
          <p:cNvPr id="14" name="Flowchart: Alternate Process 13">
            <a:extLst>
              <a:ext uri="{FF2B5EF4-FFF2-40B4-BE49-F238E27FC236}">
                <a16:creationId xmlns:a16="http://schemas.microsoft.com/office/drawing/2014/main" xmlns="" id="{2FF9111B-5F43-401D-BE62-CC9057BC0ABD}"/>
              </a:ext>
            </a:extLst>
          </p:cNvPr>
          <p:cNvSpPr/>
          <p:nvPr/>
        </p:nvSpPr>
        <p:spPr>
          <a:xfrm>
            <a:off x="4279031" y="1783596"/>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vội</a:t>
            </a:r>
            <a:r>
              <a:rPr lang="en-US" sz="4000" dirty="0">
                <a:solidFill>
                  <a:prstClr val="black"/>
                </a:solidFill>
              </a:rPr>
              <a:t> </a:t>
            </a:r>
            <a:r>
              <a:rPr lang="en-US" sz="4000" dirty="0" err="1">
                <a:solidFill>
                  <a:prstClr val="black"/>
                </a:solidFill>
              </a:rPr>
              <a:t>vàng</a:t>
            </a:r>
            <a:endParaRPr lang="en-US" sz="4000" dirty="0">
              <a:solidFill>
                <a:srgbClr val="FF0000"/>
              </a:solidFill>
            </a:endParaRPr>
          </a:p>
        </p:txBody>
      </p:sp>
      <p:sp>
        <p:nvSpPr>
          <p:cNvPr id="15" name="Flowchart: Alternate Process 14">
            <a:extLst>
              <a:ext uri="{FF2B5EF4-FFF2-40B4-BE49-F238E27FC236}">
                <a16:creationId xmlns:a16="http://schemas.microsoft.com/office/drawing/2014/main" xmlns="" id="{3D7E9E38-54C0-4EB0-A55C-4E5D3B2049B4}"/>
              </a:ext>
            </a:extLst>
          </p:cNvPr>
          <p:cNvSpPr/>
          <p:nvPr/>
        </p:nvSpPr>
        <p:spPr>
          <a:xfrm>
            <a:off x="4871418" y="3031426"/>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thút</a:t>
            </a:r>
            <a:r>
              <a:rPr lang="en-US" sz="4000" dirty="0">
                <a:solidFill>
                  <a:prstClr val="black"/>
                </a:solidFill>
              </a:rPr>
              <a:t> </a:t>
            </a:r>
            <a:r>
              <a:rPr lang="en-US" sz="4000" dirty="0" err="1">
                <a:solidFill>
                  <a:prstClr val="black"/>
                </a:solidFill>
              </a:rPr>
              <a:t>thít</a:t>
            </a:r>
            <a:endParaRPr lang="en-US" sz="4000" dirty="0">
              <a:solidFill>
                <a:srgbClr val="FF0000"/>
              </a:solidFill>
            </a:endParaRPr>
          </a:p>
        </p:txBody>
      </p:sp>
      <p:sp>
        <p:nvSpPr>
          <p:cNvPr id="16" name="Flowchart: Alternate Process 15">
            <a:extLst>
              <a:ext uri="{FF2B5EF4-FFF2-40B4-BE49-F238E27FC236}">
                <a16:creationId xmlns:a16="http://schemas.microsoft.com/office/drawing/2014/main" xmlns="" id="{C8460DED-72ED-42D5-80C0-5C9025366CD7}"/>
              </a:ext>
            </a:extLst>
          </p:cNvPr>
          <p:cNvSpPr/>
          <p:nvPr/>
        </p:nvSpPr>
        <p:spPr>
          <a:xfrm>
            <a:off x="5561814" y="4162879"/>
            <a:ext cx="355779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xuýt</a:t>
            </a:r>
            <a:r>
              <a:rPr lang="en-US" sz="4000" dirty="0">
                <a:solidFill>
                  <a:prstClr val="black"/>
                </a:solidFill>
              </a:rPr>
              <a:t> </a:t>
            </a:r>
            <a:r>
              <a:rPr lang="en-US" sz="4000" dirty="0" err="1">
                <a:solidFill>
                  <a:prstClr val="black"/>
                </a:solidFill>
              </a:rPr>
              <a:t>xoa</a:t>
            </a:r>
            <a:endParaRPr lang="en-US" sz="4000" dirty="0">
              <a:solidFill>
                <a:srgbClr val="FF0000"/>
              </a:solidFill>
            </a:endParaRPr>
          </a:p>
        </p:txBody>
      </p:sp>
      <p:sp>
        <p:nvSpPr>
          <p:cNvPr id="17" name="Flowchart: Alternate Process 16">
            <a:extLst>
              <a:ext uri="{FF2B5EF4-FFF2-40B4-BE49-F238E27FC236}">
                <a16:creationId xmlns:a16="http://schemas.microsoft.com/office/drawing/2014/main" xmlns="" id="{84CA2B4A-C643-44CD-8528-971427B10C59}"/>
              </a:ext>
            </a:extLst>
          </p:cNvPr>
          <p:cNvSpPr/>
          <p:nvPr/>
        </p:nvSpPr>
        <p:spPr>
          <a:xfrm>
            <a:off x="6321287" y="5388023"/>
            <a:ext cx="340581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rơm</a:t>
            </a:r>
            <a:r>
              <a:rPr lang="en-US" sz="4000" dirty="0">
                <a:solidFill>
                  <a:prstClr val="black"/>
                </a:solidFill>
              </a:rPr>
              <a:t> </a:t>
            </a:r>
            <a:r>
              <a:rPr lang="en-US" sz="4000" dirty="0" err="1">
                <a:solidFill>
                  <a:prstClr val="black"/>
                </a:solidFill>
              </a:rPr>
              <a:t>rớm</a:t>
            </a:r>
            <a:endParaRPr lang="en-US" sz="4000" dirty="0">
              <a:solidFill>
                <a:srgbClr val="FF0000"/>
              </a:solidFill>
            </a:endParaRPr>
          </a:p>
        </p:txBody>
      </p:sp>
    </p:spTree>
    <p:extLst>
      <p:ext uri="{BB962C8B-B14F-4D97-AF65-F5344CB8AC3E}">
        <p14:creationId xmlns:p14="http://schemas.microsoft.com/office/powerpoint/2010/main" val="284094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21</a:t>
            </a:fld>
            <a:endParaRPr lang="en-US"/>
          </a:p>
        </p:txBody>
      </p:sp>
      <p:sp>
        <p:nvSpPr>
          <p:cNvPr id="4" name="Rectangle 3"/>
          <p:cNvSpPr/>
          <p:nvPr/>
        </p:nvSpPr>
        <p:spPr>
          <a:xfrm>
            <a:off x="133349" y="950844"/>
            <a:ext cx="11846615" cy="5863144"/>
          </a:xfrm>
          <a:prstGeom prst="rect">
            <a:avLst/>
          </a:prstGeom>
        </p:spPr>
        <p:txBody>
          <a:bodyPr wrap="square">
            <a:spAutoFit/>
          </a:bodyPr>
          <a:lstStyle/>
          <a:p>
            <a:pPr algn="just">
              <a:spcBef>
                <a:spcPts val="600"/>
              </a:spcBef>
            </a:pPr>
            <a:r>
              <a:rPr lang="en-US" sz="2500" dirty="0">
                <a:cs typeface="Times New Roman" pitchFamily="18" charset="0"/>
              </a:rPr>
              <a:t>	</a:t>
            </a:r>
            <a:r>
              <a:rPr lang="vi-VN" sz="2500" dirty="0">
                <a:cs typeface="Times New Roman" pitchFamily="18" charset="0"/>
              </a:rPr>
              <a:t>1. Dũng học lớp 5. Trường Dũng ở sát trường mầm non nên cứ tan học là Dũng qua trường mầm non đón bé Lan.</a:t>
            </a:r>
          </a:p>
          <a:p>
            <a:pPr algn="just">
              <a:spcBef>
                <a:spcPts val="600"/>
              </a:spcBef>
            </a:pPr>
            <a:r>
              <a:rPr lang="en-US" sz="2500" dirty="0">
                <a:cs typeface="Times New Roman" pitchFamily="18" charset="0"/>
              </a:rPr>
              <a:t>	</a:t>
            </a:r>
            <a:r>
              <a:rPr lang="vi-VN" sz="2500" dirty="0">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lgn="just">
              <a:spcBef>
                <a:spcPts val="600"/>
              </a:spcBef>
            </a:pPr>
            <a:r>
              <a:rPr lang="en-US" sz="2500" dirty="0">
                <a:cs typeface="Times New Roman" pitchFamily="18" charset="0"/>
              </a:rPr>
              <a:t>	</a:t>
            </a:r>
            <a:r>
              <a:rPr lang="vi-VN" sz="2500" dirty="0">
                <a:cs typeface="Times New Roman" pitchFamily="18" charset="0"/>
              </a:rPr>
              <a:t>3. Bác bảo vệ dẫn Dũng đến chỗ tr</a:t>
            </a:r>
            <a:r>
              <a:rPr lang="en-US" sz="2500" dirty="0">
                <a:cs typeface="Times New Roman" pitchFamily="18" charset="0"/>
              </a:rPr>
              <a:t>ô</a:t>
            </a:r>
            <a:r>
              <a:rPr lang="vi-VN" sz="2500" dirty="0">
                <a:cs typeface="Times New Roman" pitchFamily="18" charset="0"/>
              </a:rPr>
              <a:t>ng những em nhỏ chưa có người đón. Bước vào phòng, Dũng thấy em gái đang ngồi chơi một mình. Cô giáo thì đang dỗ một em nhỏ khóc thút thít. Dũng vừa mừng vừa thương, xuýt xoa: “Ôi, em ngoan quá!”.</a:t>
            </a:r>
          </a:p>
          <a:p>
            <a:pPr algn="just">
              <a:spcBef>
                <a:spcPts val="600"/>
              </a:spcBef>
            </a:pPr>
            <a:r>
              <a:rPr lang="vi-VN" sz="2500" dirty="0">
                <a:cs typeface="Times New Roman" pitchFamily="18" charset="0"/>
              </a:rPr>
              <a:t>     Lúc ấy, Lan mới rơm rớm nước mắt, ôm chầm lấy anh.</a:t>
            </a:r>
          </a:p>
          <a:p>
            <a:pPr algn="just">
              <a:spcBef>
                <a:spcPts val="600"/>
              </a:spcBef>
            </a:pPr>
            <a:r>
              <a:rPr lang="en-US" sz="2500" dirty="0">
                <a:cs typeface="Times New Roman" pitchFamily="18" charset="0"/>
              </a:rPr>
              <a:t>	</a:t>
            </a:r>
            <a:r>
              <a:rPr lang="vi-VN" sz="2500" dirty="0">
                <a:cs typeface="Times New Roman" pitchFamily="18" charset="0"/>
              </a:rPr>
              <a:t>4. Hôm đó, Dũng cõng em gái về nhà. Vừa ôm cổ anh, Lan vừa líu lo. Dũng thấy vui hơn hẳn mọi ngày.</a:t>
            </a:r>
          </a:p>
          <a:p>
            <a:pPr>
              <a:spcBef>
                <a:spcPts val="600"/>
              </a:spcBef>
            </a:pPr>
            <a:r>
              <a:rPr lang="vi-VN" sz="2500" dirty="0">
                <a:cs typeface="Times New Roman" pitchFamily="18" charset="0"/>
              </a:rPr>
              <a:t>								  </a:t>
            </a:r>
            <a:r>
              <a:rPr lang="en-US" sz="2500" dirty="0">
                <a:cs typeface="Times New Roman" pitchFamily="18" charset="0"/>
              </a:rPr>
              <a:t>                         </a:t>
            </a:r>
            <a:r>
              <a:rPr lang="vi-VN" sz="2500" b="1" dirty="0">
                <a:cs typeface="Times New Roman" pitchFamily="18" charset="0"/>
              </a:rPr>
              <a:t> </a:t>
            </a:r>
            <a:r>
              <a:rPr lang="en-US" sz="2500" b="1" dirty="0">
                <a:cs typeface="Times New Roman" pitchFamily="18" charset="0"/>
              </a:rPr>
              <a:t>  </a:t>
            </a:r>
            <a:r>
              <a:rPr lang="vi-VN" sz="2500" b="1" dirty="0">
                <a:cs typeface="Times New Roman" pitchFamily="18" charset="0"/>
              </a:rPr>
              <a:t>Minh Hà</a:t>
            </a:r>
          </a:p>
        </p:txBody>
      </p:sp>
      <p:sp>
        <p:nvSpPr>
          <p:cNvPr id="6" name="Rectangle 5"/>
          <p:cNvSpPr/>
          <p:nvPr/>
        </p:nvSpPr>
        <p:spPr>
          <a:xfrm>
            <a:off x="5117937" y="394726"/>
            <a:ext cx="1877437" cy="646331"/>
          </a:xfrm>
          <a:prstGeom prst="rect">
            <a:avLst/>
          </a:prstGeom>
        </p:spPr>
        <p:txBody>
          <a:bodyPr wrap="none">
            <a:spAutoFit/>
          </a:bodyPr>
          <a:lstStyle/>
          <a:p>
            <a:pPr lvl="0" algn="ctr"/>
            <a:r>
              <a:rPr lang="en-US" sz="3600" b="1" dirty="0" err="1">
                <a:solidFill>
                  <a:srgbClr val="7030A0"/>
                </a:solidFill>
                <a:cs typeface="Times New Roman" pitchFamily="18" charset="0"/>
              </a:rPr>
              <a:t>Đón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vi-VN" sz="3600" b="1" dirty="0">
              <a:solidFill>
                <a:srgbClr val="7030A0"/>
              </a:solidFill>
              <a:cs typeface="Times New Roman" pitchFamily="18" charset="0"/>
            </a:endParaRPr>
          </a:p>
        </p:txBody>
      </p:sp>
    </p:spTree>
    <p:extLst>
      <p:ext uri="{BB962C8B-B14F-4D97-AF65-F5344CB8AC3E}">
        <p14:creationId xmlns:p14="http://schemas.microsoft.com/office/powerpoint/2010/main" val="84916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solidFill>
                  <a:prstClr val="black">
                    <a:tint val="75000"/>
                  </a:prstClr>
                </a:solidFill>
              </a:rPr>
              <a:pPr/>
              <a:t>22</a:t>
            </a:fld>
            <a:endParaRPr lang="en-US">
              <a:solidFill>
                <a:prstClr val="black">
                  <a:tint val="75000"/>
                </a:prstClr>
              </a:solidFill>
            </a:endParaRPr>
          </a:p>
        </p:txBody>
      </p:sp>
      <p:sp>
        <p:nvSpPr>
          <p:cNvPr id="4" name="Rectangle 3"/>
          <p:cNvSpPr/>
          <p:nvPr/>
        </p:nvSpPr>
        <p:spPr>
          <a:xfrm>
            <a:off x="386268" y="990600"/>
            <a:ext cx="11734800" cy="6078587"/>
          </a:xfrm>
          <a:prstGeom prst="rect">
            <a:avLst/>
          </a:prstGeom>
        </p:spPr>
        <p:txBody>
          <a:bodyPr wrap="square">
            <a:spAutoFit/>
          </a:bodyPr>
          <a:lstStyle/>
          <a:p>
            <a:pPr algn="just">
              <a:spcBef>
                <a:spcPts val="600"/>
              </a:spcBef>
            </a:pPr>
            <a:r>
              <a:rPr lang="vi-VN" sz="2500" dirty="0">
                <a:solidFill>
                  <a:prstClr val="black"/>
                </a:solidFill>
                <a:cs typeface="Times New Roman" pitchFamily="18" charset="0"/>
              </a:rPr>
              <a:t>1. Dũng học lớp 5. Trường Dũng ở sát trường mầm non nên cứ tan học là Dũng qua trường mầm non đón bé Lan.</a:t>
            </a:r>
          </a:p>
          <a:p>
            <a:pPr algn="just">
              <a:spcBef>
                <a:spcPts val="600"/>
              </a:spcBef>
            </a:pPr>
            <a:r>
              <a:rPr lang="vi-VN" sz="2500" dirty="0">
                <a:solidFill>
                  <a:prstClr val="black"/>
                </a:solidFill>
                <a:cs typeface="Times New Roman" pitchFamily="18" charset="0"/>
              </a:rPr>
              <a:t>2. Một hôm, nhóm của Dũng phải làm báo tường nên về muộn, Dũng vội vàng chạy sang trường đón em gái. Nhưng lớp bé Lan đã đóng cửa. Dũng nghĩ là bố mẹ đi làm về sớm, đã đón em rồi. Nhưng ở nhà, cửa vẫn khoá, bố mẹ chưa về. Dũng lo lắng quay trở lại trường mầm non.</a:t>
            </a:r>
          </a:p>
          <a:p>
            <a:pPr algn="just">
              <a:spcBef>
                <a:spcPts val="600"/>
              </a:spcBef>
            </a:pPr>
            <a:r>
              <a:rPr lang="vi-VN" sz="2500" dirty="0">
                <a:solidFill>
                  <a:prstClr val="black"/>
                </a:solidFill>
                <a:cs typeface="Times New Roman" pitchFamily="18" charset="0"/>
              </a:rPr>
              <a:t>3. Bác bảo vệ dẫn Dũng đến chỗ tr</a:t>
            </a:r>
            <a:r>
              <a:rPr lang="en-US" sz="2500" dirty="0">
                <a:solidFill>
                  <a:prstClr val="black"/>
                </a:solidFill>
                <a:cs typeface="Times New Roman" pitchFamily="18" charset="0"/>
              </a:rPr>
              <a:t>ô</a:t>
            </a:r>
            <a:r>
              <a:rPr lang="vi-VN" sz="2500" dirty="0">
                <a:solidFill>
                  <a:prstClr val="black"/>
                </a:solidFill>
                <a:cs typeface="Times New Roman" pitchFamily="18" charset="0"/>
              </a:rPr>
              <a:t>ng những em nhỏ chưa có người đón. Bước vào phòng, Dũng thấy em gái đang ngồi chơi một mình. Cô giáo thì đang dỗ một em nhỏ khóc thút thít. Dũng vừa mừng vừa thương, xuýt xoa: “Ôi, em ngoan quá!”.</a:t>
            </a:r>
          </a:p>
          <a:p>
            <a:pPr algn="just">
              <a:spcBef>
                <a:spcPts val="600"/>
              </a:spcBef>
            </a:pPr>
            <a:r>
              <a:rPr lang="vi-VN" sz="2500" dirty="0">
                <a:solidFill>
                  <a:prstClr val="black"/>
                </a:solidFill>
                <a:cs typeface="Times New Roman" pitchFamily="18" charset="0"/>
              </a:rPr>
              <a:t>     Lúc ấy, Lan mới rơm rớm nước mắt, ôm chầm lấy anh.</a:t>
            </a:r>
          </a:p>
          <a:p>
            <a:pPr algn="just">
              <a:spcBef>
                <a:spcPts val="600"/>
              </a:spcBef>
            </a:pPr>
            <a:r>
              <a:rPr lang="vi-VN" sz="2500" dirty="0">
                <a:solidFill>
                  <a:prstClr val="black"/>
                </a:solidFill>
                <a:cs typeface="Times New Roman" pitchFamily="18" charset="0"/>
              </a:rPr>
              <a:t>4. Hôm đó, Dũng cõng em gái về nhà. Vừa ôm cổ anh, Lan vừa líu lo. Dũng thấy vui hơn hẳn mọi ngày.</a:t>
            </a:r>
          </a:p>
          <a:p>
            <a:pPr>
              <a:spcBef>
                <a:spcPts val="600"/>
              </a:spcBef>
            </a:pPr>
            <a:r>
              <a:rPr lang="vi-VN" sz="2500" dirty="0">
                <a:solidFill>
                  <a:prstClr val="black"/>
                </a:solidFill>
                <a:cs typeface="Times New Roman" pitchFamily="18" charset="0"/>
              </a:rPr>
              <a:t>								   </a:t>
            </a:r>
            <a:r>
              <a:rPr lang="en-US" sz="2500" dirty="0">
                <a:solidFill>
                  <a:prstClr val="black"/>
                </a:solidFill>
                <a:cs typeface="Times New Roman" pitchFamily="18" charset="0"/>
              </a:rPr>
              <a:t>                        </a:t>
            </a:r>
            <a:r>
              <a:rPr lang="vi-VN" sz="2500" dirty="0">
                <a:solidFill>
                  <a:prstClr val="black"/>
                </a:solidFill>
                <a:cs typeface="Times New Roman" pitchFamily="18" charset="0"/>
              </a:rPr>
              <a:t>Minh Hà</a:t>
            </a:r>
            <a:r>
              <a:rPr lang="en-US" sz="2500" dirty="0">
                <a:solidFill>
                  <a:prstClr val="black"/>
                </a:solidFill>
                <a:cs typeface="Times New Roman" pitchFamily="18" charset="0"/>
              </a:rPr>
              <a:t> </a:t>
            </a:r>
            <a:endParaRPr lang="vi-VN" sz="2500" dirty="0">
              <a:solidFill>
                <a:prstClr val="black"/>
              </a:solidFill>
              <a:cs typeface="Times New Roman" pitchFamily="18" charset="0"/>
            </a:endParaRPr>
          </a:p>
        </p:txBody>
      </p:sp>
      <p:sp>
        <p:nvSpPr>
          <p:cNvPr id="6" name="Rectangle 5"/>
          <p:cNvSpPr/>
          <p:nvPr/>
        </p:nvSpPr>
        <p:spPr>
          <a:xfrm>
            <a:off x="5314949" y="380440"/>
            <a:ext cx="1877437" cy="646331"/>
          </a:xfrm>
          <a:prstGeom prst="rect">
            <a:avLst/>
          </a:prstGeom>
        </p:spPr>
        <p:txBody>
          <a:bodyPr wrap="none">
            <a:spAutoFit/>
          </a:bodyPr>
          <a:lstStyle/>
          <a:p>
            <a:pPr algn="ctr"/>
            <a:r>
              <a:rPr lang="en-US" sz="3600" b="1" dirty="0" err="1">
                <a:solidFill>
                  <a:srgbClr val="7030A0"/>
                </a:solidFill>
                <a:cs typeface="Times New Roman" pitchFamily="18" charset="0"/>
              </a:rPr>
              <a:t>Đón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vi-VN" sz="3600" b="1" dirty="0">
              <a:solidFill>
                <a:srgbClr val="7030A0"/>
              </a:solidFill>
              <a:cs typeface="Times New Roman" pitchFamily="18" charset="0"/>
            </a:endParaRPr>
          </a:p>
        </p:txBody>
      </p:sp>
      <p:sp>
        <p:nvSpPr>
          <p:cNvPr id="5" name="Flowchart: Terminator 4"/>
          <p:cNvSpPr/>
          <p:nvPr/>
        </p:nvSpPr>
        <p:spPr>
          <a:xfrm>
            <a:off x="386268" y="380440"/>
            <a:ext cx="3469810" cy="610160"/>
          </a:xfrm>
          <a:prstGeom prst="flowChartTerminator">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prstClr val="white"/>
                </a:solidFill>
                <a:effectLst>
                  <a:outerShdw blurRad="38100" dist="38100" dir="2700000" algn="tl">
                    <a:srgbClr val="000000">
                      <a:alpha val="43137"/>
                    </a:srgbClr>
                  </a:outerShdw>
                </a:effectLst>
                <a:cs typeface="Times New Roman" panose="02020603050405020304" pitchFamily="18" charset="0"/>
              </a:rPr>
              <a:t>LUYỆN ĐỌC ĐOẠN</a:t>
            </a:r>
          </a:p>
        </p:txBody>
      </p:sp>
    </p:spTree>
    <p:extLst>
      <p:ext uri="{BB962C8B-B14F-4D97-AF65-F5344CB8AC3E}">
        <p14:creationId xmlns:p14="http://schemas.microsoft.com/office/powerpoint/2010/main" val="28887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5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C758628-4987-4C16-AD05-E3402E287AFE}"/>
              </a:ext>
            </a:extLst>
          </p:cNvPr>
          <p:cNvPicPr>
            <a:picLocks noChangeAspect="1"/>
          </p:cNvPicPr>
          <p:nvPr/>
        </p:nvPicPr>
        <p:blipFill rotWithShape="1">
          <a:blip r:embed="rId4">
            <a:extLst>
              <a:ext uri="{28A0092B-C50C-407E-A947-70E740481C1C}">
                <a14:useLocalDpi xmlns:a14="http://schemas.microsoft.com/office/drawing/2010/main" val="0"/>
              </a:ext>
            </a:extLst>
          </a:blip>
          <a:srcRect b="6383"/>
          <a:stretch/>
        </p:blipFill>
        <p:spPr>
          <a:xfrm>
            <a:off x="0" y="437745"/>
            <a:ext cx="12192000" cy="6420255"/>
          </a:xfrm>
          <a:prstGeom prst="rect">
            <a:avLst/>
          </a:prstGeom>
        </p:spPr>
      </p:pic>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386" y="2874474"/>
            <a:ext cx="1514475" cy="1514278"/>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226410" y="1088789"/>
            <a:ext cx="9394668" cy="1538156"/>
          </a:xfrm>
          <a:prstGeom prst="wedgeRoundRectCallout">
            <a:avLst>
              <a:gd name="adj1" fmla="val 69904"/>
              <a:gd name="adj2" fmla="val 16653"/>
              <a:gd name="adj3" fmla="val 16667"/>
            </a:avLst>
          </a:prstGeom>
          <a:solidFill>
            <a:schemeClr val="accent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cs typeface="Times New Roman" panose="02020603050405020304" pitchFamily="18" charset="0"/>
              </a:rPr>
              <a:t>Chị</a:t>
            </a:r>
            <a:r>
              <a:rPr lang="en-US" sz="3200" dirty="0">
                <a:cs typeface="Times New Roman" panose="02020603050405020304" pitchFamily="18" charset="0"/>
              </a:rPr>
              <a:t> </a:t>
            </a:r>
            <a:r>
              <a:rPr lang="en-US" sz="3200" dirty="0" err="1">
                <a:cs typeface="Times New Roman" panose="02020603050405020304" pitchFamily="18" charset="0"/>
              </a:rPr>
              <a:t>để</a:t>
            </a:r>
            <a:r>
              <a:rPr lang="en-US" sz="3200" dirty="0">
                <a:cs typeface="Times New Roman" panose="02020603050405020304" pitchFamily="18" charset="0"/>
              </a:rPr>
              <a:t> </a:t>
            </a:r>
            <a:r>
              <a:rPr lang="en-US" sz="3200" dirty="0" err="1">
                <a:cs typeface="Times New Roman" panose="02020603050405020304" pitchFamily="18" charset="0"/>
              </a:rPr>
              <a:t>lại</a:t>
            </a:r>
            <a:r>
              <a:rPr lang="en-US" sz="3200" dirty="0">
                <a:cs typeface="Times New Roman" panose="02020603050405020304" pitchFamily="18" charset="0"/>
              </a:rPr>
              <a:t> </a:t>
            </a:r>
            <a:r>
              <a:rPr lang="en-US" sz="3200" dirty="0" err="1">
                <a:cs typeface="Times New Roman" panose="02020603050405020304" pitchFamily="18" charset="0"/>
              </a:rPr>
              <a:t>những</a:t>
            </a:r>
            <a:r>
              <a:rPr lang="en-US" sz="3200" dirty="0">
                <a:cs typeface="Times New Roman" panose="02020603050405020304" pitchFamily="18" charset="0"/>
              </a:rPr>
              <a:t> </a:t>
            </a:r>
            <a:r>
              <a:rPr lang="en-US" sz="3200" dirty="0" err="1">
                <a:cs typeface="Times New Roman" panose="02020603050405020304" pitchFamily="18" charset="0"/>
              </a:rPr>
              <a:t>đồ</a:t>
            </a:r>
            <a:r>
              <a:rPr lang="en-US" sz="3200" dirty="0">
                <a:cs typeface="Times New Roman" panose="02020603050405020304" pitchFamily="18" charset="0"/>
              </a:rPr>
              <a:t> </a:t>
            </a:r>
            <a:r>
              <a:rPr lang="en-US" sz="3200" dirty="0" err="1">
                <a:cs typeface="Times New Roman" panose="02020603050405020304" pitchFamily="18" charset="0"/>
              </a:rPr>
              <a:t>vật</a:t>
            </a:r>
            <a:r>
              <a:rPr lang="en-US" sz="3200" dirty="0">
                <a:cs typeface="Times New Roman" panose="02020603050405020304" pitchFamily="18" charset="0"/>
              </a:rPr>
              <a:t> </a:t>
            </a:r>
            <a:r>
              <a:rPr lang="en-US" sz="3200" dirty="0" err="1">
                <a:cs typeface="Times New Roman" panose="02020603050405020304" pitchFamily="18" charset="0"/>
              </a:rPr>
              <a:t>gì</a:t>
            </a:r>
            <a:r>
              <a:rPr lang="en-US" sz="3200" dirty="0">
                <a:cs typeface="Times New Roman" panose="02020603050405020304" pitchFamily="18" charset="0"/>
              </a:rPr>
              <a:t> </a:t>
            </a:r>
            <a:r>
              <a:rPr lang="en-US" sz="3200" dirty="0" err="1">
                <a:cs typeface="Times New Roman" panose="02020603050405020304" pitchFamily="18" charset="0"/>
              </a:rPr>
              <a:t>cho</a:t>
            </a:r>
            <a:r>
              <a:rPr lang="en-US" sz="3200" dirty="0">
                <a:cs typeface="Times New Roman" panose="02020603050405020304" pitchFamily="18" charset="0"/>
              </a:rPr>
              <a:t> </a:t>
            </a:r>
            <a:r>
              <a:rPr lang="en-US" sz="3200" dirty="0" err="1">
                <a:cs typeface="Times New Roman" panose="02020603050405020304" pitchFamily="18" charset="0"/>
              </a:rPr>
              <a:t>em</a:t>
            </a:r>
            <a:r>
              <a:rPr lang="en-US" sz="3200" dirty="0">
                <a:cs typeface="Times New Roman" panose="02020603050405020304" pitchFamily="18" charset="0"/>
              </a:rPr>
              <a:t> </a:t>
            </a:r>
            <a:r>
              <a:rPr lang="en-US" sz="3200" dirty="0" err="1">
                <a:cs typeface="Times New Roman" panose="02020603050405020304" pitchFamily="18" charset="0"/>
              </a:rPr>
              <a:t>bé</a:t>
            </a:r>
            <a:r>
              <a:rPr lang="en-US" sz="3200" dirty="0">
                <a:cs typeface="Times New Roman" panose="02020603050405020304" pitchFamily="18" charset="0"/>
              </a:rPr>
              <a:t> </a:t>
            </a:r>
            <a:r>
              <a:rPr lang="en-US" sz="3200" dirty="0" err="1">
                <a:cs typeface="Times New Roman" panose="02020603050405020304" pitchFamily="18" charset="0"/>
              </a:rPr>
              <a:t>dùng</a:t>
            </a:r>
            <a:r>
              <a:rPr lang="en-US" sz="3200" dirty="0">
                <a:cs typeface="Times New Roman" panose="02020603050405020304" pitchFamily="18" charset="0"/>
              </a:rPr>
              <a:t> ?</a:t>
            </a:r>
            <a:endParaRPr lang="en-US" sz="2000" dirty="0">
              <a:cs typeface="Times New Roman" panose="02020603050405020304"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1426" y="728719"/>
            <a:ext cx="1428936"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3176" y="491253"/>
            <a:ext cx="800457"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407741" y="4290569"/>
            <a:ext cx="2458339" cy="19642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cs typeface="Times New Roman" panose="02020603050405020304" pitchFamily="18" charset="0"/>
              </a:rPr>
              <a:t>A.</a:t>
            </a:r>
            <a:r>
              <a:rPr lang="vi-VN" sz="2800" b="1" dirty="0">
                <a:solidFill>
                  <a:schemeClr val="tx1"/>
                </a:solidFill>
                <a:cs typeface="Times New Roman" pitchFamily="18" charset="0"/>
              </a:rPr>
              <a:t> </a:t>
            </a:r>
            <a:r>
              <a:rPr lang="en-US" sz="2800" dirty="0" err="1">
                <a:solidFill>
                  <a:schemeClr val="tx1"/>
                </a:solidFill>
                <a:cs typeface="Times New Roman" pitchFamily="18" charset="0"/>
              </a:rPr>
              <a:t>Dép</a:t>
            </a:r>
            <a:r>
              <a:rPr lang="en-US" sz="2800" dirty="0">
                <a:solidFill>
                  <a:schemeClr val="tx1"/>
                </a:solidFill>
                <a:cs typeface="Times New Roman" pitchFamily="18" charset="0"/>
              </a:rPr>
              <a:t> </a:t>
            </a:r>
            <a:r>
              <a:rPr lang="en-US" sz="2800" dirty="0" err="1">
                <a:solidFill>
                  <a:schemeClr val="tx1"/>
                </a:solidFill>
                <a:cs typeface="Times New Roman" pitchFamily="18" charset="0"/>
              </a:rPr>
              <a:t>đỏ</a:t>
            </a:r>
            <a:r>
              <a:rPr lang="en-US" sz="2800" dirty="0">
                <a:solidFill>
                  <a:schemeClr val="tx1"/>
                </a:solidFill>
                <a:cs typeface="Times New Roman" pitchFamily="18" charset="0"/>
              </a:rPr>
              <a:t>, </a:t>
            </a:r>
            <a:r>
              <a:rPr lang="en-US" sz="2800" dirty="0" err="1">
                <a:solidFill>
                  <a:schemeClr val="tx1"/>
                </a:solidFill>
                <a:cs typeface="Times New Roman" pitchFamily="18" charset="0"/>
              </a:rPr>
              <a:t>mũ</a:t>
            </a:r>
            <a:r>
              <a:rPr lang="en-US" sz="2800" dirty="0">
                <a:solidFill>
                  <a:schemeClr val="tx1"/>
                </a:solidFill>
                <a:cs typeface="Times New Roman" pitchFamily="18" charset="0"/>
              </a:rPr>
              <a:t> </a:t>
            </a:r>
            <a:r>
              <a:rPr lang="en-US" sz="2800" dirty="0" err="1">
                <a:solidFill>
                  <a:schemeClr val="tx1"/>
                </a:solidFill>
                <a:cs typeface="Times New Roman" pitchFamily="18" charset="0"/>
              </a:rPr>
              <a:t>len</a:t>
            </a:r>
            <a:r>
              <a:rPr lang="en-US" sz="2800" dirty="0">
                <a:solidFill>
                  <a:schemeClr val="tx1"/>
                </a:solidFill>
                <a:cs typeface="Times New Roman" pitchFamily="18" charset="0"/>
              </a:rPr>
              <a:t>, </a:t>
            </a:r>
            <a:r>
              <a:rPr lang="en-US" sz="2800" dirty="0" err="1">
                <a:solidFill>
                  <a:schemeClr val="tx1"/>
                </a:solidFill>
                <a:cs typeface="Times New Roman" pitchFamily="18" charset="0"/>
              </a:rPr>
              <a:t>đôi</a:t>
            </a:r>
            <a:r>
              <a:rPr lang="en-US" sz="2800" dirty="0">
                <a:solidFill>
                  <a:schemeClr val="tx1"/>
                </a:solidFill>
                <a:cs typeface="Times New Roman" pitchFamily="18" charset="0"/>
              </a:rPr>
              <a:t> </a:t>
            </a:r>
            <a:r>
              <a:rPr lang="en-US" sz="2800" dirty="0" err="1">
                <a:solidFill>
                  <a:schemeClr val="tx1"/>
                </a:solidFill>
                <a:cs typeface="Times New Roman" pitchFamily="18" charset="0"/>
              </a:rPr>
              <a:t>tất</a:t>
            </a:r>
            <a:r>
              <a:rPr lang="en-US" sz="2800" dirty="0">
                <a:solidFill>
                  <a:schemeClr val="tx1"/>
                </a:solidFill>
                <a:cs typeface="Times New Roman" pitchFamily="18" charset="0"/>
              </a:rPr>
              <a:t>, </a:t>
            </a:r>
            <a:r>
              <a:rPr lang="en-US" sz="2800" dirty="0" err="1">
                <a:solidFill>
                  <a:schemeClr val="tx1"/>
                </a:solidFill>
                <a:cs typeface="Times New Roman" pitchFamily="18" charset="0"/>
              </a:rPr>
              <a:t>áo</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4281" y="2874473"/>
            <a:ext cx="1514475"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409713" y="4290569"/>
            <a:ext cx="2461997" cy="196421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cs typeface="Times New Roman" panose="02020603050405020304" pitchFamily="18" charset="0"/>
              </a:rPr>
              <a:t>B.</a:t>
            </a:r>
            <a:r>
              <a:rPr lang="vi-VN" sz="2800" b="1" dirty="0">
                <a:solidFill>
                  <a:schemeClr val="tx1"/>
                </a:solidFill>
                <a:cs typeface="Times New Roman" pitchFamily="18" charset="0"/>
              </a:rPr>
              <a:t> </a:t>
            </a:r>
            <a:r>
              <a:rPr lang="vi-VN" sz="2800" dirty="0">
                <a:solidFill>
                  <a:schemeClr val="tx1"/>
                </a:solidFill>
                <a:cs typeface="Times New Roman" pitchFamily="18" charset="0"/>
              </a:rPr>
              <a:t>Đôi dép, mũ, bim bim, áo.</a:t>
            </a: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523" y="2874474"/>
            <a:ext cx="1514475" cy="1514278"/>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415342" y="4290568"/>
            <a:ext cx="2715406" cy="19394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cs typeface="Times New Roman" panose="02020603050405020304" pitchFamily="18" charset="0"/>
              </a:rPr>
              <a:t>C. </a:t>
            </a:r>
            <a:r>
              <a:rPr lang="en-US" sz="2800" dirty="0" err="1">
                <a:solidFill>
                  <a:schemeClr val="tx1"/>
                </a:solidFill>
                <a:cs typeface="Times New Roman" pitchFamily="18" charset="0"/>
              </a:rPr>
              <a:t>Đôi</a:t>
            </a:r>
            <a:r>
              <a:rPr lang="en-US" sz="2800" dirty="0">
                <a:solidFill>
                  <a:schemeClr val="tx1"/>
                </a:solidFill>
                <a:cs typeface="Times New Roman" pitchFamily="18" charset="0"/>
              </a:rPr>
              <a:t> </a:t>
            </a:r>
            <a:r>
              <a:rPr lang="en-US" sz="2800" dirty="0" err="1">
                <a:solidFill>
                  <a:schemeClr val="tx1"/>
                </a:solidFill>
                <a:cs typeface="Times New Roman" pitchFamily="18" charset="0"/>
              </a:rPr>
              <a:t>dép</a:t>
            </a:r>
            <a:r>
              <a:rPr lang="en-US" sz="2800" dirty="0">
                <a:solidFill>
                  <a:schemeClr val="tx1"/>
                </a:solidFill>
                <a:cs typeface="Times New Roman" pitchFamily="18" charset="0"/>
              </a:rPr>
              <a:t>, </a:t>
            </a:r>
            <a:r>
              <a:rPr lang="en-US" sz="2800" dirty="0" err="1">
                <a:solidFill>
                  <a:schemeClr val="tx1"/>
                </a:solidFill>
                <a:cs typeface="Times New Roman" pitchFamily="18" charset="0"/>
              </a:rPr>
              <a:t>quần</a:t>
            </a:r>
            <a:r>
              <a:rPr lang="en-US" sz="2800" dirty="0">
                <a:solidFill>
                  <a:schemeClr val="tx1"/>
                </a:solidFill>
                <a:cs typeface="Times New Roman" pitchFamily="18" charset="0"/>
              </a:rPr>
              <a:t>, </a:t>
            </a:r>
            <a:r>
              <a:rPr lang="en-US" sz="2800" dirty="0" err="1">
                <a:solidFill>
                  <a:schemeClr val="tx1"/>
                </a:solidFill>
                <a:cs typeface="Times New Roman" pitchFamily="18" charset="0"/>
              </a:rPr>
              <a:t>áo</a:t>
            </a:r>
            <a:r>
              <a:rPr lang="en-US" sz="2800" dirty="0">
                <a:solidFill>
                  <a:schemeClr val="tx1"/>
                </a:solidFill>
                <a:cs typeface="Times New Roman" pitchFamily="18" charset="0"/>
              </a:rPr>
              <a:t>, </a:t>
            </a:r>
            <a:r>
              <a:rPr lang="en-US" sz="2800" dirty="0" err="1">
                <a:solidFill>
                  <a:schemeClr val="tx1"/>
                </a:solidFill>
                <a:cs typeface="Times New Roman" pitchFamily="18" charset="0"/>
              </a:rPr>
              <a:t>tất</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7333" y="2958785"/>
            <a:ext cx="1430153" cy="142996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9463176" y="4290567"/>
            <a:ext cx="2504200" cy="196422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cs typeface="Times New Roman" panose="02020603050405020304" pitchFamily="18" charset="0"/>
              </a:rPr>
              <a:t>D. </a:t>
            </a:r>
            <a:r>
              <a:rPr lang="en-US" sz="2800" dirty="0" err="1">
                <a:solidFill>
                  <a:schemeClr val="tx1"/>
                </a:solidFill>
                <a:cs typeface="Times New Roman" panose="02020603050405020304" pitchFamily="18" charset="0"/>
              </a:rPr>
              <a:t>Đôi</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tất</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áo</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mũ</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len</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quần</a:t>
            </a:r>
            <a:r>
              <a:rPr lang="en-US" sz="2800" dirty="0">
                <a:solidFill>
                  <a:schemeClr val="tx1"/>
                </a:solidFill>
                <a:cs typeface="Times New Roman" panose="02020603050405020304" pitchFamily="18" charset="0"/>
              </a:rPr>
              <a:t>.</a:t>
            </a:r>
          </a:p>
        </p:txBody>
      </p:sp>
    </p:spTree>
    <p:extLst>
      <p:ext uri="{BB962C8B-B14F-4D97-AF65-F5344CB8AC3E}">
        <p14:creationId xmlns:p14="http://schemas.microsoft.com/office/powerpoint/2010/main" val="18477594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par>
                          <p:cTn id="20" fill="hold">
                            <p:stCondLst>
                              <p:cond delay="1500"/>
                            </p:stCondLst>
                            <p:childTnLst>
                              <p:par>
                                <p:cTn id="21" presetID="50" presetClass="entr" presetSubtype="0" decel="10000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3"/>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3"/>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3"/>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50" presetClass="entr" presetSubtype="0" decel="10000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strVal val="#ppt_w+.3"/>
                                          </p:val>
                                        </p:tav>
                                        <p:tav tm="100000">
                                          <p:val>
                                            <p:strVal val="#ppt_w"/>
                                          </p:val>
                                        </p:tav>
                                      </p:tavLst>
                                    </p:anim>
                                    <p:anim calcmode="lin" valueType="num">
                                      <p:cBhvr>
                                        <p:cTn id="54" dur="500" fill="hold"/>
                                        <p:tgtEl>
                                          <p:spTgt spid="12"/>
                                        </p:tgtEl>
                                        <p:attrNameLst>
                                          <p:attrName>ppt_h</p:attrName>
                                        </p:attrNameLst>
                                      </p:cBhvr>
                                      <p:tavLst>
                                        <p:tav tm="0">
                                          <p:val>
                                            <p:strVal val="#ppt_h"/>
                                          </p:val>
                                        </p:tav>
                                        <p:tav tm="100000">
                                          <p:val>
                                            <p:strVal val="#ppt_h"/>
                                          </p:val>
                                        </p:tav>
                                      </p:tavLst>
                                    </p:anim>
                                    <p:animEffect transition="in" filter="fade">
                                      <p:cBhvr>
                                        <p:cTn id="55" dur="500"/>
                                        <p:tgtEl>
                                          <p:spTgt spid="12"/>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FEBDAA9-DDA0-4BD5-A195-E98AF17CD7DA}"/>
              </a:ext>
            </a:extLst>
          </p:cNvPr>
          <p:cNvPicPr>
            <a:picLocks noChangeAspect="1"/>
          </p:cNvPicPr>
          <p:nvPr/>
        </p:nvPicPr>
        <p:blipFill rotWithShape="1">
          <a:blip r:embed="rId4">
            <a:extLst>
              <a:ext uri="{28A0092B-C50C-407E-A947-70E740481C1C}">
                <a14:useLocalDpi xmlns:a14="http://schemas.microsoft.com/office/drawing/2010/main" val="0"/>
              </a:ext>
            </a:extLst>
          </a:blip>
          <a:srcRect b="6383"/>
          <a:stretch/>
        </p:blipFill>
        <p:spPr>
          <a:xfrm>
            <a:off x="0" y="437745"/>
            <a:ext cx="12192000" cy="6420255"/>
          </a:xfrm>
          <a:prstGeom prst="rect">
            <a:avLst/>
          </a:prstGeom>
        </p:spPr>
      </p:pic>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118" y="3493941"/>
            <a:ext cx="1514475" cy="1514278"/>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185530" y="685799"/>
            <a:ext cx="8304126" cy="1613555"/>
          </a:xfrm>
          <a:prstGeom prst="wedgeRoundRectCallout">
            <a:avLst>
              <a:gd name="adj1" fmla="val 69904"/>
              <a:gd name="adj2" fmla="val 16653"/>
              <a:gd name="adj3" fmla="val 16667"/>
            </a:avLst>
          </a:prstGeom>
          <a:solidFill>
            <a:schemeClr val="accent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spcBef>
                <a:spcPts val="600"/>
              </a:spcBef>
            </a:pPr>
            <a:r>
              <a:rPr lang="en-US" sz="3200" dirty="0" err="1">
                <a:solidFill>
                  <a:schemeClr val="tx1"/>
                </a:solidFill>
                <a:cs typeface="Times New Roman" pitchFamily="18" charset="0"/>
              </a:rPr>
              <a:t>Chị</a:t>
            </a:r>
            <a:r>
              <a:rPr lang="en-US" sz="3200" dirty="0">
                <a:solidFill>
                  <a:schemeClr val="tx1"/>
                </a:solidFill>
                <a:cs typeface="Times New Roman" pitchFamily="18" charset="0"/>
              </a:rPr>
              <a:t> </a:t>
            </a:r>
            <a:r>
              <a:rPr lang="en-US" sz="3200" dirty="0" err="1">
                <a:solidFill>
                  <a:schemeClr val="tx1"/>
                </a:solidFill>
                <a:cs typeface="Times New Roman" pitchFamily="18" charset="0"/>
              </a:rPr>
              <a:t>còn</a:t>
            </a:r>
            <a:r>
              <a:rPr lang="en-US" sz="3200" dirty="0">
                <a:solidFill>
                  <a:schemeClr val="tx1"/>
                </a:solidFill>
                <a:cs typeface="Times New Roman" pitchFamily="18" charset="0"/>
              </a:rPr>
              <a:t> </a:t>
            </a:r>
            <a:r>
              <a:rPr lang="en-US" sz="3200" dirty="0" err="1">
                <a:solidFill>
                  <a:schemeClr val="tx1"/>
                </a:solidFill>
                <a:cs typeface="Times New Roman" pitchFamily="18" charset="0"/>
              </a:rPr>
              <a:t>để</a:t>
            </a:r>
            <a:r>
              <a:rPr lang="en-US" sz="3200" dirty="0">
                <a:solidFill>
                  <a:schemeClr val="tx1"/>
                </a:solidFill>
                <a:cs typeface="Times New Roman" pitchFamily="18" charset="0"/>
              </a:rPr>
              <a:t> </a:t>
            </a:r>
            <a:r>
              <a:rPr lang="en-US" sz="3200" dirty="0" err="1">
                <a:solidFill>
                  <a:schemeClr val="tx1"/>
                </a:solidFill>
                <a:cs typeface="Times New Roman" pitchFamily="18" charset="0"/>
              </a:rPr>
              <a:t>lại</a:t>
            </a:r>
            <a:r>
              <a:rPr lang="en-US" sz="3200" dirty="0">
                <a:solidFill>
                  <a:schemeClr val="tx1"/>
                </a:solidFill>
                <a:cs typeface="Times New Roman" pitchFamily="18" charset="0"/>
              </a:rPr>
              <a:t> </a:t>
            </a:r>
            <a:r>
              <a:rPr lang="en-US" sz="3200" dirty="0" err="1">
                <a:solidFill>
                  <a:schemeClr val="tx1"/>
                </a:solidFill>
                <a:cs typeface="Times New Roman" pitchFamily="18" charset="0"/>
              </a:rPr>
              <a:t>cho</a:t>
            </a:r>
            <a:r>
              <a:rPr lang="en-US" sz="3200" dirty="0">
                <a:solidFill>
                  <a:schemeClr val="tx1"/>
                </a:solidFill>
                <a:cs typeface="Times New Roman" pitchFamily="18" charset="0"/>
              </a:rPr>
              <a:t> </a:t>
            </a:r>
            <a:r>
              <a:rPr lang="en-US" sz="3200" dirty="0" err="1">
                <a:solidFill>
                  <a:schemeClr val="tx1"/>
                </a:solidFill>
                <a:cs typeface="Times New Roman" pitchFamily="18" charset="0"/>
              </a:rPr>
              <a:t>em</a:t>
            </a:r>
            <a:r>
              <a:rPr lang="en-US" sz="3200" dirty="0">
                <a:solidFill>
                  <a:schemeClr val="tx1"/>
                </a:solidFill>
                <a:cs typeface="Times New Roman" pitchFamily="18" charset="0"/>
              </a:rPr>
              <a:t> </a:t>
            </a:r>
            <a:r>
              <a:rPr lang="en-US" sz="3200" dirty="0" err="1">
                <a:solidFill>
                  <a:schemeClr val="tx1"/>
                </a:solidFill>
                <a:cs typeface="Times New Roman" pitchFamily="18" charset="0"/>
              </a:rPr>
              <a:t>điều</a:t>
            </a:r>
            <a:r>
              <a:rPr lang="en-US" sz="3200" dirty="0">
                <a:solidFill>
                  <a:schemeClr val="tx1"/>
                </a:solidFill>
                <a:cs typeface="Times New Roman" pitchFamily="18" charset="0"/>
              </a:rPr>
              <a:t> </a:t>
            </a:r>
            <a:r>
              <a:rPr lang="en-US" sz="3200" dirty="0" err="1">
                <a:solidFill>
                  <a:schemeClr val="tx1"/>
                </a:solidFill>
                <a:cs typeface="Times New Roman" pitchFamily="18" charset="0"/>
              </a:rPr>
              <a:t>gì</a:t>
            </a:r>
            <a:r>
              <a:rPr lang="en-US" sz="3200" dirty="0">
                <a:solidFill>
                  <a:schemeClr val="tx1"/>
                </a:solidFill>
                <a:cs typeface="Times New Roman" pitchFamily="18" charset="0"/>
              </a:rPr>
              <a:t> </a:t>
            </a:r>
            <a:r>
              <a:rPr lang="en-US" sz="3200" dirty="0" err="1">
                <a:solidFill>
                  <a:schemeClr val="tx1"/>
                </a:solidFill>
                <a:cs typeface="Times New Roman" pitchFamily="18" charset="0"/>
              </a:rPr>
              <a:t>tốt</a:t>
            </a:r>
            <a:r>
              <a:rPr lang="en-US" sz="3200" dirty="0">
                <a:solidFill>
                  <a:schemeClr val="tx1"/>
                </a:solidFill>
                <a:cs typeface="Times New Roman" pitchFamily="18" charset="0"/>
              </a:rPr>
              <a:t> </a:t>
            </a:r>
            <a:r>
              <a:rPr lang="en-US" sz="3200" dirty="0" err="1">
                <a:solidFill>
                  <a:schemeClr val="tx1"/>
                </a:solidFill>
                <a:cs typeface="Times New Roman" pitchFamily="18" charset="0"/>
              </a:rPr>
              <a:t>đẹp</a:t>
            </a:r>
            <a:r>
              <a:rPr lang="en-US" sz="3200" dirty="0">
                <a:solidFill>
                  <a:schemeClr val="tx1"/>
                </a:solidFill>
                <a:cs typeface="Times New Roman" pitchFamily="18" charset="0"/>
              </a:rPr>
              <a:t>? </a:t>
            </a:r>
            <a:endParaRPr lang="vi-VN" sz="3200" dirty="0">
              <a:solidFill>
                <a:schemeClr val="tx1"/>
              </a:solidFill>
              <a:cs typeface="Times New Roman"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3176" y="462019"/>
            <a:ext cx="1428936"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0482" y="2299354"/>
            <a:ext cx="800457"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9095135" y="4917904"/>
            <a:ext cx="2990850" cy="14511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b="1" dirty="0">
                <a:solidFill>
                  <a:schemeClr val="tx1"/>
                </a:solidFill>
                <a:cs typeface="Times New Roman" panose="02020603050405020304" pitchFamily="18" charset="0"/>
              </a:rPr>
              <a:t>D.</a:t>
            </a:r>
            <a:r>
              <a:rPr lang="vi-VN" sz="2800" b="1" dirty="0">
                <a:solidFill>
                  <a:schemeClr val="tx1"/>
                </a:solidFill>
                <a:cs typeface="Times New Roman" pitchFamily="18" charset="0"/>
              </a:rPr>
              <a:t> </a:t>
            </a:r>
            <a:r>
              <a:rPr lang="en-US" sz="2600" dirty="0">
                <a:solidFill>
                  <a:schemeClr val="tx1"/>
                </a:solidFill>
                <a:cs typeface="Times New Roman" pitchFamily="18" charset="0"/>
              </a:rPr>
              <a:t>“</a:t>
            </a:r>
            <a:r>
              <a:rPr lang="en-US" sz="2600" dirty="0" err="1">
                <a:solidFill>
                  <a:schemeClr val="tx1"/>
                </a:solidFill>
                <a:cs typeface="Times New Roman" pitchFamily="18" charset="0"/>
              </a:rPr>
              <a:t>Cái</a:t>
            </a:r>
            <a:r>
              <a:rPr lang="en-US" sz="2600" dirty="0">
                <a:solidFill>
                  <a:schemeClr val="tx1"/>
                </a:solidFill>
                <a:cs typeface="Times New Roman" pitchFamily="18" charset="0"/>
              </a:rPr>
              <a:t> </a:t>
            </a:r>
            <a:r>
              <a:rPr lang="en-US" sz="2600" dirty="0" err="1">
                <a:solidFill>
                  <a:schemeClr val="tx1"/>
                </a:solidFill>
                <a:cs typeface="Times New Roman" pitchFamily="18" charset="0"/>
              </a:rPr>
              <a:t>ngoan</a:t>
            </a:r>
            <a:r>
              <a:rPr lang="en-US" sz="2800" dirty="0">
                <a:solidFill>
                  <a:schemeClr val="tx1"/>
                </a:solidFill>
                <a:cs typeface="Times New Roman" pitchFamily="18" charset="0"/>
              </a:rPr>
              <a:t>”</a:t>
            </a:r>
            <a:endParaRPr lang="vi-VN" sz="2800" dirty="0">
              <a:solidFill>
                <a:schemeClr val="tx1"/>
              </a:solidFill>
              <a:cs typeface="Times New Roman" pitchFamily="18" charset="0"/>
            </a:endParaRP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2207" y="3497258"/>
            <a:ext cx="1514475"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540775" y="4917904"/>
            <a:ext cx="2221485" cy="14511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b="1" dirty="0">
                <a:solidFill>
                  <a:schemeClr val="tx1"/>
                </a:solidFill>
                <a:cs typeface="Times New Roman" panose="02020603050405020304" pitchFamily="18" charset="0"/>
              </a:rPr>
              <a:t>B.</a:t>
            </a:r>
            <a:r>
              <a:rPr lang="vi-VN" sz="2800" b="1" dirty="0">
                <a:solidFill>
                  <a:schemeClr val="tx1"/>
                </a:solidFill>
                <a:cs typeface="Times New Roman" pitchFamily="18" charset="0"/>
              </a:rPr>
              <a:t> </a:t>
            </a:r>
            <a:r>
              <a:rPr lang="vi-VN" sz="2800" dirty="0">
                <a:solidFill>
                  <a:schemeClr val="tx1"/>
                </a:solidFill>
                <a:cs typeface="Times New Roman" pitchFamily="18" charset="0"/>
              </a:rPr>
              <a:t>Nụ cười</a:t>
            </a: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1176" y="3622951"/>
            <a:ext cx="1435042"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6096001" y="4917905"/>
            <a:ext cx="2840108" cy="14511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b="1" dirty="0">
                <a:solidFill>
                  <a:schemeClr val="tx1"/>
                </a:solidFill>
                <a:cs typeface="Times New Roman" panose="02020603050405020304" pitchFamily="18" charset="0"/>
              </a:rPr>
              <a:t>C.</a:t>
            </a:r>
            <a:r>
              <a:rPr lang="en-US" sz="3200" b="1" dirty="0">
                <a:solidFill>
                  <a:schemeClr val="tx1"/>
                </a:solidFill>
                <a:cs typeface="Times New Roman" panose="02020603050405020304" pitchFamily="18" charset="0"/>
              </a:rPr>
              <a:t> </a:t>
            </a:r>
            <a:r>
              <a:rPr lang="en-US" sz="2600" dirty="0" err="1">
                <a:solidFill>
                  <a:prstClr val="black"/>
                </a:solidFill>
                <a:cs typeface="Times New Roman" panose="02020603050405020304" pitchFamily="18" charset="0"/>
              </a:rPr>
              <a:t>Cái</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tay</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sạch</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sẽ</a:t>
            </a:r>
            <a:r>
              <a:rPr lang="en-US" sz="2600" dirty="0">
                <a:solidFill>
                  <a:prstClr val="black"/>
                </a:solidFill>
                <a:cs typeface="Times New Roman" panose="02020603050405020304" pitchFamily="18" charset="0"/>
              </a:rPr>
              <a:t>, </a:t>
            </a:r>
            <a:r>
              <a:rPr lang="en-US" sz="2600" dirty="0" err="1">
                <a:solidFill>
                  <a:prstClr val="black"/>
                </a:solidFill>
                <a:cs typeface="Times New Roman" panose="02020603050405020304" pitchFamily="18" charset="0"/>
              </a:rPr>
              <a:t>thơm</a:t>
            </a:r>
            <a:endParaRPr lang="vi-VN" sz="2600" b="1" dirty="0">
              <a:solidFill>
                <a:schemeClr val="tx1"/>
              </a:solidFill>
              <a:cs typeface="Times New Roman" panose="02020603050405020304" pitchFamily="18" charset="0"/>
            </a:endParaRPr>
          </a:p>
        </p:txBody>
      </p:sp>
      <p:pic>
        <p:nvPicPr>
          <p:cNvPr id="11" name="Picture 10">
            <a:extLst>
              <a:ext uri="{FF2B5EF4-FFF2-40B4-BE49-F238E27FC236}">
                <a16:creationId xmlns:a16="http://schemas.microsoft.com/office/drawing/2014/main" xmlns="" id="{5D199BEE-8167-419B-B668-203E8A2CC0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1516" y="3649316"/>
            <a:ext cx="1318088" cy="1317916"/>
          </a:xfrm>
          <a:prstGeom prst="rect">
            <a:avLst/>
          </a:prstGeom>
        </p:spPr>
      </p:pic>
      <p:sp>
        <p:nvSpPr>
          <p:cNvPr id="12" name="4">
            <a:extLst>
              <a:ext uri="{FF2B5EF4-FFF2-40B4-BE49-F238E27FC236}">
                <a16:creationId xmlns:a16="http://schemas.microsoft.com/office/drawing/2014/main" xmlns="" id="{00BEFBB1-525B-415D-8E45-ADCB8FD217EA}"/>
              </a:ext>
            </a:extLst>
          </p:cNvPr>
          <p:cNvSpPr/>
          <p:nvPr/>
        </p:nvSpPr>
        <p:spPr>
          <a:xfrm>
            <a:off x="293414" y="4917905"/>
            <a:ext cx="2968242" cy="14511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2800" b="1" dirty="0">
                <a:solidFill>
                  <a:schemeClr val="tx1"/>
                </a:solidFill>
                <a:cs typeface="Times New Roman" panose="02020603050405020304" pitchFamily="18" charset="0"/>
              </a:rPr>
              <a:t>A.</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Khăn</a:t>
            </a:r>
            <a:r>
              <a:rPr lang="en-US" sz="2800" dirty="0">
                <a:solidFill>
                  <a:schemeClr val="tx1"/>
                </a:solidFill>
                <a:cs typeface="Times New Roman" panose="02020603050405020304" pitchFamily="18" charset="0"/>
              </a:rPr>
              <a:t> </a:t>
            </a:r>
            <a:r>
              <a:rPr lang="en-US" sz="2800" dirty="0" err="1">
                <a:solidFill>
                  <a:schemeClr val="tx1"/>
                </a:solidFill>
                <a:cs typeface="Times New Roman" panose="02020603050405020304" pitchFamily="18" charset="0"/>
              </a:rPr>
              <a:t>quàng</a:t>
            </a:r>
            <a:endParaRPr lang="vi-VN" sz="2800" dirty="0">
              <a:solidFill>
                <a:schemeClr val="tx1"/>
              </a:solidFill>
              <a:cs typeface="Times New Roman" pitchFamily="18" charset="0"/>
            </a:endParaRPr>
          </a:p>
        </p:txBody>
      </p:sp>
    </p:spTree>
    <p:extLst>
      <p:ext uri="{BB962C8B-B14F-4D97-AF65-F5344CB8AC3E}">
        <p14:creationId xmlns:p14="http://schemas.microsoft.com/office/powerpoint/2010/main" val="25184116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1000" fill="hold"/>
                                        <p:tgtEl>
                                          <p:spTgt spid="4">
                                            <p:bg/>
                                          </p:spTgt>
                                        </p:tgtEl>
                                        <p:attrNameLst>
                                          <p:attrName>ppt_w</p:attrName>
                                        </p:attrNameLst>
                                      </p:cBhvr>
                                      <p:tavLst>
                                        <p:tav tm="0">
                                          <p:val>
                                            <p:strVal val="#ppt_w+.3"/>
                                          </p:val>
                                        </p:tav>
                                        <p:tav tm="100000">
                                          <p:val>
                                            <p:strVal val="#ppt_w"/>
                                          </p:val>
                                        </p:tav>
                                      </p:tavLst>
                                    </p:anim>
                                    <p:anim calcmode="lin" valueType="num">
                                      <p:cBhvr>
                                        <p:cTn id="13" dur="1000" fill="hold"/>
                                        <p:tgtEl>
                                          <p:spTgt spid="4">
                                            <p:bg/>
                                          </p:spTgt>
                                        </p:tgtEl>
                                        <p:attrNameLst>
                                          <p:attrName>ppt_h</p:attrName>
                                        </p:attrNameLst>
                                      </p:cBhvr>
                                      <p:tavLst>
                                        <p:tav tm="0">
                                          <p:val>
                                            <p:strVal val="#ppt_h"/>
                                          </p:val>
                                        </p:tav>
                                        <p:tav tm="100000">
                                          <p:val>
                                            <p:strVal val="#ppt_h"/>
                                          </p:val>
                                        </p:tav>
                                      </p:tavLst>
                                    </p:anim>
                                    <p:animEffect transition="in" filter="fade">
                                      <p:cBhvr>
                                        <p:cTn id="14" dur="10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000" fill="hold"/>
                                        <p:tgtEl>
                                          <p:spTgt spid="2"/>
                                        </p:tgtEl>
                                        <p:attrNameLst>
                                          <p:attrName>ppt_x</p:attrName>
                                        </p:attrNameLst>
                                      </p:cBhvr>
                                      <p:tavLst>
                                        <p:tav tm="0">
                                          <p:val>
                                            <p:strVal val="#ppt_x"/>
                                          </p:val>
                                        </p:tav>
                                        <p:tav tm="100000">
                                          <p:val>
                                            <p:strVal val="#ppt_x"/>
                                          </p:val>
                                        </p:tav>
                                      </p:tavLst>
                                    </p:anim>
                                    <p:anim calcmode="lin" valueType="num">
                                      <p:cBhvr additive="base">
                                        <p:cTn id="23" dur="10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0" presetClass="entr" presetSubtype="0" decel="10000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strVal val="#ppt_w+.3"/>
                                          </p:val>
                                        </p:tav>
                                        <p:tav tm="100000">
                                          <p:val>
                                            <p:strVal val="#ppt_w"/>
                                          </p:val>
                                        </p:tav>
                                      </p:tavLst>
                                    </p:anim>
                                    <p:anim calcmode="lin" valueType="num">
                                      <p:cBhvr>
                                        <p:cTn id="28" dur="1000" fill="hold"/>
                                        <p:tgtEl>
                                          <p:spTgt spid="12"/>
                                        </p:tgtEl>
                                        <p:attrNameLst>
                                          <p:attrName>ppt_h</p:attrName>
                                        </p:attrNameLst>
                                      </p:cBhvr>
                                      <p:tavLst>
                                        <p:tav tm="0">
                                          <p:val>
                                            <p:strVal val="#ppt_h"/>
                                          </p:val>
                                        </p:tav>
                                        <p:tav tm="100000">
                                          <p:val>
                                            <p:strVal val="#ppt_h"/>
                                          </p:val>
                                        </p:tav>
                                      </p:tavLst>
                                    </p:anim>
                                    <p:animEffect transition="in" filter="fade">
                                      <p:cBhvr>
                                        <p:cTn id="29" dur="1000"/>
                                        <p:tgtEl>
                                          <p:spTgt spid="12"/>
                                        </p:tgtEl>
                                      </p:cBhvr>
                                    </p:animEffect>
                                  </p:childTnLst>
                                </p:cTn>
                              </p:par>
                            </p:childTnLst>
                          </p:cTn>
                        </p:par>
                        <p:par>
                          <p:cTn id="30" fill="hold">
                            <p:stCondLst>
                              <p:cond delay="3000"/>
                            </p:stCondLst>
                            <p:childTnLst>
                              <p:par>
                                <p:cTn id="31" presetID="50" presetClass="entr" presetSubtype="0" decel="10000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strVal val="#ppt_w+.3"/>
                                          </p:val>
                                        </p:tav>
                                        <p:tav tm="100000">
                                          <p:val>
                                            <p:strVal val="#ppt_w"/>
                                          </p:val>
                                        </p:tav>
                                      </p:tavLst>
                                    </p:anim>
                                    <p:anim calcmode="lin" valueType="num">
                                      <p:cBhvr>
                                        <p:cTn id="34" dur="1000" fill="hold"/>
                                        <p:tgtEl>
                                          <p:spTgt spid="8"/>
                                        </p:tgtEl>
                                        <p:attrNameLst>
                                          <p:attrName>ppt_h</p:attrName>
                                        </p:attrNameLst>
                                      </p:cBhvr>
                                      <p:tavLst>
                                        <p:tav tm="0">
                                          <p:val>
                                            <p:strVal val="#ppt_h"/>
                                          </p:val>
                                        </p:tav>
                                        <p:tav tm="100000">
                                          <p:val>
                                            <p:strVal val="#ppt_h"/>
                                          </p:val>
                                        </p:tav>
                                      </p:tavLst>
                                    </p:anim>
                                    <p:animEffect transition="in" filter="fade">
                                      <p:cBhvr>
                                        <p:cTn id="35" dur="1000"/>
                                        <p:tgtEl>
                                          <p:spTgt spid="8"/>
                                        </p:tgtEl>
                                      </p:cBhvr>
                                    </p:animEffect>
                                  </p:childTnLst>
                                </p:cTn>
                              </p:par>
                              <p:par>
                                <p:cTn id="36" presetID="2" presetClass="entr" presetSubtype="4"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1000" fill="hold"/>
                                        <p:tgtEl>
                                          <p:spTgt spid="7"/>
                                        </p:tgtEl>
                                        <p:attrNameLst>
                                          <p:attrName>ppt_x</p:attrName>
                                        </p:attrNameLst>
                                      </p:cBhvr>
                                      <p:tavLst>
                                        <p:tav tm="0">
                                          <p:val>
                                            <p:strVal val="#ppt_x"/>
                                          </p:val>
                                        </p:tav>
                                        <p:tav tm="100000">
                                          <p:val>
                                            <p:strVal val="#ppt_x"/>
                                          </p:val>
                                        </p:tav>
                                      </p:tavLst>
                                    </p:anim>
                                    <p:anim calcmode="lin" valueType="num">
                                      <p:cBhvr additive="base">
                                        <p:cTn id="39" dur="1000" fill="hold"/>
                                        <p:tgtEl>
                                          <p:spTgt spid="7"/>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50" presetClass="entr" presetSubtype="0" decel="10000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2" presetClass="entr" presetSubtype="4"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1000" fill="hold"/>
                                        <p:tgtEl>
                                          <p:spTgt spid="9"/>
                                        </p:tgtEl>
                                        <p:attrNameLst>
                                          <p:attrName>ppt_x</p:attrName>
                                        </p:attrNameLst>
                                      </p:cBhvr>
                                      <p:tavLst>
                                        <p:tav tm="0">
                                          <p:val>
                                            <p:strVal val="#ppt_x"/>
                                          </p:val>
                                        </p:tav>
                                        <p:tav tm="100000">
                                          <p:val>
                                            <p:strVal val="#ppt_x"/>
                                          </p:val>
                                        </p:tav>
                                      </p:tavLst>
                                    </p:anim>
                                    <p:anim calcmode="lin" valueType="num">
                                      <p:cBhvr additive="base">
                                        <p:cTn id="49" dur="1000" fill="hold"/>
                                        <p:tgtEl>
                                          <p:spTgt spid="9"/>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50" presetClass="entr" presetSubtype="0" decel="10000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strVal val="#ppt_w+.3"/>
                                          </p:val>
                                        </p:tav>
                                        <p:tav tm="100000">
                                          <p:val>
                                            <p:strVal val="#ppt_w"/>
                                          </p:val>
                                        </p:tav>
                                      </p:tavLst>
                                    </p:anim>
                                    <p:anim calcmode="lin" valueType="num">
                                      <p:cBhvr>
                                        <p:cTn id="54" dur="1000" fill="hold"/>
                                        <p:tgtEl>
                                          <p:spTgt spid="6"/>
                                        </p:tgtEl>
                                        <p:attrNameLst>
                                          <p:attrName>ppt_h</p:attrName>
                                        </p:attrNameLst>
                                      </p:cBhvr>
                                      <p:tavLst>
                                        <p:tav tm="0">
                                          <p:val>
                                            <p:strVal val="#ppt_h"/>
                                          </p:val>
                                        </p:tav>
                                        <p:tav tm="100000">
                                          <p:val>
                                            <p:strVal val="#ppt_h"/>
                                          </p:val>
                                        </p:tav>
                                      </p:tavLst>
                                    </p:anim>
                                    <p:animEffect transition="in" filter="fade">
                                      <p:cBhvr>
                                        <p:cTn id="55" dur="1000"/>
                                        <p:tgtEl>
                                          <p:spTgt spid="6"/>
                                        </p:tgtEl>
                                      </p:cBhvr>
                                    </p:animEffect>
                                  </p:childTnLst>
                                </p:cTn>
                              </p:par>
                              <p:par>
                                <p:cTn id="56" presetID="2" presetClass="entr" presetSubtype="4"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1000" fill="hold"/>
                                        <p:tgtEl>
                                          <p:spTgt spid="11"/>
                                        </p:tgtEl>
                                        <p:attrNameLst>
                                          <p:attrName>ppt_x</p:attrName>
                                        </p:attrNameLst>
                                      </p:cBhvr>
                                      <p:tavLst>
                                        <p:tav tm="0">
                                          <p:val>
                                            <p:strVal val="#ppt_x"/>
                                          </p:val>
                                        </p:tav>
                                        <p:tav tm="100000">
                                          <p:val>
                                            <p:strVal val="#ppt_x"/>
                                          </p:val>
                                        </p:tav>
                                      </p:tavLst>
                                    </p:anim>
                                    <p:anim calcmode="lin" valueType="num">
                                      <p:cBhvr additive="base">
                                        <p:cTn id="5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2"/>
                                        </p:tgtEl>
                                      </p:cBhvr>
                                    </p:animEffect>
                                    <p:animScale>
                                      <p:cBhvr>
                                        <p:cTn id="65" dur="250" autoRev="1" fill="hold"/>
                                        <p:tgtEl>
                                          <p:spTgt spid="2"/>
                                        </p:tgtEl>
                                      </p:cBhvr>
                                      <p:by x="105000" y="105000"/>
                                    </p:animScale>
                                  </p:childTnLst>
                                </p:cTn>
                              </p:par>
                            </p:childTnLst>
                          </p:cTn>
                        </p:par>
                        <p:par>
                          <p:cTn id="66" fill="hold">
                            <p:stCondLst>
                              <p:cond delay="500"/>
                            </p:stCondLst>
                            <p:childTnLst>
                              <p:par>
                                <p:cTn id="67" presetID="1" presetClass="emph" presetSubtype="2" fill="hold" nodeType="afterEffect">
                                  <p:stCondLst>
                                    <p:cond delay="0"/>
                                  </p:stCondLst>
                                  <p:childTnLst>
                                    <p:animClr clrSpc="rgb" dir="cw">
                                      <p:cBhvr>
                                        <p:cTn id="68" dur="500" fill="hold"/>
                                        <p:tgtEl>
                                          <p:spTgt spid="6"/>
                                        </p:tgtEl>
                                        <p:attrNameLst>
                                          <p:attrName>fillcolor</p:attrName>
                                        </p:attrNameLst>
                                      </p:cBhvr>
                                      <p:to>
                                        <a:srgbClr val="00B0F0"/>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7"/>
                                        </p:tgtEl>
                                      </p:cBhvr>
                                    </p:animEffect>
                                    <p:animScale>
                                      <p:cBhvr>
                                        <p:cTn id="76" dur="250" autoRev="1" fill="hold"/>
                                        <p:tgtEl>
                                          <p:spTgt spid="7"/>
                                        </p:tgtEl>
                                      </p:cBhvr>
                                      <p:by x="105000" y="105000"/>
                                    </p:animScale>
                                  </p:childTnLst>
                                </p:cTn>
                              </p:par>
                            </p:childTnLst>
                          </p:cTn>
                        </p:par>
                        <p:par>
                          <p:cTn id="77" fill="hold">
                            <p:stCondLst>
                              <p:cond delay="500"/>
                            </p:stCondLst>
                            <p:childTnLst>
                              <p:par>
                                <p:cTn id="78" presetID="1" presetClass="emph" presetSubtype="2" fill="hold" nodeType="afterEffect">
                                  <p:stCondLst>
                                    <p:cond delay="0"/>
                                  </p:stCondLst>
                                  <p:childTnLst>
                                    <p:animClr clrSpc="rgb" dir="cw">
                                      <p:cBhvr>
                                        <p:cTn id="79" dur="500" fill="hold"/>
                                        <p:tgtEl>
                                          <p:spTgt spid="8"/>
                                        </p:tgtEl>
                                        <p:attrNameLst>
                                          <p:attrName>fillcolor</p:attrName>
                                        </p:attrNameLst>
                                      </p:cBhvr>
                                      <p:to>
                                        <a:srgbClr val="FFFF00"/>
                                      </p:to>
                                    </p:animClr>
                                    <p:set>
                                      <p:cBhvr>
                                        <p:cTn id="80" dur="500" fill="hold"/>
                                        <p:tgtEl>
                                          <p:spTgt spid="8"/>
                                        </p:tgtEl>
                                        <p:attrNameLst>
                                          <p:attrName>fill.type</p:attrName>
                                        </p:attrNameLst>
                                      </p:cBhvr>
                                      <p:to>
                                        <p:strVal val="solid"/>
                                      </p:to>
                                    </p:set>
                                    <p:set>
                                      <p:cBhvr>
                                        <p:cTn id="81" dur="500" fill="hold"/>
                                        <p:tgtEl>
                                          <p:spTgt spid="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9"/>
                                        </p:tgtEl>
                                      </p:cBhvr>
                                    </p:animEffect>
                                    <p:animScale>
                                      <p:cBhvr>
                                        <p:cTn id="87" dur="250" autoRev="1" fill="hold"/>
                                        <p:tgtEl>
                                          <p:spTgt spid="9"/>
                                        </p:tgtEl>
                                      </p:cBhvr>
                                      <p:by x="105000" y="105000"/>
                                    </p:animScale>
                                  </p:childTnLst>
                                </p:cTn>
                              </p:par>
                            </p:childTnLst>
                          </p:cTn>
                        </p:par>
                        <p:par>
                          <p:cTn id="88" fill="hold">
                            <p:stCondLst>
                              <p:cond delay="500"/>
                            </p:stCondLst>
                            <p:childTnLst>
                              <p:par>
                                <p:cTn id="89" presetID="1" presetClass="emph" presetSubtype="2" fill="hold" nodeType="afterEffect">
                                  <p:stCondLst>
                                    <p:cond delay="0"/>
                                  </p:stCondLst>
                                  <p:childTnLst>
                                    <p:animClr clrSpc="rgb" dir="cw">
                                      <p:cBhvr>
                                        <p:cTn id="90" dur="500" fill="hold"/>
                                        <p:tgtEl>
                                          <p:spTgt spid="10"/>
                                        </p:tgtEl>
                                        <p:attrNameLst>
                                          <p:attrName>fillcolor</p:attrName>
                                        </p:attrNameLst>
                                      </p:cBhvr>
                                      <p:to>
                                        <a:srgbClr val="FFFF00"/>
                                      </p:to>
                                    </p:animClr>
                                    <p:set>
                                      <p:cBhvr>
                                        <p:cTn id="91" dur="500" fill="hold"/>
                                        <p:tgtEl>
                                          <p:spTgt spid="10"/>
                                        </p:tgtEl>
                                        <p:attrNameLst>
                                          <p:attrName>fill.type</p:attrName>
                                        </p:attrNameLst>
                                      </p:cBhvr>
                                      <p:to>
                                        <p:strVal val="solid"/>
                                      </p:to>
                                    </p:set>
                                    <p:set>
                                      <p:cBhvr>
                                        <p:cTn id="92" dur="50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seq concurrent="1" nextAc="seek">
              <p:cTn id="93" restart="whenNotActive" fill="hold" evtFilter="cancelBubble" nodeType="interactiveSeq">
                <p:stCondLst>
                  <p:cond evt="onClick" delay="0">
                    <p:tgtEl>
                      <p:spTgt spid="1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
                                        </p:tgtEl>
                                      </p:cBhvr>
                                    </p:animEffect>
                                    <p:animScale>
                                      <p:cBhvr>
                                        <p:cTn id="98" dur="250" autoRev="1" fill="hold"/>
                                        <p:tgtEl>
                                          <p:spTgt spid="11"/>
                                        </p:tgtEl>
                                      </p:cBhvr>
                                      <p:by x="105000" y="105000"/>
                                    </p:animScale>
                                  </p:childTnLst>
                                </p:cTn>
                              </p:par>
                            </p:childTnLst>
                          </p:cTn>
                        </p:par>
                        <p:par>
                          <p:cTn id="99" fill="hold">
                            <p:stCondLst>
                              <p:cond delay="500"/>
                            </p:stCondLst>
                            <p:childTnLst>
                              <p:par>
                                <p:cTn id="100" presetID="1" presetClass="emph" presetSubtype="2" fill="hold" nodeType="afterEffect">
                                  <p:stCondLst>
                                    <p:cond delay="0"/>
                                  </p:stCondLst>
                                  <p:childTnLst>
                                    <p:animClr clrSpc="rgb" dir="cw">
                                      <p:cBhvr>
                                        <p:cTn id="101" dur="500" fill="hold"/>
                                        <p:tgtEl>
                                          <p:spTgt spid="12"/>
                                        </p:tgtEl>
                                        <p:attrNameLst>
                                          <p:attrName>fillcolor</p:attrName>
                                        </p:attrNameLst>
                                      </p:cBhvr>
                                      <p:to>
                                        <a:srgbClr val="FFFF00"/>
                                      </p:to>
                                    </p:animClr>
                                    <p:set>
                                      <p:cBhvr>
                                        <p:cTn id="102" dur="500" fill="hold"/>
                                        <p:tgtEl>
                                          <p:spTgt spid="12"/>
                                        </p:tgtEl>
                                        <p:attrNameLst>
                                          <p:attrName>fill.type</p:attrName>
                                        </p:attrNameLst>
                                      </p:cBhvr>
                                      <p:to>
                                        <p:strVal val="solid"/>
                                      </p:to>
                                    </p:set>
                                    <p:set>
                                      <p:cBhvr>
                                        <p:cTn id="103" dur="500" fill="hold"/>
                                        <p:tgtEl>
                                          <p:spTgt spid="12"/>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2"/>
                  </p:tgtEl>
                </p:cond>
              </p:nextCondLst>
            </p:seq>
          </p:childTnLst>
        </p:cTn>
      </p:par>
    </p:tnLst>
    <p:bldLst>
      <p:bldP spid="4" grpId="0" build="p" animBg="1"/>
      <p:bldP spid="6" grpId="0"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3FDC8F6-2417-422B-9C1B-8F4082EC0E74}"/>
              </a:ext>
            </a:extLst>
          </p:cNvPr>
          <p:cNvPicPr>
            <a:picLocks noChangeAspect="1"/>
          </p:cNvPicPr>
          <p:nvPr/>
        </p:nvPicPr>
        <p:blipFill rotWithShape="1">
          <a:blip r:embed="rId4">
            <a:extLst>
              <a:ext uri="{28A0092B-C50C-407E-A947-70E740481C1C}">
                <a14:useLocalDpi xmlns:a14="http://schemas.microsoft.com/office/drawing/2010/main" val="0"/>
              </a:ext>
            </a:extLst>
          </a:blip>
          <a:srcRect b="6383"/>
          <a:stretch/>
        </p:blipFill>
        <p:spPr>
          <a:xfrm>
            <a:off x="0" y="437745"/>
            <a:ext cx="12192000" cy="6420255"/>
          </a:xfrm>
          <a:prstGeom prst="rect">
            <a:avLst/>
          </a:prstGeom>
        </p:spPr>
      </p:pic>
      <p:pic>
        <p:nvPicPr>
          <p:cNvPr id="2" name="Picture 1">
            <a:extLst>
              <a:ext uri="{FF2B5EF4-FFF2-40B4-BE49-F238E27FC236}">
                <a16:creationId xmlns:a16="http://schemas.microsoft.com/office/drawing/2014/main" xmlns="" id="{A9E30F87-AC3B-464A-ACE1-7680D91165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9254" y="2352870"/>
            <a:ext cx="1355607" cy="1355431"/>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222422" y="1037129"/>
            <a:ext cx="9517762" cy="1355432"/>
          </a:xfrm>
          <a:prstGeom prst="wedgeRoundRectCallout">
            <a:avLst>
              <a:gd name="adj1" fmla="val 58869"/>
              <a:gd name="adj2" fmla="val -28929"/>
              <a:gd name="adj3" fmla="val 16667"/>
            </a:avLst>
          </a:prstGeom>
          <a:solidFill>
            <a:schemeClr val="accent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just"/>
            <a:r>
              <a:rPr lang="en-US" sz="3200" dirty="0" err="1">
                <a:cs typeface="Times New Roman" panose="02020603050405020304" pitchFamily="18" charset="0"/>
              </a:rPr>
              <a:t>Bộ</a:t>
            </a:r>
            <a:r>
              <a:rPr lang="en-US" sz="3200" dirty="0">
                <a:cs typeface="Times New Roman" panose="02020603050405020304" pitchFamily="18" charset="0"/>
              </a:rPr>
              <a:t> </a:t>
            </a:r>
            <a:r>
              <a:rPr lang="en-US" sz="3200" dirty="0" err="1">
                <a:cs typeface="Times New Roman" panose="02020603050405020304" pitchFamily="18" charset="0"/>
              </a:rPr>
              <a:t>phận</a:t>
            </a:r>
            <a:r>
              <a:rPr lang="en-US" sz="3200" dirty="0">
                <a:cs typeface="Times New Roman" panose="02020603050405020304" pitchFamily="18" charset="0"/>
              </a:rPr>
              <a:t> in </a:t>
            </a:r>
            <a:r>
              <a:rPr lang="en-US" sz="3200" dirty="0" err="1">
                <a:cs typeface="Times New Roman" panose="02020603050405020304" pitchFamily="18" charset="0"/>
              </a:rPr>
              <a:t>đậm</a:t>
            </a:r>
            <a:r>
              <a:rPr lang="en-US" sz="3200" dirty="0">
                <a:cs typeface="Times New Roman" panose="02020603050405020304" pitchFamily="18" charset="0"/>
              </a:rPr>
              <a:t> </a:t>
            </a:r>
            <a:r>
              <a:rPr lang="en-US" sz="3200" dirty="0" err="1">
                <a:cs typeface="Times New Roman" panose="02020603050405020304" pitchFamily="18" charset="0"/>
              </a:rPr>
              <a:t>trong</a:t>
            </a:r>
            <a:r>
              <a:rPr lang="en-US" sz="3200" dirty="0">
                <a:cs typeface="Times New Roman" panose="02020603050405020304" pitchFamily="18" charset="0"/>
              </a:rPr>
              <a:t> </a:t>
            </a:r>
            <a:r>
              <a:rPr lang="en-US" sz="3200" dirty="0" err="1">
                <a:cs typeface="Times New Roman" panose="02020603050405020304" pitchFamily="18" charset="0"/>
              </a:rPr>
              <a:t>câu</a:t>
            </a:r>
            <a:r>
              <a:rPr lang="en-US" sz="3200" dirty="0">
                <a:cs typeface="Times New Roman" panose="02020603050405020304" pitchFamily="18" charset="0"/>
              </a:rPr>
              <a:t>: “</a:t>
            </a:r>
            <a:r>
              <a:rPr lang="en-US" sz="3200" dirty="0" err="1">
                <a:cs typeface="Times New Roman" panose="02020603050405020304" pitchFamily="18" charset="0"/>
              </a:rPr>
              <a:t>Đôi</a:t>
            </a:r>
            <a:r>
              <a:rPr lang="en-US" sz="3200" dirty="0">
                <a:cs typeface="Times New Roman" panose="02020603050405020304" pitchFamily="18" charset="0"/>
              </a:rPr>
              <a:t> </a:t>
            </a:r>
            <a:r>
              <a:rPr lang="en-US" sz="3200" dirty="0" err="1">
                <a:cs typeface="Times New Roman" panose="02020603050405020304" pitchFamily="18" charset="0"/>
              </a:rPr>
              <a:t>dép</a:t>
            </a:r>
            <a:r>
              <a:rPr lang="en-US" sz="3200" dirty="0">
                <a:cs typeface="Times New Roman" panose="02020603050405020304" pitchFamily="18" charset="0"/>
              </a:rPr>
              <a:t> </a:t>
            </a:r>
            <a:r>
              <a:rPr lang="en-US" sz="3200" dirty="0" err="1">
                <a:cs typeface="Times New Roman" panose="02020603050405020304" pitchFamily="18" charset="0"/>
              </a:rPr>
              <a:t>chị</a:t>
            </a:r>
            <a:r>
              <a:rPr lang="en-US" sz="3200" dirty="0">
                <a:cs typeface="Times New Roman" panose="02020603050405020304" pitchFamily="18" charset="0"/>
              </a:rPr>
              <a:t> </a:t>
            </a:r>
            <a:r>
              <a:rPr lang="en-US" sz="3200" dirty="0" err="1">
                <a:cs typeface="Times New Roman" panose="02020603050405020304" pitchFamily="18" charset="0"/>
              </a:rPr>
              <a:t>để</a:t>
            </a:r>
            <a:r>
              <a:rPr lang="en-US" sz="3200" dirty="0">
                <a:cs typeface="Times New Roman" panose="02020603050405020304" pitchFamily="18" charset="0"/>
              </a:rPr>
              <a:t> </a:t>
            </a:r>
            <a:r>
              <a:rPr lang="en-US" sz="3200" dirty="0" err="1">
                <a:cs typeface="Times New Roman" panose="02020603050405020304" pitchFamily="18" charset="0"/>
              </a:rPr>
              <a:t>lại</a:t>
            </a:r>
            <a:r>
              <a:rPr lang="en-US" sz="3200" dirty="0">
                <a:cs typeface="Times New Roman" panose="02020603050405020304" pitchFamily="18" charset="0"/>
              </a:rPr>
              <a:t> </a:t>
            </a:r>
            <a:r>
              <a:rPr lang="en-US" sz="3200" dirty="0" err="1">
                <a:cs typeface="Times New Roman" panose="02020603050405020304" pitchFamily="18" charset="0"/>
              </a:rPr>
              <a:t>cho</a:t>
            </a:r>
            <a:r>
              <a:rPr lang="en-US" sz="3200" dirty="0">
                <a:cs typeface="Times New Roman" panose="02020603050405020304" pitchFamily="18" charset="0"/>
              </a:rPr>
              <a:t> </a:t>
            </a:r>
            <a:r>
              <a:rPr lang="en-US" sz="3200" dirty="0" err="1">
                <a:cs typeface="Times New Roman" panose="02020603050405020304" pitchFamily="18" charset="0"/>
              </a:rPr>
              <a:t>em</a:t>
            </a:r>
            <a:r>
              <a:rPr lang="en-US" sz="3200" dirty="0">
                <a:cs typeface="Times New Roman" panose="02020603050405020304" pitchFamily="18" charset="0"/>
              </a:rPr>
              <a:t> </a:t>
            </a:r>
            <a:r>
              <a:rPr lang="en-US" sz="3200" b="1" dirty="0" err="1">
                <a:solidFill>
                  <a:srgbClr val="7030A0"/>
                </a:solidFill>
                <a:cs typeface="Times New Roman" panose="02020603050405020304" pitchFamily="18" charset="0"/>
              </a:rPr>
              <a:t>rất</a:t>
            </a:r>
            <a:r>
              <a:rPr lang="en-US" sz="3200" b="1" dirty="0">
                <a:solidFill>
                  <a:srgbClr val="7030A0"/>
                </a:solidFill>
                <a:cs typeface="Times New Roman" panose="02020603050405020304" pitchFamily="18" charset="0"/>
              </a:rPr>
              <a:t> </a:t>
            </a:r>
            <a:r>
              <a:rPr lang="en-US" sz="3200" b="1" dirty="0" err="1">
                <a:solidFill>
                  <a:srgbClr val="7030A0"/>
                </a:solidFill>
                <a:cs typeface="Times New Roman" panose="02020603050405020304" pitchFamily="18" charset="0"/>
              </a:rPr>
              <a:t>đẹp</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trả</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lời</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cho</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câu</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hỏi</a:t>
            </a:r>
            <a:r>
              <a:rPr lang="en-US" sz="3200" dirty="0">
                <a:solidFill>
                  <a:schemeClr val="tx1"/>
                </a:solidFill>
                <a:cs typeface="Times New Roman" panose="02020603050405020304" pitchFamily="18" charset="0"/>
              </a:rPr>
              <a:t> </a:t>
            </a:r>
            <a:r>
              <a:rPr lang="en-US" sz="3200" dirty="0" err="1">
                <a:solidFill>
                  <a:schemeClr val="tx1"/>
                </a:solidFill>
                <a:cs typeface="Times New Roman" panose="02020603050405020304" pitchFamily="18" charset="0"/>
              </a:rPr>
              <a:t>nào</a:t>
            </a:r>
            <a:r>
              <a:rPr lang="en-US" sz="3200" dirty="0">
                <a:solidFill>
                  <a:schemeClr val="tx1"/>
                </a:solidFill>
                <a:cs typeface="Times New Roman" panose="02020603050405020304" pitchFamily="18" charset="0"/>
              </a:rPr>
              <a:t>?</a:t>
            </a:r>
            <a:endParaRPr lang="en-US" sz="3200" b="1" dirty="0">
              <a:solidFill>
                <a:schemeClr val="tx1"/>
              </a:solidFill>
              <a:cs typeface="Times New Roman" panose="02020603050405020304"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0413" y="584231"/>
            <a:ext cx="1428936"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9121" y="786796"/>
            <a:ext cx="800457" cy="803910"/>
          </a:xfrm>
          <a:prstGeom prst="rect">
            <a:avLst/>
          </a:prstGeom>
        </p:spPr>
      </p:pic>
      <p:sp>
        <p:nvSpPr>
          <p:cNvPr id="6" name="1">
            <a:extLst>
              <a:ext uri="{FF2B5EF4-FFF2-40B4-BE49-F238E27FC236}">
                <a16:creationId xmlns:a16="http://schemas.microsoft.com/office/drawing/2014/main" xmlns="" id="{A98ECE88-115D-4A1D-8452-F943FF1AC741}"/>
              </a:ext>
            </a:extLst>
          </p:cNvPr>
          <p:cNvSpPr/>
          <p:nvPr/>
        </p:nvSpPr>
        <p:spPr>
          <a:xfrm>
            <a:off x="3265597" y="4328152"/>
            <a:ext cx="4619446" cy="6227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2060"/>
                </a:solidFill>
                <a:cs typeface="Times New Roman" panose="02020603050405020304" pitchFamily="18" charset="0"/>
              </a:rPr>
              <a:t>B.</a:t>
            </a:r>
            <a:r>
              <a:rPr lang="vi-VN" sz="3200" b="1" dirty="0">
                <a:solidFill>
                  <a:schemeClr val="tx1"/>
                </a:solidFill>
                <a:cs typeface="Times New Roman" pitchFamily="18" charset="0"/>
              </a:rPr>
              <a:t> </a:t>
            </a:r>
            <a:r>
              <a:rPr lang="en-US" sz="3200" dirty="0" err="1">
                <a:solidFill>
                  <a:schemeClr val="tx1"/>
                </a:solidFill>
                <a:cs typeface="Times New Roman" pitchFamily="18" charset="0"/>
              </a:rPr>
              <a:t>Câu</a:t>
            </a:r>
            <a:r>
              <a:rPr lang="en-US" sz="3200" dirty="0">
                <a:solidFill>
                  <a:schemeClr val="tx1"/>
                </a:solidFill>
                <a:cs typeface="Times New Roman" pitchFamily="18" charset="0"/>
              </a:rPr>
              <a:t> </a:t>
            </a:r>
            <a:r>
              <a:rPr lang="en-US" sz="3200" dirty="0" err="1">
                <a:solidFill>
                  <a:schemeClr val="tx1"/>
                </a:solidFill>
                <a:cs typeface="Times New Roman" pitchFamily="18" charset="0"/>
              </a:rPr>
              <a:t>hỏi</a:t>
            </a:r>
            <a:r>
              <a:rPr lang="en-US" sz="3200" dirty="0">
                <a:solidFill>
                  <a:schemeClr val="tx1"/>
                </a:solidFill>
                <a:cs typeface="Times New Roman" pitchFamily="18" charset="0"/>
              </a:rPr>
              <a:t> </a:t>
            </a:r>
            <a:r>
              <a:rPr lang="vi-VN" sz="3200" i="1" dirty="0">
                <a:solidFill>
                  <a:schemeClr val="tx1"/>
                </a:solidFill>
                <a:cs typeface="Times New Roman" pitchFamily="18" charset="0"/>
              </a:rPr>
              <a:t>thế nào?</a:t>
            </a:r>
          </a:p>
        </p:txBody>
      </p:sp>
      <p:pic>
        <p:nvPicPr>
          <p:cNvPr id="7" name="Picture 6">
            <a:extLst>
              <a:ext uri="{FF2B5EF4-FFF2-40B4-BE49-F238E27FC236}">
                <a16:creationId xmlns:a16="http://schemas.microsoft.com/office/drawing/2014/main" xmlns="" id="{FA2065B4-32D5-4275-B2C9-8B5FF2ACC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819" y="3708301"/>
            <a:ext cx="1514475" cy="1514278"/>
          </a:xfrm>
          <a:prstGeom prst="rect">
            <a:avLst/>
          </a:prstGeom>
        </p:spPr>
      </p:pic>
      <p:sp>
        <p:nvSpPr>
          <p:cNvPr id="8" name="2">
            <a:extLst>
              <a:ext uri="{FF2B5EF4-FFF2-40B4-BE49-F238E27FC236}">
                <a16:creationId xmlns:a16="http://schemas.microsoft.com/office/drawing/2014/main" xmlns="" id="{88E5E567-B90E-4275-AC51-C8D58F3AA2A7}"/>
              </a:ext>
            </a:extLst>
          </p:cNvPr>
          <p:cNvSpPr/>
          <p:nvPr/>
        </p:nvSpPr>
        <p:spPr>
          <a:xfrm>
            <a:off x="3224294" y="2806577"/>
            <a:ext cx="4660749" cy="6474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3200" b="1" dirty="0">
                <a:solidFill>
                  <a:srgbClr val="002060"/>
                </a:solidFill>
                <a:cs typeface="Times New Roman" panose="02020603050405020304" pitchFamily="18" charset="0"/>
              </a:rPr>
              <a:t>A.</a:t>
            </a:r>
            <a:r>
              <a:rPr lang="vi-VN" sz="3200" b="1" dirty="0">
                <a:solidFill>
                  <a:schemeClr val="tx1"/>
                </a:solidFill>
                <a:cs typeface="Times New Roman" pitchFamily="18" charset="0"/>
              </a:rPr>
              <a:t> </a:t>
            </a:r>
            <a:r>
              <a:rPr lang="en-US" sz="3200" dirty="0" err="1">
                <a:solidFill>
                  <a:schemeClr val="tx1"/>
                </a:solidFill>
                <a:cs typeface="Times New Roman" pitchFamily="18" charset="0"/>
              </a:rPr>
              <a:t>Câu</a:t>
            </a:r>
            <a:r>
              <a:rPr lang="en-US" sz="3200" dirty="0">
                <a:solidFill>
                  <a:schemeClr val="tx1"/>
                </a:solidFill>
                <a:cs typeface="Times New Roman" pitchFamily="18" charset="0"/>
              </a:rPr>
              <a:t> </a:t>
            </a:r>
            <a:r>
              <a:rPr lang="en-US" sz="3200" dirty="0" err="1">
                <a:solidFill>
                  <a:schemeClr val="tx1"/>
                </a:solidFill>
                <a:cs typeface="Times New Roman" pitchFamily="18" charset="0"/>
              </a:rPr>
              <a:t>hỏi</a:t>
            </a:r>
            <a:r>
              <a:rPr lang="en-US" sz="3200" dirty="0">
                <a:solidFill>
                  <a:schemeClr val="tx1"/>
                </a:solidFill>
                <a:cs typeface="Times New Roman" pitchFamily="18" charset="0"/>
              </a:rPr>
              <a:t> </a:t>
            </a:r>
            <a:r>
              <a:rPr lang="en-US" sz="3200" i="1" dirty="0">
                <a:solidFill>
                  <a:schemeClr val="tx1"/>
                </a:solidFill>
                <a:cs typeface="Times New Roman" pitchFamily="18" charset="0"/>
              </a:rPr>
              <a:t>l</a:t>
            </a:r>
            <a:r>
              <a:rPr lang="vi-VN" sz="3200" i="1" dirty="0">
                <a:solidFill>
                  <a:schemeClr val="tx1"/>
                </a:solidFill>
                <a:cs typeface="Times New Roman" pitchFamily="18" charset="0"/>
              </a:rPr>
              <a:t>àm gì?</a:t>
            </a:r>
          </a:p>
        </p:txBody>
      </p:sp>
      <p:pic>
        <p:nvPicPr>
          <p:cNvPr id="9" name="Picture 8">
            <a:extLst>
              <a:ext uri="{FF2B5EF4-FFF2-40B4-BE49-F238E27FC236}">
                <a16:creationId xmlns:a16="http://schemas.microsoft.com/office/drawing/2014/main" xmlns="" id="{29116D89-5671-4377-A980-517B605BE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9819" y="5234014"/>
            <a:ext cx="1435042" cy="1434855"/>
          </a:xfrm>
          <a:prstGeom prst="rect">
            <a:avLst/>
          </a:prstGeom>
        </p:spPr>
      </p:pic>
      <p:sp>
        <p:nvSpPr>
          <p:cNvPr id="10" name="3">
            <a:extLst>
              <a:ext uri="{FF2B5EF4-FFF2-40B4-BE49-F238E27FC236}">
                <a16:creationId xmlns:a16="http://schemas.microsoft.com/office/drawing/2014/main" xmlns="" id="{64E263D4-FF99-4115-A750-399C550760EE}"/>
              </a:ext>
            </a:extLst>
          </p:cNvPr>
          <p:cNvSpPr/>
          <p:nvPr/>
        </p:nvSpPr>
        <p:spPr>
          <a:xfrm>
            <a:off x="3243212" y="5678681"/>
            <a:ext cx="4641832" cy="71742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sz="3200" b="1" dirty="0">
                <a:solidFill>
                  <a:srgbClr val="002060"/>
                </a:solidFill>
                <a:cs typeface="Times New Roman" panose="02020603050405020304" pitchFamily="18" charset="0"/>
              </a:rPr>
              <a:t>C. </a:t>
            </a:r>
            <a:r>
              <a:rPr lang="en-US" sz="3200" dirty="0" err="1">
                <a:solidFill>
                  <a:schemeClr val="tx1"/>
                </a:solidFill>
                <a:cs typeface="Times New Roman" pitchFamily="18" charset="0"/>
              </a:rPr>
              <a:t>Câu</a:t>
            </a:r>
            <a:r>
              <a:rPr lang="en-US" sz="3200" dirty="0">
                <a:solidFill>
                  <a:schemeClr val="tx1"/>
                </a:solidFill>
                <a:cs typeface="Times New Roman" pitchFamily="18" charset="0"/>
              </a:rPr>
              <a:t> </a:t>
            </a:r>
            <a:r>
              <a:rPr lang="en-US" sz="3200" dirty="0" err="1">
                <a:solidFill>
                  <a:schemeClr val="tx1"/>
                </a:solidFill>
                <a:cs typeface="Times New Roman" pitchFamily="18" charset="0"/>
              </a:rPr>
              <a:t>hỏi</a:t>
            </a:r>
            <a:r>
              <a:rPr lang="en-US" sz="3200" dirty="0">
                <a:solidFill>
                  <a:schemeClr val="tx1"/>
                </a:solidFill>
                <a:cs typeface="Times New Roman" pitchFamily="18" charset="0"/>
              </a:rPr>
              <a:t> </a:t>
            </a:r>
            <a:r>
              <a:rPr lang="en-US" sz="3200" i="1" dirty="0" err="1">
                <a:solidFill>
                  <a:schemeClr val="tx1"/>
                </a:solidFill>
                <a:cs typeface="Times New Roman" pitchFamily="18" charset="0"/>
              </a:rPr>
              <a:t>là</a:t>
            </a:r>
            <a:r>
              <a:rPr lang="en-US" sz="3200" i="1" dirty="0">
                <a:solidFill>
                  <a:schemeClr val="tx1"/>
                </a:solidFill>
                <a:cs typeface="Times New Roman" pitchFamily="18" charset="0"/>
              </a:rPr>
              <a:t> </a:t>
            </a:r>
            <a:r>
              <a:rPr lang="en-US" sz="3200" i="1" dirty="0" err="1">
                <a:solidFill>
                  <a:schemeClr val="tx1"/>
                </a:solidFill>
                <a:cs typeface="Times New Roman" pitchFamily="18" charset="0"/>
              </a:rPr>
              <a:t>gì</a:t>
            </a:r>
            <a:r>
              <a:rPr lang="en-US" sz="3200" i="1" dirty="0">
                <a:solidFill>
                  <a:schemeClr val="tx1"/>
                </a:solidFill>
                <a:cs typeface="Times New Roman" pitchFamily="18" charset="0"/>
              </a:rPr>
              <a:t>?</a:t>
            </a:r>
            <a:endParaRPr lang="vi-VN" sz="3200" i="1" dirty="0">
              <a:solidFill>
                <a:schemeClr val="tx1"/>
              </a:solidFill>
              <a:cs typeface="Times New Roman" pitchFamily="18" charset="0"/>
            </a:endParaRPr>
          </a:p>
        </p:txBody>
      </p:sp>
    </p:spTree>
    <p:extLst>
      <p:ext uri="{BB962C8B-B14F-4D97-AF65-F5344CB8AC3E}">
        <p14:creationId xmlns:p14="http://schemas.microsoft.com/office/powerpoint/2010/main" val="1769053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strVal val="#ppt_w+.3"/>
                                          </p:val>
                                        </p:tav>
                                        <p:tav tm="100000">
                                          <p:val>
                                            <p:strVal val="#ppt_w"/>
                                          </p:val>
                                        </p:tav>
                                      </p:tavLst>
                                    </p:anim>
                                    <p:anim calcmode="lin" valueType="num">
                                      <p:cBhvr>
                                        <p:cTn id="8" dur="1000" fill="hold"/>
                                        <p:tgtEl>
                                          <p:spTgt spid="4">
                                            <p:bg/>
                                          </p:spTgt>
                                        </p:tgtEl>
                                        <p:attrNameLst>
                                          <p:attrName>ppt_h</p:attrName>
                                        </p:attrNameLst>
                                      </p:cBhvr>
                                      <p:tavLst>
                                        <p:tav tm="0">
                                          <p:val>
                                            <p:strVal val="#ppt_h"/>
                                          </p:val>
                                        </p:tav>
                                        <p:tav tm="100000">
                                          <p:val>
                                            <p:strVal val="#ppt_h"/>
                                          </p:val>
                                        </p:tav>
                                      </p:tavLst>
                                    </p:anim>
                                    <p:animEffect transition="in" filter="fade">
                                      <p:cBhvr>
                                        <p:cTn id="9" dur="1000"/>
                                        <p:tgtEl>
                                          <p:spTgt spid="4">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ppt_w+.3"/>
                                          </p:val>
                                        </p:tav>
                                        <p:tav tm="100000">
                                          <p:val>
                                            <p:strVal val="#ppt_w"/>
                                          </p:val>
                                        </p:tav>
                                      </p:tavLst>
                                    </p:anim>
                                    <p:anim calcmode="lin" valueType="num">
                                      <p:cBhvr>
                                        <p:cTn id="19" dur="1000" fill="hold"/>
                                        <p:tgtEl>
                                          <p:spTgt spid="8"/>
                                        </p:tgtEl>
                                        <p:attrNameLst>
                                          <p:attrName>ppt_h</p:attrName>
                                        </p:attrNameLst>
                                      </p:cBhvr>
                                      <p:tavLst>
                                        <p:tav tm="0">
                                          <p:val>
                                            <p:strVal val="#ppt_h"/>
                                          </p:val>
                                        </p:tav>
                                        <p:tav tm="100000">
                                          <p:val>
                                            <p:strVal val="#ppt_h"/>
                                          </p:val>
                                        </p:tav>
                                      </p:tavLst>
                                    </p:anim>
                                    <p:animEffect transition="in" filter="fade">
                                      <p:cBhvr>
                                        <p:cTn id="20" dur="1000"/>
                                        <p:tgtEl>
                                          <p:spTgt spid="8"/>
                                        </p:tgtEl>
                                      </p:cBhvr>
                                    </p:animEffect>
                                  </p:childTnLst>
                                </p:cTn>
                              </p:par>
                              <p:par>
                                <p:cTn id="21" presetID="2" presetClass="entr" presetSubtype="4"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ppt_x"/>
                                          </p:val>
                                        </p:tav>
                                        <p:tav tm="100000">
                                          <p:val>
                                            <p:strVal val="#ppt_x"/>
                                          </p:val>
                                        </p:tav>
                                      </p:tavLst>
                                    </p:anim>
                                    <p:anim calcmode="lin" valueType="num">
                                      <p:cBhvr additive="base">
                                        <p:cTn id="24" dur="1000" fill="hold"/>
                                        <p:tgtEl>
                                          <p:spTgt spid="2"/>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50" presetClass="entr" presetSubtype="0" decel="10000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3"/>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par>
                                <p:cTn id="31" presetID="2" presetClass="entr" presetSubtype="4"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ppt_x"/>
                                          </p:val>
                                        </p:tav>
                                        <p:tav tm="100000">
                                          <p:val>
                                            <p:strVal val="#ppt_x"/>
                                          </p:val>
                                        </p:tav>
                                      </p:tavLst>
                                    </p:anim>
                                    <p:anim calcmode="lin" valueType="num">
                                      <p:cBhvr additive="base">
                                        <p:cTn id="34" dur="1000" fill="hold"/>
                                        <p:tgtEl>
                                          <p:spTgt spid="7"/>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50" presetClass="entr" presetSubtype="0" decel="10000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strVal val="#ppt_w+.3"/>
                                          </p:val>
                                        </p:tav>
                                        <p:tav tm="100000">
                                          <p:val>
                                            <p:strVal val="#ppt_w"/>
                                          </p:val>
                                        </p:tav>
                                      </p:tavLst>
                                    </p:anim>
                                    <p:anim calcmode="lin" valueType="num">
                                      <p:cBhvr>
                                        <p:cTn id="39" dur="1000" fill="hold"/>
                                        <p:tgtEl>
                                          <p:spTgt spid="10"/>
                                        </p:tgtEl>
                                        <p:attrNameLst>
                                          <p:attrName>ppt_h</p:attrName>
                                        </p:attrNameLst>
                                      </p:cBhvr>
                                      <p:tavLst>
                                        <p:tav tm="0">
                                          <p:val>
                                            <p:strVal val="#ppt_h"/>
                                          </p:val>
                                        </p:tav>
                                        <p:tav tm="100000">
                                          <p:val>
                                            <p:strVal val="#ppt_h"/>
                                          </p:val>
                                        </p:tav>
                                      </p:tavLst>
                                    </p:anim>
                                    <p:animEffect transition="in" filter="fade">
                                      <p:cBhvr>
                                        <p:cTn id="40" dur="1000"/>
                                        <p:tgtEl>
                                          <p:spTgt spid="10"/>
                                        </p:tgtEl>
                                      </p:cBhvr>
                                    </p:animEffect>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2"/>
                                        </p:tgtEl>
                                      </p:cBhvr>
                                    </p:animEffect>
                                    <p:animScale>
                                      <p:cBhvr>
                                        <p:cTn id="50" dur="250" autoRev="1" fill="hold"/>
                                        <p:tgtEl>
                                          <p:spTgt spid="2"/>
                                        </p:tgtEl>
                                      </p:cBhvr>
                                      <p:by x="105000" y="105000"/>
                                    </p:animScale>
                                  </p:childTnLst>
                                </p:cTn>
                              </p:par>
                            </p:childTnLst>
                          </p:cTn>
                        </p:par>
                        <p:par>
                          <p:cTn id="51" fill="hold">
                            <p:stCondLst>
                              <p:cond delay="500"/>
                            </p:stCondLst>
                            <p:childTnLst>
                              <p:par>
                                <p:cTn id="52" presetID="1" presetClass="emph" presetSubtype="2" fill="hold" nodeType="afterEffect">
                                  <p:stCondLst>
                                    <p:cond delay="0"/>
                                  </p:stCondLst>
                                  <p:childTnLst>
                                    <p:animClr clrSpc="rgb" dir="cw">
                                      <p:cBhvr>
                                        <p:cTn id="53" dur="500" fill="hold"/>
                                        <p:tgtEl>
                                          <p:spTgt spid="6"/>
                                        </p:tgtEl>
                                        <p:attrNameLst>
                                          <p:attrName>fillcolor</p:attrName>
                                        </p:attrNameLst>
                                      </p:cBhvr>
                                      <p:to>
                                        <a:srgbClr val="00B0F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7"/>
                                        </p:tgtEl>
                                      </p:cBhvr>
                                    </p:animEffect>
                                    <p:animScale>
                                      <p:cBhvr>
                                        <p:cTn id="61" dur="250" autoRev="1" fill="hold"/>
                                        <p:tgtEl>
                                          <p:spTgt spid="7"/>
                                        </p:tgtEl>
                                      </p:cBhvr>
                                      <p:by x="105000" y="105000"/>
                                    </p:animScale>
                                  </p:childTnLst>
                                </p:cTn>
                              </p:par>
                            </p:childTnLst>
                          </p:cTn>
                        </p:par>
                        <p:par>
                          <p:cTn id="62" fill="hold">
                            <p:stCondLst>
                              <p:cond delay="500"/>
                            </p:stCondLst>
                            <p:childTnLst>
                              <p:par>
                                <p:cTn id="63" presetID="1" presetClass="emph" presetSubtype="2" fill="hold" nodeType="afterEffect">
                                  <p:stCondLst>
                                    <p:cond delay="0"/>
                                  </p:stCondLst>
                                  <p:childTnLst>
                                    <p:animClr clrSpc="rgb" dir="cw">
                                      <p:cBhvr>
                                        <p:cTn id="64" dur="500" fill="hold"/>
                                        <p:tgtEl>
                                          <p:spTgt spid="8"/>
                                        </p:tgtEl>
                                        <p:attrNameLst>
                                          <p:attrName>fillcolor</p:attrName>
                                        </p:attrNameLst>
                                      </p:cBhvr>
                                      <p:to>
                                        <a:srgbClr val="FFFF00"/>
                                      </p:to>
                                    </p:animClr>
                                    <p:set>
                                      <p:cBhvr>
                                        <p:cTn id="65" dur="500" fill="hold"/>
                                        <p:tgtEl>
                                          <p:spTgt spid="8"/>
                                        </p:tgtEl>
                                        <p:attrNameLst>
                                          <p:attrName>fill.type</p:attrName>
                                        </p:attrNameLst>
                                      </p:cBhvr>
                                      <p:to>
                                        <p:strVal val="solid"/>
                                      </p:to>
                                    </p:set>
                                    <p:set>
                                      <p:cBhvr>
                                        <p:cTn id="66" dur="50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9"/>
                                        </p:tgtEl>
                                      </p:cBhvr>
                                    </p:animEffect>
                                    <p:animScale>
                                      <p:cBhvr>
                                        <p:cTn id="72" dur="250" autoRev="1" fill="hold"/>
                                        <p:tgtEl>
                                          <p:spTgt spid="9"/>
                                        </p:tgtEl>
                                      </p:cBhvr>
                                      <p:by x="105000" y="105000"/>
                                    </p:animScale>
                                  </p:childTnLst>
                                </p:cTn>
                              </p:par>
                            </p:childTnLst>
                          </p:cTn>
                        </p:par>
                        <p:par>
                          <p:cTn id="73" fill="hold">
                            <p:stCondLst>
                              <p:cond delay="500"/>
                            </p:stCondLst>
                            <p:childTnLst>
                              <p:par>
                                <p:cTn id="74" presetID="1" presetClass="emph" presetSubtype="2" fill="hold" nodeType="afterEffect">
                                  <p:stCondLst>
                                    <p:cond delay="0"/>
                                  </p:stCondLst>
                                  <p:childTnLst>
                                    <p:animClr clrSpc="rgb" dir="cw">
                                      <p:cBhvr>
                                        <p:cTn id="75" dur="500" fill="hold"/>
                                        <p:tgtEl>
                                          <p:spTgt spid="10"/>
                                        </p:tgtEl>
                                        <p:attrNameLst>
                                          <p:attrName>fillcolor</p:attrName>
                                        </p:attrNameLst>
                                      </p:cBhvr>
                                      <p:to>
                                        <a:srgbClr val="FFFF00"/>
                                      </p:to>
                                    </p:animClr>
                                    <p:set>
                                      <p:cBhvr>
                                        <p:cTn id="76" dur="500" fill="hold"/>
                                        <p:tgtEl>
                                          <p:spTgt spid="10"/>
                                        </p:tgtEl>
                                        <p:attrNameLst>
                                          <p:attrName>fill.type</p:attrName>
                                        </p:attrNameLst>
                                      </p:cBhvr>
                                      <p:to>
                                        <p:strVal val="solid"/>
                                      </p:to>
                                    </p:set>
                                    <p:set>
                                      <p:cBhvr>
                                        <p:cTn id="77" dur="500" fill="hold"/>
                                        <p:tgtEl>
                                          <p:spTgt spid="1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10"/>
                  </p:tgtEl>
                </p:cond>
              </p:nextCondLst>
            </p:seq>
          </p:childTnLst>
        </p:cTn>
      </p:par>
    </p:tnLst>
    <p:bldLst>
      <p:bldP spid="4" grpId="0" build="p" animBg="1"/>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6DCDD6F-8511-4D11-81BC-E6F2E5E078EA}"/>
              </a:ext>
            </a:extLst>
          </p:cNvPr>
          <p:cNvPicPr>
            <a:picLocks noChangeAspect="1"/>
          </p:cNvPicPr>
          <p:nvPr/>
        </p:nvPicPr>
        <p:blipFill rotWithShape="1">
          <a:blip r:embed="rId2">
            <a:extLst>
              <a:ext uri="{28A0092B-C50C-407E-A947-70E740481C1C}">
                <a14:useLocalDpi xmlns:a14="http://schemas.microsoft.com/office/drawing/2010/main" val="0"/>
              </a:ext>
            </a:extLst>
          </a:blip>
          <a:srcRect b="6383"/>
          <a:stretch/>
        </p:blipFill>
        <p:spPr>
          <a:xfrm>
            <a:off x="0" y="437745"/>
            <a:ext cx="12192000" cy="6420255"/>
          </a:xfrm>
          <a:prstGeom prst="rect">
            <a:avLst/>
          </a:prstGeom>
        </p:spPr>
      </p:pic>
      <p:sp>
        <p:nvSpPr>
          <p:cNvPr id="4" name="Speech Bubble: Rectangle with Corners Rounded 7">
            <a:extLst>
              <a:ext uri="{FF2B5EF4-FFF2-40B4-BE49-F238E27FC236}">
                <a16:creationId xmlns:a16="http://schemas.microsoft.com/office/drawing/2014/main" xmlns="" id="{0667024D-077C-41FB-84FC-D91D5651A194}"/>
              </a:ext>
            </a:extLst>
          </p:cNvPr>
          <p:cNvSpPr/>
          <p:nvPr/>
        </p:nvSpPr>
        <p:spPr>
          <a:xfrm>
            <a:off x="837516" y="983684"/>
            <a:ext cx="8100422" cy="2263099"/>
          </a:xfrm>
          <a:prstGeom prst="wedgeRoundRectCallout">
            <a:avLst>
              <a:gd name="adj1" fmla="val 69904"/>
              <a:gd name="adj2" fmla="val 16653"/>
              <a:gd name="adj3" fmla="val 16667"/>
            </a:avLst>
          </a:prstGeom>
          <a:solidFill>
            <a:schemeClr val="accent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just">
              <a:spcBef>
                <a:spcPts val="600"/>
              </a:spcBef>
            </a:pPr>
            <a:r>
              <a:rPr lang="en-US" sz="3600" dirty="0" err="1">
                <a:solidFill>
                  <a:schemeClr val="tx1"/>
                </a:solidFill>
                <a:cs typeface="Times New Roman" pitchFamily="18" charset="0"/>
              </a:rPr>
              <a:t>Cảm</a:t>
            </a:r>
            <a:r>
              <a:rPr lang="en-US" sz="3600" dirty="0">
                <a:solidFill>
                  <a:schemeClr val="tx1"/>
                </a:solidFill>
                <a:cs typeface="Times New Roman" pitchFamily="18" charset="0"/>
              </a:rPr>
              <a:t> </a:t>
            </a:r>
            <a:r>
              <a:rPr lang="en-US" sz="3600" dirty="0" err="1">
                <a:solidFill>
                  <a:schemeClr val="tx1"/>
                </a:solidFill>
                <a:cs typeface="Times New Roman" pitchFamily="18" charset="0"/>
              </a:rPr>
              <a:t>ơn</a:t>
            </a:r>
            <a:r>
              <a:rPr lang="en-US" sz="3600" dirty="0">
                <a:solidFill>
                  <a:schemeClr val="tx1"/>
                </a:solidFill>
                <a:cs typeface="Times New Roman" pitchFamily="18" charset="0"/>
              </a:rPr>
              <a:t> </a:t>
            </a:r>
            <a:r>
              <a:rPr lang="en-US" sz="3600" dirty="0" err="1">
                <a:solidFill>
                  <a:schemeClr val="tx1"/>
                </a:solidFill>
                <a:cs typeface="Times New Roman" pitchFamily="18" charset="0"/>
              </a:rPr>
              <a:t>các</a:t>
            </a:r>
            <a:r>
              <a:rPr lang="en-US" sz="3600" dirty="0">
                <a:solidFill>
                  <a:schemeClr val="tx1"/>
                </a:solidFill>
                <a:cs typeface="Times New Roman" pitchFamily="18" charset="0"/>
              </a:rPr>
              <a:t> </a:t>
            </a:r>
            <a:r>
              <a:rPr lang="en-US" sz="3600" dirty="0" err="1">
                <a:solidFill>
                  <a:schemeClr val="tx1"/>
                </a:solidFill>
                <a:cs typeface="Times New Roman" pitchFamily="18" charset="0"/>
              </a:rPr>
              <a:t>em</a:t>
            </a:r>
            <a:r>
              <a:rPr lang="en-US" sz="3600" dirty="0">
                <a:solidFill>
                  <a:schemeClr val="tx1"/>
                </a:solidFill>
                <a:cs typeface="Times New Roman" pitchFamily="18" charset="0"/>
              </a:rPr>
              <a:t> </a:t>
            </a:r>
            <a:r>
              <a:rPr lang="en-US" sz="3600" dirty="0" err="1">
                <a:solidFill>
                  <a:schemeClr val="tx1"/>
                </a:solidFill>
                <a:cs typeface="Times New Roman" pitchFamily="18" charset="0"/>
              </a:rPr>
              <a:t>đã</a:t>
            </a:r>
            <a:r>
              <a:rPr lang="en-US" sz="3600" dirty="0">
                <a:solidFill>
                  <a:schemeClr val="tx1"/>
                </a:solidFill>
                <a:cs typeface="Times New Roman" pitchFamily="18" charset="0"/>
              </a:rPr>
              <a:t> </a:t>
            </a:r>
            <a:r>
              <a:rPr lang="en-US" sz="3600" dirty="0" err="1">
                <a:solidFill>
                  <a:schemeClr val="tx1"/>
                </a:solidFill>
                <a:cs typeface="Times New Roman" pitchFamily="18" charset="0"/>
              </a:rPr>
              <a:t>giúp</a:t>
            </a:r>
            <a:r>
              <a:rPr lang="en-US" sz="3600" dirty="0">
                <a:solidFill>
                  <a:schemeClr val="tx1"/>
                </a:solidFill>
                <a:cs typeface="Times New Roman" pitchFamily="18" charset="0"/>
              </a:rPr>
              <a:t> </a:t>
            </a:r>
            <a:r>
              <a:rPr lang="en-US" sz="3600" dirty="0" err="1">
                <a:solidFill>
                  <a:schemeClr val="tx1"/>
                </a:solidFill>
                <a:cs typeface="Times New Roman" pitchFamily="18" charset="0"/>
              </a:rPr>
              <a:t>chú</a:t>
            </a:r>
            <a:r>
              <a:rPr lang="en-US" sz="3600" dirty="0">
                <a:solidFill>
                  <a:schemeClr val="tx1"/>
                </a:solidFill>
                <a:cs typeface="Times New Roman" pitchFamily="18" charset="0"/>
              </a:rPr>
              <a:t> </a:t>
            </a:r>
            <a:r>
              <a:rPr lang="en-US" sz="3600" dirty="0" err="1">
                <a:solidFill>
                  <a:schemeClr val="tx1"/>
                </a:solidFill>
                <a:cs typeface="Times New Roman" pitchFamily="18" charset="0"/>
              </a:rPr>
              <a:t>ong</a:t>
            </a:r>
            <a:r>
              <a:rPr lang="en-US" sz="3600" dirty="0">
                <a:solidFill>
                  <a:schemeClr val="tx1"/>
                </a:solidFill>
                <a:cs typeface="Times New Roman" pitchFamily="18" charset="0"/>
              </a:rPr>
              <a:t> </a:t>
            </a:r>
            <a:r>
              <a:rPr lang="en-US" sz="3600" dirty="0" err="1">
                <a:solidFill>
                  <a:schemeClr val="tx1"/>
                </a:solidFill>
                <a:cs typeface="Times New Roman" pitchFamily="18" charset="0"/>
              </a:rPr>
              <a:t>chăm</a:t>
            </a:r>
            <a:r>
              <a:rPr lang="en-US" sz="3600" dirty="0">
                <a:solidFill>
                  <a:schemeClr val="tx1"/>
                </a:solidFill>
                <a:cs typeface="Times New Roman" pitchFamily="18" charset="0"/>
              </a:rPr>
              <a:t> </a:t>
            </a:r>
            <a:r>
              <a:rPr lang="en-US" sz="3600" dirty="0" err="1">
                <a:solidFill>
                  <a:schemeClr val="tx1"/>
                </a:solidFill>
                <a:cs typeface="Times New Roman" pitchFamily="18" charset="0"/>
              </a:rPr>
              <a:t>chỉ</a:t>
            </a:r>
            <a:r>
              <a:rPr lang="en-US" sz="3600" dirty="0">
                <a:solidFill>
                  <a:schemeClr val="tx1"/>
                </a:solidFill>
                <a:cs typeface="Times New Roman" pitchFamily="18" charset="0"/>
              </a:rPr>
              <a:t> </a:t>
            </a:r>
            <a:r>
              <a:rPr lang="en-US" sz="3600" dirty="0" err="1">
                <a:solidFill>
                  <a:schemeClr val="tx1"/>
                </a:solidFill>
                <a:cs typeface="Times New Roman" pitchFamily="18" charset="0"/>
              </a:rPr>
              <a:t>tìm</a:t>
            </a:r>
            <a:r>
              <a:rPr lang="en-US" sz="3600" dirty="0">
                <a:solidFill>
                  <a:schemeClr val="tx1"/>
                </a:solidFill>
                <a:cs typeface="Times New Roman" pitchFamily="18" charset="0"/>
              </a:rPr>
              <a:t> </a:t>
            </a:r>
            <a:r>
              <a:rPr lang="en-US" sz="3600" dirty="0" err="1">
                <a:solidFill>
                  <a:schemeClr val="tx1"/>
                </a:solidFill>
                <a:cs typeface="Times New Roman" pitchFamily="18" charset="0"/>
              </a:rPr>
              <a:t>thấy</a:t>
            </a:r>
            <a:r>
              <a:rPr lang="en-US" sz="3600" dirty="0">
                <a:solidFill>
                  <a:schemeClr val="tx1"/>
                </a:solidFill>
                <a:cs typeface="Times New Roman" pitchFamily="18" charset="0"/>
              </a:rPr>
              <a:t> </a:t>
            </a:r>
            <a:r>
              <a:rPr lang="en-US" sz="3600" dirty="0" err="1">
                <a:solidFill>
                  <a:schemeClr val="tx1"/>
                </a:solidFill>
                <a:cs typeface="Times New Roman" pitchFamily="18" charset="0"/>
              </a:rPr>
              <a:t>nhiều</a:t>
            </a:r>
            <a:r>
              <a:rPr lang="en-US" sz="3600" dirty="0">
                <a:solidFill>
                  <a:schemeClr val="tx1"/>
                </a:solidFill>
                <a:cs typeface="Times New Roman" pitchFamily="18" charset="0"/>
              </a:rPr>
              <a:t> </a:t>
            </a:r>
            <a:r>
              <a:rPr lang="en-US" sz="3600" dirty="0" err="1">
                <a:solidFill>
                  <a:schemeClr val="tx1"/>
                </a:solidFill>
                <a:cs typeface="Times New Roman" pitchFamily="18" charset="0"/>
              </a:rPr>
              <a:t>bông</a:t>
            </a:r>
            <a:r>
              <a:rPr lang="en-US" sz="3600" dirty="0">
                <a:solidFill>
                  <a:schemeClr val="tx1"/>
                </a:solidFill>
                <a:cs typeface="Times New Roman" pitchFamily="18" charset="0"/>
              </a:rPr>
              <a:t> </a:t>
            </a:r>
            <a:r>
              <a:rPr lang="en-US" sz="3600" dirty="0" err="1">
                <a:solidFill>
                  <a:schemeClr val="tx1"/>
                </a:solidFill>
                <a:cs typeface="Times New Roman" pitchFamily="18" charset="0"/>
              </a:rPr>
              <a:t>hoa</a:t>
            </a:r>
            <a:r>
              <a:rPr lang="en-US" sz="3600" dirty="0">
                <a:solidFill>
                  <a:schemeClr val="tx1"/>
                </a:solidFill>
                <a:cs typeface="Times New Roman" pitchFamily="18" charset="0"/>
              </a:rPr>
              <a:t> </a:t>
            </a:r>
            <a:r>
              <a:rPr lang="en-US" sz="3600" dirty="0" err="1">
                <a:solidFill>
                  <a:schemeClr val="tx1"/>
                </a:solidFill>
                <a:cs typeface="Times New Roman" pitchFamily="18" charset="0"/>
              </a:rPr>
              <a:t>về</a:t>
            </a:r>
            <a:r>
              <a:rPr lang="en-US" sz="3600" dirty="0">
                <a:solidFill>
                  <a:schemeClr val="tx1"/>
                </a:solidFill>
                <a:cs typeface="Times New Roman" pitchFamily="18" charset="0"/>
              </a:rPr>
              <a:t> </a:t>
            </a:r>
            <a:r>
              <a:rPr lang="en-US" sz="3600" dirty="0" err="1">
                <a:solidFill>
                  <a:schemeClr val="tx1"/>
                </a:solidFill>
                <a:cs typeface="Times New Roman" pitchFamily="18" charset="0"/>
              </a:rPr>
              <a:t>làm</a:t>
            </a:r>
            <a:r>
              <a:rPr lang="en-US" sz="3600" dirty="0">
                <a:solidFill>
                  <a:schemeClr val="tx1"/>
                </a:solidFill>
                <a:cs typeface="Times New Roman" pitchFamily="18" charset="0"/>
              </a:rPr>
              <a:t> </a:t>
            </a:r>
            <a:r>
              <a:rPr lang="en-US" sz="3600" dirty="0" err="1">
                <a:solidFill>
                  <a:schemeClr val="tx1"/>
                </a:solidFill>
                <a:cs typeface="Times New Roman" pitchFamily="18" charset="0"/>
              </a:rPr>
              <a:t>mật</a:t>
            </a:r>
            <a:r>
              <a:rPr lang="en-US" sz="3600" dirty="0">
                <a:solidFill>
                  <a:schemeClr val="tx1"/>
                </a:solidFill>
                <a:cs typeface="Times New Roman" pitchFamily="18" charset="0"/>
              </a:rPr>
              <a:t> </a:t>
            </a:r>
            <a:r>
              <a:rPr lang="en-US" sz="3600" dirty="0" err="1">
                <a:solidFill>
                  <a:schemeClr val="tx1"/>
                </a:solidFill>
                <a:cs typeface="Times New Roman" pitchFamily="18" charset="0"/>
              </a:rPr>
              <a:t>ngọt</a:t>
            </a:r>
            <a:r>
              <a:rPr lang="en-US" sz="3600" dirty="0">
                <a:solidFill>
                  <a:schemeClr val="tx1"/>
                </a:solidFill>
                <a:cs typeface="Times New Roman" pitchFamily="18" charset="0"/>
              </a:rPr>
              <a:t> </a:t>
            </a:r>
            <a:r>
              <a:rPr lang="en-US" sz="3600" dirty="0" err="1">
                <a:solidFill>
                  <a:schemeClr val="tx1"/>
                </a:solidFill>
                <a:cs typeface="Times New Roman" pitchFamily="18" charset="0"/>
              </a:rPr>
              <a:t>nhé</a:t>
            </a:r>
            <a:r>
              <a:rPr lang="en-US" sz="3600" dirty="0">
                <a:solidFill>
                  <a:schemeClr val="tx1"/>
                </a:solidFill>
                <a:cs typeface="Times New Roman" pitchFamily="18" charset="0"/>
              </a:rPr>
              <a:t>!</a:t>
            </a:r>
            <a:endParaRPr lang="vi-VN" sz="3600" dirty="0">
              <a:solidFill>
                <a:schemeClr val="tx1"/>
              </a:solidFill>
              <a:cs typeface="Times New Roman" pitchFamily="18" charset="0"/>
            </a:endParaRPr>
          </a:p>
        </p:txBody>
      </p:sp>
      <p:pic>
        <p:nvPicPr>
          <p:cNvPr id="3" name="Picture 2">
            <a:extLst>
              <a:ext uri="{FF2B5EF4-FFF2-40B4-BE49-F238E27FC236}">
                <a16:creationId xmlns:a16="http://schemas.microsoft.com/office/drawing/2014/main" xmlns=""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7644" y="2213552"/>
            <a:ext cx="1428936" cy="1428750"/>
          </a:xfrm>
          <a:prstGeom prst="rect">
            <a:avLst/>
          </a:prstGeom>
        </p:spPr>
      </p:pic>
      <p:pic>
        <p:nvPicPr>
          <p:cNvPr id="5" name="Picture 4">
            <a:extLst>
              <a:ext uri="{FF2B5EF4-FFF2-40B4-BE49-F238E27FC236}">
                <a16:creationId xmlns:a16="http://schemas.microsoft.com/office/drawing/2014/main" xmlns="" id="{4B5AB01C-ECF4-4CC5-B79D-24017FBE3B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409" y="3642302"/>
            <a:ext cx="800457" cy="803910"/>
          </a:xfrm>
          <a:prstGeom prst="rect">
            <a:avLst/>
          </a:prstGeom>
        </p:spPr>
      </p:pic>
      <p:pic>
        <p:nvPicPr>
          <p:cNvPr id="7" name="Picture 6">
            <a:extLst>
              <a:ext uri="{FF2B5EF4-FFF2-40B4-BE49-F238E27FC236}">
                <a16:creationId xmlns:a16="http://schemas.microsoft.com/office/drawing/2014/main" xmlns="" id="{F632EAB9-4A8E-43A1-B56E-D62FC861A3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281" y="4039720"/>
            <a:ext cx="2016627" cy="2016365"/>
          </a:xfrm>
          <a:prstGeom prst="rect">
            <a:avLst/>
          </a:prstGeom>
        </p:spPr>
      </p:pic>
      <p:pic>
        <p:nvPicPr>
          <p:cNvPr id="8" name="Picture 7">
            <a:extLst>
              <a:ext uri="{FF2B5EF4-FFF2-40B4-BE49-F238E27FC236}">
                <a16:creationId xmlns:a16="http://schemas.microsoft.com/office/drawing/2014/main" xmlns="" id="{46FE6C30-FD3E-425E-97B6-6787FB308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5874" y="4039720"/>
            <a:ext cx="2016627" cy="2016365"/>
          </a:xfrm>
          <a:prstGeom prst="rect">
            <a:avLst/>
          </a:prstGeom>
        </p:spPr>
      </p:pic>
      <p:pic>
        <p:nvPicPr>
          <p:cNvPr id="9" name="Picture 8">
            <a:extLst>
              <a:ext uri="{FF2B5EF4-FFF2-40B4-BE49-F238E27FC236}">
                <a16:creationId xmlns:a16="http://schemas.microsoft.com/office/drawing/2014/main" xmlns="" id="{106D6C6A-4F32-4A6B-B30C-6C41E6EB16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8053" y="4039720"/>
            <a:ext cx="2016627" cy="2016365"/>
          </a:xfrm>
          <a:prstGeom prst="rect">
            <a:avLst/>
          </a:prstGeom>
        </p:spPr>
      </p:pic>
      <p:pic>
        <p:nvPicPr>
          <p:cNvPr id="10" name="Picture 9">
            <a:extLst>
              <a:ext uri="{FF2B5EF4-FFF2-40B4-BE49-F238E27FC236}">
                <a16:creationId xmlns:a16="http://schemas.microsoft.com/office/drawing/2014/main" xmlns="" id="{69B281D4-AABA-42EC-A71E-9CE55267BC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9619" y="4039720"/>
            <a:ext cx="2016627" cy="2016365"/>
          </a:xfrm>
          <a:prstGeom prst="rect">
            <a:avLst/>
          </a:prstGeom>
        </p:spPr>
      </p:pic>
      <p:pic>
        <p:nvPicPr>
          <p:cNvPr id="11" name="Picture 10">
            <a:extLst>
              <a:ext uri="{FF2B5EF4-FFF2-40B4-BE49-F238E27FC236}">
                <a16:creationId xmlns:a16="http://schemas.microsoft.com/office/drawing/2014/main" xmlns="" id="{4F68AC58-2A6A-40F4-8CA8-4F228E1AF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03" y="4039719"/>
            <a:ext cx="2016627" cy="2016365"/>
          </a:xfrm>
          <a:prstGeom prst="rect">
            <a:avLst/>
          </a:prstGeom>
        </p:spPr>
      </p:pic>
    </p:spTree>
    <p:extLst>
      <p:ext uri="{BB962C8B-B14F-4D97-AF65-F5344CB8AC3E}">
        <p14:creationId xmlns:p14="http://schemas.microsoft.com/office/powerpoint/2010/main" val="12458327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4">
                                            <p:bg/>
                                          </p:spTgt>
                                        </p:tgtEl>
                                        <p:attrNameLst>
                                          <p:attrName>style.visibility</p:attrName>
                                        </p:attrNameLst>
                                      </p:cBhvr>
                                      <p:to>
                                        <p:strVal val="visible"/>
                                      </p:to>
                                    </p:set>
                                    <p:anim calcmode="lin" valueType="num">
                                      <p:cBhvr>
                                        <p:cTn id="12" dur="500" fill="hold"/>
                                        <p:tgtEl>
                                          <p:spTgt spid="4">
                                            <p:bg/>
                                          </p:spTgt>
                                        </p:tgtEl>
                                        <p:attrNameLst>
                                          <p:attrName>ppt_w</p:attrName>
                                        </p:attrNameLst>
                                      </p:cBhvr>
                                      <p:tavLst>
                                        <p:tav tm="0">
                                          <p:val>
                                            <p:strVal val="#ppt_w+.3"/>
                                          </p:val>
                                        </p:tav>
                                        <p:tav tm="100000">
                                          <p:val>
                                            <p:strVal val="#ppt_w"/>
                                          </p:val>
                                        </p:tav>
                                      </p:tavLst>
                                    </p:anim>
                                    <p:anim calcmode="lin" valueType="num">
                                      <p:cBhvr>
                                        <p:cTn id="13" dur="500" fill="hold"/>
                                        <p:tgtEl>
                                          <p:spTgt spid="4">
                                            <p:bg/>
                                          </p:spTgt>
                                        </p:tgtEl>
                                        <p:attrNameLst>
                                          <p:attrName>ppt_h</p:attrName>
                                        </p:attrNameLst>
                                      </p:cBhvr>
                                      <p:tavLst>
                                        <p:tav tm="0">
                                          <p:val>
                                            <p:strVal val="#ppt_h"/>
                                          </p:val>
                                        </p:tav>
                                        <p:tav tm="100000">
                                          <p:val>
                                            <p:strVal val="#ppt_h"/>
                                          </p:val>
                                        </p:tav>
                                      </p:tavLst>
                                    </p:anim>
                                    <p:animEffect transition="in" filter="fade">
                                      <p:cBhvr>
                                        <p:cTn id="14" dur="500"/>
                                        <p:tgtEl>
                                          <p:spTgt spid="4">
                                            <p:bg/>
                                          </p:spTgt>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9306B73E-E889-4101-943F-C932486AC50A}" type="slidenum">
              <a:rPr lang="en-US" smtClean="0"/>
              <a:t>7</a:t>
            </a:fld>
            <a:endParaRPr lang="en-US"/>
          </a:p>
        </p:txBody>
      </p:sp>
      <p:pic>
        <p:nvPicPr>
          <p:cNvPr id="3" name="Picture 2"/>
          <p:cNvPicPr>
            <a:picLocks noChangeAspect="1"/>
          </p:cNvPicPr>
          <p:nvPr/>
        </p:nvPicPr>
        <p:blipFill rotWithShape="1">
          <a:blip r:embed="rId2"/>
          <a:srcRect l="26893" t="37973" r="30514" b="21307"/>
          <a:stretch/>
        </p:blipFill>
        <p:spPr>
          <a:xfrm>
            <a:off x="1752342" y="1524000"/>
            <a:ext cx="8687315" cy="5334000"/>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3833" b="35326"/>
          <a:stretch/>
        </p:blipFill>
        <p:spPr bwMode="auto">
          <a:xfrm>
            <a:off x="57922" y="449564"/>
            <a:ext cx="2741655" cy="107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extLst>
              <a:ext uri="{FF2B5EF4-FFF2-40B4-BE49-F238E27FC236}">
                <a16:creationId xmlns:a16="http://schemas.microsoft.com/office/drawing/2014/main" xmlns="" id="{B18C902A-F0AA-4ABB-8410-545425D354FD}"/>
              </a:ext>
            </a:extLst>
          </p:cNvPr>
          <p:cNvSpPr/>
          <p:nvPr/>
        </p:nvSpPr>
        <p:spPr>
          <a:xfrm>
            <a:off x="3571103" y="531341"/>
            <a:ext cx="5498757" cy="992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rPr>
              <a:t>ĐÓN EM</a:t>
            </a:r>
          </a:p>
        </p:txBody>
      </p:sp>
    </p:spTree>
    <p:extLst>
      <p:ext uri="{BB962C8B-B14F-4D97-AF65-F5344CB8AC3E}">
        <p14:creationId xmlns:p14="http://schemas.microsoft.com/office/powerpoint/2010/main" val="74539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2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90" y="780048"/>
            <a:ext cx="9709220" cy="52979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22971" y="3728188"/>
            <a:ext cx="4985105" cy="1025928"/>
          </a:xfrm>
          <a:prstGeom prst="rect">
            <a:avLst/>
          </a:prstGeom>
          <a:noFill/>
        </p:spPr>
        <p:txBody>
          <a:bodyPr wrap="square" lIns="121861" tIns="60931" rIns="121861" bIns="6093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867" b="1" cap="all" dirty="0" err="1">
                <a:ln w="0"/>
                <a:solidFill>
                  <a:srgbClr val="FF0000"/>
                </a:solidFill>
                <a:effectLst/>
                <a:latin typeface="+mj-lt"/>
                <a:cs typeface="Times New Roman" pitchFamily="18" charset="0"/>
              </a:rPr>
              <a:t>Luyện</a:t>
            </a:r>
            <a:r>
              <a:rPr lang="en-US" sz="5867" b="1" cap="all" dirty="0">
                <a:ln w="0"/>
                <a:solidFill>
                  <a:srgbClr val="FF0000"/>
                </a:solidFill>
                <a:effectLst>
                  <a:reflection blurRad="12700" stA="50000" endPos="50000" dist="5000" dir="5400000" sy="-100000" rotWithShape="0"/>
                </a:effectLst>
                <a:latin typeface="+mj-lt"/>
                <a:cs typeface="Times New Roman" pitchFamily="18" charset="0"/>
              </a:rPr>
              <a:t> </a:t>
            </a:r>
            <a:r>
              <a:rPr lang="en-US" sz="5867" b="1" cap="all" dirty="0" err="1">
                <a:ln w="0"/>
                <a:solidFill>
                  <a:srgbClr val="FF0000"/>
                </a:solidFill>
                <a:effectLst/>
                <a:latin typeface="+mj-lt"/>
                <a:cs typeface="Times New Roman" pitchFamily="18" charset="0"/>
              </a:rPr>
              <a:t>Đọc</a:t>
            </a:r>
            <a:endParaRPr lang="en-US" sz="5867" b="1" cap="all" dirty="0">
              <a:ln w="0"/>
              <a:solidFill>
                <a:srgbClr val="FF0000"/>
              </a:solidFill>
              <a:effectLst/>
              <a:latin typeface="+mj-lt"/>
              <a:cs typeface="Times New Roman" pitchFamily="18" charset="0"/>
            </a:endParaRPr>
          </a:p>
        </p:txBody>
      </p:sp>
    </p:spTree>
    <p:extLst>
      <p:ext uri="{BB962C8B-B14F-4D97-AF65-F5344CB8AC3E}">
        <p14:creationId xmlns:p14="http://schemas.microsoft.com/office/powerpoint/2010/main" val="2043882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0941" y="2741275"/>
            <a:ext cx="10970117" cy="1077218"/>
          </a:xfrm>
          <a:prstGeom prst="rect">
            <a:avLst/>
          </a:prstGeom>
        </p:spPr>
        <p:txBody>
          <a:bodyPr wrap="square">
            <a:spAutoFit/>
          </a:bodyPr>
          <a:lstStyle/>
          <a:p>
            <a:pPr>
              <a:spcBef>
                <a:spcPts val="600"/>
              </a:spcBef>
            </a:pPr>
            <a:r>
              <a:rPr lang="en-US" sz="3200" dirty="0">
                <a:cs typeface="Times New Roman" pitchFamily="18" charset="0"/>
              </a:rPr>
              <a:t>    </a:t>
            </a:r>
            <a:r>
              <a:rPr lang="vi-VN" sz="3200" dirty="0">
                <a:cs typeface="Times New Roman" pitchFamily="18" charset="0"/>
              </a:rPr>
              <a:t>Trường Dũng ở sát trường mầm non nên cứ tan học là Dũng qua trường mầm non đón bé Lan.</a:t>
            </a:r>
          </a:p>
        </p:txBody>
      </p:sp>
      <p:cxnSp>
        <p:nvCxnSpPr>
          <p:cNvPr id="10" name="Straight Connector 9"/>
          <p:cNvCxnSpPr/>
          <p:nvPr/>
        </p:nvCxnSpPr>
        <p:spPr>
          <a:xfrm flipH="1">
            <a:off x="7840316" y="2817525"/>
            <a:ext cx="115934" cy="410664"/>
          </a:xfrm>
          <a:prstGeom prst="line">
            <a:avLst/>
          </a:prstGeom>
          <a:noFill/>
          <a:ln w="38100" cap="flat" cmpd="sng" algn="ctr">
            <a:solidFill>
              <a:srgbClr val="FF0000"/>
            </a:solidFill>
            <a:prstDash val="solid"/>
          </a:ln>
          <a:effectLst/>
        </p:spPr>
      </p:cxnSp>
      <p:cxnSp>
        <p:nvCxnSpPr>
          <p:cNvPr id="11" name="Straight Connector 10"/>
          <p:cNvCxnSpPr/>
          <p:nvPr/>
        </p:nvCxnSpPr>
        <p:spPr>
          <a:xfrm flipH="1">
            <a:off x="10616857" y="2741275"/>
            <a:ext cx="115934" cy="410664"/>
          </a:xfrm>
          <a:prstGeom prst="line">
            <a:avLst/>
          </a:prstGeom>
          <a:noFill/>
          <a:ln w="38100" cap="flat" cmpd="sng" algn="ctr">
            <a:solidFill>
              <a:srgbClr val="FF0000"/>
            </a:solidFill>
            <a:prstDash val="solid"/>
          </a:ln>
          <a:effectLst/>
        </p:spPr>
      </p:cxnSp>
      <p:cxnSp>
        <p:nvCxnSpPr>
          <p:cNvPr id="12" name="Straight Connector 11"/>
          <p:cNvCxnSpPr/>
          <p:nvPr/>
        </p:nvCxnSpPr>
        <p:spPr>
          <a:xfrm flipH="1">
            <a:off x="7885398" y="3228189"/>
            <a:ext cx="115934" cy="410664"/>
          </a:xfrm>
          <a:prstGeom prst="line">
            <a:avLst/>
          </a:prstGeom>
          <a:noFill/>
          <a:ln w="38100" cap="flat" cmpd="sng" algn="ctr">
            <a:solidFill>
              <a:srgbClr val="FF0000"/>
            </a:solidFill>
            <a:prstDash val="solid"/>
          </a:ln>
          <a:effectLst/>
        </p:spPr>
      </p:cxnSp>
      <p:cxnSp>
        <p:nvCxnSpPr>
          <p:cNvPr id="13" name="Straight Connector 12"/>
          <p:cNvCxnSpPr/>
          <p:nvPr/>
        </p:nvCxnSpPr>
        <p:spPr>
          <a:xfrm flipH="1">
            <a:off x="7980899" y="3228189"/>
            <a:ext cx="115934" cy="410664"/>
          </a:xfrm>
          <a:prstGeom prst="line">
            <a:avLst/>
          </a:prstGeom>
          <a:noFill/>
          <a:ln w="38100" cap="flat" cmpd="sng" algn="ctr">
            <a:solidFill>
              <a:srgbClr val="FF0000"/>
            </a:solidFill>
            <a:prstDash val="solid"/>
          </a:ln>
          <a:effectLst/>
        </p:spPr>
      </p:cxnSp>
      <p:sp>
        <p:nvSpPr>
          <p:cNvPr id="16" name="Rectangle 15"/>
          <p:cNvSpPr/>
          <p:nvPr/>
        </p:nvSpPr>
        <p:spPr>
          <a:xfrm>
            <a:off x="552974" y="4181159"/>
            <a:ext cx="10760568" cy="1077218"/>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3200" kern="0" dirty="0">
                <a:solidFill>
                  <a:sysClr val="windowText" lastClr="000000"/>
                </a:solidFill>
                <a:cs typeface="Times New Roman" pitchFamily="18" charset="0"/>
              </a:rPr>
              <a:t>     </a:t>
            </a:r>
            <a:r>
              <a:rPr kumimoji="0" lang="vi-VN" sz="3200" i="0" u="none" strike="noStrike" kern="0" cap="none" spc="0" normalizeH="0" baseline="0" noProof="0" dirty="0">
                <a:ln>
                  <a:noFill/>
                </a:ln>
                <a:solidFill>
                  <a:sysClr val="windowText" lastClr="000000"/>
                </a:solidFill>
                <a:effectLst/>
                <a:uLnTx/>
                <a:uFillTx/>
                <a:cs typeface="Times New Roman" pitchFamily="18" charset="0"/>
              </a:rPr>
              <a:t>Bác bảo vệ dẫn Dũng đến chỗ t</a:t>
            </a:r>
            <a:r>
              <a:rPr kumimoji="0" lang="en-US" sz="3200" i="0" u="none" strike="noStrike" kern="0" cap="none" spc="0" normalizeH="0" baseline="0" noProof="0" dirty="0" err="1">
                <a:ln>
                  <a:noFill/>
                </a:ln>
                <a:solidFill>
                  <a:sysClr val="windowText" lastClr="000000"/>
                </a:solidFill>
                <a:effectLst/>
                <a:uLnTx/>
                <a:uFillTx/>
                <a:cs typeface="Times New Roman" pitchFamily="18" charset="0"/>
              </a:rPr>
              <a:t>rô</a:t>
            </a:r>
            <a:r>
              <a:rPr kumimoji="0" lang="vi-VN" sz="3200" i="0" u="none" strike="noStrike" kern="0" cap="none" spc="0" normalizeH="0" baseline="0" noProof="0" dirty="0">
                <a:ln>
                  <a:noFill/>
                </a:ln>
                <a:solidFill>
                  <a:sysClr val="windowText" lastClr="000000"/>
                </a:solidFill>
                <a:effectLst/>
                <a:uLnTx/>
                <a:uFillTx/>
                <a:cs typeface="Times New Roman" pitchFamily="18" charset="0"/>
              </a:rPr>
              <a:t>ng những em nhỏ chưa có người đón. </a:t>
            </a:r>
            <a:endParaRPr kumimoji="0" lang="en-US" sz="3200" i="0" u="none" strike="noStrike" kern="0" cap="none" spc="0" normalizeH="0" baseline="0" noProof="0" dirty="0">
              <a:ln>
                <a:noFill/>
              </a:ln>
              <a:solidFill>
                <a:sysClr val="windowText" lastClr="000000"/>
              </a:solidFill>
              <a:effectLst/>
              <a:uLnTx/>
              <a:uFillTx/>
            </a:endParaRPr>
          </a:p>
        </p:txBody>
      </p:sp>
      <p:cxnSp>
        <p:nvCxnSpPr>
          <p:cNvPr id="17" name="Straight Connector 16"/>
          <p:cNvCxnSpPr/>
          <p:nvPr/>
        </p:nvCxnSpPr>
        <p:spPr>
          <a:xfrm flipH="1">
            <a:off x="7151927" y="4212813"/>
            <a:ext cx="115934" cy="410664"/>
          </a:xfrm>
          <a:prstGeom prst="line">
            <a:avLst/>
          </a:prstGeom>
          <a:noFill/>
          <a:ln w="38100" cap="flat" cmpd="sng" algn="ctr">
            <a:solidFill>
              <a:srgbClr val="FF0000"/>
            </a:solidFill>
            <a:prstDash val="solid"/>
          </a:ln>
          <a:effectLst/>
        </p:spPr>
      </p:cxnSp>
      <p:cxnSp>
        <p:nvCxnSpPr>
          <p:cNvPr id="18" name="Straight Connector 17"/>
          <p:cNvCxnSpPr/>
          <p:nvPr/>
        </p:nvCxnSpPr>
        <p:spPr>
          <a:xfrm flipH="1">
            <a:off x="4179792" y="4786732"/>
            <a:ext cx="115934" cy="410664"/>
          </a:xfrm>
          <a:prstGeom prst="line">
            <a:avLst/>
          </a:prstGeom>
          <a:noFill/>
          <a:ln w="38100" cap="flat" cmpd="sng" algn="ctr">
            <a:solidFill>
              <a:srgbClr val="FF0000"/>
            </a:solidFill>
            <a:prstDash val="solid"/>
          </a:ln>
          <a:effectLst/>
        </p:spPr>
      </p:cxnSp>
      <p:cxnSp>
        <p:nvCxnSpPr>
          <p:cNvPr id="19" name="Straight Connector 18"/>
          <p:cNvCxnSpPr/>
          <p:nvPr/>
        </p:nvCxnSpPr>
        <p:spPr>
          <a:xfrm flipH="1">
            <a:off x="4266740" y="4794001"/>
            <a:ext cx="115934" cy="410664"/>
          </a:xfrm>
          <a:prstGeom prst="line">
            <a:avLst/>
          </a:prstGeom>
          <a:noFill/>
          <a:ln w="38100" cap="flat" cmpd="sng" algn="ctr">
            <a:solidFill>
              <a:srgbClr val="FF0000"/>
            </a:solidFill>
            <a:prstDash val="solid"/>
          </a:ln>
          <a:effectLst/>
        </p:spPr>
      </p:cxnSp>
      <p:sp>
        <p:nvSpPr>
          <p:cNvPr id="20" name="Flowchart: Alternate Process 19">
            <a:extLst>
              <a:ext uri="{FF2B5EF4-FFF2-40B4-BE49-F238E27FC236}">
                <a16:creationId xmlns:a16="http://schemas.microsoft.com/office/drawing/2014/main" xmlns="" id="{A7EAA81D-B001-42B6-8FB4-4EA4D413206A}"/>
              </a:ext>
            </a:extLst>
          </p:cNvPr>
          <p:cNvSpPr/>
          <p:nvPr/>
        </p:nvSpPr>
        <p:spPr>
          <a:xfrm>
            <a:off x="3600888" y="1270207"/>
            <a:ext cx="5390470" cy="94866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1"/>
                </a:solidFill>
              </a:rPr>
              <a:t>LUYỆN ĐỌC CÂU</a:t>
            </a:r>
          </a:p>
        </p:txBody>
      </p:sp>
    </p:spTree>
    <p:extLst>
      <p:ext uri="{BB962C8B-B14F-4D97-AF65-F5344CB8AC3E}">
        <p14:creationId xmlns:p14="http://schemas.microsoft.com/office/powerpoint/2010/main" val="257622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1675</TotalTime>
  <Words>1404</Words>
  <Application>Microsoft Office PowerPoint</Application>
  <PresentationFormat>Custom</PresentationFormat>
  <Paragraphs>102</Paragraphs>
  <Slides>23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UTM Avo</vt:lpstr>
      <vt:lpstr>Times New Roman</vt:lpstr>
      <vt:lpstr>Calibri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115</cp:revision>
  <dcterms:created xsi:type="dcterms:W3CDTF">2021-11-01T08:16:43Z</dcterms:created>
  <dcterms:modified xsi:type="dcterms:W3CDTF">2022-12-21T08:18:44Z</dcterms:modified>
</cp:coreProperties>
</file>