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8" r:id="rId3"/>
    <p:sldId id="256" r:id="rId4"/>
    <p:sldId id="260" r:id="rId5"/>
    <p:sldId id="282" r:id="rId6"/>
    <p:sldId id="257" r:id="rId7"/>
    <p:sldId id="271" r:id="rId8"/>
    <p:sldId id="259" r:id="rId9"/>
    <p:sldId id="275" r:id="rId10"/>
    <p:sldId id="261" r:id="rId11"/>
    <p:sldId id="276" r:id="rId12"/>
    <p:sldId id="277" r:id="rId13"/>
    <p:sldId id="272" r:id="rId14"/>
    <p:sldId id="263" r:id="rId15"/>
    <p:sldId id="278" r:id="rId16"/>
    <p:sldId id="279" r:id="rId17"/>
    <p:sldId id="273" r:id="rId18"/>
    <p:sldId id="262" r:id="rId19"/>
    <p:sldId id="280" r:id="rId20"/>
    <p:sldId id="281" r:id="rId21"/>
    <p:sldId id="265" r:id="rId22"/>
    <p:sldId id="270" r:id="rId2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svg"/><Relationship Id="rId3" Type="http://schemas.openxmlformats.org/officeDocument/2006/relationships/image" Target="../media/image53.svg"/><Relationship Id="rId7" Type="http://schemas.openxmlformats.org/officeDocument/2006/relationships/image" Target="../media/image22.svg"/><Relationship Id="rId12" Type="http://schemas.openxmlformats.org/officeDocument/2006/relationships/image" Target="../media/image56.png"/><Relationship Id="rId2" Type="http://schemas.openxmlformats.org/officeDocument/2006/relationships/image" Target="../media/image52.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20.svg"/><Relationship Id="rId15" Type="http://schemas.openxmlformats.org/officeDocument/2006/relationships/image" Target="../media/image59.png"/><Relationship Id="rId10" Type="http://schemas.openxmlformats.org/officeDocument/2006/relationships/image" Target="../media/image40.png"/><Relationship Id="rId4" Type="http://schemas.openxmlformats.org/officeDocument/2006/relationships/image" Target="../media/image19.png"/><Relationship Id="rId9" Type="http://schemas.openxmlformats.org/officeDocument/2006/relationships/image" Target="../media/image55.svg"/><Relationship Id="rId1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20.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9.sv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svg"/><Relationship Id="rId7" Type="http://schemas.openxmlformats.org/officeDocument/2006/relationships/image" Target="../media/image20.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9.sv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18.sv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svg"/><Relationship Id="rId3" Type="http://schemas.openxmlformats.org/officeDocument/2006/relationships/image" Target="../media/image62.svg"/><Relationship Id="rId7" Type="http://schemas.openxmlformats.org/officeDocument/2006/relationships/image" Target="../media/image55.svg"/><Relationship Id="rId12" Type="http://schemas.openxmlformats.org/officeDocument/2006/relationships/image" Target="../media/image67.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47.svg"/><Relationship Id="rId5" Type="http://schemas.openxmlformats.org/officeDocument/2006/relationships/image" Target="../media/image64.svg"/><Relationship Id="rId10" Type="http://schemas.openxmlformats.org/officeDocument/2006/relationships/image" Target="../media/image46.png"/><Relationship Id="rId4" Type="http://schemas.openxmlformats.org/officeDocument/2006/relationships/image" Target="../media/image63.png"/><Relationship Id="rId9" Type="http://schemas.openxmlformats.org/officeDocument/2006/relationships/image" Target="../media/image66.sv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svg"/><Relationship Id="rId3" Type="http://schemas.openxmlformats.org/officeDocument/2006/relationships/image" Target="../media/image62.svg"/><Relationship Id="rId7" Type="http://schemas.openxmlformats.org/officeDocument/2006/relationships/image" Target="../media/image55.svg"/><Relationship Id="rId12" Type="http://schemas.openxmlformats.org/officeDocument/2006/relationships/image" Target="../media/image67.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47.svg"/><Relationship Id="rId5" Type="http://schemas.openxmlformats.org/officeDocument/2006/relationships/image" Target="../media/image64.svg"/><Relationship Id="rId10" Type="http://schemas.openxmlformats.org/officeDocument/2006/relationships/image" Target="../media/image46.png"/><Relationship Id="rId4" Type="http://schemas.openxmlformats.org/officeDocument/2006/relationships/image" Target="../media/image63.png"/><Relationship Id="rId9" Type="http://schemas.openxmlformats.org/officeDocument/2006/relationships/image" Target="../media/image66.sv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svg"/><Relationship Id="rId3" Type="http://schemas.openxmlformats.org/officeDocument/2006/relationships/image" Target="../media/image62.svg"/><Relationship Id="rId7" Type="http://schemas.openxmlformats.org/officeDocument/2006/relationships/image" Target="../media/image55.svg"/><Relationship Id="rId12" Type="http://schemas.openxmlformats.org/officeDocument/2006/relationships/image" Target="../media/image67.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47.svg"/><Relationship Id="rId5" Type="http://schemas.openxmlformats.org/officeDocument/2006/relationships/image" Target="../media/image64.svg"/><Relationship Id="rId10" Type="http://schemas.openxmlformats.org/officeDocument/2006/relationships/image" Target="../media/image46.png"/><Relationship Id="rId4" Type="http://schemas.openxmlformats.org/officeDocument/2006/relationships/image" Target="../media/image63.png"/><Relationship Id="rId9" Type="http://schemas.openxmlformats.org/officeDocument/2006/relationships/image" Target="../media/image66.sv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18.svg"/></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12.svg"/><Relationship Id="rId3" Type="http://schemas.openxmlformats.org/officeDocument/2006/relationships/image" Target="../media/image70.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74.svg"/></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12.svg"/><Relationship Id="rId3" Type="http://schemas.openxmlformats.org/officeDocument/2006/relationships/image" Target="../media/image70.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12.svg"/><Relationship Id="rId3" Type="http://schemas.openxmlformats.org/officeDocument/2006/relationships/image" Target="../media/image70.svg"/><Relationship Id="rId7" Type="http://schemas.openxmlformats.org/officeDocument/2006/relationships/image" Target="../media/image72.svg"/><Relationship Id="rId12" Type="http://schemas.openxmlformats.org/officeDocument/2006/relationships/image" Target="../media/image11.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74.sv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3.svg"/><Relationship Id="rId3" Type="http://schemas.openxmlformats.org/officeDocument/2006/relationships/image" Target="../media/image66.svg"/><Relationship Id="rId7" Type="http://schemas.openxmlformats.org/officeDocument/2006/relationships/image" Target="../media/image76.svg"/><Relationship Id="rId12" Type="http://schemas.openxmlformats.org/officeDocument/2006/relationships/image" Target="../media/image42.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20.svg"/><Relationship Id="rId5" Type="http://schemas.openxmlformats.org/officeDocument/2006/relationships/image" Target="../media/image55.svg"/><Relationship Id="rId10" Type="http://schemas.openxmlformats.org/officeDocument/2006/relationships/image" Target="../media/image19.png"/><Relationship Id="rId4" Type="http://schemas.openxmlformats.org/officeDocument/2006/relationships/image" Target="../media/image54.png"/><Relationship Id="rId9" Type="http://schemas.openxmlformats.org/officeDocument/2006/relationships/image" Target="../media/image45.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svg"/><Relationship Id="rId3" Type="http://schemas.openxmlformats.org/officeDocument/2006/relationships/image" Target="../media/image25.svg"/><Relationship Id="rId7" Type="http://schemas.openxmlformats.org/officeDocument/2006/relationships/image" Target="../media/image27.svg"/><Relationship Id="rId12" Type="http://schemas.openxmlformats.org/officeDocument/2006/relationships/image" Target="../media/image30.png"/><Relationship Id="rId17" Type="http://schemas.openxmlformats.org/officeDocument/2006/relationships/image" Target="../media/image33.svg"/><Relationship Id="rId2" Type="http://schemas.openxmlformats.org/officeDocument/2006/relationships/image" Target="../media/image24.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29.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svg"/><Relationship Id="rId7" Type="http://schemas.openxmlformats.org/officeDocument/2006/relationships/image" Target="../media/image12.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5.svg"/><Relationship Id="rId5" Type="http://schemas.openxmlformats.org/officeDocument/2006/relationships/image" Target="../media/image41.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svg"/><Relationship Id="rId7" Type="http://schemas.openxmlformats.org/officeDocument/2006/relationships/image" Target="../media/image20.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9.sv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svg"/><Relationship Id="rId7" Type="http://schemas.openxmlformats.org/officeDocument/2006/relationships/image" Target="../media/image20.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9.sv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6961"/>
          <a:stretch>
            <a:fillRect/>
          </a:stretch>
        </p:blipFill>
        <p:spPr>
          <a:xfrm>
            <a:off x="15210558" y="6793988"/>
            <a:ext cx="3077442" cy="34930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73324" y="1953305"/>
            <a:ext cx="15741351" cy="6540381"/>
          </a:xfrm>
          <a:prstGeom prst="rect">
            <a:avLst/>
          </a:prstGeom>
        </p:spPr>
      </p:pic>
      <p:sp>
        <p:nvSpPr>
          <p:cNvPr id="4" name="TextBox 4"/>
          <p:cNvSpPr txBox="1"/>
          <p:nvPr/>
        </p:nvSpPr>
        <p:spPr>
          <a:xfrm>
            <a:off x="1760784" y="3428160"/>
            <a:ext cx="14766429" cy="3145028"/>
          </a:xfrm>
          <a:prstGeom prst="rect">
            <a:avLst/>
          </a:prstGeom>
        </p:spPr>
        <p:txBody>
          <a:bodyPr wrap="square" lIns="0" tIns="0" rIns="0" bIns="0" rtlCol="0" anchor="t">
            <a:spAutoFit/>
          </a:bodyPr>
          <a:lstStyle/>
          <a:p>
            <a:pPr marL="0" lvl="1" indent="0" algn="ctr">
              <a:lnSpc>
                <a:spcPct val="150000"/>
              </a:lnSpc>
            </a:pPr>
            <a:r>
              <a:rPr lang="vi-VN" sz="7200" b="1" spc="405" dirty="0">
                <a:solidFill>
                  <a:srgbClr val="2289C4"/>
                </a:solidFill>
              </a:rPr>
              <a:t>CHÀO MỪNG CÁC EM ĐẾN VỚI BÀI HỌC NGÀY HÔM NAY!</a:t>
            </a:r>
            <a:endParaRPr lang="en-US" sz="7200" b="1" u="none" spc="405" dirty="0">
              <a:solidFill>
                <a:srgbClr val="2289C4"/>
              </a:solidFill>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27851" y="-487137"/>
            <a:ext cx="3062898" cy="349546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53040">
            <a:off x="-517706" y="7083872"/>
            <a:ext cx="4127686" cy="404513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9445" t="1840" b="19243"/>
          <a:stretch>
            <a:fillRect/>
          </a:stretch>
        </p:blipFill>
        <p:spPr>
          <a:xfrm rot="5400000">
            <a:off x="-764875" y="-1282606"/>
            <a:ext cx="3008325" cy="346349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31409" y="1028700"/>
            <a:ext cx="2825182" cy="924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4" name="TextBox 4"/>
          <p:cNvSpPr txBox="1"/>
          <p:nvPr/>
        </p:nvSpPr>
        <p:spPr>
          <a:xfrm>
            <a:off x="6667500" y="678016"/>
            <a:ext cx="5257800" cy="833562"/>
          </a:xfrm>
          <a:prstGeom prst="rect">
            <a:avLst/>
          </a:prstGeom>
        </p:spPr>
        <p:txBody>
          <a:bodyPr wrap="square" lIns="0" tIns="0" rIns="0" bIns="0" rtlCol="0" anchor="t">
            <a:spAutoFit/>
          </a:bodyPr>
          <a:lstStyle/>
          <a:p>
            <a:pPr marL="0" lvl="1" indent="0" algn="l">
              <a:lnSpc>
                <a:spcPts val="6480"/>
              </a:lnSpc>
              <a:spcBef>
                <a:spcPct val="0"/>
              </a:spcBef>
            </a:pPr>
            <a:r>
              <a:rPr lang="vi-VN" sz="6400" b="1" spc="359" dirty="0">
                <a:solidFill>
                  <a:srgbClr val="FFFFFF"/>
                </a:solidFill>
              </a:rPr>
              <a:t>CHÚ THÍCH</a:t>
            </a:r>
            <a:endParaRPr lang="en-US" sz="6400" b="1" u="none" spc="359" dirty="0">
              <a:solidFill>
                <a:srgbClr val="FFFFFF"/>
              </a:solidFill>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3690" y="6376768"/>
            <a:ext cx="906510" cy="90651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8467" r="9282"/>
          <a:stretch>
            <a:fillRect/>
          </a:stretch>
        </p:blipFill>
        <p:spPr>
          <a:xfrm>
            <a:off x="1618397" y="1665114"/>
            <a:ext cx="15392400" cy="7772400"/>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08200" y="1333500"/>
            <a:ext cx="431921" cy="1421960"/>
          </a:xfrm>
          <a:prstGeom prst="rect">
            <a:avLst/>
          </a:prstGeom>
        </p:spPr>
      </p:pic>
      <p:pic>
        <p:nvPicPr>
          <p:cNvPr id="12"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4378" b="36506"/>
          <a:stretch>
            <a:fillRect/>
          </a:stretch>
        </p:blipFill>
        <p:spPr>
          <a:xfrm>
            <a:off x="-76200" y="7422839"/>
            <a:ext cx="2895600" cy="2864161"/>
          </a:xfrm>
          <a:prstGeom prst="rect">
            <a:avLst/>
          </a:prstGeom>
        </p:spPr>
      </p:pic>
      <p:pic>
        <p:nvPicPr>
          <p:cNvPr id="13"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84600" y="7581900"/>
            <a:ext cx="2402394" cy="3263014"/>
          </a:xfrm>
          <a:prstGeom prst="rect">
            <a:avLst/>
          </a:prstGeom>
        </p:spPr>
      </p:pic>
      <p:pic>
        <p:nvPicPr>
          <p:cNvPr id="14"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984600" y="0"/>
            <a:ext cx="2303400" cy="2628702"/>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l="16400" t="30800" r="18000" b="22800"/>
          <a:stretch/>
        </p:blipFill>
        <p:spPr>
          <a:xfrm>
            <a:off x="2819400" y="3175533"/>
            <a:ext cx="3124200" cy="2490081"/>
          </a:xfrm>
          <a:prstGeom prst="rect">
            <a:avLst/>
          </a:prstGeom>
        </p:spPr>
      </p:pic>
      <p:pic>
        <p:nvPicPr>
          <p:cNvPr id="16" name="Picture 15"/>
          <p:cNvPicPr>
            <a:picLocks noChangeAspect="1"/>
          </p:cNvPicPr>
          <p:nvPr/>
        </p:nvPicPr>
        <p:blipFill rotWithShape="1">
          <a:blip r:embed="rId15">
            <a:extLst>
              <a:ext uri="{28A0092B-C50C-407E-A947-70E740481C1C}">
                <a14:useLocalDpi xmlns:a14="http://schemas.microsoft.com/office/drawing/2010/main" val="0"/>
              </a:ext>
            </a:extLst>
          </a:blip>
          <a:srcRect t="13200" b="9999"/>
          <a:stretch/>
        </p:blipFill>
        <p:spPr>
          <a:xfrm>
            <a:off x="7654558" y="3314700"/>
            <a:ext cx="3371850" cy="2589581"/>
          </a:xfrm>
          <a:prstGeom prst="rect">
            <a:avLst/>
          </a:prstGeom>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9999" t="13200" r="13200" b="14800"/>
          <a:stretch/>
        </p:blipFill>
        <p:spPr>
          <a:xfrm>
            <a:off x="12426139" y="3116556"/>
            <a:ext cx="3184926" cy="2985868"/>
          </a:xfrm>
          <a:prstGeom prst="rect">
            <a:avLst/>
          </a:prstGeom>
        </p:spPr>
      </p:pic>
      <p:sp>
        <p:nvSpPr>
          <p:cNvPr id="18" name="TextBox 17"/>
          <p:cNvSpPr txBox="1"/>
          <p:nvPr/>
        </p:nvSpPr>
        <p:spPr>
          <a:xfrm>
            <a:off x="2133600" y="6359948"/>
            <a:ext cx="4495800" cy="1846659"/>
          </a:xfrm>
          <a:prstGeom prst="rect">
            <a:avLst/>
          </a:prstGeom>
          <a:noFill/>
        </p:spPr>
        <p:txBody>
          <a:bodyPr wrap="square" rtlCol="0">
            <a:spAutoFit/>
          </a:bodyPr>
          <a:lstStyle/>
          <a:p>
            <a:pPr algn="ctr">
              <a:lnSpc>
                <a:spcPct val="150000"/>
              </a:lnSpc>
            </a:pPr>
            <a:r>
              <a:rPr lang="vi-VN" sz="2800" b="1" dirty="0"/>
              <a:t>GIAN NHÀ</a:t>
            </a:r>
          </a:p>
          <a:p>
            <a:pPr algn="ctr">
              <a:lnSpc>
                <a:spcPct val="150000"/>
              </a:lnSpc>
            </a:pPr>
            <a:r>
              <a:rPr lang="vi-VN" sz="2400" dirty="0"/>
              <a:t>Một phần của nhà, có cột hoặc tường ngăn với người khác</a:t>
            </a:r>
            <a:endParaRPr lang="en-US" sz="2400" dirty="0"/>
          </a:p>
        </p:txBody>
      </p:sp>
      <p:sp>
        <p:nvSpPr>
          <p:cNvPr id="19" name="TextBox 18"/>
          <p:cNvSpPr txBox="1"/>
          <p:nvPr/>
        </p:nvSpPr>
        <p:spPr>
          <a:xfrm>
            <a:off x="7048500" y="6378235"/>
            <a:ext cx="4495800" cy="1292662"/>
          </a:xfrm>
          <a:prstGeom prst="rect">
            <a:avLst/>
          </a:prstGeom>
          <a:noFill/>
        </p:spPr>
        <p:txBody>
          <a:bodyPr wrap="square" rtlCol="0">
            <a:spAutoFit/>
          </a:bodyPr>
          <a:lstStyle/>
          <a:p>
            <a:pPr algn="ctr">
              <a:lnSpc>
                <a:spcPct val="150000"/>
              </a:lnSpc>
            </a:pPr>
            <a:r>
              <a:rPr lang="vi-VN" sz="2800" b="1" dirty="0"/>
              <a:t>PHẤT PHƠ</a:t>
            </a:r>
          </a:p>
          <a:p>
            <a:pPr algn="ctr">
              <a:lnSpc>
                <a:spcPct val="150000"/>
              </a:lnSpc>
            </a:pPr>
            <a:r>
              <a:rPr lang="vi-VN" sz="2400" dirty="0"/>
              <a:t>Bay qua bay lại theo gió</a:t>
            </a:r>
            <a:endParaRPr lang="en-US" sz="2400" dirty="0"/>
          </a:p>
        </p:txBody>
      </p:sp>
      <p:sp>
        <p:nvSpPr>
          <p:cNvPr id="20" name="TextBox 19"/>
          <p:cNvSpPr txBox="1"/>
          <p:nvPr/>
        </p:nvSpPr>
        <p:spPr>
          <a:xfrm>
            <a:off x="12048475" y="6359947"/>
            <a:ext cx="3940253" cy="1846659"/>
          </a:xfrm>
          <a:prstGeom prst="rect">
            <a:avLst/>
          </a:prstGeom>
          <a:noFill/>
        </p:spPr>
        <p:txBody>
          <a:bodyPr wrap="square" rtlCol="0">
            <a:spAutoFit/>
          </a:bodyPr>
          <a:lstStyle/>
          <a:p>
            <a:pPr algn="ctr">
              <a:lnSpc>
                <a:spcPct val="150000"/>
              </a:lnSpc>
            </a:pPr>
            <a:r>
              <a:rPr lang="vi-VN" sz="2800" b="1" dirty="0"/>
              <a:t>VƯƠNG VƯƠNG</a:t>
            </a:r>
          </a:p>
          <a:p>
            <a:pPr algn="ctr">
              <a:lnSpc>
                <a:spcPct val="150000"/>
              </a:lnSpc>
            </a:pPr>
            <a:r>
              <a:rPr lang="vi-VN" sz="2400" dirty="0"/>
              <a:t>Còn lại một ít, ở đây nghĩa là còn giữ lại nụ cười</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6" name="TextBox 6"/>
          <p:cNvSpPr txBox="1"/>
          <p:nvPr/>
        </p:nvSpPr>
        <p:spPr>
          <a:xfrm>
            <a:off x="4213210" y="432568"/>
            <a:ext cx="9790196" cy="782843"/>
          </a:xfrm>
          <a:prstGeom prst="rect">
            <a:avLst/>
          </a:prstGeom>
        </p:spPr>
        <p:txBody>
          <a:bodyPr wrap="square" lIns="0" tIns="0" rIns="0" bIns="0" rtlCol="0" anchor="t">
            <a:spAutoFit/>
          </a:bodyPr>
          <a:lstStyle/>
          <a:p>
            <a:pPr marL="0" lvl="1" indent="0" algn="ctr">
              <a:lnSpc>
                <a:spcPts val="6480"/>
              </a:lnSpc>
              <a:spcBef>
                <a:spcPct val="0"/>
              </a:spcBef>
            </a:pPr>
            <a:r>
              <a:rPr lang="vi-VN" sz="4800" b="1" spc="359" dirty="0">
                <a:solidFill>
                  <a:srgbClr val="FF0000"/>
                </a:solidFill>
              </a:rPr>
              <a:t>LUYỆN ĐỌC THEO ĐOẠN</a:t>
            </a:r>
            <a:endParaRPr lang="en-US" sz="4800" b="1" u="none" spc="35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852" t="22075"/>
          <a:stretch>
            <a:fillRect/>
          </a:stretch>
        </p:blipFill>
        <p:spPr>
          <a:xfrm>
            <a:off x="0" y="0"/>
            <a:ext cx="1972403" cy="223633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2370">
            <a:off x="16811826" y="5917698"/>
            <a:ext cx="1767302" cy="3919419"/>
          </a:xfrm>
          <a:prstGeom prst="rect">
            <a:avLst/>
          </a:prstGeom>
        </p:spPr>
      </p:pic>
      <p:pic>
        <p:nvPicPr>
          <p:cNvPr id="17"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467" r="9282"/>
          <a:stretch>
            <a:fillRect/>
          </a:stretch>
        </p:blipFill>
        <p:spPr>
          <a:xfrm>
            <a:off x="2057400" y="1333500"/>
            <a:ext cx="14101817" cy="8689766"/>
          </a:xfrm>
          <a:prstGeom prst="rect">
            <a:avLst/>
          </a:prstGeom>
        </p:spPr>
      </p:pic>
      <p:sp>
        <p:nvSpPr>
          <p:cNvPr id="19" name="TextBox 18"/>
          <p:cNvSpPr txBox="1"/>
          <p:nvPr/>
        </p:nvSpPr>
        <p:spPr>
          <a:xfrm>
            <a:off x="9657154" y="1790789"/>
            <a:ext cx="6350533" cy="7881517"/>
          </a:xfrm>
          <a:prstGeom prst="rect">
            <a:avLst/>
          </a:prstGeom>
          <a:noFill/>
        </p:spPr>
        <p:txBody>
          <a:bodyPr wrap="square" rtlCol="0">
            <a:spAutoFit/>
          </a:bodyPr>
          <a:lstStyle/>
          <a:p>
            <a:pPr>
              <a:lnSpc>
                <a:spcPct val="114000"/>
              </a:lnSpc>
            </a:pPr>
            <a:r>
              <a:rPr lang="vi-VN" sz="3000" dirty="0"/>
              <a:t>Trong giấc mơ em</a:t>
            </a:r>
          </a:p>
          <a:p>
            <a:pPr>
              <a:lnSpc>
                <a:spcPct val="114000"/>
              </a:lnSpc>
            </a:pPr>
            <a:r>
              <a:rPr lang="vi-VN" sz="3000" dirty="0"/>
              <a:t>Có gặp con cò</a:t>
            </a:r>
          </a:p>
          <a:p>
            <a:pPr>
              <a:lnSpc>
                <a:spcPct val="114000"/>
              </a:lnSpc>
            </a:pPr>
            <a:r>
              <a:rPr lang="vi-VN" sz="3000" dirty="0"/>
              <a:t>Lặn lội bờ sông?</a:t>
            </a:r>
          </a:p>
          <a:p>
            <a:pPr>
              <a:lnSpc>
                <a:spcPct val="114000"/>
              </a:lnSpc>
            </a:pPr>
            <a:r>
              <a:rPr lang="vi-VN" sz="3000" dirty="0"/>
              <a:t>Có gặp cánh bướm</a:t>
            </a:r>
          </a:p>
          <a:p>
            <a:pPr>
              <a:lnSpc>
                <a:spcPct val="114000"/>
              </a:lnSpc>
            </a:pPr>
            <a:r>
              <a:rPr lang="vi-VN" sz="3000" dirty="0"/>
              <a:t>Mênh mông, mênh mông?</a:t>
            </a:r>
          </a:p>
          <a:p>
            <a:pPr>
              <a:lnSpc>
                <a:spcPct val="114000"/>
              </a:lnSpc>
            </a:pPr>
            <a:endParaRPr lang="vi-VN" sz="3000" dirty="0"/>
          </a:p>
          <a:p>
            <a:pPr>
              <a:lnSpc>
                <a:spcPct val="114000"/>
              </a:lnSpc>
            </a:pPr>
            <a:r>
              <a:rPr lang="vi-VN" sz="3000" dirty="0"/>
              <a:t>Em ơi cứ ngủ</a:t>
            </a:r>
          </a:p>
          <a:p>
            <a:pPr>
              <a:lnSpc>
                <a:spcPct val="114000"/>
              </a:lnSpc>
            </a:pPr>
            <a:r>
              <a:rPr lang="vi-VN" sz="3000" dirty="0"/>
              <a:t>Tay anh đưa đều</a:t>
            </a:r>
          </a:p>
          <a:p>
            <a:pPr>
              <a:lnSpc>
                <a:spcPct val="114000"/>
              </a:lnSpc>
            </a:pPr>
            <a:r>
              <a:rPr lang="vi-VN" sz="3000" dirty="0"/>
              <a:t>Ba gian nhà nhỏ</a:t>
            </a:r>
          </a:p>
          <a:p>
            <a:pPr>
              <a:lnSpc>
                <a:spcPct val="114000"/>
              </a:lnSpc>
            </a:pPr>
            <a:r>
              <a:rPr lang="vi-VN" sz="3000" dirty="0"/>
              <a:t>Đầy tiếng võng kêu</a:t>
            </a:r>
          </a:p>
          <a:p>
            <a:pPr>
              <a:lnSpc>
                <a:spcPct val="114000"/>
              </a:lnSpc>
            </a:pPr>
            <a:r>
              <a:rPr lang="vi-VN" sz="3000" dirty="0"/>
              <a:t>Kẽo cà kẽo kẹt</a:t>
            </a:r>
          </a:p>
          <a:p>
            <a:pPr>
              <a:lnSpc>
                <a:spcPct val="114000"/>
              </a:lnSpc>
            </a:pPr>
            <a:r>
              <a:rPr lang="vi-VN" sz="3000" dirty="0"/>
              <a:t>		Kẽo cà kẽo kẹt</a:t>
            </a:r>
          </a:p>
          <a:p>
            <a:pPr>
              <a:lnSpc>
                <a:spcPct val="114000"/>
              </a:lnSpc>
            </a:pPr>
            <a:r>
              <a:rPr lang="vi-VN" sz="3000" dirty="0"/>
              <a:t>			Kẽo cà</a:t>
            </a:r>
          </a:p>
          <a:p>
            <a:pPr>
              <a:lnSpc>
                <a:spcPct val="114000"/>
              </a:lnSpc>
            </a:pPr>
            <a:r>
              <a:rPr lang="vi-VN" sz="3000" dirty="0"/>
              <a:t>				Kẽo kẹt...</a:t>
            </a:r>
          </a:p>
          <a:p>
            <a:pPr algn="r">
              <a:lnSpc>
                <a:spcPct val="114000"/>
              </a:lnSpc>
            </a:pPr>
            <a:r>
              <a:rPr lang="vi-VN" sz="2400" b="1" dirty="0"/>
              <a:t>TRẦN ĐĂNG KHOA</a:t>
            </a:r>
          </a:p>
        </p:txBody>
      </p:sp>
      <p:sp>
        <p:nvSpPr>
          <p:cNvPr id="9" name="TextBox 8"/>
          <p:cNvSpPr txBox="1"/>
          <p:nvPr/>
        </p:nvSpPr>
        <p:spPr>
          <a:xfrm>
            <a:off x="3894744" y="1790789"/>
            <a:ext cx="3729201" cy="2690801"/>
          </a:xfrm>
          <a:prstGeom prst="rect">
            <a:avLst/>
          </a:prstGeom>
          <a:noFill/>
        </p:spPr>
        <p:txBody>
          <a:bodyPr wrap="square" rtlCol="0">
            <a:spAutoFit/>
          </a:bodyPr>
          <a:lstStyle/>
          <a:p>
            <a:pPr>
              <a:lnSpc>
                <a:spcPct val="114000"/>
              </a:lnSpc>
            </a:pPr>
            <a:r>
              <a:rPr lang="vi-VN" sz="3000" dirty="0"/>
              <a:t>Kẽo cà kẽo kẹt</a:t>
            </a:r>
          </a:p>
          <a:p>
            <a:pPr>
              <a:lnSpc>
                <a:spcPct val="114000"/>
              </a:lnSpc>
            </a:pPr>
            <a:r>
              <a:rPr lang="vi-VN" sz="3000" dirty="0"/>
              <a:t>Kẽo cà kẽo kẹt</a:t>
            </a:r>
          </a:p>
          <a:p>
            <a:pPr>
              <a:lnSpc>
                <a:spcPct val="114000"/>
              </a:lnSpc>
            </a:pPr>
            <a:r>
              <a:rPr lang="vi-VN" sz="3000" dirty="0"/>
              <a:t>Tay em đưa đều</a:t>
            </a:r>
          </a:p>
          <a:p>
            <a:pPr>
              <a:lnSpc>
                <a:spcPct val="114000"/>
              </a:lnSpc>
            </a:pPr>
            <a:r>
              <a:rPr lang="vi-VN" sz="3000" dirty="0"/>
              <a:t>Ba gian nhà nhỏ</a:t>
            </a:r>
          </a:p>
          <a:p>
            <a:pPr>
              <a:lnSpc>
                <a:spcPct val="114000"/>
              </a:lnSpc>
            </a:pPr>
            <a:r>
              <a:rPr lang="vi-VN" sz="3000" dirty="0"/>
              <a:t>Đầy tiễng võng kêu</a:t>
            </a:r>
            <a:endParaRPr lang="en-US" sz="3000" dirty="0"/>
          </a:p>
        </p:txBody>
      </p:sp>
      <p:sp>
        <p:nvSpPr>
          <p:cNvPr id="10" name="TextBox 9"/>
          <p:cNvSpPr txBox="1"/>
          <p:nvPr/>
        </p:nvSpPr>
        <p:spPr>
          <a:xfrm>
            <a:off x="3900431" y="4991100"/>
            <a:ext cx="4807710" cy="2164503"/>
          </a:xfrm>
          <a:prstGeom prst="rect">
            <a:avLst/>
          </a:prstGeom>
          <a:noFill/>
        </p:spPr>
        <p:txBody>
          <a:bodyPr wrap="square" rtlCol="0">
            <a:spAutoFit/>
          </a:bodyPr>
          <a:lstStyle/>
          <a:p>
            <a:pPr>
              <a:lnSpc>
                <a:spcPct val="114000"/>
              </a:lnSpc>
            </a:pPr>
            <a:r>
              <a:rPr lang="vi-VN" sz="3000" dirty="0"/>
              <a:t>Kẽo cà kẽo kẹt</a:t>
            </a:r>
          </a:p>
          <a:p>
            <a:pPr>
              <a:lnSpc>
                <a:spcPct val="114000"/>
              </a:lnSpc>
            </a:pPr>
            <a:r>
              <a:rPr lang="vi-VN" sz="3000" dirty="0"/>
              <a:t>Bé Giang ngủ rồi</a:t>
            </a:r>
          </a:p>
          <a:p>
            <a:pPr>
              <a:lnSpc>
                <a:spcPct val="114000"/>
              </a:lnSpc>
            </a:pPr>
            <a:r>
              <a:rPr lang="vi-VN" sz="3000" dirty="0"/>
              <a:t>Tóc bay phất phơ</a:t>
            </a:r>
          </a:p>
          <a:p>
            <a:pPr>
              <a:lnSpc>
                <a:spcPct val="114000"/>
              </a:lnSpc>
            </a:pPr>
            <a:r>
              <a:rPr lang="vi-VN" sz="3000" dirty="0"/>
              <a:t>Vương vương nụ cười...</a:t>
            </a:r>
            <a:endParaRPr lang="en-US" sz="3000" dirty="0"/>
          </a:p>
        </p:txBody>
      </p:sp>
      <p:sp>
        <p:nvSpPr>
          <p:cNvPr id="3" name="Oval 2"/>
          <p:cNvSpPr/>
          <p:nvPr/>
        </p:nvSpPr>
        <p:spPr>
          <a:xfrm>
            <a:off x="3229202" y="1969636"/>
            <a:ext cx="533400" cy="5334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1</a:t>
            </a:r>
            <a:endParaRPr lang="en-US" sz="3200" b="1" dirty="0">
              <a:solidFill>
                <a:schemeClr val="tx1"/>
              </a:solidFill>
            </a:endParaRPr>
          </a:p>
        </p:txBody>
      </p:sp>
      <p:sp>
        <p:nvSpPr>
          <p:cNvPr id="11" name="Oval 10"/>
          <p:cNvSpPr/>
          <p:nvPr/>
        </p:nvSpPr>
        <p:spPr>
          <a:xfrm>
            <a:off x="3229202" y="5019150"/>
            <a:ext cx="533400" cy="5334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2</a:t>
            </a:r>
            <a:endParaRPr lang="en-US" sz="3200" b="1" dirty="0">
              <a:solidFill>
                <a:schemeClr val="tx1"/>
              </a:solidFill>
            </a:endParaRPr>
          </a:p>
        </p:txBody>
      </p:sp>
      <p:sp>
        <p:nvSpPr>
          <p:cNvPr id="12" name="Oval 11"/>
          <p:cNvSpPr/>
          <p:nvPr/>
        </p:nvSpPr>
        <p:spPr>
          <a:xfrm>
            <a:off x="9038757" y="1969636"/>
            <a:ext cx="533400" cy="5334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3</a:t>
            </a:r>
            <a:endParaRPr lang="en-US" sz="3200" b="1" dirty="0">
              <a:solidFill>
                <a:schemeClr val="tx1"/>
              </a:solidFill>
            </a:endParaRPr>
          </a:p>
        </p:txBody>
      </p:sp>
      <p:sp>
        <p:nvSpPr>
          <p:cNvPr id="13" name="Oval 12"/>
          <p:cNvSpPr/>
          <p:nvPr/>
        </p:nvSpPr>
        <p:spPr>
          <a:xfrm>
            <a:off x="9038757" y="5019150"/>
            <a:ext cx="533400" cy="5334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4</a:t>
            </a:r>
            <a:endParaRPr lang="en-US" sz="3200" b="1" dirty="0">
              <a:solidFill>
                <a:schemeClr val="tx1"/>
              </a:solidFill>
            </a:endParaRPr>
          </a:p>
        </p:txBody>
      </p:sp>
    </p:spTree>
    <p:extLst>
      <p:ext uri="{BB962C8B-B14F-4D97-AF65-F5344CB8AC3E}">
        <p14:creationId xmlns:p14="http://schemas.microsoft.com/office/powerpoint/2010/main" val="34575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500"/>
                                        <p:tgtEl>
                                          <p:spTgt spid="17"/>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Left)">
                                      <p:cBhvr>
                                        <p:cTn id="27" dur="500"/>
                                        <p:tgtEl>
                                          <p:spTgt spid="1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trips(downLeft)">
                                      <p:cBhvr>
                                        <p:cTn id="30" dur="500"/>
                                        <p:tgtEl>
                                          <p:spTgt spid="12"/>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9" grpId="0"/>
      <p:bldP spid="10" grpId="0"/>
      <p:bldP spid="3"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6" name="TextBox 6"/>
          <p:cNvSpPr txBox="1"/>
          <p:nvPr/>
        </p:nvSpPr>
        <p:spPr>
          <a:xfrm>
            <a:off x="4213210" y="432568"/>
            <a:ext cx="9790196" cy="782843"/>
          </a:xfrm>
          <a:prstGeom prst="rect">
            <a:avLst/>
          </a:prstGeom>
        </p:spPr>
        <p:txBody>
          <a:bodyPr wrap="square" lIns="0" tIns="0" rIns="0" bIns="0" rtlCol="0" anchor="t">
            <a:spAutoFit/>
          </a:bodyPr>
          <a:lstStyle/>
          <a:p>
            <a:pPr marL="0" lvl="1" indent="0" algn="ctr">
              <a:lnSpc>
                <a:spcPts val="6480"/>
              </a:lnSpc>
              <a:spcBef>
                <a:spcPct val="0"/>
              </a:spcBef>
            </a:pPr>
            <a:r>
              <a:rPr lang="vi-VN" sz="4800" b="1" spc="359" dirty="0">
                <a:solidFill>
                  <a:srgbClr val="FF0000"/>
                </a:solidFill>
              </a:rPr>
              <a:t>ĐỌC TOÀN BÀI</a:t>
            </a:r>
            <a:endParaRPr lang="en-US" sz="4800" b="1" u="none" spc="35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852" t="22075"/>
          <a:stretch>
            <a:fillRect/>
          </a:stretch>
        </p:blipFill>
        <p:spPr>
          <a:xfrm>
            <a:off x="0" y="0"/>
            <a:ext cx="1972403" cy="223633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2370">
            <a:off x="16811826" y="5917698"/>
            <a:ext cx="1767302" cy="3919419"/>
          </a:xfrm>
          <a:prstGeom prst="rect">
            <a:avLst/>
          </a:prstGeom>
        </p:spPr>
      </p:pic>
      <p:pic>
        <p:nvPicPr>
          <p:cNvPr id="17"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467" r="9282"/>
          <a:stretch>
            <a:fillRect/>
          </a:stretch>
        </p:blipFill>
        <p:spPr>
          <a:xfrm>
            <a:off x="2057400" y="1333500"/>
            <a:ext cx="14101817" cy="8689766"/>
          </a:xfrm>
          <a:prstGeom prst="rect">
            <a:avLst/>
          </a:prstGeom>
        </p:spPr>
      </p:pic>
      <p:sp>
        <p:nvSpPr>
          <p:cNvPr id="19" name="TextBox 18"/>
          <p:cNvSpPr txBox="1"/>
          <p:nvPr/>
        </p:nvSpPr>
        <p:spPr>
          <a:xfrm>
            <a:off x="9657154" y="1790789"/>
            <a:ext cx="6350533" cy="7881517"/>
          </a:xfrm>
          <a:prstGeom prst="rect">
            <a:avLst/>
          </a:prstGeom>
          <a:noFill/>
        </p:spPr>
        <p:txBody>
          <a:bodyPr wrap="square" rtlCol="0">
            <a:spAutoFit/>
          </a:bodyPr>
          <a:lstStyle/>
          <a:p>
            <a:pPr>
              <a:lnSpc>
                <a:spcPct val="114000"/>
              </a:lnSpc>
            </a:pPr>
            <a:r>
              <a:rPr lang="vi-VN" sz="3000" dirty="0"/>
              <a:t>Trong giấc mơ em</a:t>
            </a:r>
          </a:p>
          <a:p>
            <a:pPr>
              <a:lnSpc>
                <a:spcPct val="114000"/>
              </a:lnSpc>
            </a:pPr>
            <a:r>
              <a:rPr lang="vi-VN" sz="3000" dirty="0"/>
              <a:t>Có gặp con cò</a:t>
            </a:r>
          </a:p>
          <a:p>
            <a:pPr>
              <a:lnSpc>
                <a:spcPct val="114000"/>
              </a:lnSpc>
            </a:pPr>
            <a:r>
              <a:rPr lang="vi-VN" sz="3000" dirty="0"/>
              <a:t>Lặn lội bờ sông?</a:t>
            </a:r>
          </a:p>
          <a:p>
            <a:pPr>
              <a:lnSpc>
                <a:spcPct val="114000"/>
              </a:lnSpc>
            </a:pPr>
            <a:r>
              <a:rPr lang="vi-VN" sz="3000" dirty="0"/>
              <a:t>Có gặp cánh bướm</a:t>
            </a:r>
          </a:p>
          <a:p>
            <a:pPr>
              <a:lnSpc>
                <a:spcPct val="114000"/>
              </a:lnSpc>
            </a:pPr>
            <a:r>
              <a:rPr lang="vi-VN" sz="3000" dirty="0"/>
              <a:t>Mênh mông, mênh mông?</a:t>
            </a:r>
          </a:p>
          <a:p>
            <a:pPr>
              <a:lnSpc>
                <a:spcPct val="114000"/>
              </a:lnSpc>
            </a:pPr>
            <a:endParaRPr lang="vi-VN" sz="3000" dirty="0"/>
          </a:p>
          <a:p>
            <a:pPr>
              <a:lnSpc>
                <a:spcPct val="114000"/>
              </a:lnSpc>
            </a:pPr>
            <a:r>
              <a:rPr lang="vi-VN" sz="3000" dirty="0"/>
              <a:t>Em ơi cứ ngủ</a:t>
            </a:r>
          </a:p>
          <a:p>
            <a:pPr>
              <a:lnSpc>
                <a:spcPct val="114000"/>
              </a:lnSpc>
            </a:pPr>
            <a:r>
              <a:rPr lang="vi-VN" sz="3000" dirty="0"/>
              <a:t>Tay anh đưa đều</a:t>
            </a:r>
          </a:p>
          <a:p>
            <a:pPr>
              <a:lnSpc>
                <a:spcPct val="114000"/>
              </a:lnSpc>
            </a:pPr>
            <a:r>
              <a:rPr lang="vi-VN" sz="3000" dirty="0"/>
              <a:t>Ba gian nhà nhỏ</a:t>
            </a:r>
          </a:p>
          <a:p>
            <a:pPr>
              <a:lnSpc>
                <a:spcPct val="114000"/>
              </a:lnSpc>
            </a:pPr>
            <a:r>
              <a:rPr lang="vi-VN" sz="3000" dirty="0"/>
              <a:t>Đầy tiếng võng kêu</a:t>
            </a:r>
          </a:p>
          <a:p>
            <a:pPr>
              <a:lnSpc>
                <a:spcPct val="114000"/>
              </a:lnSpc>
            </a:pPr>
            <a:r>
              <a:rPr lang="vi-VN" sz="3000" dirty="0"/>
              <a:t>Kẽo cà kẽo kẹt</a:t>
            </a:r>
          </a:p>
          <a:p>
            <a:pPr>
              <a:lnSpc>
                <a:spcPct val="114000"/>
              </a:lnSpc>
            </a:pPr>
            <a:r>
              <a:rPr lang="vi-VN" sz="3000" dirty="0"/>
              <a:t>		Kẽo cà kẽo kẹt</a:t>
            </a:r>
          </a:p>
          <a:p>
            <a:pPr>
              <a:lnSpc>
                <a:spcPct val="114000"/>
              </a:lnSpc>
            </a:pPr>
            <a:r>
              <a:rPr lang="vi-VN" sz="3000" dirty="0"/>
              <a:t>			Kẽo cà</a:t>
            </a:r>
          </a:p>
          <a:p>
            <a:pPr>
              <a:lnSpc>
                <a:spcPct val="114000"/>
              </a:lnSpc>
            </a:pPr>
            <a:r>
              <a:rPr lang="vi-VN" sz="3000" dirty="0"/>
              <a:t>				Kẽo kẹt...</a:t>
            </a:r>
          </a:p>
          <a:p>
            <a:pPr algn="r">
              <a:lnSpc>
                <a:spcPct val="114000"/>
              </a:lnSpc>
            </a:pPr>
            <a:r>
              <a:rPr lang="vi-VN" sz="2400" b="1" dirty="0"/>
              <a:t>TRẦN ĐĂNG KHOA</a:t>
            </a:r>
          </a:p>
        </p:txBody>
      </p:sp>
      <p:sp>
        <p:nvSpPr>
          <p:cNvPr id="9" name="TextBox 8"/>
          <p:cNvSpPr txBox="1"/>
          <p:nvPr/>
        </p:nvSpPr>
        <p:spPr>
          <a:xfrm>
            <a:off x="3894744" y="1790789"/>
            <a:ext cx="3729201" cy="2690801"/>
          </a:xfrm>
          <a:prstGeom prst="rect">
            <a:avLst/>
          </a:prstGeom>
          <a:noFill/>
        </p:spPr>
        <p:txBody>
          <a:bodyPr wrap="square" rtlCol="0">
            <a:spAutoFit/>
          </a:bodyPr>
          <a:lstStyle/>
          <a:p>
            <a:pPr>
              <a:lnSpc>
                <a:spcPct val="114000"/>
              </a:lnSpc>
            </a:pPr>
            <a:r>
              <a:rPr lang="vi-VN" sz="3000" dirty="0"/>
              <a:t>Kẽo cà kẽo kẹt</a:t>
            </a:r>
          </a:p>
          <a:p>
            <a:pPr>
              <a:lnSpc>
                <a:spcPct val="114000"/>
              </a:lnSpc>
            </a:pPr>
            <a:r>
              <a:rPr lang="vi-VN" sz="3000" dirty="0"/>
              <a:t>Kẽo cà kẽo kẹt</a:t>
            </a:r>
          </a:p>
          <a:p>
            <a:pPr>
              <a:lnSpc>
                <a:spcPct val="114000"/>
              </a:lnSpc>
            </a:pPr>
            <a:r>
              <a:rPr lang="vi-VN" sz="3000" dirty="0"/>
              <a:t>Tay em đưa đều</a:t>
            </a:r>
          </a:p>
          <a:p>
            <a:pPr>
              <a:lnSpc>
                <a:spcPct val="114000"/>
              </a:lnSpc>
            </a:pPr>
            <a:r>
              <a:rPr lang="vi-VN" sz="3000" dirty="0"/>
              <a:t>Ba gian nhà nhỏ</a:t>
            </a:r>
          </a:p>
          <a:p>
            <a:pPr>
              <a:lnSpc>
                <a:spcPct val="114000"/>
              </a:lnSpc>
            </a:pPr>
            <a:r>
              <a:rPr lang="vi-VN" sz="3000" dirty="0"/>
              <a:t>Đầy tiễng võng kêu</a:t>
            </a:r>
            <a:endParaRPr lang="en-US" sz="3000" dirty="0"/>
          </a:p>
        </p:txBody>
      </p:sp>
      <p:sp>
        <p:nvSpPr>
          <p:cNvPr id="10" name="TextBox 9"/>
          <p:cNvSpPr txBox="1"/>
          <p:nvPr/>
        </p:nvSpPr>
        <p:spPr>
          <a:xfrm>
            <a:off x="3900431" y="4991100"/>
            <a:ext cx="4807710" cy="2164503"/>
          </a:xfrm>
          <a:prstGeom prst="rect">
            <a:avLst/>
          </a:prstGeom>
          <a:noFill/>
        </p:spPr>
        <p:txBody>
          <a:bodyPr wrap="square" rtlCol="0">
            <a:spAutoFit/>
          </a:bodyPr>
          <a:lstStyle/>
          <a:p>
            <a:pPr>
              <a:lnSpc>
                <a:spcPct val="114000"/>
              </a:lnSpc>
            </a:pPr>
            <a:r>
              <a:rPr lang="vi-VN" sz="3000" dirty="0"/>
              <a:t>Kẽo cà kẽo kẹt</a:t>
            </a:r>
          </a:p>
          <a:p>
            <a:pPr>
              <a:lnSpc>
                <a:spcPct val="114000"/>
              </a:lnSpc>
            </a:pPr>
            <a:r>
              <a:rPr lang="vi-VN" sz="3000" dirty="0"/>
              <a:t>Bé Giang ngủ rồi</a:t>
            </a:r>
          </a:p>
          <a:p>
            <a:pPr>
              <a:lnSpc>
                <a:spcPct val="114000"/>
              </a:lnSpc>
            </a:pPr>
            <a:r>
              <a:rPr lang="vi-VN" sz="3000" dirty="0"/>
              <a:t>Tóc bay phất phơ</a:t>
            </a:r>
          </a:p>
          <a:p>
            <a:pPr>
              <a:lnSpc>
                <a:spcPct val="114000"/>
              </a:lnSpc>
            </a:pPr>
            <a:r>
              <a:rPr lang="vi-VN" sz="3000" dirty="0"/>
              <a:t>Vương vương nụ cười...</a:t>
            </a:r>
            <a:endParaRPr lang="en-US" sz="3000" dirty="0"/>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3945" y="7615029"/>
            <a:ext cx="3810000" cy="1948810"/>
          </a:xfrm>
          <a:prstGeom prst="rect">
            <a:avLst/>
          </a:prstGeom>
        </p:spPr>
      </p:pic>
    </p:spTree>
    <p:extLst>
      <p:ext uri="{BB962C8B-B14F-4D97-AF65-F5344CB8AC3E}">
        <p14:creationId xmlns:p14="http://schemas.microsoft.com/office/powerpoint/2010/main" val="259172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strVal val="#ppt_w*0.70"/>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Effect transition="in" filter="fade">
                                      <p:cBhvr>
                                        <p:cTn id="24" dur="1000"/>
                                        <p:tgtEl>
                                          <p:spTgt spid="19"/>
                                        </p:tgtEl>
                                      </p:cBhvr>
                                    </p:animEffect>
                                  </p:childTnLst>
                                </p:cTn>
                              </p:par>
                              <p:par>
                                <p:cTn id="25" presetID="55"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5"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3436" b="3436"/>
          <a:stretch>
            <a:fillRect/>
          </a:stretch>
        </p:blipFill>
        <p:spPr>
          <a:xfrm rot="-10800000" flipV="1">
            <a:off x="0" y="6746628"/>
            <a:ext cx="3603432" cy="35403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3287">
            <a:off x="1000035" y="7894931"/>
            <a:ext cx="3035927" cy="99357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84834" y="8157613"/>
            <a:ext cx="2948932" cy="2948932"/>
          </a:xfrm>
          <a:prstGeom prst="rect">
            <a:avLst/>
          </a:prstGeom>
        </p:spPr>
      </p:pic>
      <p:sp>
        <p:nvSpPr>
          <p:cNvPr id="8" name="TextBox 8"/>
          <p:cNvSpPr txBox="1"/>
          <p:nvPr/>
        </p:nvSpPr>
        <p:spPr>
          <a:xfrm>
            <a:off x="2029211" y="2501940"/>
            <a:ext cx="13997737" cy="1065676"/>
          </a:xfrm>
          <a:prstGeom prst="rect">
            <a:avLst/>
          </a:prstGeom>
        </p:spPr>
        <p:txBody>
          <a:bodyPr lIns="0" tIns="0" rIns="0" bIns="0" rtlCol="0" anchor="t">
            <a:spAutoFit/>
          </a:bodyPr>
          <a:lstStyle/>
          <a:p>
            <a:pPr marL="0" lvl="0" indent="0" algn="ctr">
              <a:lnSpc>
                <a:spcPts val="7765"/>
              </a:lnSpc>
              <a:spcBef>
                <a:spcPct val="0"/>
              </a:spcBef>
            </a:pPr>
            <a:r>
              <a:rPr lang="vi-VN" sz="9600" b="1" spc="431" dirty="0">
                <a:solidFill>
                  <a:srgbClr val="FFFFFF"/>
                </a:solidFill>
              </a:rPr>
              <a:t>ĐỌC HIỂU</a:t>
            </a:r>
            <a:endParaRPr lang="en-US" sz="9600" b="1" u="none" spc="431" dirty="0">
              <a:solidFill>
                <a:srgbClr val="FFFFFF"/>
              </a:solidFill>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2669317" y="2198589"/>
            <a:ext cx="1710386" cy="11994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3630711" y="2198589"/>
            <a:ext cx="1710386" cy="1199408"/>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t="19600" b="24400"/>
          <a:stretch/>
        </p:blipFill>
        <p:spPr>
          <a:xfrm>
            <a:off x="4191000" y="4381500"/>
            <a:ext cx="9933214" cy="5562600"/>
          </a:xfrm>
          <a:prstGeom prst="rect">
            <a:avLst/>
          </a:prstGeom>
        </p:spPr>
      </p:pic>
    </p:spTree>
    <p:extLst>
      <p:ext uri="{BB962C8B-B14F-4D97-AF65-F5344CB8AC3E}">
        <p14:creationId xmlns:p14="http://schemas.microsoft.com/office/powerpoint/2010/main" val="74308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89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9445" t="1840" b="19243"/>
          <a:stretch>
            <a:fillRect/>
          </a:stretch>
        </p:blipFill>
        <p:spPr>
          <a:xfrm>
            <a:off x="0" y="7369329"/>
            <a:ext cx="3008325" cy="346349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0338"/>
          <a:stretch>
            <a:fillRect/>
          </a:stretch>
        </p:blipFill>
        <p:spPr>
          <a:xfrm>
            <a:off x="15592803" y="7369329"/>
            <a:ext cx="2695197" cy="291767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87884" y="4215299"/>
            <a:ext cx="787088" cy="804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0380" y="4338856"/>
            <a:ext cx="787088" cy="8046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74142" y="-424061"/>
            <a:ext cx="2313858" cy="231385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36764"/>
          <a:stretch>
            <a:fillRect/>
          </a:stretch>
        </p:blipFill>
        <p:spPr>
          <a:xfrm>
            <a:off x="0" y="0"/>
            <a:ext cx="2181593" cy="1889797"/>
          </a:xfrm>
          <a:prstGeom prst="rect">
            <a:avLst/>
          </a:prstGeom>
        </p:spPr>
      </p:pic>
      <p:grpSp>
        <p:nvGrpSpPr>
          <p:cNvPr id="11" name="Group 11"/>
          <p:cNvGrpSpPr/>
          <p:nvPr/>
        </p:nvGrpSpPr>
        <p:grpSpPr>
          <a:xfrm>
            <a:off x="2457980" y="847774"/>
            <a:ext cx="13516162" cy="2204773"/>
            <a:chOff x="0" y="0"/>
            <a:chExt cx="2359045" cy="408940"/>
          </a:xfrm>
        </p:grpSpPr>
        <p:sp>
          <p:nvSpPr>
            <p:cNvPr id="12" name="Freeform 12"/>
            <p:cNvSpPr/>
            <p:nvPr/>
          </p:nvSpPr>
          <p:spPr>
            <a:xfrm>
              <a:off x="-2540" y="0"/>
              <a:ext cx="2365395" cy="408940"/>
            </a:xfrm>
            <a:custGeom>
              <a:avLst/>
              <a:gdLst/>
              <a:ahLst/>
              <a:cxnLst/>
              <a:rect l="l" t="t" r="r" b="b"/>
              <a:pathLst>
                <a:path w="2365395" h="408940">
                  <a:moveTo>
                    <a:pt x="2249825" y="204470"/>
                  </a:moveTo>
                  <a:lnTo>
                    <a:pt x="2353965" y="60960"/>
                  </a:lnTo>
                  <a:cubicBezTo>
                    <a:pt x="2362855" y="49530"/>
                    <a:pt x="2364125" y="34290"/>
                    <a:pt x="2356505" y="21590"/>
                  </a:cubicBezTo>
                  <a:cubicBezTo>
                    <a:pt x="2348885" y="8890"/>
                    <a:pt x="2337455" y="0"/>
                    <a:pt x="2323485"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324755" y="408940"/>
                  </a:lnTo>
                  <a:cubicBezTo>
                    <a:pt x="2338725" y="408940"/>
                    <a:pt x="2352695" y="401320"/>
                    <a:pt x="2359045" y="388620"/>
                  </a:cubicBezTo>
                  <a:cubicBezTo>
                    <a:pt x="2365395" y="375920"/>
                    <a:pt x="2364125" y="360680"/>
                    <a:pt x="2356505" y="349250"/>
                  </a:cubicBezTo>
                  <a:lnTo>
                    <a:pt x="2249825" y="204470"/>
                  </a:lnTo>
                  <a:close/>
                </a:path>
              </a:pathLst>
            </a:custGeom>
            <a:solidFill>
              <a:srgbClr val="FA5490"/>
            </a:solidFill>
          </p:spPr>
        </p:sp>
      </p:grpSp>
      <p:pic>
        <p:nvPicPr>
          <p:cNvPr id="20"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3090264" y="3695700"/>
            <a:ext cx="12420600" cy="5715000"/>
          </a:xfrm>
          <a:prstGeom prst="rect">
            <a:avLst/>
          </a:prstGeom>
        </p:spPr>
      </p:pic>
      <p:sp>
        <p:nvSpPr>
          <p:cNvPr id="21" name="Rectangle 20"/>
          <p:cNvSpPr/>
          <p:nvPr/>
        </p:nvSpPr>
        <p:spPr>
          <a:xfrm>
            <a:off x="3393148" y="735635"/>
            <a:ext cx="11631274" cy="2308324"/>
          </a:xfrm>
          <a:prstGeom prst="rect">
            <a:avLst/>
          </a:prstGeom>
        </p:spPr>
        <p:txBody>
          <a:bodyPr wrap="square">
            <a:spAutoFit/>
          </a:bodyPr>
          <a:lstStyle/>
          <a:p>
            <a:pPr marR="0" lvl="0" algn="just">
              <a:lnSpc>
                <a:spcPct val="150000"/>
              </a:lnSpc>
              <a:spcBef>
                <a:spcPts val="0"/>
              </a:spcBef>
              <a:spcAft>
                <a:spcPts val="600"/>
              </a:spcAft>
            </a:pPr>
            <a:r>
              <a:rPr lang="vi-VN" sz="4800" b="1" i="1" dirty="0">
                <a:solidFill>
                  <a:srgbClr val="000000"/>
                </a:solidFill>
                <a:ea typeface="Arial" panose="020B0604020202020204" pitchFamily="34" charset="0"/>
                <a:cs typeface="Times New Roman" panose="02020603050405020304" pitchFamily="18" charset="0"/>
              </a:rPr>
              <a:t>1. Tiếng võng kêu cho biết bạn nhỏ trong bài thơ đang làm gì?</a:t>
            </a:r>
            <a:endParaRPr lang="en-US" sz="4800" b="1" i="1" dirty="0">
              <a:effectLst/>
              <a:ea typeface="Arial" panose="020B0604020202020204" pitchFamily="34" charset="0"/>
              <a:cs typeface="Times New Roman" panose="02020603050405020304" pitchFamily="18" charset="0"/>
            </a:endParaRPr>
          </a:p>
        </p:txBody>
      </p:sp>
      <p:sp>
        <p:nvSpPr>
          <p:cNvPr id="22" name="Rectangle 21"/>
          <p:cNvSpPr/>
          <p:nvPr/>
        </p:nvSpPr>
        <p:spPr>
          <a:xfrm>
            <a:off x="4231348" y="5372100"/>
            <a:ext cx="9954874" cy="1738296"/>
          </a:xfrm>
          <a:prstGeom prst="rect">
            <a:avLst/>
          </a:prstGeom>
        </p:spPr>
        <p:txBody>
          <a:bodyPr wrap="square">
            <a:spAutoFit/>
          </a:bodyPr>
          <a:lstStyle/>
          <a:p>
            <a:pPr marL="571500" marR="0" lvl="0" indent="-571500" algn="just">
              <a:lnSpc>
                <a:spcPct val="150000"/>
              </a:lnSpc>
              <a:spcBef>
                <a:spcPts val="0"/>
              </a:spcBef>
              <a:spcAft>
                <a:spcPts val="600"/>
              </a:spcAft>
              <a:buFont typeface="Symbol" panose="05050102010706020507" pitchFamily="18" charset="2"/>
              <a:buChar char="Þ"/>
            </a:pPr>
            <a:r>
              <a:rPr lang="vi-VN" sz="3800" dirty="0">
                <a:solidFill>
                  <a:srgbClr val="000000"/>
                </a:solidFill>
                <a:ea typeface="Arial" panose="020B0604020202020204" pitchFamily="34" charset="0"/>
                <a:cs typeface="Times New Roman" panose="02020603050405020304" pitchFamily="18" charset="0"/>
              </a:rPr>
              <a:t>Tiếng võng kêu cho biết bạn nhỏ trong bài thơ đang đưa võng cho em bé ngủ.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289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9445" t="1840" b="19243"/>
          <a:stretch>
            <a:fillRect/>
          </a:stretch>
        </p:blipFill>
        <p:spPr>
          <a:xfrm>
            <a:off x="0" y="7369329"/>
            <a:ext cx="3008325" cy="346349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0338"/>
          <a:stretch>
            <a:fillRect/>
          </a:stretch>
        </p:blipFill>
        <p:spPr>
          <a:xfrm>
            <a:off x="15592803" y="7369329"/>
            <a:ext cx="2695197" cy="291767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87884" y="4215299"/>
            <a:ext cx="787088" cy="804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0380" y="4338856"/>
            <a:ext cx="787088" cy="8046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74142" y="-424061"/>
            <a:ext cx="2313858" cy="231385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36764"/>
          <a:stretch>
            <a:fillRect/>
          </a:stretch>
        </p:blipFill>
        <p:spPr>
          <a:xfrm>
            <a:off x="0" y="0"/>
            <a:ext cx="2181593" cy="1889797"/>
          </a:xfrm>
          <a:prstGeom prst="rect">
            <a:avLst/>
          </a:prstGeom>
        </p:spPr>
      </p:pic>
      <p:grpSp>
        <p:nvGrpSpPr>
          <p:cNvPr id="11" name="Group 11"/>
          <p:cNvGrpSpPr/>
          <p:nvPr/>
        </p:nvGrpSpPr>
        <p:grpSpPr>
          <a:xfrm>
            <a:off x="2457980" y="847774"/>
            <a:ext cx="13516162" cy="2204773"/>
            <a:chOff x="0" y="0"/>
            <a:chExt cx="2359045" cy="408940"/>
          </a:xfrm>
        </p:grpSpPr>
        <p:sp>
          <p:nvSpPr>
            <p:cNvPr id="12" name="Freeform 12"/>
            <p:cNvSpPr/>
            <p:nvPr/>
          </p:nvSpPr>
          <p:spPr>
            <a:xfrm>
              <a:off x="-2540" y="0"/>
              <a:ext cx="2365395" cy="408940"/>
            </a:xfrm>
            <a:custGeom>
              <a:avLst/>
              <a:gdLst/>
              <a:ahLst/>
              <a:cxnLst/>
              <a:rect l="l" t="t" r="r" b="b"/>
              <a:pathLst>
                <a:path w="2365395" h="408940">
                  <a:moveTo>
                    <a:pt x="2249825" y="204470"/>
                  </a:moveTo>
                  <a:lnTo>
                    <a:pt x="2353965" y="60960"/>
                  </a:lnTo>
                  <a:cubicBezTo>
                    <a:pt x="2362855" y="49530"/>
                    <a:pt x="2364125" y="34290"/>
                    <a:pt x="2356505" y="21590"/>
                  </a:cubicBezTo>
                  <a:cubicBezTo>
                    <a:pt x="2348885" y="8890"/>
                    <a:pt x="2337455" y="0"/>
                    <a:pt x="2323485"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324755" y="408940"/>
                  </a:lnTo>
                  <a:cubicBezTo>
                    <a:pt x="2338725" y="408940"/>
                    <a:pt x="2352695" y="401320"/>
                    <a:pt x="2359045" y="388620"/>
                  </a:cubicBezTo>
                  <a:cubicBezTo>
                    <a:pt x="2365395" y="375920"/>
                    <a:pt x="2364125" y="360680"/>
                    <a:pt x="2356505" y="349250"/>
                  </a:cubicBezTo>
                  <a:lnTo>
                    <a:pt x="2249825" y="204470"/>
                  </a:lnTo>
                  <a:close/>
                </a:path>
              </a:pathLst>
            </a:custGeom>
            <a:solidFill>
              <a:srgbClr val="FA5490"/>
            </a:solidFill>
          </p:spPr>
        </p:sp>
      </p:grpSp>
      <p:pic>
        <p:nvPicPr>
          <p:cNvPr id="20"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3090264" y="3695700"/>
            <a:ext cx="12420600" cy="5715000"/>
          </a:xfrm>
          <a:prstGeom prst="rect">
            <a:avLst/>
          </a:prstGeom>
        </p:spPr>
      </p:pic>
      <p:sp>
        <p:nvSpPr>
          <p:cNvPr id="21" name="Rectangle 20"/>
          <p:cNvSpPr/>
          <p:nvPr/>
        </p:nvSpPr>
        <p:spPr>
          <a:xfrm>
            <a:off x="3393148" y="735635"/>
            <a:ext cx="11631274" cy="2188997"/>
          </a:xfrm>
          <a:prstGeom prst="rect">
            <a:avLst/>
          </a:prstGeom>
        </p:spPr>
        <p:txBody>
          <a:bodyPr wrap="square">
            <a:spAutoFit/>
          </a:bodyPr>
          <a:lstStyle/>
          <a:p>
            <a:pPr marR="0" lvl="0" algn="just">
              <a:lnSpc>
                <a:spcPct val="150000"/>
              </a:lnSpc>
              <a:spcBef>
                <a:spcPts val="0"/>
              </a:spcBef>
              <a:spcAft>
                <a:spcPts val="600"/>
              </a:spcAft>
            </a:pPr>
            <a:r>
              <a:rPr lang="vi-VN" sz="4800" b="1" i="1" dirty="0">
                <a:solidFill>
                  <a:srgbClr val="000000"/>
                </a:solidFill>
                <a:ea typeface="Arial" panose="020B0604020202020204" pitchFamily="34" charset="0"/>
                <a:cs typeface="Times New Roman" panose="02020603050405020304" pitchFamily="18" charset="0"/>
              </a:rPr>
              <a:t>2. Tìm những hình ảnh cho thấy bé Giang đang ngủ rất đáng yêu.</a:t>
            </a:r>
            <a:endParaRPr lang="en-US" sz="4800" b="1" i="1" dirty="0">
              <a:effectLst/>
              <a:ea typeface="Arial" panose="020B0604020202020204" pitchFamily="34" charset="0"/>
              <a:cs typeface="Times New Roman" panose="02020603050405020304" pitchFamily="18" charset="0"/>
            </a:endParaRPr>
          </a:p>
        </p:txBody>
      </p:sp>
      <p:sp>
        <p:nvSpPr>
          <p:cNvPr id="22" name="Rectangle 21"/>
          <p:cNvSpPr/>
          <p:nvPr/>
        </p:nvSpPr>
        <p:spPr>
          <a:xfrm>
            <a:off x="3856859" y="4838700"/>
            <a:ext cx="10703852" cy="2723823"/>
          </a:xfrm>
          <a:prstGeom prst="rect">
            <a:avLst/>
          </a:prstGeom>
        </p:spPr>
        <p:txBody>
          <a:bodyPr wrap="square">
            <a:spAutoFit/>
          </a:bodyPr>
          <a:lstStyle/>
          <a:p>
            <a:pPr marL="571500" marR="0" lvl="0" indent="-571500" algn="just">
              <a:lnSpc>
                <a:spcPct val="150000"/>
              </a:lnSpc>
              <a:spcBef>
                <a:spcPts val="0"/>
              </a:spcBef>
              <a:spcAft>
                <a:spcPts val="600"/>
              </a:spcAft>
              <a:buFont typeface="Symbol" panose="05050102010706020507" pitchFamily="18" charset="2"/>
              <a:buChar char="Þ"/>
            </a:pPr>
            <a:r>
              <a:rPr lang="vi-VN" sz="3800" dirty="0">
                <a:solidFill>
                  <a:srgbClr val="000000"/>
                </a:solidFill>
                <a:ea typeface="Arial" panose="020B0604020202020204" pitchFamily="34" charset="0"/>
                <a:cs typeface="Times New Roman" panose="02020603050405020304" pitchFamily="18" charset="0"/>
              </a:rPr>
              <a:t>Những hình ảnh cho thấy bé Giang đang ngủ rất đáng yêu: tóc bay phơ phất, vương vương nụ cười.</a:t>
            </a:r>
          </a:p>
        </p:txBody>
      </p:sp>
    </p:spTree>
    <p:extLst>
      <p:ext uri="{BB962C8B-B14F-4D97-AF65-F5344CB8AC3E}">
        <p14:creationId xmlns:p14="http://schemas.microsoft.com/office/powerpoint/2010/main" val="32299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89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9445" t="1840" b="19243"/>
          <a:stretch>
            <a:fillRect/>
          </a:stretch>
        </p:blipFill>
        <p:spPr>
          <a:xfrm>
            <a:off x="0" y="7369329"/>
            <a:ext cx="3008325" cy="346349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0338"/>
          <a:stretch>
            <a:fillRect/>
          </a:stretch>
        </p:blipFill>
        <p:spPr>
          <a:xfrm>
            <a:off x="15592803" y="7369329"/>
            <a:ext cx="2695197" cy="291767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87884" y="4215299"/>
            <a:ext cx="787088" cy="80464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0380" y="4338856"/>
            <a:ext cx="787088" cy="8046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74142" y="-424061"/>
            <a:ext cx="2313858" cy="231385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36764"/>
          <a:stretch>
            <a:fillRect/>
          </a:stretch>
        </p:blipFill>
        <p:spPr>
          <a:xfrm>
            <a:off x="0" y="0"/>
            <a:ext cx="2181593" cy="1889797"/>
          </a:xfrm>
          <a:prstGeom prst="rect">
            <a:avLst/>
          </a:prstGeom>
        </p:spPr>
      </p:pic>
      <p:grpSp>
        <p:nvGrpSpPr>
          <p:cNvPr id="11" name="Group 11"/>
          <p:cNvGrpSpPr/>
          <p:nvPr/>
        </p:nvGrpSpPr>
        <p:grpSpPr>
          <a:xfrm>
            <a:off x="2457980" y="847774"/>
            <a:ext cx="13516162" cy="2204773"/>
            <a:chOff x="0" y="0"/>
            <a:chExt cx="2359045" cy="408940"/>
          </a:xfrm>
        </p:grpSpPr>
        <p:sp>
          <p:nvSpPr>
            <p:cNvPr id="12" name="Freeform 12"/>
            <p:cNvSpPr/>
            <p:nvPr/>
          </p:nvSpPr>
          <p:spPr>
            <a:xfrm>
              <a:off x="-2540" y="0"/>
              <a:ext cx="2365395" cy="408940"/>
            </a:xfrm>
            <a:custGeom>
              <a:avLst/>
              <a:gdLst/>
              <a:ahLst/>
              <a:cxnLst/>
              <a:rect l="l" t="t" r="r" b="b"/>
              <a:pathLst>
                <a:path w="2365395" h="408940">
                  <a:moveTo>
                    <a:pt x="2249825" y="204470"/>
                  </a:moveTo>
                  <a:lnTo>
                    <a:pt x="2353965" y="60960"/>
                  </a:lnTo>
                  <a:cubicBezTo>
                    <a:pt x="2362855" y="49530"/>
                    <a:pt x="2364125" y="34290"/>
                    <a:pt x="2356505" y="21590"/>
                  </a:cubicBezTo>
                  <a:cubicBezTo>
                    <a:pt x="2348885" y="8890"/>
                    <a:pt x="2337455" y="0"/>
                    <a:pt x="2323485"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324755" y="408940"/>
                  </a:lnTo>
                  <a:cubicBezTo>
                    <a:pt x="2338725" y="408940"/>
                    <a:pt x="2352695" y="401320"/>
                    <a:pt x="2359045" y="388620"/>
                  </a:cubicBezTo>
                  <a:cubicBezTo>
                    <a:pt x="2365395" y="375920"/>
                    <a:pt x="2364125" y="360680"/>
                    <a:pt x="2356505" y="349250"/>
                  </a:cubicBezTo>
                  <a:lnTo>
                    <a:pt x="2249825" y="204470"/>
                  </a:lnTo>
                  <a:close/>
                </a:path>
              </a:pathLst>
            </a:custGeom>
            <a:solidFill>
              <a:srgbClr val="FA5490"/>
            </a:solidFill>
          </p:spPr>
        </p:sp>
      </p:grpSp>
      <p:pic>
        <p:nvPicPr>
          <p:cNvPr id="20"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2717040" y="3467100"/>
            <a:ext cx="13167049" cy="6248400"/>
          </a:xfrm>
          <a:prstGeom prst="rect">
            <a:avLst/>
          </a:prstGeom>
        </p:spPr>
      </p:pic>
      <p:sp>
        <p:nvSpPr>
          <p:cNvPr id="21" name="Rectangle 20"/>
          <p:cNvSpPr/>
          <p:nvPr/>
        </p:nvSpPr>
        <p:spPr>
          <a:xfrm>
            <a:off x="3393148" y="735635"/>
            <a:ext cx="11631274" cy="2308324"/>
          </a:xfrm>
          <a:prstGeom prst="rect">
            <a:avLst/>
          </a:prstGeom>
        </p:spPr>
        <p:txBody>
          <a:bodyPr wrap="square">
            <a:spAutoFit/>
          </a:bodyPr>
          <a:lstStyle/>
          <a:p>
            <a:pPr marR="0" lvl="0" algn="just">
              <a:lnSpc>
                <a:spcPct val="150000"/>
              </a:lnSpc>
              <a:spcBef>
                <a:spcPts val="0"/>
              </a:spcBef>
              <a:spcAft>
                <a:spcPts val="600"/>
              </a:spcAft>
            </a:pPr>
            <a:r>
              <a:rPr lang="vi-VN" sz="4800" b="1" i="1" dirty="0">
                <a:solidFill>
                  <a:srgbClr val="000000"/>
                </a:solidFill>
                <a:ea typeface="Arial" panose="020B0604020202020204" pitchFamily="34" charset="0"/>
                <a:cs typeface="Times New Roman" panose="02020603050405020304" pitchFamily="18" charset="0"/>
              </a:rPr>
              <a:t>3. Bạn nhỏ nói gì với em bé trong hai khổ thơ cuối?</a:t>
            </a:r>
            <a:endParaRPr lang="en-US" sz="4800" b="1" i="1" dirty="0">
              <a:effectLst/>
              <a:ea typeface="Arial" panose="020B0604020202020204" pitchFamily="34" charset="0"/>
              <a:cs typeface="Times New Roman" panose="02020603050405020304" pitchFamily="18" charset="0"/>
            </a:endParaRPr>
          </a:p>
        </p:txBody>
      </p:sp>
      <p:sp>
        <p:nvSpPr>
          <p:cNvPr id="22" name="Rectangle 21"/>
          <p:cNvSpPr/>
          <p:nvPr/>
        </p:nvSpPr>
        <p:spPr>
          <a:xfrm>
            <a:off x="3867773" y="4215299"/>
            <a:ext cx="10703852" cy="3492623"/>
          </a:xfrm>
          <a:prstGeom prst="rect">
            <a:avLst/>
          </a:prstGeom>
        </p:spPr>
        <p:txBody>
          <a:bodyPr wrap="square">
            <a:spAutoFit/>
          </a:bodyPr>
          <a:lstStyle/>
          <a:p>
            <a:pPr marL="571500" marR="0" lvl="0" indent="-571500" algn="just">
              <a:lnSpc>
                <a:spcPct val="150000"/>
              </a:lnSpc>
              <a:spcBef>
                <a:spcPts val="0"/>
              </a:spcBef>
              <a:spcAft>
                <a:spcPts val="600"/>
              </a:spcAft>
              <a:buFont typeface="Symbol" panose="05050102010706020507" pitchFamily="18" charset="2"/>
              <a:buChar char="Þ"/>
            </a:pPr>
            <a:r>
              <a:rPr lang="vi-VN" sz="3800" dirty="0">
                <a:solidFill>
                  <a:srgbClr val="000000"/>
                </a:solidFill>
                <a:ea typeface="Arial" panose="020B0604020202020204" pitchFamily="34" charset="0"/>
                <a:cs typeface="Times New Roman" panose="02020603050405020304" pitchFamily="18" charset="0"/>
              </a:rPr>
              <a:t>Bạn nhỏ hỏi em bé có gặp con cò lặn lội bờ sông không, có gặp cánh bướm mênh mông không, bạn nhỏ nói em bé cứ ngủ vì có tay bạn nhỏ đưa võng đều.</a:t>
            </a:r>
          </a:p>
        </p:txBody>
      </p:sp>
    </p:spTree>
    <p:extLst>
      <p:ext uri="{BB962C8B-B14F-4D97-AF65-F5344CB8AC3E}">
        <p14:creationId xmlns:p14="http://schemas.microsoft.com/office/powerpoint/2010/main" val="198924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3436" b="3436"/>
          <a:stretch>
            <a:fillRect/>
          </a:stretch>
        </p:blipFill>
        <p:spPr>
          <a:xfrm rot="-10800000" flipV="1">
            <a:off x="0" y="6746628"/>
            <a:ext cx="3603432" cy="35403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3287">
            <a:off x="1000035" y="7894931"/>
            <a:ext cx="3035927" cy="99357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84834" y="8157613"/>
            <a:ext cx="2948932" cy="2948932"/>
          </a:xfrm>
          <a:prstGeom prst="rect">
            <a:avLst/>
          </a:prstGeom>
        </p:spPr>
      </p:pic>
      <p:sp>
        <p:nvSpPr>
          <p:cNvPr id="8" name="TextBox 8"/>
          <p:cNvSpPr txBox="1"/>
          <p:nvPr/>
        </p:nvSpPr>
        <p:spPr>
          <a:xfrm>
            <a:off x="2029211" y="2501940"/>
            <a:ext cx="13997737" cy="1065676"/>
          </a:xfrm>
          <a:prstGeom prst="rect">
            <a:avLst/>
          </a:prstGeom>
        </p:spPr>
        <p:txBody>
          <a:bodyPr lIns="0" tIns="0" rIns="0" bIns="0" rtlCol="0" anchor="t">
            <a:spAutoFit/>
          </a:bodyPr>
          <a:lstStyle/>
          <a:p>
            <a:pPr marL="0" lvl="0" indent="0" algn="ctr">
              <a:lnSpc>
                <a:spcPts val="7765"/>
              </a:lnSpc>
              <a:spcBef>
                <a:spcPct val="0"/>
              </a:spcBef>
            </a:pPr>
            <a:r>
              <a:rPr lang="vi-VN" sz="9600" b="1" spc="431" dirty="0">
                <a:solidFill>
                  <a:srgbClr val="FFFFFF"/>
                </a:solidFill>
              </a:rPr>
              <a:t>LUYỆN TẬP</a:t>
            </a:r>
            <a:endParaRPr lang="en-US" sz="9600" b="1" u="none" spc="431" dirty="0">
              <a:solidFill>
                <a:srgbClr val="FFFFFF"/>
              </a:solidFill>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3003311" y="2198589"/>
            <a:ext cx="1710386" cy="11994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3318374" y="2198589"/>
            <a:ext cx="1710386" cy="1199408"/>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t="19600" b="24400"/>
          <a:stretch/>
        </p:blipFill>
        <p:spPr>
          <a:xfrm>
            <a:off x="4191000" y="4381500"/>
            <a:ext cx="9933214" cy="5562600"/>
          </a:xfrm>
          <a:prstGeom prst="rect">
            <a:avLst/>
          </a:prstGeom>
        </p:spPr>
      </p:pic>
    </p:spTree>
    <p:extLst>
      <p:ext uri="{BB962C8B-B14F-4D97-AF65-F5344CB8AC3E}">
        <p14:creationId xmlns:p14="http://schemas.microsoft.com/office/powerpoint/2010/main" val="1708752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2915" t="21141" r="2095"/>
          <a:stretch>
            <a:fillRect/>
          </a:stretch>
        </p:blipFill>
        <p:spPr>
          <a:xfrm rot="-5400000">
            <a:off x="-4336757" y="4284147"/>
            <a:ext cx="10287000" cy="1718706"/>
          </a:xfrm>
          <a:prstGeom prst="rect">
            <a:avLst/>
          </a:prstGeom>
        </p:spPr>
      </p:pic>
      <p:pic>
        <p:nvPicPr>
          <p:cNvPr id="6" name="Picture 6"/>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6584">
            <a:off x="14809510" y="9122343"/>
            <a:ext cx="3614499" cy="78204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9269" y="8452758"/>
            <a:ext cx="1319862" cy="1319862"/>
          </a:xfrm>
          <a:prstGeom prst="rect">
            <a:avLst/>
          </a:prstGeom>
        </p:spPr>
      </p:pic>
      <p:pic>
        <p:nvPicPr>
          <p:cNvPr id="8" name="Picture 8"/>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6584">
            <a:off x="15255120" y="9592417"/>
            <a:ext cx="3614499" cy="78204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9269" y="488238"/>
            <a:ext cx="1319862" cy="131986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8467" r="9282"/>
          <a:stretch>
            <a:fillRect/>
          </a:stretch>
        </p:blipFill>
        <p:spPr>
          <a:xfrm>
            <a:off x="2435086" y="2324100"/>
            <a:ext cx="14709914" cy="6781800"/>
          </a:xfrm>
          <a:prstGeom prst="rect">
            <a:avLst/>
          </a:prstGeom>
        </p:spPr>
      </p:pic>
      <p:grpSp>
        <p:nvGrpSpPr>
          <p:cNvPr id="11" name="Group 11"/>
          <p:cNvGrpSpPr/>
          <p:nvPr/>
        </p:nvGrpSpPr>
        <p:grpSpPr>
          <a:xfrm>
            <a:off x="7547345" y="2051281"/>
            <a:ext cx="4485395" cy="827386"/>
            <a:chOff x="0" y="0"/>
            <a:chExt cx="2216931" cy="408940"/>
          </a:xfrm>
        </p:grpSpPr>
        <p:sp>
          <p:nvSpPr>
            <p:cNvPr id="12" name="Freeform 12"/>
            <p:cNvSpPr/>
            <p:nvPr/>
          </p:nvSpPr>
          <p:spPr>
            <a:xfrm>
              <a:off x="-2540" y="0"/>
              <a:ext cx="2223281" cy="408940"/>
            </a:xfrm>
            <a:custGeom>
              <a:avLst/>
              <a:gdLst/>
              <a:ahLst/>
              <a:cxnLst/>
              <a:rect l="l" t="t" r="r" b="b"/>
              <a:pathLst>
                <a:path w="2223281" h="408940">
                  <a:moveTo>
                    <a:pt x="2107711" y="204470"/>
                  </a:moveTo>
                  <a:lnTo>
                    <a:pt x="2211851" y="60960"/>
                  </a:lnTo>
                  <a:cubicBezTo>
                    <a:pt x="2220741" y="49530"/>
                    <a:pt x="2222011" y="34290"/>
                    <a:pt x="2214391" y="21590"/>
                  </a:cubicBezTo>
                  <a:cubicBezTo>
                    <a:pt x="2206771" y="8890"/>
                    <a:pt x="2195341" y="0"/>
                    <a:pt x="2181371"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182641" y="408940"/>
                  </a:lnTo>
                  <a:cubicBezTo>
                    <a:pt x="2196611" y="408940"/>
                    <a:pt x="2210581" y="401320"/>
                    <a:pt x="2216931" y="388620"/>
                  </a:cubicBezTo>
                  <a:cubicBezTo>
                    <a:pt x="2223281" y="375920"/>
                    <a:pt x="2222011" y="360680"/>
                    <a:pt x="2214391" y="349250"/>
                  </a:cubicBezTo>
                  <a:lnTo>
                    <a:pt x="2107711" y="204470"/>
                  </a:lnTo>
                  <a:close/>
                </a:path>
              </a:pathLst>
            </a:custGeom>
            <a:solidFill>
              <a:srgbClr val="2289C4"/>
            </a:solidFill>
          </p:spPr>
        </p:sp>
      </p:grpSp>
      <p:sp>
        <p:nvSpPr>
          <p:cNvPr id="18" name="TextBox 18"/>
          <p:cNvSpPr txBox="1"/>
          <p:nvPr/>
        </p:nvSpPr>
        <p:spPr>
          <a:xfrm>
            <a:off x="7086600" y="723900"/>
            <a:ext cx="4136735" cy="833562"/>
          </a:xfrm>
          <a:prstGeom prst="rect">
            <a:avLst/>
          </a:prstGeom>
        </p:spPr>
        <p:txBody>
          <a:bodyPr wrap="square" lIns="0" tIns="0" rIns="0" bIns="0" rtlCol="0" anchor="t">
            <a:spAutoFit/>
          </a:bodyPr>
          <a:lstStyle/>
          <a:p>
            <a:pPr marL="0" lvl="1" indent="0">
              <a:lnSpc>
                <a:spcPts val="6480"/>
              </a:lnSpc>
              <a:spcBef>
                <a:spcPct val="0"/>
              </a:spcBef>
            </a:pPr>
            <a:r>
              <a:rPr lang="vi-VN" sz="4800" b="1" i="1" u="none" dirty="0">
                <a:solidFill>
                  <a:srgbClr val="FFFFFF"/>
                </a:solidFill>
              </a:rPr>
              <a:t>1. Tìm từ ngữ</a:t>
            </a:r>
            <a:endParaRPr lang="en-US" sz="4800" b="1" i="1" u="none" dirty="0">
              <a:solidFill>
                <a:srgbClr val="FFFFFF"/>
              </a:solidFill>
            </a:endParaRPr>
          </a:p>
        </p:txBody>
      </p:sp>
      <p:pic>
        <p:nvPicPr>
          <p:cNvPr id="22"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98225">
            <a:off x="15554221" y="2032480"/>
            <a:ext cx="2643019" cy="864988"/>
          </a:xfrm>
          <a:prstGeom prst="rect">
            <a:avLst/>
          </a:prstGeom>
        </p:spPr>
      </p:pic>
      <p:sp>
        <p:nvSpPr>
          <p:cNvPr id="23" name="TextBox 22"/>
          <p:cNvSpPr txBox="1"/>
          <p:nvPr/>
        </p:nvSpPr>
        <p:spPr>
          <a:xfrm>
            <a:off x="3198743" y="3563082"/>
            <a:ext cx="13182600" cy="738664"/>
          </a:xfrm>
          <a:prstGeom prst="rect">
            <a:avLst/>
          </a:prstGeom>
          <a:noFill/>
        </p:spPr>
        <p:txBody>
          <a:bodyPr wrap="square" rtlCol="0">
            <a:spAutoFit/>
          </a:bodyPr>
          <a:lstStyle/>
          <a:p>
            <a:r>
              <a:rPr lang="vi-VN" sz="4200" b="1" dirty="0"/>
              <a:t>a. Nói về hoạt động, việc làm tốt đối với anh chị em</a:t>
            </a:r>
            <a:endParaRPr lang="en-US" sz="4200" b="1" dirty="0"/>
          </a:p>
        </p:txBody>
      </p:sp>
      <p:sp>
        <p:nvSpPr>
          <p:cNvPr id="24" name="Oval 23"/>
          <p:cNvSpPr/>
          <p:nvPr/>
        </p:nvSpPr>
        <p:spPr>
          <a:xfrm>
            <a:off x="4236388" y="4786846"/>
            <a:ext cx="609600" cy="6096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a:solidFill>
                  <a:schemeClr val="tx1"/>
                </a:solidFill>
              </a:rPr>
              <a:t>M</a:t>
            </a:r>
            <a:endParaRPr lang="en-US" sz="3800" b="1" dirty="0">
              <a:solidFill>
                <a:schemeClr val="tx1"/>
              </a:solidFill>
            </a:endParaRPr>
          </a:p>
        </p:txBody>
      </p:sp>
      <p:sp>
        <p:nvSpPr>
          <p:cNvPr id="25" name="TextBox 24"/>
          <p:cNvSpPr txBox="1"/>
          <p:nvPr/>
        </p:nvSpPr>
        <p:spPr>
          <a:xfrm>
            <a:off x="5110317" y="4722314"/>
            <a:ext cx="2133600" cy="738664"/>
          </a:xfrm>
          <a:prstGeom prst="rect">
            <a:avLst/>
          </a:prstGeom>
          <a:noFill/>
        </p:spPr>
        <p:txBody>
          <a:bodyPr wrap="square" rtlCol="0">
            <a:spAutoFit/>
          </a:bodyPr>
          <a:lstStyle/>
          <a:p>
            <a:r>
              <a:rPr lang="vi-VN" sz="4200" dirty="0"/>
              <a:t>Giúp đỡ</a:t>
            </a:r>
            <a:endParaRPr lang="en-US" sz="4200" dirty="0"/>
          </a:p>
        </p:txBody>
      </p:sp>
      <p:sp>
        <p:nvSpPr>
          <p:cNvPr id="27" name="Rectangle 26"/>
          <p:cNvSpPr/>
          <p:nvPr/>
        </p:nvSpPr>
        <p:spPr>
          <a:xfrm>
            <a:off x="5228473" y="6151429"/>
            <a:ext cx="9123139" cy="738664"/>
          </a:xfrm>
          <a:prstGeom prst="rect">
            <a:avLst/>
          </a:prstGeom>
        </p:spPr>
        <p:txBody>
          <a:bodyPr wrap="none">
            <a:spAutoFit/>
          </a:bodyPr>
          <a:lstStyle/>
          <a:p>
            <a:pPr marL="571500" indent="-571500">
              <a:buFont typeface="Symbol" panose="05050102010706020507" pitchFamily="18" charset="2"/>
              <a:buChar char="Þ"/>
            </a:pPr>
            <a:r>
              <a:rPr lang="vi-VN" sz="4200" dirty="0" err="1">
                <a:latin typeface="Arial" panose="020B0604020202020204" pitchFamily="34" charset="0"/>
                <a:cs typeface="Arial" panose="020B0604020202020204" pitchFamily="34" charset="0"/>
              </a:rPr>
              <a:t>G</a:t>
            </a:r>
            <a:r>
              <a:rPr lang="en-US" sz="4200" dirty="0" err="1">
                <a:latin typeface="Arial" panose="020B0604020202020204" pitchFamily="34" charset="0"/>
                <a:cs typeface="Arial" panose="020B0604020202020204" pitchFamily="34" charset="0"/>
              </a:rPr>
              <a:t>iúp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đỡ</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sóc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kèm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v.v</a:t>
            </a:r>
            <a:r>
              <a:rPr lang="en-US" sz="4200" dirty="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900" decel="100000" fill="hold"/>
                                        <p:tgtEl>
                                          <p:spTgt spid="1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900" decel="100000" fill="hold"/>
                                        <p:tgtEl>
                                          <p:spTgt spid="2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900" decel="100000" fill="hold"/>
                                        <p:tgtEl>
                                          <p:spTgt spid="2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900" decel="100000" fill="hold"/>
                                        <p:tgtEl>
                                          <p:spTgt spid="2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animBg="1"/>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2915" t="21141" r="2095"/>
          <a:stretch>
            <a:fillRect/>
          </a:stretch>
        </p:blipFill>
        <p:spPr>
          <a:xfrm rot="-5400000">
            <a:off x="-4336757" y="4284147"/>
            <a:ext cx="10287000" cy="1718706"/>
          </a:xfrm>
          <a:prstGeom prst="rect">
            <a:avLst/>
          </a:prstGeom>
        </p:spPr>
      </p:pic>
      <p:pic>
        <p:nvPicPr>
          <p:cNvPr id="6" name="Picture 6"/>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6584">
            <a:off x="14809510" y="9122343"/>
            <a:ext cx="3614499" cy="78204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9269" y="8452758"/>
            <a:ext cx="1319862" cy="1319862"/>
          </a:xfrm>
          <a:prstGeom prst="rect">
            <a:avLst/>
          </a:prstGeom>
        </p:spPr>
      </p:pic>
      <p:pic>
        <p:nvPicPr>
          <p:cNvPr id="8" name="Picture 8"/>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6584">
            <a:off x="15255120" y="9592417"/>
            <a:ext cx="3614499" cy="78204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9269" y="488238"/>
            <a:ext cx="1319862" cy="131986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8467" r="9282"/>
          <a:stretch>
            <a:fillRect/>
          </a:stretch>
        </p:blipFill>
        <p:spPr>
          <a:xfrm>
            <a:off x="2435086" y="2324100"/>
            <a:ext cx="14709914" cy="6781800"/>
          </a:xfrm>
          <a:prstGeom prst="rect">
            <a:avLst/>
          </a:prstGeom>
        </p:spPr>
      </p:pic>
      <p:grpSp>
        <p:nvGrpSpPr>
          <p:cNvPr id="11" name="Group 11"/>
          <p:cNvGrpSpPr/>
          <p:nvPr/>
        </p:nvGrpSpPr>
        <p:grpSpPr>
          <a:xfrm>
            <a:off x="7547345" y="2051281"/>
            <a:ext cx="4485395" cy="827386"/>
            <a:chOff x="0" y="0"/>
            <a:chExt cx="2216931" cy="408940"/>
          </a:xfrm>
        </p:grpSpPr>
        <p:sp>
          <p:nvSpPr>
            <p:cNvPr id="12" name="Freeform 12"/>
            <p:cNvSpPr/>
            <p:nvPr/>
          </p:nvSpPr>
          <p:spPr>
            <a:xfrm>
              <a:off x="-2540" y="0"/>
              <a:ext cx="2223281" cy="408940"/>
            </a:xfrm>
            <a:custGeom>
              <a:avLst/>
              <a:gdLst/>
              <a:ahLst/>
              <a:cxnLst/>
              <a:rect l="l" t="t" r="r" b="b"/>
              <a:pathLst>
                <a:path w="2223281" h="408940">
                  <a:moveTo>
                    <a:pt x="2107711" y="204470"/>
                  </a:moveTo>
                  <a:lnTo>
                    <a:pt x="2211851" y="60960"/>
                  </a:lnTo>
                  <a:cubicBezTo>
                    <a:pt x="2220741" y="49530"/>
                    <a:pt x="2222011" y="34290"/>
                    <a:pt x="2214391" y="21590"/>
                  </a:cubicBezTo>
                  <a:cubicBezTo>
                    <a:pt x="2206771" y="8890"/>
                    <a:pt x="2195341" y="0"/>
                    <a:pt x="2181371"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182641" y="408940"/>
                  </a:lnTo>
                  <a:cubicBezTo>
                    <a:pt x="2196611" y="408940"/>
                    <a:pt x="2210581" y="401320"/>
                    <a:pt x="2216931" y="388620"/>
                  </a:cubicBezTo>
                  <a:cubicBezTo>
                    <a:pt x="2223281" y="375920"/>
                    <a:pt x="2222011" y="360680"/>
                    <a:pt x="2214391" y="349250"/>
                  </a:cubicBezTo>
                  <a:lnTo>
                    <a:pt x="2107711" y="204470"/>
                  </a:lnTo>
                  <a:close/>
                </a:path>
              </a:pathLst>
            </a:custGeom>
            <a:solidFill>
              <a:srgbClr val="2289C4"/>
            </a:solidFill>
          </p:spPr>
        </p:sp>
      </p:grpSp>
      <p:sp>
        <p:nvSpPr>
          <p:cNvPr id="18" name="TextBox 18"/>
          <p:cNvSpPr txBox="1"/>
          <p:nvPr/>
        </p:nvSpPr>
        <p:spPr>
          <a:xfrm>
            <a:off x="7086600" y="723900"/>
            <a:ext cx="4136735" cy="833562"/>
          </a:xfrm>
          <a:prstGeom prst="rect">
            <a:avLst/>
          </a:prstGeom>
        </p:spPr>
        <p:txBody>
          <a:bodyPr wrap="square" lIns="0" tIns="0" rIns="0" bIns="0" rtlCol="0" anchor="t">
            <a:spAutoFit/>
          </a:bodyPr>
          <a:lstStyle/>
          <a:p>
            <a:pPr marL="0" lvl="1" indent="0">
              <a:lnSpc>
                <a:spcPts val="6480"/>
              </a:lnSpc>
              <a:spcBef>
                <a:spcPct val="0"/>
              </a:spcBef>
            </a:pPr>
            <a:r>
              <a:rPr lang="vi-VN" sz="4800" b="1" i="1" u="none" dirty="0">
                <a:solidFill>
                  <a:srgbClr val="FFFFFF"/>
                </a:solidFill>
              </a:rPr>
              <a:t>1. Tìm từ ngữ</a:t>
            </a:r>
            <a:endParaRPr lang="en-US" sz="4800" b="1" i="1" u="none" dirty="0">
              <a:solidFill>
                <a:srgbClr val="FFFFFF"/>
              </a:solidFill>
            </a:endParaRPr>
          </a:p>
        </p:txBody>
      </p:sp>
      <p:pic>
        <p:nvPicPr>
          <p:cNvPr id="22"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98225">
            <a:off x="15554221" y="2032480"/>
            <a:ext cx="2643019" cy="864988"/>
          </a:xfrm>
          <a:prstGeom prst="rect">
            <a:avLst/>
          </a:prstGeom>
        </p:spPr>
      </p:pic>
      <p:sp>
        <p:nvSpPr>
          <p:cNvPr id="23" name="TextBox 22"/>
          <p:cNvSpPr txBox="1"/>
          <p:nvPr/>
        </p:nvSpPr>
        <p:spPr>
          <a:xfrm>
            <a:off x="3198743" y="3563082"/>
            <a:ext cx="13182600" cy="738664"/>
          </a:xfrm>
          <a:prstGeom prst="rect">
            <a:avLst/>
          </a:prstGeom>
          <a:noFill/>
        </p:spPr>
        <p:txBody>
          <a:bodyPr wrap="square" rtlCol="0">
            <a:spAutoFit/>
          </a:bodyPr>
          <a:lstStyle/>
          <a:p>
            <a:r>
              <a:rPr lang="vi-VN" sz="4200" b="1" dirty="0"/>
              <a:t>b. Nói về tình cảm anh chị em</a:t>
            </a:r>
            <a:endParaRPr lang="en-US" sz="4200" b="1" dirty="0"/>
          </a:p>
        </p:txBody>
      </p:sp>
      <p:sp>
        <p:nvSpPr>
          <p:cNvPr id="24" name="Oval 23"/>
          <p:cNvSpPr/>
          <p:nvPr/>
        </p:nvSpPr>
        <p:spPr>
          <a:xfrm>
            <a:off x="4236388" y="4786846"/>
            <a:ext cx="609600" cy="609600"/>
          </a:xfrm>
          <a:prstGeom prst="ellips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a:solidFill>
                  <a:schemeClr val="tx1"/>
                </a:solidFill>
              </a:rPr>
              <a:t>M</a:t>
            </a:r>
            <a:endParaRPr lang="en-US" sz="3800" b="1" dirty="0">
              <a:solidFill>
                <a:schemeClr val="tx1"/>
              </a:solidFill>
            </a:endParaRPr>
          </a:p>
        </p:txBody>
      </p:sp>
      <p:sp>
        <p:nvSpPr>
          <p:cNvPr id="25" name="TextBox 24"/>
          <p:cNvSpPr txBox="1"/>
          <p:nvPr/>
        </p:nvSpPr>
        <p:spPr>
          <a:xfrm>
            <a:off x="5110316" y="4722314"/>
            <a:ext cx="2431889" cy="738664"/>
          </a:xfrm>
          <a:prstGeom prst="rect">
            <a:avLst/>
          </a:prstGeom>
          <a:noFill/>
        </p:spPr>
        <p:txBody>
          <a:bodyPr wrap="square" rtlCol="0">
            <a:spAutoFit/>
          </a:bodyPr>
          <a:lstStyle/>
          <a:p>
            <a:r>
              <a:rPr lang="vi-VN" sz="4200" dirty="0"/>
              <a:t>Yêu quý</a:t>
            </a:r>
            <a:endParaRPr lang="en-US" sz="4200" dirty="0"/>
          </a:p>
        </p:txBody>
      </p:sp>
      <p:sp>
        <p:nvSpPr>
          <p:cNvPr id="27" name="Rectangle 26"/>
          <p:cNvSpPr/>
          <p:nvPr/>
        </p:nvSpPr>
        <p:spPr>
          <a:xfrm>
            <a:off x="5228473" y="6151429"/>
            <a:ext cx="9934258" cy="738664"/>
          </a:xfrm>
          <a:prstGeom prst="rect">
            <a:avLst/>
          </a:prstGeom>
        </p:spPr>
        <p:txBody>
          <a:bodyPr wrap="none">
            <a:spAutoFit/>
          </a:bodyPr>
          <a:lstStyle/>
          <a:p>
            <a:pPr marL="571500" indent="-571500">
              <a:buFont typeface="Symbol" panose="05050102010706020507" pitchFamily="18" charset="2"/>
              <a:buChar char="Þ"/>
            </a:pPr>
            <a:r>
              <a:rPr lang="vi-VN" sz="4200" dirty="0">
                <a:cs typeface="Arial" panose="020B0604020202020204" pitchFamily="34" charset="0"/>
              </a:rPr>
              <a:t>Yêu thương, quý mến, quan tâm, v.v…</a:t>
            </a:r>
            <a:endParaRPr lang="vi-VN"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7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900" decel="100000" fill="hold"/>
                                        <p:tgtEl>
                                          <p:spTgt spid="2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D8B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06584">
            <a:off x="15843324" y="9187910"/>
            <a:ext cx="3660300" cy="791956"/>
          </a:xfrm>
          <a:prstGeom prst="rect">
            <a:avLst/>
          </a:prstGeom>
        </p:spPr>
      </p:pic>
      <p:pic>
        <p:nvPicPr>
          <p:cNvPr id="3" name="Picture 3"/>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06584">
            <a:off x="15392067" y="8711880"/>
            <a:ext cx="3660300" cy="7919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7844" y="8390526"/>
            <a:ext cx="971982" cy="97198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42083">
            <a:off x="15864819" y="382392"/>
            <a:ext cx="1382152" cy="96923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7800" y="2535173"/>
            <a:ext cx="15240000" cy="704871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358601">
            <a:off x="2601365" y="1964607"/>
            <a:ext cx="457200" cy="1505185"/>
          </a:xfrm>
          <a:prstGeom prst="rect">
            <a:avLst/>
          </a:prstGeom>
        </p:spPr>
      </p:pic>
      <p:sp>
        <p:nvSpPr>
          <p:cNvPr id="10" name="TextBox 10"/>
          <p:cNvSpPr txBox="1"/>
          <p:nvPr/>
        </p:nvSpPr>
        <p:spPr>
          <a:xfrm>
            <a:off x="6400800" y="1089364"/>
            <a:ext cx="4953000" cy="974626"/>
          </a:xfrm>
          <a:prstGeom prst="rect">
            <a:avLst/>
          </a:prstGeom>
        </p:spPr>
        <p:txBody>
          <a:bodyPr wrap="square" lIns="0" tIns="0" rIns="0" bIns="0" rtlCol="0" anchor="t">
            <a:spAutoFit/>
          </a:bodyPr>
          <a:lstStyle/>
          <a:p>
            <a:pPr marL="0" lvl="1" indent="0">
              <a:lnSpc>
                <a:spcPts val="7560"/>
              </a:lnSpc>
            </a:pPr>
            <a:r>
              <a:rPr lang="vi-VN" sz="6400" b="1" dirty="0">
                <a:solidFill>
                  <a:srgbClr val="FFFFFF"/>
                </a:solidFill>
              </a:rPr>
              <a:t>KHỞI ĐỘNG</a:t>
            </a:r>
            <a:endParaRPr lang="en-US" sz="6400" b="1" u="none" dirty="0">
              <a:solidFill>
                <a:srgbClr val="FFFFFF"/>
              </a:solidFill>
            </a:endParaRPr>
          </a:p>
        </p:txBody>
      </p:sp>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2809" y="596206"/>
            <a:ext cx="2643019" cy="864988"/>
          </a:xfrm>
          <a:prstGeom prst="rect">
            <a:avLst/>
          </a:prstGeom>
        </p:spPr>
      </p:pic>
      <p:sp>
        <p:nvSpPr>
          <p:cNvPr id="9" name="TextBox 8"/>
          <p:cNvSpPr txBox="1"/>
          <p:nvPr/>
        </p:nvSpPr>
        <p:spPr>
          <a:xfrm>
            <a:off x="2590800" y="3502022"/>
            <a:ext cx="9601199" cy="4295087"/>
          </a:xfrm>
          <a:prstGeom prst="rect">
            <a:avLst/>
          </a:prstGeom>
          <a:noFill/>
        </p:spPr>
        <p:txBody>
          <a:bodyPr wrap="square" rtlCol="0">
            <a:spAutoFit/>
          </a:bodyPr>
          <a:lstStyle/>
          <a:p>
            <a:pPr algn="just">
              <a:lnSpc>
                <a:spcPct val="200000"/>
              </a:lnSpc>
            </a:pPr>
            <a:r>
              <a:rPr lang="en-US" sz="4800" b="1" i="1" dirty="0" err="1">
                <a:latin typeface="Arial" panose="020B0604020202020204" pitchFamily="34" charset="0"/>
                <a:cs typeface="Arial" panose="020B0604020202020204" pitchFamily="34" charset="0"/>
              </a:rPr>
              <a:t>Em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đã</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từng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quan</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tâm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chăm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sóc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anh</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chị</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em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của</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em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chưa</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Em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làm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việc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đó</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như</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thế</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nào</a:t>
            </a:r>
            <a:r>
              <a:rPr lang="en-US" sz="4800" b="1" i="1" dirty="0">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rotWithShape="1">
          <a:blip r:embed="rId14">
            <a:extLst>
              <a:ext uri="{28A0092B-C50C-407E-A947-70E740481C1C}">
                <a14:useLocalDpi xmlns:a14="http://schemas.microsoft.com/office/drawing/2010/main" val="0"/>
              </a:ext>
            </a:extLst>
          </a:blip>
          <a:srcRect l="36800" r="12000"/>
          <a:stretch/>
        </p:blipFill>
        <p:spPr>
          <a:xfrm>
            <a:off x="12295496" y="3086100"/>
            <a:ext cx="3886200" cy="56467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2915" t="21141" r="2095"/>
          <a:stretch>
            <a:fillRect/>
          </a:stretch>
        </p:blipFill>
        <p:spPr>
          <a:xfrm rot="-5400000">
            <a:off x="-4336757" y="4284147"/>
            <a:ext cx="10287000" cy="1718706"/>
          </a:xfrm>
          <a:prstGeom prst="rect">
            <a:avLst/>
          </a:prstGeom>
        </p:spPr>
      </p:pic>
      <p:pic>
        <p:nvPicPr>
          <p:cNvPr id="6" name="Picture 6"/>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6584">
            <a:off x="14809510" y="9122343"/>
            <a:ext cx="3614499" cy="78204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9269" y="8452758"/>
            <a:ext cx="1319862" cy="1319862"/>
          </a:xfrm>
          <a:prstGeom prst="rect">
            <a:avLst/>
          </a:prstGeom>
        </p:spPr>
      </p:pic>
      <p:pic>
        <p:nvPicPr>
          <p:cNvPr id="8" name="Picture 8"/>
          <p:cNvPicPr>
            <a:picLocks noChangeAspect="1"/>
          </p:cNvPicPr>
          <p:nvPr/>
        </p:nvPicPr>
        <p:blipFill>
          <a:blip r:embed="rId4">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06584">
            <a:off x="15255120" y="9592417"/>
            <a:ext cx="3614499" cy="782046"/>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59269" y="488238"/>
            <a:ext cx="1319862" cy="131986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8467" r="9282"/>
          <a:stretch>
            <a:fillRect/>
          </a:stretch>
        </p:blipFill>
        <p:spPr>
          <a:xfrm>
            <a:off x="2435086" y="2324100"/>
            <a:ext cx="14709914" cy="6781800"/>
          </a:xfrm>
          <a:prstGeom prst="rect">
            <a:avLst/>
          </a:prstGeom>
        </p:spPr>
      </p:pic>
      <p:grpSp>
        <p:nvGrpSpPr>
          <p:cNvPr id="11" name="Group 11"/>
          <p:cNvGrpSpPr/>
          <p:nvPr/>
        </p:nvGrpSpPr>
        <p:grpSpPr>
          <a:xfrm>
            <a:off x="7547345" y="2051281"/>
            <a:ext cx="4485395" cy="827386"/>
            <a:chOff x="0" y="0"/>
            <a:chExt cx="2216931" cy="408940"/>
          </a:xfrm>
        </p:grpSpPr>
        <p:sp>
          <p:nvSpPr>
            <p:cNvPr id="12" name="Freeform 12"/>
            <p:cNvSpPr/>
            <p:nvPr/>
          </p:nvSpPr>
          <p:spPr>
            <a:xfrm>
              <a:off x="-2540" y="0"/>
              <a:ext cx="2223281" cy="408940"/>
            </a:xfrm>
            <a:custGeom>
              <a:avLst/>
              <a:gdLst/>
              <a:ahLst/>
              <a:cxnLst/>
              <a:rect l="l" t="t" r="r" b="b"/>
              <a:pathLst>
                <a:path w="2223281" h="408940">
                  <a:moveTo>
                    <a:pt x="2107711" y="204470"/>
                  </a:moveTo>
                  <a:lnTo>
                    <a:pt x="2211851" y="60960"/>
                  </a:lnTo>
                  <a:cubicBezTo>
                    <a:pt x="2220741" y="49530"/>
                    <a:pt x="2222011" y="34290"/>
                    <a:pt x="2214391" y="21590"/>
                  </a:cubicBezTo>
                  <a:cubicBezTo>
                    <a:pt x="2206771" y="8890"/>
                    <a:pt x="2195341" y="0"/>
                    <a:pt x="2181371"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2182641" y="408940"/>
                  </a:lnTo>
                  <a:cubicBezTo>
                    <a:pt x="2196611" y="408940"/>
                    <a:pt x="2210581" y="401320"/>
                    <a:pt x="2216931" y="388620"/>
                  </a:cubicBezTo>
                  <a:cubicBezTo>
                    <a:pt x="2223281" y="375920"/>
                    <a:pt x="2222011" y="360680"/>
                    <a:pt x="2214391" y="349250"/>
                  </a:cubicBezTo>
                  <a:lnTo>
                    <a:pt x="2107711" y="204470"/>
                  </a:lnTo>
                  <a:close/>
                </a:path>
              </a:pathLst>
            </a:custGeom>
            <a:solidFill>
              <a:srgbClr val="2289C4"/>
            </a:solidFill>
          </p:spPr>
        </p:sp>
      </p:grpSp>
      <p:sp>
        <p:nvSpPr>
          <p:cNvPr id="18" name="TextBox 18"/>
          <p:cNvSpPr txBox="1"/>
          <p:nvPr/>
        </p:nvSpPr>
        <p:spPr>
          <a:xfrm>
            <a:off x="3526237" y="826569"/>
            <a:ext cx="12527612" cy="833562"/>
          </a:xfrm>
          <a:prstGeom prst="rect">
            <a:avLst/>
          </a:prstGeom>
        </p:spPr>
        <p:txBody>
          <a:bodyPr wrap="square" lIns="0" tIns="0" rIns="0" bIns="0" rtlCol="0" anchor="t">
            <a:spAutoFit/>
          </a:bodyPr>
          <a:lstStyle/>
          <a:p>
            <a:pPr marL="0" lvl="1" indent="0">
              <a:lnSpc>
                <a:spcPts val="6480"/>
              </a:lnSpc>
              <a:spcBef>
                <a:spcPct val="0"/>
              </a:spcBef>
            </a:pPr>
            <a:r>
              <a:rPr lang="vi-VN" sz="4800" b="1" i="1" dirty="0">
                <a:solidFill>
                  <a:srgbClr val="FFFFFF"/>
                </a:solidFill>
              </a:rPr>
              <a:t>2</a:t>
            </a:r>
            <a:r>
              <a:rPr lang="vi-VN" sz="4800" b="1" i="1" u="none" dirty="0">
                <a:solidFill>
                  <a:srgbClr val="FFFFFF"/>
                </a:solidFill>
              </a:rPr>
              <a:t>. Đặt câu với một từ tìm được ở bài tập 1 </a:t>
            </a:r>
            <a:endParaRPr lang="en-US" sz="4800" b="1" i="1" u="none" dirty="0">
              <a:solidFill>
                <a:srgbClr val="FFFFFF"/>
              </a:solidFill>
            </a:endParaRPr>
          </a:p>
        </p:txBody>
      </p:sp>
      <p:pic>
        <p:nvPicPr>
          <p:cNvPr id="22"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98225">
            <a:off x="15554221" y="2032480"/>
            <a:ext cx="2643019" cy="864988"/>
          </a:xfrm>
          <a:prstGeom prst="rect">
            <a:avLst/>
          </a:prstGeom>
        </p:spPr>
      </p:pic>
      <p:sp>
        <p:nvSpPr>
          <p:cNvPr id="25" name="TextBox 24"/>
          <p:cNvSpPr txBox="1"/>
          <p:nvPr/>
        </p:nvSpPr>
        <p:spPr>
          <a:xfrm>
            <a:off x="4676533" y="3357815"/>
            <a:ext cx="1876668" cy="738664"/>
          </a:xfrm>
          <a:prstGeom prst="rect">
            <a:avLst/>
          </a:prstGeom>
          <a:noFill/>
        </p:spPr>
        <p:txBody>
          <a:bodyPr wrap="square" rtlCol="0">
            <a:spAutoFit/>
          </a:bodyPr>
          <a:lstStyle/>
          <a:p>
            <a:r>
              <a:rPr lang="vi-VN" sz="4200" b="1" u="sng" dirty="0">
                <a:solidFill>
                  <a:srgbClr val="FF0000"/>
                </a:solidFill>
              </a:rPr>
              <a:t>VÍ DỤ:</a:t>
            </a:r>
            <a:endParaRPr lang="en-US" sz="4200" b="1" u="sng" dirty="0">
              <a:solidFill>
                <a:srgbClr val="FF0000"/>
              </a:solidFill>
            </a:endParaRPr>
          </a:p>
        </p:txBody>
      </p:sp>
      <p:sp>
        <p:nvSpPr>
          <p:cNvPr id="27" name="Rectangle 26"/>
          <p:cNvSpPr/>
          <p:nvPr/>
        </p:nvSpPr>
        <p:spPr>
          <a:xfrm>
            <a:off x="6134234" y="4096479"/>
            <a:ext cx="7311617" cy="3769750"/>
          </a:xfrm>
          <a:prstGeom prst="rect">
            <a:avLst/>
          </a:prstGeom>
        </p:spPr>
        <p:txBody>
          <a:bodyPr wrap="none">
            <a:spAutoFit/>
          </a:bodyPr>
          <a:lstStyle/>
          <a:p>
            <a:pPr marL="571500" indent="-571500">
              <a:lnSpc>
                <a:spcPct val="200000"/>
              </a:lnSpc>
              <a:buFontTx/>
              <a:buChar char="-"/>
            </a:pPr>
            <a:r>
              <a:rPr lang="vi-VN" sz="4200" dirty="0">
                <a:cs typeface="Arial" panose="020B0604020202020204" pitchFamily="34" charset="0"/>
              </a:rPr>
              <a:t>Anh chị rất quan tâm em.</a:t>
            </a:r>
          </a:p>
          <a:p>
            <a:pPr marL="571500" indent="-571500">
              <a:lnSpc>
                <a:spcPct val="200000"/>
              </a:lnSpc>
              <a:buFontTx/>
              <a:buChar char="-"/>
            </a:pPr>
            <a:r>
              <a:rPr lang="vi-VN" sz="4200" dirty="0">
                <a:cs typeface="Arial" panose="020B0604020202020204" pitchFamily="34" charset="0"/>
              </a:rPr>
              <a:t>Em rất yêu thương anh chị.</a:t>
            </a:r>
          </a:p>
          <a:p>
            <a:pPr marL="571500" indent="-571500">
              <a:lnSpc>
                <a:spcPct val="200000"/>
              </a:lnSpc>
              <a:buFontTx/>
              <a:buChar char="-"/>
            </a:pPr>
            <a:r>
              <a:rPr lang="vi-VN" sz="4200" dirty="0">
                <a:cs typeface="Arial" panose="020B0604020202020204" pitchFamily="34" charset="0"/>
              </a:rPr>
              <a:t>Anh kèm cặp em học bài.</a:t>
            </a:r>
          </a:p>
        </p:txBody>
      </p:sp>
    </p:spTree>
    <p:extLst>
      <p:ext uri="{BB962C8B-B14F-4D97-AF65-F5344CB8AC3E}">
        <p14:creationId xmlns:p14="http://schemas.microsoft.com/office/powerpoint/2010/main" val="404425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1772" y="-370376"/>
            <a:ext cx="2404853" cy="240485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24859" y="-370376"/>
            <a:ext cx="2352383" cy="2404853"/>
          </a:xfrm>
          <a:prstGeom prst="rect">
            <a:avLst/>
          </a:prstGeom>
        </p:spPr>
      </p:pic>
      <p:pic>
        <p:nvPicPr>
          <p:cNvPr id="7" name="Picture 7"/>
          <p:cNvPicPr>
            <a:picLocks noChangeAspect="1"/>
          </p:cNvPicPr>
          <p:nvPr/>
        </p:nvPicPr>
        <p:blipFill>
          <a:blip r:embed="rId6">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b="17308"/>
          <a:stretch>
            <a:fillRect/>
          </a:stretch>
        </p:blipFill>
        <p:spPr>
          <a:xfrm>
            <a:off x="0" y="8468305"/>
            <a:ext cx="1605549" cy="181869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96645" y="8468305"/>
            <a:ext cx="1531010" cy="1818695"/>
          </a:xfrm>
          <a:prstGeom prst="rect">
            <a:avLst/>
          </a:prstGeom>
        </p:spPr>
      </p:pic>
      <p:sp>
        <p:nvSpPr>
          <p:cNvPr id="9" name="TextBox 9"/>
          <p:cNvSpPr txBox="1"/>
          <p:nvPr/>
        </p:nvSpPr>
        <p:spPr>
          <a:xfrm>
            <a:off x="4561498" y="1261238"/>
            <a:ext cx="8896798" cy="861711"/>
          </a:xfrm>
          <a:prstGeom prst="rect">
            <a:avLst/>
          </a:prstGeom>
        </p:spPr>
        <p:txBody>
          <a:bodyPr wrap="square" lIns="0" tIns="0" rIns="0" bIns="0" rtlCol="0" anchor="t">
            <a:spAutoFit/>
          </a:bodyPr>
          <a:lstStyle/>
          <a:p>
            <a:pPr marL="0" lvl="0" indent="0" algn="ctr">
              <a:lnSpc>
                <a:spcPts val="6480"/>
              </a:lnSpc>
              <a:spcBef>
                <a:spcPct val="0"/>
              </a:spcBef>
            </a:pPr>
            <a:r>
              <a:rPr lang="vi-VN" sz="6400" b="1" u="none" spc="359" dirty="0">
                <a:solidFill>
                  <a:srgbClr val="FFFFFF"/>
                </a:solidFill>
              </a:rPr>
              <a:t>CỦNG CỐ, DẶN DÒ</a:t>
            </a:r>
            <a:endParaRPr lang="en-US" sz="6400" b="1" u="none" spc="359" dirty="0">
              <a:solidFill>
                <a:srgbClr val="FFFFFF"/>
              </a:solidFill>
            </a:endParaRPr>
          </a:p>
        </p:txBody>
      </p:sp>
      <p:pic>
        <p:nvPicPr>
          <p:cNvPr id="2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856747" y="2781300"/>
            <a:ext cx="12306300" cy="6086090"/>
          </a:xfrm>
          <a:prstGeom prst="rect">
            <a:avLst/>
          </a:prstGeom>
        </p:spPr>
      </p:pic>
      <p:pic>
        <p:nvPicPr>
          <p:cNvPr id="22"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b="32262"/>
          <a:stretch>
            <a:fillRect/>
          </a:stretch>
        </p:blipFill>
        <p:spPr>
          <a:xfrm>
            <a:off x="8061414" y="7851074"/>
            <a:ext cx="1896966" cy="2435926"/>
          </a:xfrm>
          <a:prstGeom prst="rect">
            <a:avLst/>
          </a:prstGeom>
        </p:spPr>
      </p:pic>
      <p:sp>
        <p:nvSpPr>
          <p:cNvPr id="23" name="Freeform 13"/>
          <p:cNvSpPr/>
          <p:nvPr/>
        </p:nvSpPr>
        <p:spPr>
          <a:xfrm>
            <a:off x="6935833" y="2628900"/>
            <a:ext cx="4148127" cy="876419"/>
          </a:xfrm>
          <a:custGeom>
            <a:avLst/>
            <a:gdLst/>
            <a:ahLst/>
            <a:cxnLst/>
            <a:rect l="l" t="t" r="r" b="b"/>
            <a:pathLst>
              <a:path w="1154028" h="408940">
                <a:moveTo>
                  <a:pt x="1038458" y="204470"/>
                </a:moveTo>
                <a:lnTo>
                  <a:pt x="1142598" y="60960"/>
                </a:lnTo>
                <a:cubicBezTo>
                  <a:pt x="1151488" y="49530"/>
                  <a:pt x="1152758" y="34290"/>
                  <a:pt x="1145138" y="21590"/>
                </a:cubicBezTo>
                <a:cubicBezTo>
                  <a:pt x="1137518" y="8890"/>
                  <a:pt x="1126088" y="0"/>
                  <a:pt x="1112118"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1113388" y="408940"/>
                </a:lnTo>
                <a:cubicBezTo>
                  <a:pt x="1127358" y="408940"/>
                  <a:pt x="1141328" y="401320"/>
                  <a:pt x="1147678" y="388620"/>
                </a:cubicBezTo>
                <a:cubicBezTo>
                  <a:pt x="1154028" y="375920"/>
                  <a:pt x="1152758" y="360680"/>
                  <a:pt x="1145138" y="349250"/>
                </a:cubicBezTo>
                <a:lnTo>
                  <a:pt x="1038458" y="204470"/>
                </a:lnTo>
                <a:close/>
              </a:path>
            </a:pathLst>
          </a:custGeom>
          <a:solidFill>
            <a:srgbClr val="008037"/>
          </a:solidFill>
        </p:spPr>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6961"/>
          <a:stretch>
            <a:fillRect/>
          </a:stretch>
        </p:blipFill>
        <p:spPr>
          <a:xfrm>
            <a:off x="15210558" y="6793988"/>
            <a:ext cx="3077442" cy="34930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73324" y="1953305"/>
            <a:ext cx="15741351" cy="6540381"/>
          </a:xfrm>
          <a:prstGeom prst="rect">
            <a:avLst/>
          </a:prstGeom>
        </p:spPr>
      </p:pic>
      <p:sp>
        <p:nvSpPr>
          <p:cNvPr id="4" name="TextBox 4"/>
          <p:cNvSpPr txBox="1"/>
          <p:nvPr/>
        </p:nvSpPr>
        <p:spPr>
          <a:xfrm>
            <a:off x="1760784" y="3428160"/>
            <a:ext cx="14766429" cy="3145028"/>
          </a:xfrm>
          <a:prstGeom prst="rect">
            <a:avLst/>
          </a:prstGeom>
        </p:spPr>
        <p:txBody>
          <a:bodyPr wrap="square" lIns="0" tIns="0" rIns="0" bIns="0" rtlCol="0" anchor="t">
            <a:spAutoFit/>
          </a:bodyPr>
          <a:lstStyle/>
          <a:p>
            <a:pPr marL="0" lvl="1" indent="0" algn="ctr">
              <a:lnSpc>
                <a:spcPct val="150000"/>
              </a:lnSpc>
            </a:pPr>
            <a:r>
              <a:rPr lang="vi-VN" sz="7200" b="1" spc="405" dirty="0">
                <a:solidFill>
                  <a:srgbClr val="2289C4"/>
                </a:solidFill>
              </a:rPr>
              <a:t>HẸN GẶP LẠI CÁC EM </a:t>
            </a:r>
          </a:p>
          <a:p>
            <a:pPr marL="0" lvl="1" indent="0" algn="ctr">
              <a:lnSpc>
                <a:spcPct val="150000"/>
              </a:lnSpc>
            </a:pPr>
            <a:r>
              <a:rPr lang="vi-VN" sz="7200" b="1" spc="405" dirty="0">
                <a:solidFill>
                  <a:srgbClr val="2289C4"/>
                </a:solidFill>
              </a:rPr>
              <a:t>TRONG BÀI HỌC SAU!</a:t>
            </a:r>
            <a:endParaRPr lang="en-US" sz="7200" b="1" u="none" spc="405" dirty="0">
              <a:solidFill>
                <a:srgbClr val="2289C4"/>
              </a:solidFill>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27851" y="-487137"/>
            <a:ext cx="3062898" cy="349546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53040">
            <a:off x="-517706" y="7083872"/>
            <a:ext cx="4127686" cy="404513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9445" t="1840" b="19243"/>
          <a:stretch>
            <a:fillRect/>
          </a:stretch>
        </p:blipFill>
        <p:spPr>
          <a:xfrm rot="5400000">
            <a:off x="-764875" y="-1282606"/>
            <a:ext cx="3008325" cy="346349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731409" y="1028700"/>
            <a:ext cx="2825182" cy="924605"/>
          </a:xfrm>
          <a:prstGeom prst="rect">
            <a:avLst/>
          </a:prstGeom>
        </p:spPr>
      </p:pic>
    </p:spTree>
    <p:extLst>
      <p:ext uri="{BB962C8B-B14F-4D97-AF65-F5344CB8AC3E}">
        <p14:creationId xmlns:p14="http://schemas.microsoft.com/office/powerpoint/2010/main" val="44985480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3396" b="3396"/>
          <a:stretch>
            <a:fillRect/>
          </a:stretch>
        </p:blipFill>
        <p:spPr>
          <a:xfrm flipH="1" flipV="1">
            <a:off x="0" y="0"/>
            <a:ext cx="3096947" cy="30427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345745" y="1655791"/>
            <a:ext cx="14656254" cy="76025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6204" y="1655791"/>
            <a:ext cx="1500743" cy="1500743"/>
          </a:xfrm>
          <a:prstGeom prst="rect">
            <a:avLst/>
          </a:prstGeom>
        </p:spPr>
      </p:pic>
      <p:pic>
        <p:nvPicPr>
          <p:cNvPr id="5" name="Picture 5"/>
          <p:cNvPicPr>
            <a:picLocks noChangeAspect="1"/>
          </p:cNvPicPr>
          <p:nvPr/>
        </p:nvPicPr>
        <p:blipFill>
          <a:blip r:embed="rId8">
            <a:alphaModFix amt="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r="3068" b="3068"/>
          <a:stretch>
            <a:fillRect/>
          </a:stretch>
        </p:blipFill>
        <p:spPr>
          <a:xfrm>
            <a:off x="13410782" y="6184040"/>
            <a:ext cx="4877218" cy="4102960"/>
          </a:xfrm>
          <a:prstGeom prst="rect">
            <a:avLst/>
          </a:prstGeom>
        </p:spPr>
      </p:pic>
      <p:pic>
        <p:nvPicPr>
          <p:cNvPr id="10" name="Picture 10"/>
          <p:cNvPicPr>
            <a:picLocks noChangeAspect="1"/>
          </p:cNvPicPr>
          <p:nvPr/>
        </p:nvPicPr>
        <p:blipFill>
          <a:blip r:embed="rId10">
            <a:alphaModFix amt="31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68841">
            <a:off x="-665298" y="8996985"/>
            <a:ext cx="4022090" cy="870234"/>
          </a:xfrm>
          <a:prstGeom prst="rect">
            <a:avLst/>
          </a:prstGeom>
        </p:spPr>
      </p:pic>
      <p:pic>
        <p:nvPicPr>
          <p:cNvPr id="11" name="Picture 11"/>
          <p:cNvPicPr>
            <a:picLocks noChangeAspect="1"/>
          </p:cNvPicPr>
          <p:nvPr/>
        </p:nvPicPr>
        <p:blipFill>
          <a:blip r:embed="rId10">
            <a:alphaModFix amt="31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68841">
            <a:off x="-405584" y="8324646"/>
            <a:ext cx="4022090" cy="87023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318056" y="6806689"/>
            <a:ext cx="1467514" cy="1467514"/>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74035">
            <a:off x="12893167" y="1073141"/>
            <a:ext cx="1278385" cy="896467"/>
          </a:xfrm>
          <a:prstGeom prst="rect">
            <a:avLst/>
          </a:prstGeom>
        </p:spPr>
      </p:pic>
      <p:sp>
        <p:nvSpPr>
          <p:cNvPr id="14" name="TextBox 14"/>
          <p:cNvSpPr txBox="1"/>
          <p:nvPr/>
        </p:nvSpPr>
        <p:spPr>
          <a:xfrm>
            <a:off x="2514600" y="4656574"/>
            <a:ext cx="13013213" cy="1936428"/>
          </a:xfrm>
          <a:prstGeom prst="rect">
            <a:avLst/>
          </a:prstGeom>
        </p:spPr>
        <p:txBody>
          <a:bodyPr wrap="square" lIns="0" tIns="0" rIns="0" bIns="0" rtlCol="0" anchor="t">
            <a:spAutoFit/>
          </a:bodyPr>
          <a:lstStyle/>
          <a:p>
            <a:pPr marL="0" lvl="0" indent="0" algn="ctr">
              <a:lnSpc>
                <a:spcPts val="15134"/>
              </a:lnSpc>
            </a:pPr>
            <a:r>
              <a:rPr lang="vi-VN" sz="11000" b="1" dirty="0">
                <a:solidFill>
                  <a:srgbClr val="0D8BD4"/>
                </a:solidFill>
              </a:rPr>
              <a:t>CHỊ NGÃ EM NÂNG</a:t>
            </a:r>
            <a:endParaRPr lang="en-US" sz="11000" b="1" dirty="0">
              <a:solidFill>
                <a:srgbClr val="0D8BD4"/>
              </a:solidFill>
            </a:endParaRPr>
          </a:p>
        </p:txBody>
      </p:sp>
      <p:sp>
        <p:nvSpPr>
          <p:cNvPr id="15" name="TextBox 15"/>
          <p:cNvSpPr txBox="1"/>
          <p:nvPr/>
        </p:nvSpPr>
        <p:spPr>
          <a:xfrm>
            <a:off x="4404454" y="3412900"/>
            <a:ext cx="9233504" cy="717440"/>
          </a:xfrm>
          <a:prstGeom prst="rect">
            <a:avLst/>
          </a:prstGeom>
        </p:spPr>
        <p:txBody>
          <a:bodyPr lIns="0" tIns="0" rIns="0" bIns="0" rtlCol="0" anchor="t">
            <a:spAutoFit/>
          </a:bodyPr>
          <a:lstStyle/>
          <a:p>
            <a:pPr marL="0" lvl="0" indent="0" algn="ctr">
              <a:lnSpc>
                <a:spcPts val="4999"/>
              </a:lnSpc>
              <a:spcBef>
                <a:spcPct val="0"/>
              </a:spcBef>
            </a:pPr>
            <a:r>
              <a:rPr lang="vi-VN" sz="7200" b="1" spc="269" dirty="0">
                <a:solidFill>
                  <a:srgbClr val="545454"/>
                </a:solidFill>
              </a:rPr>
              <a:t>BÀI 17</a:t>
            </a:r>
            <a:endParaRPr lang="en-US" sz="7200" b="1" spc="269" dirty="0">
              <a:solidFill>
                <a:srgbClr val="545454"/>
              </a:solidFill>
            </a:endParaRPr>
          </a:p>
        </p:txBody>
      </p:sp>
      <p:pic>
        <p:nvPicPr>
          <p:cNvPr id="16"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65307">
            <a:off x="15375633" y="4387679"/>
            <a:ext cx="2552746" cy="835444"/>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3436" b="3436"/>
          <a:stretch>
            <a:fillRect/>
          </a:stretch>
        </p:blipFill>
        <p:spPr>
          <a:xfrm rot="-10800000" flipV="1">
            <a:off x="0" y="6746628"/>
            <a:ext cx="3603432" cy="35403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3287">
            <a:off x="1000035" y="7894931"/>
            <a:ext cx="3035927" cy="99357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84834" y="8157613"/>
            <a:ext cx="2948932" cy="2948932"/>
          </a:xfrm>
          <a:prstGeom prst="rect">
            <a:avLst/>
          </a:prstGeom>
        </p:spPr>
      </p:pic>
      <p:sp>
        <p:nvSpPr>
          <p:cNvPr id="8" name="TextBox 8"/>
          <p:cNvSpPr txBox="1"/>
          <p:nvPr/>
        </p:nvSpPr>
        <p:spPr>
          <a:xfrm>
            <a:off x="2029211" y="2501940"/>
            <a:ext cx="13997737" cy="1065676"/>
          </a:xfrm>
          <a:prstGeom prst="rect">
            <a:avLst/>
          </a:prstGeom>
        </p:spPr>
        <p:txBody>
          <a:bodyPr lIns="0" tIns="0" rIns="0" bIns="0" rtlCol="0" anchor="t">
            <a:spAutoFit/>
          </a:bodyPr>
          <a:lstStyle/>
          <a:p>
            <a:pPr marL="0" lvl="0" indent="0" algn="ctr">
              <a:lnSpc>
                <a:spcPts val="7765"/>
              </a:lnSpc>
              <a:spcBef>
                <a:spcPct val="0"/>
              </a:spcBef>
            </a:pPr>
            <a:r>
              <a:rPr lang="vi-VN" sz="9600" b="1" u="none" spc="431" dirty="0">
                <a:solidFill>
                  <a:srgbClr val="FFFFFF"/>
                </a:solidFill>
              </a:rPr>
              <a:t>CHIA SẺ</a:t>
            </a:r>
            <a:endParaRPr lang="en-US" sz="9600" b="1" u="none" spc="431" dirty="0">
              <a:solidFill>
                <a:srgbClr val="FFFFFF"/>
              </a:solidFill>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2241311" y="2112652"/>
            <a:ext cx="1710386" cy="11994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4240311" y="2107534"/>
            <a:ext cx="1710386" cy="1199408"/>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t="19600" b="24400"/>
          <a:stretch/>
        </p:blipFill>
        <p:spPr>
          <a:xfrm>
            <a:off x="4191000" y="4381500"/>
            <a:ext cx="9933214" cy="5562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D8B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06584">
            <a:off x="15843324" y="9187910"/>
            <a:ext cx="3660300" cy="791956"/>
          </a:xfrm>
          <a:prstGeom prst="rect">
            <a:avLst/>
          </a:prstGeom>
        </p:spPr>
      </p:pic>
      <p:pic>
        <p:nvPicPr>
          <p:cNvPr id="3" name="Picture 3"/>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06584">
            <a:off x="15392067" y="8711880"/>
            <a:ext cx="3660300" cy="7919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27844" y="8390526"/>
            <a:ext cx="971982" cy="97198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42083">
            <a:off x="15864819" y="382392"/>
            <a:ext cx="1382152" cy="96923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59280" y="2666785"/>
            <a:ext cx="13959363" cy="704871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358601">
            <a:off x="2601366" y="2699015"/>
            <a:ext cx="457200" cy="1505185"/>
          </a:xfrm>
          <a:prstGeom prst="rect">
            <a:avLst/>
          </a:prstGeom>
        </p:spPr>
      </p:pic>
      <p:sp>
        <p:nvSpPr>
          <p:cNvPr id="10" name="TextBox 10"/>
          <p:cNvSpPr txBox="1"/>
          <p:nvPr/>
        </p:nvSpPr>
        <p:spPr>
          <a:xfrm>
            <a:off x="2590800" y="527572"/>
            <a:ext cx="13335000" cy="1863267"/>
          </a:xfrm>
          <a:prstGeom prst="rect">
            <a:avLst/>
          </a:prstGeom>
        </p:spPr>
        <p:txBody>
          <a:bodyPr wrap="square" lIns="0" tIns="0" rIns="0" bIns="0" rtlCol="0" anchor="t">
            <a:spAutoFit/>
          </a:bodyPr>
          <a:lstStyle/>
          <a:p>
            <a:pPr marL="0" lvl="1" indent="0">
              <a:lnSpc>
                <a:spcPts val="7560"/>
              </a:lnSpc>
            </a:pPr>
            <a:r>
              <a:rPr lang="vi-VN" sz="4800" b="1" i="1" u="none" dirty="0">
                <a:solidFill>
                  <a:srgbClr val="FFFFFF"/>
                </a:solidFill>
              </a:rPr>
              <a:t>Sử dụng các mẫu câu Ai làm gì?, Ai thế nào?, hỏi đáp theo tranh:</a:t>
            </a:r>
            <a:endParaRPr lang="en-US" sz="4800" b="1" i="1" u="none" dirty="0">
              <a:solidFill>
                <a:srgbClr val="FFFFFF"/>
              </a:solidFill>
            </a:endParaRPr>
          </a:p>
        </p:txBody>
      </p:sp>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2809" y="596206"/>
            <a:ext cx="2643019" cy="864988"/>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0652" y="3113605"/>
            <a:ext cx="10801148" cy="6155074"/>
          </a:xfrm>
          <a:prstGeom prst="rect">
            <a:avLst/>
          </a:prstGeom>
        </p:spPr>
      </p:pic>
    </p:spTree>
    <p:extLst>
      <p:ext uri="{BB962C8B-B14F-4D97-AF65-F5344CB8AC3E}">
        <p14:creationId xmlns:p14="http://schemas.microsoft.com/office/powerpoint/2010/main" val="10435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grpSp>
        <p:nvGrpSpPr>
          <p:cNvPr id="2" name="Group 2"/>
          <p:cNvGrpSpPr/>
          <p:nvPr/>
        </p:nvGrpSpPr>
        <p:grpSpPr>
          <a:xfrm>
            <a:off x="2057400" y="3085277"/>
            <a:ext cx="14173200" cy="4530006"/>
            <a:chOff x="0" y="0"/>
            <a:chExt cx="3040788" cy="408940"/>
          </a:xfrm>
        </p:grpSpPr>
        <p:sp>
          <p:nvSpPr>
            <p:cNvPr id="3" name="Freeform 3"/>
            <p:cNvSpPr/>
            <p:nvPr/>
          </p:nvSpPr>
          <p:spPr>
            <a:xfrm>
              <a:off x="-2540" y="0"/>
              <a:ext cx="3047138" cy="408940"/>
            </a:xfrm>
            <a:custGeom>
              <a:avLst/>
              <a:gdLst/>
              <a:ahLst/>
              <a:cxnLst/>
              <a:rect l="l" t="t" r="r" b="b"/>
              <a:pathLst>
                <a:path w="3047138" h="408940">
                  <a:moveTo>
                    <a:pt x="2931568" y="204470"/>
                  </a:moveTo>
                  <a:lnTo>
                    <a:pt x="3035708" y="60960"/>
                  </a:lnTo>
                  <a:cubicBezTo>
                    <a:pt x="3044598" y="49530"/>
                    <a:pt x="3045868" y="34290"/>
                    <a:pt x="3038248" y="21590"/>
                  </a:cubicBezTo>
                  <a:cubicBezTo>
                    <a:pt x="3030628" y="8890"/>
                    <a:pt x="3019198" y="0"/>
                    <a:pt x="3005228" y="0"/>
                  </a:cubicBezTo>
                  <a:lnTo>
                    <a:pt x="40640" y="0"/>
                  </a:lnTo>
                  <a:cubicBezTo>
                    <a:pt x="26670" y="0"/>
                    <a:pt x="12700" y="7620"/>
                    <a:pt x="6350" y="20320"/>
                  </a:cubicBezTo>
                  <a:cubicBezTo>
                    <a:pt x="0" y="33020"/>
                    <a:pt x="1270" y="48260"/>
                    <a:pt x="8890" y="59690"/>
                  </a:cubicBezTo>
                  <a:lnTo>
                    <a:pt x="113030" y="204470"/>
                  </a:lnTo>
                  <a:lnTo>
                    <a:pt x="10160" y="349250"/>
                  </a:lnTo>
                  <a:cubicBezTo>
                    <a:pt x="1270" y="360680"/>
                    <a:pt x="0" y="375920"/>
                    <a:pt x="7620" y="388620"/>
                  </a:cubicBezTo>
                  <a:cubicBezTo>
                    <a:pt x="15240" y="401320"/>
                    <a:pt x="26670" y="408940"/>
                    <a:pt x="41910" y="408940"/>
                  </a:cubicBezTo>
                  <a:lnTo>
                    <a:pt x="3006498" y="408940"/>
                  </a:lnTo>
                  <a:cubicBezTo>
                    <a:pt x="3020468" y="408940"/>
                    <a:pt x="3034438" y="401320"/>
                    <a:pt x="3040788" y="388620"/>
                  </a:cubicBezTo>
                  <a:cubicBezTo>
                    <a:pt x="3047138" y="375920"/>
                    <a:pt x="3045868" y="360680"/>
                    <a:pt x="3038248" y="349250"/>
                  </a:cubicBezTo>
                  <a:lnTo>
                    <a:pt x="2931568" y="204470"/>
                  </a:lnTo>
                  <a:close/>
                </a:path>
              </a:pathLst>
            </a:custGeom>
            <a:solidFill>
              <a:srgbClr val="FFFFFF"/>
            </a:solidFill>
          </p:spPr>
        </p:sp>
      </p:grpSp>
      <p:pic>
        <p:nvPicPr>
          <p:cNvPr id="4" name="Picture 4"/>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54030" y="7246375"/>
            <a:ext cx="3433970" cy="3040625"/>
          </a:xfrm>
          <a:prstGeom prst="rect">
            <a:avLst/>
          </a:prstGeom>
        </p:spPr>
      </p:pic>
      <p:sp>
        <p:nvSpPr>
          <p:cNvPr id="5" name="TextBox 5"/>
          <p:cNvSpPr txBox="1"/>
          <p:nvPr/>
        </p:nvSpPr>
        <p:spPr>
          <a:xfrm>
            <a:off x="3632019" y="6091073"/>
            <a:ext cx="11023959" cy="628826"/>
          </a:xfrm>
          <a:prstGeom prst="rect">
            <a:avLst/>
          </a:prstGeom>
        </p:spPr>
        <p:txBody>
          <a:bodyPr lIns="0" tIns="0" rIns="0" bIns="0" rtlCol="0" anchor="t">
            <a:spAutoFit/>
          </a:bodyPr>
          <a:lstStyle/>
          <a:p>
            <a:pPr marL="0" lvl="0" indent="0" algn="ctr">
              <a:lnSpc>
                <a:spcPts val="3600"/>
              </a:lnSpc>
            </a:pPr>
            <a:r>
              <a:rPr lang="vi-VN" sz="8600" b="1" dirty="0">
                <a:solidFill>
                  <a:srgbClr val="2289C4"/>
                </a:solidFill>
              </a:rPr>
              <a:t>TIẾNG VÕNG KÊU</a:t>
            </a:r>
            <a:endParaRPr lang="en-US" sz="8600" b="1" dirty="0">
              <a:solidFill>
                <a:srgbClr val="2289C4"/>
              </a:solidFill>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597" b="23396"/>
          <a:stretch>
            <a:fillRect/>
          </a:stretch>
        </p:blipFill>
        <p:spPr>
          <a:xfrm rot="4446668">
            <a:off x="-507617" y="174375"/>
            <a:ext cx="3387474" cy="365606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822491" y="1028700"/>
            <a:ext cx="2643019" cy="86498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11881"/>
          <a:stretch>
            <a:fillRect/>
          </a:stretch>
        </p:blipFill>
        <p:spPr>
          <a:xfrm>
            <a:off x="15638845" y="7246375"/>
            <a:ext cx="1864341" cy="311436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36112" y="7689027"/>
            <a:ext cx="1114985" cy="1324496"/>
          </a:xfrm>
          <a:prstGeom prst="rect">
            <a:avLst/>
          </a:prstGeom>
        </p:spPr>
      </p:pic>
      <p:sp>
        <p:nvSpPr>
          <p:cNvPr id="11" name="TextBox 10"/>
          <p:cNvSpPr txBox="1"/>
          <p:nvPr/>
        </p:nvSpPr>
        <p:spPr>
          <a:xfrm>
            <a:off x="6934199" y="3699155"/>
            <a:ext cx="4419600" cy="1200329"/>
          </a:xfrm>
          <a:prstGeom prst="rect">
            <a:avLst/>
          </a:prstGeom>
          <a:noFill/>
        </p:spPr>
        <p:txBody>
          <a:bodyPr wrap="square" rtlCol="0">
            <a:spAutoFit/>
          </a:bodyPr>
          <a:lstStyle/>
          <a:p>
            <a:r>
              <a:rPr lang="vi-VN" sz="7200" b="1" i="1" dirty="0"/>
              <a:t>Bài đọc 1</a:t>
            </a:r>
            <a:endParaRPr lang="en-US" sz="7200" b="1" i="1"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3436" b="3436"/>
          <a:stretch>
            <a:fillRect/>
          </a:stretch>
        </p:blipFill>
        <p:spPr>
          <a:xfrm rot="-10800000" flipV="1">
            <a:off x="0" y="6746628"/>
            <a:ext cx="3603432" cy="35403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3287">
            <a:off x="1000035" y="7894931"/>
            <a:ext cx="3035927" cy="99357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84834" y="8157613"/>
            <a:ext cx="2948932" cy="2948932"/>
          </a:xfrm>
          <a:prstGeom prst="rect">
            <a:avLst/>
          </a:prstGeom>
        </p:spPr>
      </p:pic>
      <p:sp>
        <p:nvSpPr>
          <p:cNvPr id="8" name="TextBox 8"/>
          <p:cNvSpPr txBox="1"/>
          <p:nvPr/>
        </p:nvSpPr>
        <p:spPr>
          <a:xfrm>
            <a:off x="2029211" y="2501940"/>
            <a:ext cx="13997737" cy="1065676"/>
          </a:xfrm>
          <a:prstGeom prst="rect">
            <a:avLst/>
          </a:prstGeom>
        </p:spPr>
        <p:txBody>
          <a:bodyPr lIns="0" tIns="0" rIns="0" bIns="0" rtlCol="0" anchor="t">
            <a:spAutoFit/>
          </a:bodyPr>
          <a:lstStyle/>
          <a:p>
            <a:pPr marL="0" lvl="0" indent="0" algn="ctr">
              <a:lnSpc>
                <a:spcPts val="7765"/>
              </a:lnSpc>
              <a:spcBef>
                <a:spcPct val="0"/>
              </a:spcBef>
            </a:pPr>
            <a:r>
              <a:rPr lang="vi-VN" sz="9600" b="1" spc="431" dirty="0">
                <a:solidFill>
                  <a:srgbClr val="FFFFFF"/>
                </a:solidFill>
              </a:rPr>
              <a:t>ĐỌC</a:t>
            </a:r>
            <a:endParaRPr lang="en-US" sz="9600" b="1" u="none" spc="431" dirty="0">
              <a:solidFill>
                <a:srgbClr val="FFFFFF"/>
              </a:solidFill>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2241311" y="2112652"/>
            <a:ext cx="1710386" cy="11994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4087911" y="2110946"/>
            <a:ext cx="1710386" cy="1199408"/>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t="19600" b="24400"/>
          <a:stretch/>
        </p:blipFill>
        <p:spPr>
          <a:xfrm>
            <a:off x="4191000" y="4381500"/>
            <a:ext cx="9933214" cy="5562600"/>
          </a:xfrm>
          <a:prstGeom prst="rect">
            <a:avLst/>
          </a:prstGeom>
        </p:spPr>
      </p:pic>
    </p:spTree>
    <p:extLst>
      <p:ext uri="{BB962C8B-B14F-4D97-AF65-F5344CB8AC3E}">
        <p14:creationId xmlns:p14="http://schemas.microsoft.com/office/powerpoint/2010/main" val="940980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6" name="TextBox 6"/>
          <p:cNvSpPr txBox="1"/>
          <p:nvPr/>
        </p:nvSpPr>
        <p:spPr>
          <a:xfrm>
            <a:off x="2590799" y="773990"/>
            <a:ext cx="13947612" cy="833562"/>
          </a:xfrm>
          <a:prstGeom prst="rect">
            <a:avLst/>
          </a:prstGeom>
        </p:spPr>
        <p:txBody>
          <a:bodyPr lIns="0" tIns="0" rIns="0" bIns="0" rtlCol="0" anchor="t">
            <a:spAutoFit/>
          </a:bodyPr>
          <a:lstStyle/>
          <a:p>
            <a:pPr marL="0" lvl="1" indent="0" algn="ctr">
              <a:lnSpc>
                <a:spcPts val="6480"/>
              </a:lnSpc>
              <a:spcBef>
                <a:spcPct val="0"/>
              </a:spcBef>
            </a:pPr>
            <a:r>
              <a:rPr lang="vi-VN" sz="5600" b="1" spc="359" dirty="0">
                <a:solidFill>
                  <a:srgbClr val="FF0000"/>
                </a:solidFill>
              </a:rPr>
              <a:t>TIẾNG VÕNG KÊU</a:t>
            </a:r>
            <a:endParaRPr lang="en-US" sz="5600" b="1" u="none" spc="35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852" t="22075"/>
          <a:stretch>
            <a:fillRect/>
          </a:stretch>
        </p:blipFill>
        <p:spPr>
          <a:xfrm>
            <a:off x="0" y="0"/>
            <a:ext cx="1972403" cy="223633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2370">
            <a:off x="16811826" y="5917698"/>
            <a:ext cx="1767302" cy="3919419"/>
          </a:xfrm>
          <a:prstGeom prst="rect">
            <a:avLst/>
          </a:prstGeom>
        </p:spPr>
      </p:pic>
      <p:pic>
        <p:nvPicPr>
          <p:cNvPr id="17"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467" r="9282"/>
          <a:stretch>
            <a:fillRect/>
          </a:stretch>
        </p:blipFill>
        <p:spPr>
          <a:xfrm>
            <a:off x="2209800" y="1951953"/>
            <a:ext cx="13949417" cy="755919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2400" y="2933700"/>
            <a:ext cx="3850439" cy="3807536"/>
          </a:xfrm>
          <a:prstGeom prst="rect">
            <a:avLst/>
          </a:prstGeom>
        </p:spPr>
      </p:pic>
      <p:sp>
        <p:nvSpPr>
          <p:cNvPr id="19" name="TextBox 18"/>
          <p:cNvSpPr txBox="1"/>
          <p:nvPr/>
        </p:nvSpPr>
        <p:spPr>
          <a:xfrm>
            <a:off x="3441244" y="2685200"/>
            <a:ext cx="3729201" cy="2899192"/>
          </a:xfrm>
          <a:prstGeom prst="rect">
            <a:avLst/>
          </a:prstGeom>
          <a:noFill/>
        </p:spPr>
        <p:txBody>
          <a:bodyPr wrap="square" rtlCol="0">
            <a:spAutoFit/>
          </a:bodyPr>
          <a:lstStyle/>
          <a:p>
            <a:pPr>
              <a:lnSpc>
                <a:spcPct val="114000"/>
              </a:lnSpc>
            </a:pPr>
            <a:r>
              <a:rPr lang="vi-VN" sz="3200" dirty="0"/>
              <a:t>Kẽo cà kẽo kẹt</a:t>
            </a:r>
          </a:p>
          <a:p>
            <a:pPr>
              <a:lnSpc>
                <a:spcPct val="114000"/>
              </a:lnSpc>
            </a:pPr>
            <a:r>
              <a:rPr lang="vi-VN" sz="3200" dirty="0"/>
              <a:t>Kẽo cà kẽo kẹt</a:t>
            </a:r>
          </a:p>
          <a:p>
            <a:pPr>
              <a:lnSpc>
                <a:spcPct val="114000"/>
              </a:lnSpc>
            </a:pPr>
            <a:r>
              <a:rPr lang="vi-VN" sz="3200" dirty="0"/>
              <a:t>Tay em đưa đều</a:t>
            </a:r>
          </a:p>
          <a:p>
            <a:pPr>
              <a:lnSpc>
                <a:spcPct val="114000"/>
              </a:lnSpc>
            </a:pPr>
            <a:r>
              <a:rPr lang="vi-VN" sz="3200" dirty="0"/>
              <a:t>Ba gian nhà nhỏ</a:t>
            </a:r>
          </a:p>
          <a:p>
            <a:pPr>
              <a:lnSpc>
                <a:spcPct val="114000"/>
              </a:lnSpc>
            </a:pPr>
            <a:r>
              <a:rPr lang="vi-VN" sz="3200" dirty="0"/>
              <a:t>Đầy tiễng võng kêu</a:t>
            </a:r>
            <a:endParaRPr lang="en-US" sz="3200" dirty="0"/>
          </a:p>
        </p:txBody>
      </p:sp>
      <p:sp>
        <p:nvSpPr>
          <p:cNvPr id="20" name="TextBox 19"/>
          <p:cNvSpPr txBox="1"/>
          <p:nvPr/>
        </p:nvSpPr>
        <p:spPr>
          <a:xfrm>
            <a:off x="7467600" y="5814570"/>
            <a:ext cx="4807710" cy="2302682"/>
          </a:xfrm>
          <a:prstGeom prst="rect">
            <a:avLst/>
          </a:prstGeom>
          <a:noFill/>
        </p:spPr>
        <p:txBody>
          <a:bodyPr wrap="square" rtlCol="0">
            <a:spAutoFit/>
          </a:bodyPr>
          <a:lstStyle/>
          <a:p>
            <a:pPr>
              <a:lnSpc>
                <a:spcPct val="114000"/>
              </a:lnSpc>
            </a:pPr>
            <a:r>
              <a:rPr lang="vi-VN" sz="3200" dirty="0"/>
              <a:t>Kẽo cà kẽo kẹt</a:t>
            </a:r>
          </a:p>
          <a:p>
            <a:pPr>
              <a:lnSpc>
                <a:spcPct val="114000"/>
              </a:lnSpc>
            </a:pPr>
            <a:r>
              <a:rPr lang="vi-VN" sz="3200" dirty="0"/>
              <a:t>Bé Giang ngủ rồi</a:t>
            </a:r>
          </a:p>
          <a:p>
            <a:pPr>
              <a:lnSpc>
                <a:spcPct val="114000"/>
              </a:lnSpc>
            </a:pPr>
            <a:r>
              <a:rPr lang="vi-VN" sz="3200" dirty="0"/>
              <a:t>Tóc bay phất phơ</a:t>
            </a:r>
          </a:p>
          <a:p>
            <a:pPr>
              <a:lnSpc>
                <a:spcPct val="114000"/>
              </a:lnSpc>
            </a:pPr>
            <a:r>
              <a:rPr lang="vi-VN" sz="3200" dirty="0"/>
              <a:t>Vương vương nụ cười...</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900" decel="100000" fill="hold"/>
                                        <p:tgtEl>
                                          <p:spTgt spid="1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900" decel="100000" fill="hold"/>
                                        <p:tgtEl>
                                          <p:spTgt spid="20"/>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900" decel="100000" fill="hold"/>
                                        <p:tgtEl>
                                          <p:spTgt spid="1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6" name="TextBox 6"/>
          <p:cNvSpPr txBox="1"/>
          <p:nvPr/>
        </p:nvSpPr>
        <p:spPr>
          <a:xfrm>
            <a:off x="2590799" y="272060"/>
            <a:ext cx="13947612" cy="833562"/>
          </a:xfrm>
          <a:prstGeom prst="rect">
            <a:avLst/>
          </a:prstGeom>
        </p:spPr>
        <p:txBody>
          <a:bodyPr lIns="0" tIns="0" rIns="0" bIns="0" rtlCol="0" anchor="t">
            <a:spAutoFit/>
          </a:bodyPr>
          <a:lstStyle/>
          <a:p>
            <a:pPr marL="0" lvl="1" indent="0" algn="ctr">
              <a:lnSpc>
                <a:spcPts val="6480"/>
              </a:lnSpc>
              <a:spcBef>
                <a:spcPct val="0"/>
              </a:spcBef>
            </a:pPr>
            <a:r>
              <a:rPr lang="vi-VN" sz="5600" b="1" spc="359" dirty="0">
                <a:solidFill>
                  <a:srgbClr val="FF0000"/>
                </a:solidFill>
              </a:rPr>
              <a:t>TIẾNG VÕNG KÊU</a:t>
            </a:r>
            <a:endParaRPr lang="en-US" sz="5600" b="1" u="none" spc="359" dirty="0">
              <a:solidFill>
                <a:srgbClr val="FF000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852" t="22075"/>
          <a:stretch>
            <a:fillRect/>
          </a:stretch>
        </p:blipFill>
        <p:spPr>
          <a:xfrm>
            <a:off x="0" y="0"/>
            <a:ext cx="1972403" cy="223633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2370">
            <a:off x="16811826" y="5917698"/>
            <a:ext cx="1767302" cy="3919419"/>
          </a:xfrm>
          <a:prstGeom prst="rect">
            <a:avLst/>
          </a:prstGeom>
        </p:spPr>
      </p:pic>
      <p:pic>
        <p:nvPicPr>
          <p:cNvPr id="17"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467" r="9282"/>
          <a:stretch>
            <a:fillRect/>
          </a:stretch>
        </p:blipFill>
        <p:spPr>
          <a:xfrm>
            <a:off x="1972404" y="1105621"/>
            <a:ext cx="14186814" cy="8917645"/>
          </a:xfrm>
          <a:prstGeom prst="rect">
            <a:avLst/>
          </a:prstGeom>
        </p:spPr>
      </p:pic>
      <p:sp>
        <p:nvSpPr>
          <p:cNvPr id="19" name="TextBox 18"/>
          <p:cNvSpPr txBox="1"/>
          <p:nvPr/>
        </p:nvSpPr>
        <p:spPr>
          <a:xfrm>
            <a:off x="3429000" y="1545274"/>
            <a:ext cx="6350533" cy="8372548"/>
          </a:xfrm>
          <a:prstGeom prst="rect">
            <a:avLst/>
          </a:prstGeom>
          <a:noFill/>
        </p:spPr>
        <p:txBody>
          <a:bodyPr wrap="square" rtlCol="0">
            <a:spAutoFit/>
          </a:bodyPr>
          <a:lstStyle/>
          <a:p>
            <a:pPr>
              <a:lnSpc>
                <a:spcPct val="114000"/>
              </a:lnSpc>
            </a:pPr>
            <a:r>
              <a:rPr lang="vi-VN" sz="3200" dirty="0"/>
              <a:t>Trong giấc mơ em</a:t>
            </a:r>
          </a:p>
          <a:p>
            <a:pPr>
              <a:lnSpc>
                <a:spcPct val="114000"/>
              </a:lnSpc>
            </a:pPr>
            <a:r>
              <a:rPr lang="vi-VN" sz="3200" dirty="0"/>
              <a:t>Có gặp con cò</a:t>
            </a:r>
          </a:p>
          <a:p>
            <a:pPr>
              <a:lnSpc>
                <a:spcPct val="114000"/>
              </a:lnSpc>
            </a:pPr>
            <a:r>
              <a:rPr lang="vi-VN" sz="3200" dirty="0"/>
              <a:t>Lặn lội bờ sông?</a:t>
            </a:r>
          </a:p>
          <a:p>
            <a:pPr>
              <a:lnSpc>
                <a:spcPct val="114000"/>
              </a:lnSpc>
            </a:pPr>
            <a:r>
              <a:rPr lang="vi-VN" sz="3200" dirty="0"/>
              <a:t>Có gặp cánh bướm</a:t>
            </a:r>
          </a:p>
          <a:p>
            <a:pPr>
              <a:lnSpc>
                <a:spcPct val="114000"/>
              </a:lnSpc>
            </a:pPr>
            <a:r>
              <a:rPr lang="vi-VN" sz="3200" dirty="0"/>
              <a:t>Mênh mông, mênh mông?</a:t>
            </a:r>
          </a:p>
          <a:p>
            <a:pPr>
              <a:lnSpc>
                <a:spcPct val="114000"/>
              </a:lnSpc>
            </a:pPr>
            <a:endParaRPr lang="vi-VN" sz="3200" dirty="0"/>
          </a:p>
          <a:p>
            <a:pPr>
              <a:lnSpc>
                <a:spcPct val="114000"/>
              </a:lnSpc>
            </a:pPr>
            <a:r>
              <a:rPr lang="vi-VN" sz="3200" dirty="0"/>
              <a:t>Em ơi cứ ngủ</a:t>
            </a:r>
          </a:p>
          <a:p>
            <a:pPr>
              <a:lnSpc>
                <a:spcPct val="114000"/>
              </a:lnSpc>
            </a:pPr>
            <a:r>
              <a:rPr lang="vi-VN" sz="3200" dirty="0"/>
              <a:t>Tay anh đưa đều</a:t>
            </a:r>
          </a:p>
          <a:p>
            <a:pPr>
              <a:lnSpc>
                <a:spcPct val="114000"/>
              </a:lnSpc>
            </a:pPr>
            <a:r>
              <a:rPr lang="vi-VN" sz="3200" dirty="0"/>
              <a:t>Ba gian nhà nhỏ</a:t>
            </a:r>
          </a:p>
          <a:p>
            <a:pPr>
              <a:lnSpc>
                <a:spcPct val="114000"/>
              </a:lnSpc>
            </a:pPr>
            <a:r>
              <a:rPr lang="vi-VN" sz="3200" dirty="0"/>
              <a:t>Đầy tiếng võng kêu</a:t>
            </a:r>
          </a:p>
          <a:p>
            <a:pPr>
              <a:lnSpc>
                <a:spcPct val="114000"/>
              </a:lnSpc>
            </a:pPr>
            <a:r>
              <a:rPr lang="vi-VN" sz="3200" dirty="0"/>
              <a:t>Kẽo cà kẽo kẹt</a:t>
            </a:r>
          </a:p>
          <a:p>
            <a:pPr>
              <a:lnSpc>
                <a:spcPct val="114000"/>
              </a:lnSpc>
            </a:pPr>
            <a:r>
              <a:rPr lang="vi-VN" sz="3200" dirty="0"/>
              <a:t>		Kẽo cà kẽo kẹt</a:t>
            </a:r>
          </a:p>
          <a:p>
            <a:pPr>
              <a:lnSpc>
                <a:spcPct val="114000"/>
              </a:lnSpc>
            </a:pPr>
            <a:r>
              <a:rPr lang="vi-VN" sz="3200" dirty="0"/>
              <a:t>			Kẽo cà</a:t>
            </a:r>
          </a:p>
          <a:p>
            <a:pPr>
              <a:lnSpc>
                <a:spcPct val="114000"/>
              </a:lnSpc>
            </a:pPr>
            <a:r>
              <a:rPr lang="vi-VN" sz="3200" dirty="0"/>
              <a:t>				Kẽo kẹt...</a:t>
            </a:r>
          </a:p>
          <a:p>
            <a:pPr algn="r">
              <a:lnSpc>
                <a:spcPct val="114000"/>
              </a:lnSpc>
            </a:pPr>
            <a:r>
              <a:rPr lang="vi-VN" sz="2400" b="1" dirty="0"/>
              <a:t>TRẦN ĐĂNG KHOA</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400" y="3276598"/>
            <a:ext cx="6516003" cy="4714269"/>
          </a:xfrm>
          <a:prstGeom prst="rect">
            <a:avLst/>
          </a:prstGeom>
        </p:spPr>
      </p:pic>
    </p:spTree>
    <p:extLst>
      <p:ext uri="{BB962C8B-B14F-4D97-AF65-F5344CB8AC3E}">
        <p14:creationId xmlns:p14="http://schemas.microsoft.com/office/powerpoint/2010/main" val="397488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900" decel="100000" fill="hold"/>
                                        <p:tgtEl>
                                          <p:spTgt spid="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683</Words>
  <Application>Microsoft Office PowerPoint</Application>
  <PresentationFormat>Custom</PresentationFormat>
  <Paragraphs>123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10</cp:revision>
  <dcterms:created xsi:type="dcterms:W3CDTF">2006-08-16T00:00:00Z</dcterms:created>
  <dcterms:modified xsi:type="dcterms:W3CDTF">2025-12-27T12:56:15Z</dcterms:modified>
  <dc:identifier>DAEsDt4166s</dc:identifier>
</cp:coreProperties>
</file>