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69" r:id="rId2"/>
    <p:sldId id="256" r:id="rId3"/>
    <p:sldId id="271" r:id="rId4"/>
    <p:sldId id="260" r:id="rId5"/>
    <p:sldId id="272" r:id="rId6"/>
    <p:sldId id="273" r:id="rId7"/>
    <p:sldId id="261" r:id="rId8"/>
    <p:sldId id="274" r:id="rId9"/>
    <p:sldId id="275" r:id="rId10"/>
    <p:sldId id="262" r:id="rId11"/>
    <p:sldId id="276" r:id="rId12"/>
    <p:sldId id="277" r:id="rId13"/>
    <p:sldId id="268" r:id="rId14"/>
    <p:sldId id="270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A39C5-C9D0-49FD-A663-CF43E249105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4BF3A-C957-486C-8221-0D8E82BF3A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0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4BF3A-C957-486C-8221-0D8E82BF3A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8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0.svg"/><Relationship Id="rId3" Type="http://schemas.openxmlformats.org/officeDocument/2006/relationships/image" Target="../media/image38.svg"/><Relationship Id="rId7" Type="http://schemas.openxmlformats.org/officeDocument/2006/relationships/image" Target="../media/image98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8.svg"/><Relationship Id="rId5" Type="http://schemas.openxmlformats.org/officeDocument/2006/relationships/image" Target="../media/image30.svg"/><Relationship Id="rId15" Type="http://schemas.openxmlformats.org/officeDocument/2006/relationships/image" Target="../media/image100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3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svg"/><Relationship Id="rId21" Type="http://schemas.openxmlformats.org/officeDocument/2006/relationships/image" Target="../media/image65.svg"/><Relationship Id="rId12" Type="http://schemas.openxmlformats.org/officeDocument/2006/relationships/image" Target="../media/image26.png"/><Relationship Id="rId2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24" Type="http://schemas.openxmlformats.org/officeDocument/2006/relationships/image" Target="../media/image30.png"/><Relationship Id="rId23" Type="http://schemas.openxmlformats.org/officeDocument/2006/relationships/image" Target="../media/image29.png"/><Relationship Id="rId19" Type="http://schemas.openxmlformats.org/officeDocument/2006/relationships/image" Target="../media/image63.svg"/><Relationship Id="rId22" Type="http://schemas.openxmlformats.org/officeDocument/2006/relationships/image" Target="../media/image28.png"/><Relationship Id="rId9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5.svg"/><Relationship Id="rId12" Type="http://schemas.openxmlformats.org/officeDocument/2006/relationships/image" Target="../media/image26.png"/><Relationship Id="rId2" Type="http://schemas.openxmlformats.org/officeDocument/2006/relationships/video" Target="../media/media1.wmv"/><Relationship Id="rId20" Type="http://schemas.openxmlformats.org/officeDocument/2006/relationships/image" Target="../media/image27.png"/><Relationship Id="rId1" Type="http://schemas.microsoft.com/office/2007/relationships/media" Target="../media/media1.wmv"/><Relationship Id="rId11" Type="http://schemas.openxmlformats.org/officeDocument/2006/relationships/image" Target="../media/image10.svg"/><Relationship Id="rId24" Type="http://schemas.openxmlformats.org/officeDocument/2006/relationships/image" Target="../media/image31.png"/><Relationship Id="rId23" Type="http://schemas.openxmlformats.org/officeDocument/2006/relationships/image" Target="../media/image29.png"/><Relationship Id="rId19" Type="http://schemas.openxmlformats.org/officeDocument/2006/relationships/image" Target="../media/image63.svg"/><Relationship Id="rId4" Type="http://schemas.openxmlformats.org/officeDocument/2006/relationships/image" Target="../media/image25.png"/><Relationship Id="rId22" Type="http://schemas.openxmlformats.org/officeDocument/2006/relationships/image" Target="../media/image28.pn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svg"/><Relationship Id="rId21" Type="http://schemas.openxmlformats.org/officeDocument/2006/relationships/image" Target="../media/image65.svg"/><Relationship Id="rId12" Type="http://schemas.openxmlformats.org/officeDocument/2006/relationships/image" Target="../media/image26.png"/><Relationship Id="rId2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23" Type="http://schemas.openxmlformats.org/officeDocument/2006/relationships/image" Target="../media/image29.png"/><Relationship Id="rId19" Type="http://schemas.openxmlformats.org/officeDocument/2006/relationships/image" Target="../media/image63.svg"/><Relationship Id="rId22" Type="http://schemas.openxmlformats.org/officeDocument/2006/relationships/image" Target="../media/image28.png"/><Relationship Id="rId9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13" Type="http://schemas.openxmlformats.org/officeDocument/2006/relationships/image" Target="../media/image36.png"/><Relationship Id="rId3" Type="http://schemas.openxmlformats.org/officeDocument/2006/relationships/image" Target="../media/image2.svg"/><Relationship Id="rId12" Type="http://schemas.openxmlformats.org/officeDocument/2006/relationships/image" Target="../media/image9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89.svg"/><Relationship Id="rId10" Type="http://schemas.openxmlformats.org/officeDocument/2006/relationships/image" Target="../media/image94.svg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14" Type="http://schemas.openxmlformats.org/officeDocument/2006/relationships/image" Target="../media/image8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0.svg"/><Relationship Id="rId3" Type="http://schemas.openxmlformats.org/officeDocument/2006/relationships/image" Target="../media/image38.svg"/><Relationship Id="rId7" Type="http://schemas.openxmlformats.org/officeDocument/2006/relationships/image" Target="../media/image98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8.svg"/><Relationship Id="rId5" Type="http://schemas.openxmlformats.org/officeDocument/2006/relationships/image" Target="../media/image30.svg"/><Relationship Id="rId15" Type="http://schemas.openxmlformats.org/officeDocument/2006/relationships/image" Target="../media/image100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3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4" Type="http://schemas.openxmlformats.org/officeDocument/2006/relationships/image" Target="../media/image9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4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1.png"/><Relationship Id="rId7" Type="http://schemas.openxmlformats.org/officeDocument/2006/relationships/image" Target="../media/image18.png"/><Relationship Id="rId12" Type="http://schemas.openxmlformats.org/officeDocument/2006/relationships/image" Target="../media/image4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0.png"/><Relationship Id="rId10" Type="http://schemas.openxmlformats.org/officeDocument/2006/relationships/image" Target="../media/image43.sv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2.png"/><Relationship Id="rId7" Type="http://schemas.openxmlformats.org/officeDocument/2006/relationships/image" Target="../media/image18.png"/><Relationship Id="rId12" Type="http://schemas.openxmlformats.org/officeDocument/2006/relationships/image" Target="../media/image4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0.png"/><Relationship Id="rId10" Type="http://schemas.openxmlformats.org/officeDocument/2006/relationships/image" Target="../media/image43.sv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0.png"/><Relationship Id="rId10" Type="http://schemas.openxmlformats.org/officeDocument/2006/relationships/image" Target="../media/image43.sv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7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60062" y="6930966"/>
            <a:ext cx="1851206" cy="1777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48024" y="1514605"/>
            <a:ext cx="1851206" cy="17771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95826" y="2019299"/>
            <a:ext cx="15720574" cy="6174925"/>
            <a:chOff x="0" y="0"/>
            <a:chExt cx="3976518" cy="2530741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3990849" cy="2562794"/>
            </a:xfrm>
            <a:custGeom>
              <a:avLst/>
              <a:gdLst/>
              <a:ahLst/>
              <a:cxnLst/>
              <a:rect l="l" t="t" r="r" b="b"/>
              <a:pathLst>
                <a:path w="3990849" h="2562794">
                  <a:moveTo>
                    <a:pt x="63030" y="1969241"/>
                  </a:moveTo>
                  <a:cubicBezTo>
                    <a:pt x="63030" y="1969241"/>
                    <a:pt x="0" y="1722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97776" y="6965"/>
                  </a:cubicBezTo>
                  <a:lnTo>
                    <a:pt x="3097777" y="6965"/>
                  </a:lnTo>
                  <a:cubicBezTo>
                    <a:pt x="3314524" y="16819"/>
                    <a:pt x="3518839" y="36481"/>
                    <a:pt x="3653028" y="101690"/>
                  </a:cubicBezTo>
                  <a:cubicBezTo>
                    <a:pt x="3909074" y="226120"/>
                    <a:pt x="3990849" y="459160"/>
                    <a:pt x="3985361" y="704684"/>
                  </a:cubicBezTo>
                  <a:cubicBezTo>
                    <a:pt x="3985361" y="704684"/>
                    <a:pt x="3942073" y="1013073"/>
                    <a:pt x="3949506" y="1248607"/>
                  </a:cubicBezTo>
                  <a:cubicBezTo>
                    <a:pt x="3956630" y="1711042"/>
                    <a:pt x="3963786" y="1906645"/>
                    <a:pt x="3963786" y="1906645"/>
                  </a:cubicBezTo>
                  <a:cubicBezTo>
                    <a:pt x="3947105" y="2122378"/>
                    <a:pt x="3832461" y="2332989"/>
                    <a:pt x="3635592" y="2444613"/>
                  </a:cubicBezTo>
                  <a:cubicBezTo>
                    <a:pt x="3485240" y="2529862"/>
                    <a:pt x="3287209" y="2544960"/>
                    <a:pt x="2605883" y="2534218"/>
                  </a:cubicBezTo>
                  <a:lnTo>
                    <a:pt x="2605854" y="2534218"/>
                  </a:lnTo>
                  <a:cubicBezTo>
                    <a:pt x="645952" y="2528941"/>
                    <a:pt x="384604" y="2562794"/>
                    <a:pt x="254278" y="2453637"/>
                  </a:cubicBezTo>
                  <a:cubicBezTo>
                    <a:pt x="145767" y="2362752"/>
                    <a:pt x="81795" y="2169440"/>
                    <a:pt x="63030" y="1969241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14196">
            <a:off x="-777016" y="-151707"/>
            <a:ext cx="5580941" cy="142943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47800" y="2468432"/>
            <a:ext cx="15156911" cy="5257800"/>
            <a:chOff x="0" y="0"/>
            <a:chExt cx="3976518" cy="2530741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3990849" cy="2562794"/>
            </a:xfrm>
            <a:custGeom>
              <a:avLst/>
              <a:gdLst/>
              <a:ahLst/>
              <a:cxnLst/>
              <a:rect l="l" t="t" r="r" b="b"/>
              <a:pathLst>
                <a:path w="3990849" h="2562794">
                  <a:moveTo>
                    <a:pt x="63030" y="1969241"/>
                  </a:moveTo>
                  <a:cubicBezTo>
                    <a:pt x="63030" y="1969241"/>
                    <a:pt x="0" y="1722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97776" y="6965"/>
                  </a:cubicBezTo>
                  <a:lnTo>
                    <a:pt x="3097777" y="6965"/>
                  </a:lnTo>
                  <a:cubicBezTo>
                    <a:pt x="3314524" y="16819"/>
                    <a:pt x="3518839" y="36481"/>
                    <a:pt x="3653028" y="101690"/>
                  </a:cubicBezTo>
                  <a:cubicBezTo>
                    <a:pt x="3909074" y="226120"/>
                    <a:pt x="3990849" y="459160"/>
                    <a:pt x="3985361" y="704684"/>
                  </a:cubicBezTo>
                  <a:cubicBezTo>
                    <a:pt x="3985361" y="704684"/>
                    <a:pt x="3942073" y="1013073"/>
                    <a:pt x="3949506" y="1248607"/>
                  </a:cubicBezTo>
                  <a:cubicBezTo>
                    <a:pt x="3956630" y="1711042"/>
                    <a:pt x="3963786" y="1906645"/>
                    <a:pt x="3963786" y="1906645"/>
                  </a:cubicBezTo>
                  <a:cubicBezTo>
                    <a:pt x="3947105" y="2122378"/>
                    <a:pt x="3832461" y="2332989"/>
                    <a:pt x="3635592" y="2444613"/>
                  </a:cubicBezTo>
                  <a:cubicBezTo>
                    <a:pt x="3485240" y="2529862"/>
                    <a:pt x="3287209" y="2544960"/>
                    <a:pt x="2605883" y="2534218"/>
                  </a:cubicBezTo>
                  <a:lnTo>
                    <a:pt x="2605854" y="2534218"/>
                  </a:lnTo>
                  <a:cubicBezTo>
                    <a:pt x="645952" y="2528941"/>
                    <a:pt x="384604" y="2562794"/>
                    <a:pt x="254278" y="2453637"/>
                  </a:cubicBezTo>
                  <a:cubicBezTo>
                    <a:pt x="145767" y="2362752"/>
                    <a:pt x="81795" y="2169440"/>
                    <a:pt x="63030" y="19692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989550" y="3548668"/>
            <a:ext cx="14296115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7200" b="1" spc="195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spc="195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44048">
            <a:off x="13196008" y="9572282"/>
            <a:ext cx="5580941" cy="14294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32102">
            <a:off x="589000" y="8552307"/>
            <a:ext cx="2169254" cy="1411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414031">
            <a:off x="15122538" y="984968"/>
            <a:ext cx="2665246" cy="21370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483449">
            <a:off x="960565" y="6909911"/>
            <a:ext cx="933845" cy="9338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29931">
            <a:off x="579375" y="3675610"/>
            <a:ext cx="1232902" cy="14186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224173" y="4565047"/>
            <a:ext cx="1542519" cy="1259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71774" y="428076"/>
            <a:ext cx="6210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00"/>
              </a:lnSpc>
            </a:pPr>
            <a:r>
              <a:rPr lang="vi-VN" sz="4800" b="1" i="1" spc="135" dirty="0" smtClean="0">
                <a:solidFill>
                  <a:srgbClr val="333034"/>
                </a:solidFill>
              </a:rPr>
              <a:t>4. Tập viết</a:t>
            </a:r>
            <a:endParaRPr lang="en-US" sz="4800" b="1" i="1" spc="135" dirty="0">
              <a:solidFill>
                <a:srgbClr val="333034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526151">
            <a:off x="-5293258" y="-7236327"/>
            <a:ext cx="9050206" cy="89350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497273">
            <a:off x="12734197" y="9630309"/>
            <a:ext cx="9050206" cy="89350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675308">
            <a:off x="15373317" y="603386"/>
            <a:ext cx="2486335" cy="17268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3168588" y="541740"/>
            <a:ext cx="1439936" cy="973920"/>
          </a:xfrm>
          <a:prstGeom prst="rect">
            <a:avLst/>
          </a:prstGeom>
        </p:spPr>
      </p:pic>
      <p:grpSp>
        <p:nvGrpSpPr>
          <p:cNvPr id="17" name="Group 11"/>
          <p:cNvGrpSpPr/>
          <p:nvPr/>
        </p:nvGrpSpPr>
        <p:grpSpPr>
          <a:xfrm rot="5400000">
            <a:off x="5617048" y="-1297586"/>
            <a:ext cx="7296662" cy="13778040"/>
            <a:chOff x="0" y="0"/>
            <a:chExt cx="3243094" cy="4188297"/>
          </a:xfrm>
        </p:grpSpPr>
        <p:sp>
          <p:nvSpPr>
            <p:cNvPr id="18" name="Freeform 12"/>
            <p:cNvSpPr/>
            <p:nvPr/>
          </p:nvSpPr>
          <p:spPr>
            <a:xfrm>
              <a:off x="-9098" y="-6509"/>
              <a:ext cx="3257425" cy="4220350"/>
            </a:xfrm>
            <a:custGeom>
              <a:avLst/>
              <a:gdLst/>
              <a:ahLst/>
              <a:cxnLst/>
              <a:rect l="l" t="t" r="r" b="b"/>
              <a:pathLst>
                <a:path w="3257425" h="4220350">
                  <a:moveTo>
                    <a:pt x="63030" y="3626797"/>
                  </a:moveTo>
                  <a:cubicBezTo>
                    <a:pt x="63030" y="3626797"/>
                    <a:pt x="0" y="338023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364352" y="6965"/>
                  </a:cubicBezTo>
                  <a:lnTo>
                    <a:pt x="2364353" y="6965"/>
                  </a:lnTo>
                  <a:cubicBezTo>
                    <a:pt x="2581100" y="16819"/>
                    <a:pt x="2785415" y="36481"/>
                    <a:pt x="2919603" y="101690"/>
                  </a:cubicBezTo>
                  <a:cubicBezTo>
                    <a:pt x="3175649" y="226120"/>
                    <a:pt x="3257425" y="459160"/>
                    <a:pt x="3251937" y="704684"/>
                  </a:cubicBezTo>
                  <a:cubicBezTo>
                    <a:pt x="3251937" y="704684"/>
                    <a:pt x="3208649" y="1013073"/>
                    <a:pt x="3216082" y="1248607"/>
                  </a:cubicBezTo>
                  <a:cubicBezTo>
                    <a:pt x="3223206" y="3368598"/>
                    <a:pt x="3230362" y="3564201"/>
                    <a:pt x="3230362" y="3564201"/>
                  </a:cubicBezTo>
                  <a:cubicBezTo>
                    <a:pt x="3213681" y="3779933"/>
                    <a:pt x="3099037" y="3990545"/>
                    <a:pt x="2902167" y="4102169"/>
                  </a:cubicBezTo>
                  <a:cubicBezTo>
                    <a:pt x="2751816" y="4187418"/>
                    <a:pt x="2553785" y="4202516"/>
                    <a:pt x="2021784" y="4191774"/>
                  </a:cubicBezTo>
                  <a:lnTo>
                    <a:pt x="2021765" y="4191774"/>
                  </a:lnTo>
                  <a:cubicBezTo>
                    <a:pt x="645952" y="4186497"/>
                    <a:pt x="384604" y="4220350"/>
                    <a:pt x="254278" y="4111193"/>
                  </a:cubicBezTo>
                  <a:cubicBezTo>
                    <a:pt x="145767" y="4020307"/>
                    <a:pt x="81795" y="3826996"/>
                    <a:pt x="63030" y="362679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0600" y="7137309"/>
            <a:ext cx="2237293" cy="2861654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993281" y="1525185"/>
            <a:ext cx="646855" cy="8698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09519" y="2536790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dirty="0" smtClean="0"/>
              <a:t>a. Viết chữ hoa</a:t>
            </a:r>
            <a:endParaRPr lang="en-US" sz="42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70" y="3731265"/>
            <a:ext cx="4392107" cy="428463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942384" y="3323473"/>
            <a:ext cx="739024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spcAft>
                <a:spcPts val="600"/>
              </a:spcAft>
              <a:buFontTx/>
              <a:buChar char="-"/>
            </a:pPr>
            <a:r>
              <a:rPr lang="vi-VN" sz="32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Đặt </a:t>
            </a:r>
            <a:r>
              <a:rPr lang="vi-VN" sz="3200" dirty="0">
                <a:ea typeface="Arial" panose="020B0604020202020204" pitchFamily="34" charset="0"/>
                <a:cs typeface="Times New Roman" panose="02020603050405020304" pitchFamily="18" charset="0"/>
              </a:rPr>
              <a:t>bút trên đường kẻ 6, đưa bút sang trái để viết nét cong kín. Phần cuối nét lượn vào trong bụng chữ, đến đường kẻ 4 thì lượn lên một chút rồi dừng bút</a:t>
            </a:r>
            <a:r>
              <a:rPr lang="vi-VN" sz="3200" dirty="0" smtClean="0"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45604" y="170525"/>
            <a:ext cx="6210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00"/>
              </a:lnSpc>
            </a:pPr>
            <a:r>
              <a:rPr lang="vi-VN" sz="4800" b="1" i="1" spc="135" dirty="0" smtClean="0">
                <a:solidFill>
                  <a:srgbClr val="333034"/>
                </a:solidFill>
              </a:rPr>
              <a:t>4. Tập viết</a:t>
            </a:r>
            <a:endParaRPr lang="en-US" sz="4800" b="1" i="1" spc="135" dirty="0">
              <a:solidFill>
                <a:srgbClr val="333034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526151">
            <a:off x="-5293258" y="-7236327"/>
            <a:ext cx="9050206" cy="89350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497273">
            <a:off x="12734197" y="9630309"/>
            <a:ext cx="9050206" cy="89350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675308">
            <a:off x="15373317" y="603386"/>
            <a:ext cx="2486335" cy="17268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3168588" y="541740"/>
            <a:ext cx="1439936" cy="973920"/>
          </a:xfrm>
          <a:prstGeom prst="rect">
            <a:avLst/>
          </a:prstGeom>
        </p:spPr>
      </p:pic>
      <p:grpSp>
        <p:nvGrpSpPr>
          <p:cNvPr id="17" name="Group 11"/>
          <p:cNvGrpSpPr/>
          <p:nvPr/>
        </p:nvGrpSpPr>
        <p:grpSpPr>
          <a:xfrm rot="5400000">
            <a:off x="5127358" y="-1235338"/>
            <a:ext cx="8276041" cy="13778040"/>
            <a:chOff x="0" y="0"/>
            <a:chExt cx="3243094" cy="4188297"/>
          </a:xfrm>
        </p:grpSpPr>
        <p:sp>
          <p:nvSpPr>
            <p:cNvPr id="18" name="Freeform 12"/>
            <p:cNvSpPr/>
            <p:nvPr/>
          </p:nvSpPr>
          <p:spPr>
            <a:xfrm>
              <a:off x="-9098" y="-6509"/>
              <a:ext cx="3257425" cy="4220350"/>
            </a:xfrm>
            <a:custGeom>
              <a:avLst/>
              <a:gdLst/>
              <a:ahLst/>
              <a:cxnLst/>
              <a:rect l="l" t="t" r="r" b="b"/>
              <a:pathLst>
                <a:path w="3257425" h="4220350">
                  <a:moveTo>
                    <a:pt x="63030" y="3626797"/>
                  </a:moveTo>
                  <a:cubicBezTo>
                    <a:pt x="63030" y="3626797"/>
                    <a:pt x="0" y="338023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364352" y="6965"/>
                  </a:cubicBezTo>
                  <a:lnTo>
                    <a:pt x="2364353" y="6965"/>
                  </a:lnTo>
                  <a:cubicBezTo>
                    <a:pt x="2581100" y="16819"/>
                    <a:pt x="2785415" y="36481"/>
                    <a:pt x="2919603" y="101690"/>
                  </a:cubicBezTo>
                  <a:cubicBezTo>
                    <a:pt x="3175649" y="226120"/>
                    <a:pt x="3257425" y="459160"/>
                    <a:pt x="3251937" y="704684"/>
                  </a:cubicBezTo>
                  <a:cubicBezTo>
                    <a:pt x="3251937" y="704684"/>
                    <a:pt x="3208649" y="1013073"/>
                    <a:pt x="3216082" y="1248607"/>
                  </a:cubicBezTo>
                  <a:cubicBezTo>
                    <a:pt x="3223206" y="3368598"/>
                    <a:pt x="3230362" y="3564201"/>
                    <a:pt x="3230362" y="3564201"/>
                  </a:cubicBezTo>
                  <a:cubicBezTo>
                    <a:pt x="3213681" y="3779933"/>
                    <a:pt x="3099037" y="3990545"/>
                    <a:pt x="2902167" y="4102169"/>
                  </a:cubicBezTo>
                  <a:cubicBezTo>
                    <a:pt x="2751816" y="4187418"/>
                    <a:pt x="2553785" y="4202516"/>
                    <a:pt x="2021784" y="4191774"/>
                  </a:cubicBezTo>
                  <a:lnTo>
                    <a:pt x="2021765" y="4191774"/>
                  </a:lnTo>
                  <a:cubicBezTo>
                    <a:pt x="645952" y="4186497"/>
                    <a:pt x="384604" y="4220350"/>
                    <a:pt x="254278" y="4111193"/>
                  </a:cubicBezTo>
                  <a:cubicBezTo>
                    <a:pt x="145767" y="4020307"/>
                    <a:pt x="81795" y="3826996"/>
                    <a:pt x="63030" y="362679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0600" y="7137309"/>
            <a:ext cx="2237293" cy="2861654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974231" y="1031895"/>
            <a:ext cx="646855" cy="8698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55056" y="1901748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dirty="0" smtClean="0"/>
              <a:t>a. Viết chữ hoa</a:t>
            </a:r>
            <a:endParaRPr lang="en-US" sz="4200" dirty="0"/>
          </a:p>
        </p:txBody>
      </p:sp>
      <p:pic>
        <p:nvPicPr>
          <p:cNvPr id="3" name="tgwlSFs0uB9VvXCPa0Y8Wpsl2qFCrTY2 (video-conver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92258" y="2925132"/>
            <a:ext cx="10210800" cy="605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2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E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71774" y="428076"/>
            <a:ext cx="621030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00"/>
              </a:lnSpc>
            </a:pPr>
            <a:r>
              <a:rPr lang="vi-VN" sz="4800" b="1" i="1" spc="135" dirty="0" smtClean="0">
                <a:solidFill>
                  <a:srgbClr val="333034"/>
                </a:solidFill>
              </a:rPr>
              <a:t>4. Tập viết</a:t>
            </a:r>
            <a:endParaRPr lang="en-US" sz="4800" b="1" i="1" spc="135" dirty="0">
              <a:solidFill>
                <a:srgbClr val="333034"/>
              </a:solidFill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526151">
            <a:off x="-5293258" y="-7236327"/>
            <a:ext cx="9050206" cy="89350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497273">
            <a:off x="12734197" y="9630309"/>
            <a:ext cx="9050206" cy="893502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675308">
            <a:off x="15373317" y="603386"/>
            <a:ext cx="2486335" cy="17268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3168588" y="541740"/>
            <a:ext cx="1439936" cy="973920"/>
          </a:xfrm>
          <a:prstGeom prst="rect">
            <a:avLst/>
          </a:prstGeom>
        </p:spPr>
      </p:pic>
      <p:grpSp>
        <p:nvGrpSpPr>
          <p:cNvPr id="17" name="Group 11"/>
          <p:cNvGrpSpPr/>
          <p:nvPr/>
        </p:nvGrpSpPr>
        <p:grpSpPr>
          <a:xfrm rot="5400000">
            <a:off x="5617048" y="-1297586"/>
            <a:ext cx="7296662" cy="13778040"/>
            <a:chOff x="0" y="0"/>
            <a:chExt cx="3243094" cy="4188297"/>
          </a:xfrm>
        </p:grpSpPr>
        <p:sp>
          <p:nvSpPr>
            <p:cNvPr id="18" name="Freeform 12"/>
            <p:cNvSpPr/>
            <p:nvPr/>
          </p:nvSpPr>
          <p:spPr>
            <a:xfrm>
              <a:off x="-9098" y="-6509"/>
              <a:ext cx="3257425" cy="4220350"/>
            </a:xfrm>
            <a:custGeom>
              <a:avLst/>
              <a:gdLst/>
              <a:ahLst/>
              <a:cxnLst/>
              <a:rect l="l" t="t" r="r" b="b"/>
              <a:pathLst>
                <a:path w="3257425" h="4220350">
                  <a:moveTo>
                    <a:pt x="63030" y="3626797"/>
                  </a:moveTo>
                  <a:cubicBezTo>
                    <a:pt x="63030" y="3626797"/>
                    <a:pt x="0" y="338023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364352" y="6965"/>
                  </a:cubicBezTo>
                  <a:lnTo>
                    <a:pt x="2364353" y="6965"/>
                  </a:lnTo>
                  <a:cubicBezTo>
                    <a:pt x="2581100" y="16819"/>
                    <a:pt x="2785415" y="36481"/>
                    <a:pt x="2919603" y="101690"/>
                  </a:cubicBezTo>
                  <a:cubicBezTo>
                    <a:pt x="3175649" y="226120"/>
                    <a:pt x="3257425" y="459160"/>
                    <a:pt x="3251937" y="704684"/>
                  </a:cubicBezTo>
                  <a:cubicBezTo>
                    <a:pt x="3251937" y="704684"/>
                    <a:pt x="3208649" y="1013073"/>
                    <a:pt x="3216082" y="1248607"/>
                  </a:cubicBezTo>
                  <a:cubicBezTo>
                    <a:pt x="3223206" y="3368598"/>
                    <a:pt x="3230362" y="3564201"/>
                    <a:pt x="3230362" y="3564201"/>
                  </a:cubicBezTo>
                  <a:cubicBezTo>
                    <a:pt x="3213681" y="3779933"/>
                    <a:pt x="3099037" y="3990545"/>
                    <a:pt x="2902167" y="4102169"/>
                  </a:cubicBezTo>
                  <a:cubicBezTo>
                    <a:pt x="2751816" y="4187418"/>
                    <a:pt x="2553785" y="4202516"/>
                    <a:pt x="2021784" y="4191774"/>
                  </a:cubicBezTo>
                  <a:lnTo>
                    <a:pt x="2021765" y="4191774"/>
                  </a:lnTo>
                  <a:cubicBezTo>
                    <a:pt x="645952" y="4186497"/>
                    <a:pt x="384604" y="4220350"/>
                    <a:pt x="254278" y="4111193"/>
                  </a:cubicBezTo>
                  <a:cubicBezTo>
                    <a:pt x="145767" y="4020307"/>
                    <a:pt x="81795" y="3826996"/>
                    <a:pt x="63030" y="362679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9" name="Picture 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0600" y="7137309"/>
            <a:ext cx="2237293" cy="2861654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993281" y="1525185"/>
            <a:ext cx="646855" cy="86985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09518" y="2536790"/>
            <a:ext cx="4691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dirty="0"/>
              <a:t>b</a:t>
            </a:r>
            <a:r>
              <a:rPr lang="vi-VN" sz="4200" dirty="0" smtClean="0"/>
              <a:t>. Viết ứng dụng</a:t>
            </a:r>
            <a:endParaRPr lang="en-US" sz="4200" dirty="0"/>
          </a:p>
        </p:txBody>
      </p:sp>
      <p:sp>
        <p:nvSpPr>
          <p:cNvPr id="13" name="TextBox 12"/>
          <p:cNvSpPr txBox="1"/>
          <p:nvPr/>
        </p:nvSpPr>
        <p:spPr>
          <a:xfrm>
            <a:off x="5494247" y="3899136"/>
            <a:ext cx="7479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i="1" dirty="0" smtClean="0"/>
              <a:t>“Ong chăm tìm hoa lấy mật”</a:t>
            </a:r>
            <a:endParaRPr lang="en-US" sz="4200" b="1" i="1" dirty="0"/>
          </a:p>
        </p:txBody>
      </p:sp>
      <p:sp>
        <p:nvSpPr>
          <p:cNvPr id="4" name="Rectangle 3"/>
          <p:cNvSpPr/>
          <p:nvPr/>
        </p:nvSpPr>
        <p:spPr>
          <a:xfrm>
            <a:off x="3985064" y="4920978"/>
            <a:ext cx="1049800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Symbol" panose="05050102010706020507" pitchFamily="18" charset="2"/>
              <a:buChar char="Þ"/>
            </a:pPr>
            <a:r>
              <a:rPr lang="vi-VN" sz="3800" dirty="0" smtClean="0"/>
              <a:t>Cụm </a:t>
            </a:r>
            <a:r>
              <a:rPr lang="vi-VN" sz="3800" dirty="0"/>
              <a:t>từ ứng dụng khuyên con người cần phải chăm chỉ làm việc thì mới có thành quả</a:t>
            </a:r>
            <a:r>
              <a:rPr lang="vi-VN" sz="3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19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84135" y="3803684"/>
            <a:ext cx="13716000" cy="5622068"/>
            <a:chOff x="0" y="0"/>
            <a:chExt cx="4332274" cy="2216503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4346604" cy="2248556"/>
            </a:xfrm>
            <a:custGeom>
              <a:avLst/>
              <a:gdLst/>
              <a:ahLst/>
              <a:cxnLst/>
              <a:rect l="l" t="t" r="r" b="b"/>
              <a:pathLst>
                <a:path w="4346604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453531" y="6965"/>
                  </a:cubicBezTo>
                  <a:lnTo>
                    <a:pt x="3453533" y="6965"/>
                  </a:lnTo>
                  <a:cubicBezTo>
                    <a:pt x="3670280" y="16819"/>
                    <a:pt x="3874595" y="36481"/>
                    <a:pt x="4008783" y="101690"/>
                  </a:cubicBezTo>
                  <a:cubicBezTo>
                    <a:pt x="4264829" y="226120"/>
                    <a:pt x="4346604" y="459160"/>
                    <a:pt x="4341117" y="704684"/>
                  </a:cubicBezTo>
                  <a:cubicBezTo>
                    <a:pt x="4341117" y="704684"/>
                    <a:pt x="4297828" y="1013073"/>
                    <a:pt x="4305262" y="1248607"/>
                  </a:cubicBezTo>
                  <a:cubicBezTo>
                    <a:pt x="4312385" y="1396804"/>
                    <a:pt x="4319542" y="1592407"/>
                    <a:pt x="4319542" y="1592407"/>
                  </a:cubicBezTo>
                  <a:cubicBezTo>
                    <a:pt x="4302860" y="1808139"/>
                    <a:pt x="4188216" y="2018751"/>
                    <a:pt x="3991347" y="2130375"/>
                  </a:cubicBezTo>
                  <a:cubicBezTo>
                    <a:pt x="3840996" y="2215624"/>
                    <a:pt x="3642965" y="2230722"/>
                    <a:pt x="2889207" y="2219980"/>
                  </a:cubicBezTo>
                  <a:lnTo>
                    <a:pt x="2889173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ADD9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632396" y="1145360"/>
            <a:ext cx="9023208" cy="2076524"/>
            <a:chOff x="0" y="0"/>
            <a:chExt cx="10192722" cy="234566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10196935" cy="2345666"/>
            </a:xfrm>
            <a:custGeom>
              <a:avLst/>
              <a:gdLst/>
              <a:ahLst/>
              <a:cxnLst/>
              <a:rect l="l" t="t" r="r" b="b"/>
              <a:pathLst>
                <a:path w="10196935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051645" y="12454"/>
                  </a:cubicBezTo>
                  <a:cubicBezTo>
                    <a:pt x="8268809" y="12671"/>
                    <a:pt x="9922866" y="0"/>
                    <a:pt x="9922866" y="0"/>
                  </a:cubicBezTo>
                  <a:cubicBezTo>
                    <a:pt x="9990330" y="0"/>
                    <a:pt x="10066267" y="0"/>
                    <a:pt x="10145041" y="85073"/>
                  </a:cubicBezTo>
                  <a:cubicBezTo>
                    <a:pt x="10188019" y="131488"/>
                    <a:pt x="10189087" y="240224"/>
                    <a:pt x="10189491" y="320281"/>
                  </a:cubicBezTo>
                  <a:cubicBezTo>
                    <a:pt x="10189491" y="320281"/>
                    <a:pt x="10187788" y="1318305"/>
                    <a:pt x="10187788" y="1583082"/>
                  </a:cubicBezTo>
                  <a:cubicBezTo>
                    <a:pt x="10187788" y="1797241"/>
                    <a:pt x="10196935" y="2096420"/>
                    <a:pt x="10196935" y="2096420"/>
                  </a:cubicBezTo>
                  <a:cubicBezTo>
                    <a:pt x="10196935" y="2225089"/>
                    <a:pt x="10192766" y="2345666"/>
                    <a:pt x="9939927" y="2337532"/>
                  </a:cubicBezTo>
                  <a:cubicBezTo>
                    <a:pt x="9939927" y="2337532"/>
                    <a:pt x="9563455" y="2317234"/>
                    <a:pt x="8527276" y="2324832"/>
                  </a:cubicBezTo>
                  <a:cubicBezTo>
                    <a:pt x="2433662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210676" y="1631843"/>
            <a:ext cx="7866646" cy="98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vi-VN" sz="6400" b="1" spc="135" dirty="0" smtClean="0">
                <a:solidFill>
                  <a:srgbClr val="333034"/>
                </a:solidFill>
              </a:rPr>
              <a:t>CỦNG CỐ, DẶN DÒ</a:t>
            </a:r>
            <a:endParaRPr lang="en-US" sz="6400" b="1" spc="135" dirty="0">
              <a:solidFill>
                <a:srgbClr val="333034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0200" y="8368985"/>
            <a:ext cx="1676400" cy="148685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8700" y="639697"/>
            <a:ext cx="3241064" cy="308785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859552">
            <a:off x="15541351" y="1336388"/>
            <a:ext cx="1935895" cy="22415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6643068">
            <a:off x="14193272" y="1763435"/>
            <a:ext cx="953870" cy="973337"/>
          </a:xfrm>
          <a:prstGeom prst="rect">
            <a:avLst/>
          </a:prstGeom>
        </p:spPr>
      </p:pic>
      <p:pic>
        <p:nvPicPr>
          <p:cNvPr id="1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720193" y="7023483"/>
            <a:ext cx="2593014" cy="3263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60062" y="6930966"/>
            <a:ext cx="1851206" cy="1777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748024" y="1514605"/>
            <a:ext cx="1851206" cy="17771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195826" y="2019299"/>
            <a:ext cx="15720574" cy="6174925"/>
            <a:chOff x="0" y="0"/>
            <a:chExt cx="3976518" cy="2530741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3990849" cy="2562794"/>
            </a:xfrm>
            <a:custGeom>
              <a:avLst/>
              <a:gdLst/>
              <a:ahLst/>
              <a:cxnLst/>
              <a:rect l="l" t="t" r="r" b="b"/>
              <a:pathLst>
                <a:path w="3990849" h="2562794">
                  <a:moveTo>
                    <a:pt x="63030" y="1969241"/>
                  </a:moveTo>
                  <a:cubicBezTo>
                    <a:pt x="63030" y="1969241"/>
                    <a:pt x="0" y="1722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97776" y="6965"/>
                  </a:cubicBezTo>
                  <a:lnTo>
                    <a:pt x="3097777" y="6965"/>
                  </a:lnTo>
                  <a:cubicBezTo>
                    <a:pt x="3314524" y="16819"/>
                    <a:pt x="3518839" y="36481"/>
                    <a:pt x="3653028" y="101690"/>
                  </a:cubicBezTo>
                  <a:cubicBezTo>
                    <a:pt x="3909074" y="226120"/>
                    <a:pt x="3990849" y="459160"/>
                    <a:pt x="3985361" y="704684"/>
                  </a:cubicBezTo>
                  <a:cubicBezTo>
                    <a:pt x="3985361" y="704684"/>
                    <a:pt x="3942073" y="1013073"/>
                    <a:pt x="3949506" y="1248607"/>
                  </a:cubicBezTo>
                  <a:cubicBezTo>
                    <a:pt x="3956630" y="1711042"/>
                    <a:pt x="3963786" y="1906645"/>
                    <a:pt x="3963786" y="1906645"/>
                  </a:cubicBezTo>
                  <a:cubicBezTo>
                    <a:pt x="3947105" y="2122378"/>
                    <a:pt x="3832461" y="2332989"/>
                    <a:pt x="3635592" y="2444613"/>
                  </a:cubicBezTo>
                  <a:cubicBezTo>
                    <a:pt x="3485240" y="2529862"/>
                    <a:pt x="3287209" y="2544960"/>
                    <a:pt x="2605883" y="2534218"/>
                  </a:cubicBezTo>
                  <a:lnTo>
                    <a:pt x="2605854" y="2534218"/>
                  </a:lnTo>
                  <a:cubicBezTo>
                    <a:pt x="645952" y="2528941"/>
                    <a:pt x="384604" y="2562794"/>
                    <a:pt x="254278" y="2453637"/>
                  </a:cubicBezTo>
                  <a:cubicBezTo>
                    <a:pt x="145767" y="2362752"/>
                    <a:pt x="81795" y="2169440"/>
                    <a:pt x="63030" y="1969241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14196">
            <a:off x="-777016" y="-151707"/>
            <a:ext cx="5580941" cy="142943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447800" y="2468432"/>
            <a:ext cx="15156911" cy="5257800"/>
            <a:chOff x="0" y="0"/>
            <a:chExt cx="3976518" cy="2530741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3990849" cy="2562794"/>
            </a:xfrm>
            <a:custGeom>
              <a:avLst/>
              <a:gdLst/>
              <a:ahLst/>
              <a:cxnLst/>
              <a:rect l="l" t="t" r="r" b="b"/>
              <a:pathLst>
                <a:path w="3990849" h="2562794">
                  <a:moveTo>
                    <a:pt x="63030" y="1969241"/>
                  </a:moveTo>
                  <a:cubicBezTo>
                    <a:pt x="63030" y="1969241"/>
                    <a:pt x="0" y="1722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97776" y="6965"/>
                  </a:cubicBezTo>
                  <a:lnTo>
                    <a:pt x="3097777" y="6965"/>
                  </a:lnTo>
                  <a:cubicBezTo>
                    <a:pt x="3314524" y="16819"/>
                    <a:pt x="3518839" y="36481"/>
                    <a:pt x="3653028" y="101690"/>
                  </a:cubicBezTo>
                  <a:cubicBezTo>
                    <a:pt x="3909074" y="226120"/>
                    <a:pt x="3990849" y="459160"/>
                    <a:pt x="3985361" y="704684"/>
                  </a:cubicBezTo>
                  <a:cubicBezTo>
                    <a:pt x="3985361" y="704684"/>
                    <a:pt x="3942073" y="1013073"/>
                    <a:pt x="3949506" y="1248607"/>
                  </a:cubicBezTo>
                  <a:cubicBezTo>
                    <a:pt x="3956630" y="1711042"/>
                    <a:pt x="3963786" y="1906645"/>
                    <a:pt x="3963786" y="1906645"/>
                  </a:cubicBezTo>
                  <a:cubicBezTo>
                    <a:pt x="3947105" y="2122378"/>
                    <a:pt x="3832461" y="2332989"/>
                    <a:pt x="3635592" y="2444613"/>
                  </a:cubicBezTo>
                  <a:cubicBezTo>
                    <a:pt x="3485240" y="2529862"/>
                    <a:pt x="3287209" y="2544960"/>
                    <a:pt x="2605883" y="2534218"/>
                  </a:cubicBezTo>
                  <a:lnTo>
                    <a:pt x="2605854" y="2534218"/>
                  </a:lnTo>
                  <a:cubicBezTo>
                    <a:pt x="645952" y="2528941"/>
                    <a:pt x="384604" y="2562794"/>
                    <a:pt x="254278" y="2453637"/>
                  </a:cubicBezTo>
                  <a:cubicBezTo>
                    <a:pt x="145767" y="2362752"/>
                    <a:pt x="81795" y="2169440"/>
                    <a:pt x="63030" y="196924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989550" y="3548668"/>
            <a:ext cx="14296115" cy="283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7200" b="1" spc="195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ts val="11700"/>
              </a:lnSpc>
            </a:pPr>
            <a:r>
              <a:rPr lang="en-US" sz="7200" b="1" spc="195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HỌC SAU!</a:t>
            </a:r>
            <a:endParaRPr lang="en-US" sz="7200" b="1" spc="195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44048">
            <a:off x="13196008" y="9572282"/>
            <a:ext cx="5580941" cy="142943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732102">
            <a:off x="589000" y="8552307"/>
            <a:ext cx="2169254" cy="141198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414031">
            <a:off x="15122538" y="984968"/>
            <a:ext cx="2665246" cy="21370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9483449">
            <a:off x="960565" y="6909911"/>
            <a:ext cx="933845" cy="93384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29931">
            <a:off x="579375" y="3675610"/>
            <a:ext cx="1232902" cy="141861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224173" y="4565047"/>
            <a:ext cx="1542519" cy="12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60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633402" y="7703706"/>
            <a:ext cx="1851206" cy="17771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340288" y="1235399"/>
            <a:ext cx="1851206" cy="177715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06047" y="1439885"/>
            <a:ext cx="16764000" cy="7473507"/>
            <a:chOff x="0" y="0"/>
            <a:chExt cx="3976518" cy="2530741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990849" cy="2562794"/>
            </a:xfrm>
            <a:custGeom>
              <a:avLst/>
              <a:gdLst/>
              <a:ahLst/>
              <a:cxnLst/>
              <a:rect l="l" t="t" r="r" b="b"/>
              <a:pathLst>
                <a:path w="3990849" h="2562794">
                  <a:moveTo>
                    <a:pt x="63030" y="1969241"/>
                  </a:moveTo>
                  <a:cubicBezTo>
                    <a:pt x="63030" y="1969241"/>
                    <a:pt x="0" y="1722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97776" y="6965"/>
                  </a:cubicBezTo>
                  <a:lnTo>
                    <a:pt x="3097777" y="6965"/>
                  </a:lnTo>
                  <a:cubicBezTo>
                    <a:pt x="3314524" y="16819"/>
                    <a:pt x="3518839" y="36481"/>
                    <a:pt x="3653028" y="101690"/>
                  </a:cubicBezTo>
                  <a:cubicBezTo>
                    <a:pt x="3909074" y="226120"/>
                    <a:pt x="3990849" y="459160"/>
                    <a:pt x="3985361" y="704684"/>
                  </a:cubicBezTo>
                  <a:cubicBezTo>
                    <a:pt x="3985361" y="704684"/>
                    <a:pt x="3942073" y="1013073"/>
                    <a:pt x="3949506" y="1248607"/>
                  </a:cubicBezTo>
                  <a:cubicBezTo>
                    <a:pt x="3956630" y="1711042"/>
                    <a:pt x="3963786" y="1906645"/>
                    <a:pt x="3963786" y="1906645"/>
                  </a:cubicBezTo>
                  <a:cubicBezTo>
                    <a:pt x="3947105" y="2122378"/>
                    <a:pt x="3832461" y="2332989"/>
                    <a:pt x="3635592" y="2444613"/>
                  </a:cubicBezTo>
                  <a:cubicBezTo>
                    <a:pt x="3485240" y="2529862"/>
                    <a:pt x="3287209" y="2544960"/>
                    <a:pt x="2605883" y="2534218"/>
                  </a:cubicBezTo>
                  <a:lnTo>
                    <a:pt x="2605854" y="2534218"/>
                  </a:lnTo>
                  <a:cubicBezTo>
                    <a:pt x="645952" y="2528941"/>
                    <a:pt x="384604" y="2562794"/>
                    <a:pt x="254278" y="2453637"/>
                  </a:cubicBezTo>
                  <a:cubicBezTo>
                    <a:pt x="145767" y="2362752"/>
                    <a:pt x="81795" y="2169440"/>
                    <a:pt x="63030" y="1969241"/>
                  </a:cubicBezTo>
                  <a:close/>
                </a:path>
              </a:pathLst>
            </a:custGeom>
            <a:solidFill>
              <a:srgbClr val="CDB4DB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15647" y="1641081"/>
            <a:ext cx="15621000" cy="7071114"/>
            <a:chOff x="0" y="0"/>
            <a:chExt cx="3976518" cy="2530741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3990849" cy="2562794"/>
            </a:xfrm>
            <a:custGeom>
              <a:avLst/>
              <a:gdLst/>
              <a:ahLst/>
              <a:cxnLst/>
              <a:rect l="l" t="t" r="r" b="b"/>
              <a:pathLst>
                <a:path w="3990849" h="2562794">
                  <a:moveTo>
                    <a:pt x="63030" y="1969241"/>
                  </a:moveTo>
                  <a:cubicBezTo>
                    <a:pt x="63030" y="1969241"/>
                    <a:pt x="0" y="172267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097776" y="6965"/>
                  </a:cubicBezTo>
                  <a:lnTo>
                    <a:pt x="3097777" y="6965"/>
                  </a:lnTo>
                  <a:cubicBezTo>
                    <a:pt x="3314524" y="16819"/>
                    <a:pt x="3518839" y="36481"/>
                    <a:pt x="3653028" y="101690"/>
                  </a:cubicBezTo>
                  <a:cubicBezTo>
                    <a:pt x="3909074" y="226120"/>
                    <a:pt x="3990849" y="459160"/>
                    <a:pt x="3985361" y="704684"/>
                  </a:cubicBezTo>
                  <a:cubicBezTo>
                    <a:pt x="3985361" y="704684"/>
                    <a:pt x="3942073" y="1013073"/>
                    <a:pt x="3949506" y="1248607"/>
                  </a:cubicBezTo>
                  <a:cubicBezTo>
                    <a:pt x="3956630" y="1711042"/>
                    <a:pt x="3963786" y="1906645"/>
                    <a:pt x="3963786" y="1906645"/>
                  </a:cubicBezTo>
                  <a:cubicBezTo>
                    <a:pt x="3947105" y="2122378"/>
                    <a:pt x="3832461" y="2332989"/>
                    <a:pt x="3635592" y="2444613"/>
                  </a:cubicBezTo>
                  <a:cubicBezTo>
                    <a:pt x="3485240" y="2529862"/>
                    <a:pt x="3287209" y="2544960"/>
                    <a:pt x="2605883" y="2534218"/>
                  </a:cubicBezTo>
                  <a:lnTo>
                    <a:pt x="2605854" y="2534218"/>
                  </a:lnTo>
                  <a:cubicBezTo>
                    <a:pt x="645952" y="2528941"/>
                    <a:pt x="384604" y="2562794"/>
                    <a:pt x="254278" y="2453637"/>
                  </a:cubicBezTo>
                  <a:cubicBezTo>
                    <a:pt x="145767" y="2362752"/>
                    <a:pt x="81795" y="2169440"/>
                    <a:pt x="63030" y="1969241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547247" y="5711256"/>
            <a:ext cx="14011758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600" b="1" spc="195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HOA – CHỮ HOA O</a:t>
            </a:r>
            <a:endParaRPr lang="en-US" sz="9600" b="1" spc="195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80120">
            <a:off x="932331" y="7011158"/>
            <a:ext cx="2291007" cy="23909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22260" y="828497"/>
            <a:ext cx="1446752" cy="221647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700280" y="4491115"/>
            <a:ext cx="6959239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249"/>
              </a:lnSpc>
              <a:spcBef>
                <a:spcPct val="0"/>
              </a:spcBef>
            </a:pPr>
            <a:r>
              <a:rPr lang="en-US" sz="64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64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64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64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4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4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6400" b="1" i="1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994761" y="2900616"/>
            <a:ext cx="6298473" cy="517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49"/>
              </a:lnSpc>
              <a:spcBef>
                <a:spcPct val="0"/>
              </a:spcBef>
            </a:pPr>
            <a:r>
              <a:rPr lang="en-US" sz="7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16</a:t>
            </a:r>
            <a:endParaRPr lang="en-US" sz="7200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56252" y="1145360"/>
            <a:ext cx="15175496" cy="2076524"/>
            <a:chOff x="0" y="0"/>
            <a:chExt cx="17142419" cy="2345666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7146631" cy="234566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897999" y="1631064"/>
            <a:ext cx="14492002" cy="919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HOA</a:t>
            </a:r>
            <a:endParaRPr lang="en-US" sz="4800" b="1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6407896" y="-1443186"/>
            <a:ext cx="5624606" cy="15544800"/>
            <a:chOff x="0" y="0"/>
            <a:chExt cx="3243094" cy="7204404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3257425" cy="7236458"/>
            </a:xfrm>
            <a:custGeom>
              <a:avLst/>
              <a:gdLst/>
              <a:ahLst/>
              <a:cxnLst/>
              <a:rect l="l" t="t" r="r" b="b"/>
              <a:pathLst>
                <a:path w="3257425" h="7236458">
                  <a:moveTo>
                    <a:pt x="63030" y="6642905"/>
                  </a:moveTo>
                  <a:cubicBezTo>
                    <a:pt x="63030" y="6642905"/>
                    <a:pt x="0" y="639634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364352" y="6965"/>
                  </a:cubicBezTo>
                  <a:lnTo>
                    <a:pt x="2364353" y="6965"/>
                  </a:lnTo>
                  <a:cubicBezTo>
                    <a:pt x="2581100" y="16819"/>
                    <a:pt x="2785415" y="36481"/>
                    <a:pt x="2919603" y="101690"/>
                  </a:cubicBezTo>
                  <a:cubicBezTo>
                    <a:pt x="3175649" y="226120"/>
                    <a:pt x="3257425" y="459160"/>
                    <a:pt x="3251937" y="704684"/>
                  </a:cubicBezTo>
                  <a:cubicBezTo>
                    <a:pt x="3251937" y="704684"/>
                    <a:pt x="3208649" y="1013073"/>
                    <a:pt x="3216082" y="1248607"/>
                  </a:cubicBezTo>
                  <a:cubicBezTo>
                    <a:pt x="3223206" y="6384706"/>
                    <a:pt x="3230362" y="6580309"/>
                    <a:pt x="3230362" y="6580309"/>
                  </a:cubicBezTo>
                  <a:cubicBezTo>
                    <a:pt x="3213681" y="6796041"/>
                    <a:pt x="3099037" y="7006653"/>
                    <a:pt x="2902167" y="7118277"/>
                  </a:cubicBezTo>
                  <a:cubicBezTo>
                    <a:pt x="2751816" y="7203526"/>
                    <a:pt x="2553785" y="7218624"/>
                    <a:pt x="2021784" y="7207882"/>
                  </a:cubicBezTo>
                  <a:lnTo>
                    <a:pt x="2021765" y="7207882"/>
                  </a:lnTo>
                  <a:cubicBezTo>
                    <a:pt x="645952" y="7202605"/>
                    <a:pt x="384604" y="7236458"/>
                    <a:pt x="254278" y="7127301"/>
                  </a:cubicBezTo>
                  <a:cubicBezTo>
                    <a:pt x="145767" y="7036416"/>
                    <a:pt x="81795" y="6843103"/>
                    <a:pt x="63030" y="664290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057400" y="4155492"/>
            <a:ext cx="9753600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200000"/>
              </a:lnSpc>
            </a:pP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Nụ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to,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láy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võng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r>
              <a:rPr lang="en-US" sz="3200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0" indent="0" algn="r">
              <a:lnSpc>
                <a:spcPct val="20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VIỆT TÂM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02085">
            <a:off x="15857789" y="2565396"/>
            <a:ext cx="1390046" cy="14184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9483449">
            <a:off x="1019690" y="8128345"/>
            <a:ext cx="1410702" cy="14107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29931">
            <a:off x="1003532" y="2863505"/>
            <a:ext cx="1444937" cy="16625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352418">
            <a:off x="16941550" y="7777918"/>
            <a:ext cx="751590" cy="14060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90029">
            <a:off x="-892471" y="212452"/>
            <a:ext cx="5580941" cy="142943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90029">
            <a:off x="13845446" y="9174886"/>
            <a:ext cx="5580941" cy="14294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/>
          <a:stretch/>
        </p:blipFill>
        <p:spPr>
          <a:xfrm>
            <a:off x="11900470" y="4324582"/>
            <a:ext cx="4652341" cy="398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2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1600" y="800100"/>
            <a:ext cx="15707967" cy="8991600"/>
            <a:chOff x="0" y="0"/>
            <a:chExt cx="8073578" cy="752900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077790" cy="7528999"/>
            </a:xfrm>
            <a:custGeom>
              <a:avLst/>
              <a:gdLst/>
              <a:ahLst/>
              <a:cxnLst/>
              <a:rect l="l" t="t" r="r" b="b"/>
              <a:pathLst>
                <a:path w="8077790" h="7528999">
                  <a:moveTo>
                    <a:pt x="278431" y="16918"/>
                  </a:moveTo>
                  <a:cubicBezTo>
                    <a:pt x="278431" y="16918"/>
                    <a:pt x="604014" y="12258"/>
                    <a:pt x="1013916" y="12454"/>
                  </a:cubicBezTo>
                  <a:cubicBezTo>
                    <a:pt x="6417698" y="12671"/>
                    <a:pt x="7803722" y="0"/>
                    <a:pt x="7803722" y="0"/>
                  </a:cubicBezTo>
                  <a:cubicBezTo>
                    <a:pt x="7871186" y="0"/>
                    <a:pt x="7947124" y="0"/>
                    <a:pt x="8025896" y="85073"/>
                  </a:cubicBezTo>
                  <a:cubicBezTo>
                    <a:pt x="8068874" y="131488"/>
                    <a:pt x="8069942" y="240224"/>
                    <a:pt x="8070348" y="320281"/>
                  </a:cubicBezTo>
                  <a:cubicBezTo>
                    <a:pt x="8070348" y="320281"/>
                    <a:pt x="8068643" y="5606893"/>
                    <a:pt x="8068643" y="6766416"/>
                  </a:cubicBezTo>
                  <a:cubicBezTo>
                    <a:pt x="8068643" y="6980574"/>
                    <a:pt x="8077791" y="7279753"/>
                    <a:pt x="8077791" y="7279753"/>
                  </a:cubicBezTo>
                  <a:cubicBezTo>
                    <a:pt x="8077791" y="7408422"/>
                    <a:pt x="8073622" y="7528999"/>
                    <a:pt x="7820784" y="7520865"/>
                  </a:cubicBezTo>
                  <a:cubicBezTo>
                    <a:pt x="7820784" y="7520865"/>
                    <a:pt x="7444312" y="7500567"/>
                    <a:pt x="6611223" y="7508165"/>
                  </a:cubicBezTo>
                  <a:cubicBezTo>
                    <a:pt x="2048687" y="7516299"/>
                    <a:pt x="304023" y="7528999"/>
                    <a:pt x="304023" y="7528999"/>
                  </a:cubicBezTo>
                  <a:cubicBezTo>
                    <a:pt x="132548" y="7528999"/>
                    <a:pt x="4213" y="7427930"/>
                    <a:pt x="8532" y="7225383"/>
                  </a:cubicBezTo>
                  <a:cubicBezTo>
                    <a:pt x="8532" y="7225383"/>
                    <a:pt x="9630" y="6726842"/>
                    <a:pt x="4815" y="172857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002000" y="8444018"/>
            <a:ext cx="1943916" cy="16364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340075">
            <a:off x="14766083" y="1333336"/>
            <a:ext cx="3416939" cy="8751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77803" y="355656"/>
            <a:ext cx="1439936" cy="9739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226059" y="210082"/>
            <a:ext cx="2676103" cy="1265067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1905000" y="1448785"/>
            <a:ext cx="13342001" cy="195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100"/>
              </a:lnSpc>
            </a:pP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endParaRPr lang="en-US" sz="4800" b="1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3600" y="3611536"/>
            <a:ext cx="8121661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ắng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mò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83741" y="5876433"/>
            <a:ext cx="457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6819900"/>
            <a:ext cx="457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68121" y="6819900"/>
            <a:ext cx="457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83741" y="5876433"/>
            <a:ext cx="457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124200" y="6819900"/>
            <a:ext cx="457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68121" y="6819900"/>
            <a:ext cx="457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10103982" y="5881707"/>
            <a:ext cx="636879" cy="56906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2649200" y="8191500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CÒ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243" y="4287249"/>
            <a:ext cx="5132679" cy="3635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1600" y="800100"/>
            <a:ext cx="15707967" cy="8991600"/>
            <a:chOff x="0" y="0"/>
            <a:chExt cx="8073578" cy="752900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077790" cy="7528999"/>
            </a:xfrm>
            <a:custGeom>
              <a:avLst/>
              <a:gdLst/>
              <a:ahLst/>
              <a:cxnLst/>
              <a:rect l="l" t="t" r="r" b="b"/>
              <a:pathLst>
                <a:path w="8077790" h="7528999">
                  <a:moveTo>
                    <a:pt x="278431" y="16918"/>
                  </a:moveTo>
                  <a:cubicBezTo>
                    <a:pt x="278431" y="16918"/>
                    <a:pt x="604014" y="12258"/>
                    <a:pt x="1013916" y="12454"/>
                  </a:cubicBezTo>
                  <a:cubicBezTo>
                    <a:pt x="6417698" y="12671"/>
                    <a:pt x="7803722" y="0"/>
                    <a:pt x="7803722" y="0"/>
                  </a:cubicBezTo>
                  <a:cubicBezTo>
                    <a:pt x="7871186" y="0"/>
                    <a:pt x="7947124" y="0"/>
                    <a:pt x="8025896" y="85073"/>
                  </a:cubicBezTo>
                  <a:cubicBezTo>
                    <a:pt x="8068874" y="131488"/>
                    <a:pt x="8069942" y="240224"/>
                    <a:pt x="8070348" y="320281"/>
                  </a:cubicBezTo>
                  <a:cubicBezTo>
                    <a:pt x="8070348" y="320281"/>
                    <a:pt x="8068643" y="5606893"/>
                    <a:pt x="8068643" y="6766416"/>
                  </a:cubicBezTo>
                  <a:cubicBezTo>
                    <a:pt x="8068643" y="6980574"/>
                    <a:pt x="8077791" y="7279753"/>
                    <a:pt x="8077791" y="7279753"/>
                  </a:cubicBezTo>
                  <a:cubicBezTo>
                    <a:pt x="8077791" y="7408422"/>
                    <a:pt x="8073622" y="7528999"/>
                    <a:pt x="7820784" y="7520865"/>
                  </a:cubicBezTo>
                  <a:cubicBezTo>
                    <a:pt x="7820784" y="7520865"/>
                    <a:pt x="7444312" y="7500567"/>
                    <a:pt x="6611223" y="7508165"/>
                  </a:cubicBezTo>
                  <a:cubicBezTo>
                    <a:pt x="2048687" y="7516299"/>
                    <a:pt x="304023" y="7528999"/>
                    <a:pt x="304023" y="7528999"/>
                  </a:cubicBezTo>
                  <a:cubicBezTo>
                    <a:pt x="132548" y="7528999"/>
                    <a:pt x="4213" y="7427930"/>
                    <a:pt x="8532" y="7225383"/>
                  </a:cubicBezTo>
                  <a:cubicBezTo>
                    <a:pt x="8532" y="7225383"/>
                    <a:pt x="9630" y="6726842"/>
                    <a:pt x="4815" y="172857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002000" y="8444018"/>
            <a:ext cx="1943916" cy="16364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340075">
            <a:off x="14766083" y="1333336"/>
            <a:ext cx="3416939" cy="8751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77803" y="355656"/>
            <a:ext cx="1439936" cy="9739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226059" y="210082"/>
            <a:ext cx="2676103" cy="1265067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1905000" y="1448785"/>
            <a:ext cx="13342001" cy="195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100"/>
              </a:lnSpc>
            </a:pP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endParaRPr lang="en-US" sz="4800" b="1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3600" y="3611536"/>
            <a:ext cx="96774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bẹp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râu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m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bùn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k     m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mồi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572000" y="5876433"/>
            <a:ext cx="457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372600" y="5888944"/>
            <a:ext cx="609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0" y="5888944"/>
            <a:ext cx="457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12296600" y="5591899"/>
            <a:ext cx="636879" cy="56906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3463808" y="7544688"/>
            <a:ext cx="2743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TRÊ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72600" y="5876433"/>
            <a:ext cx="838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6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ế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8" b="28852"/>
          <a:stretch/>
        </p:blipFill>
        <p:spPr>
          <a:xfrm>
            <a:off x="13155310" y="4426804"/>
            <a:ext cx="3319242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7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  <p:bldP spid="22" grpId="0" animBg="1"/>
      <p:bldP spid="26" grpId="0" animBg="1"/>
      <p:bldP spid="27" grpId="0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1600" y="800100"/>
            <a:ext cx="15707967" cy="8991600"/>
            <a:chOff x="0" y="0"/>
            <a:chExt cx="8073578" cy="752900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077790" cy="7528999"/>
            </a:xfrm>
            <a:custGeom>
              <a:avLst/>
              <a:gdLst/>
              <a:ahLst/>
              <a:cxnLst/>
              <a:rect l="l" t="t" r="r" b="b"/>
              <a:pathLst>
                <a:path w="8077790" h="7528999">
                  <a:moveTo>
                    <a:pt x="278431" y="16918"/>
                  </a:moveTo>
                  <a:cubicBezTo>
                    <a:pt x="278431" y="16918"/>
                    <a:pt x="604014" y="12258"/>
                    <a:pt x="1013916" y="12454"/>
                  </a:cubicBezTo>
                  <a:cubicBezTo>
                    <a:pt x="6417698" y="12671"/>
                    <a:pt x="7803722" y="0"/>
                    <a:pt x="7803722" y="0"/>
                  </a:cubicBezTo>
                  <a:cubicBezTo>
                    <a:pt x="7871186" y="0"/>
                    <a:pt x="7947124" y="0"/>
                    <a:pt x="8025896" y="85073"/>
                  </a:cubicBezTo>
                  <a:cubicBezTo>
                    <a:pt x="8068874" y="131488"/>
                    <a:pt x="8069942" y="240224"/>
                    <a:pt x="8070348" y="320281"/>
                  </a:cubicBezTo>
                  <a:cubicBezTo>
                    <a:pt x="8070348" y="320281"/>
                    <a:pt x="8068643" y="5606893"/>
                    <a:pt x="8068643" y="6766416"/>
                  </a:cubicBezTo>
                  <a:cubicBezTo>
                    <a:pt x="8068643" y="6980574"/>
                    <a:pt x="8077791" y="7279753"/>
                    <a:pt x="8077791" y="7279753"/>
                  </a:cubicBezTo>
                  <a:cubicBezTo>
                    <a:pt x="8077791" y="7408422"/>
                    <a:pt x="8073622" y="7528999"/>
                    <a:pt x="7820784" y="7520865"/>
                  </a:cubicBezTo>
                  <a:cubicBezTo>
                    <a:pt x="7820784" y="7520865"/>
                    <a:pt x="7444312" y="7500567"/>
                    <a:pt x="6611223" y="7508165"/>
                  </a:cubicBezTo>
                  <a:cubicBezTo>
                    <a:pt x="2048687" y="7516299"/>
                    <a:pt x="304023" y="7528999"/>
                    <a:pt x="304023" y="7528999"/>
                  </a:cubicBezTo>
                  <a:cubicBezTo>
                    <a:pt x="132548" y="7528999"/>
                    <a:pt x="4213" y="7427930"/>
                    <a:pt x="8532" y="7225383"/>
                  </a:cubicBezTo>
                  <a:cubicBezTo>
                    <a:pt x="8532" y="7225383"/>
                    <a:pt x="9630" y="6726842"/>
                    <a:pt x="4815" y="1728572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002000" y="8444018"/>
            <a:ext cx="1943916" cy="163642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340075">
            <a:off x="14766083" y="1333336"/>
            <a:ext cx="3416939" cy="87517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77803" y="355656"/>
            <a:ext cx="1439936" cy="97392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226059" y="210082"/>
            <a:ext cx="2676103" cy="1265067"/>
          </a:xfrm>
          <a:prstGeom prst="rect">
            <a:avLst/>
          </a:prstGeom>
        </p:spPr>
      </p:pic>
      <p:sp>
        <p:nvSpPr>
          <p:cNvPr id="17" name="TextBox 4"/>
          <p:cNvSpPr txBox="1"/>
          <p:nvPr/>
        </p:nvSpPr>
        <p:spPr>
          <a:xfrm>
            <a:off x="1905000" y="1448785"/>
            <a:ext cx="13342001" cy="1957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100"/>
              </a:lnSpc>
            </a:pP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i="1" dirty="0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solidFill>
                  <a:srgbClr val="253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endParaRPr lang="en-US" sz="4800" b="1" dirty="0">
              <a:solidFill>
                <a:srgbClr val="253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3599" y="3611536"/>
            <a:ext cx="10416697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eriod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     ở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Nấp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endParaRPr lang="en-US" sz="4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S   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628900" y="7764596"/>
            <a:ext cx="8001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00800" y="4876734"/>
            <a:ext cx="7620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90800" y="7764596"/>
            <a:ext cx="8382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12296600" y="5591899"/>
            <a:ext cx="636879" cy="56906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3063576" y="7565728"/>
            <a:ext cx="36157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PHƯỢNG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01937" y="4876734"/>
            <a:ext cx="7620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ặt</a:t>
            </a:r>
            <a:endParaRPr lang="en-US" sz="3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7" r="17775"/>
          <a:stretch/>
        </p:blipFill>
        <p:spPr>
          <a:xfrm>
            <a:off x="12615039" y="3362834"/>
            <a:ext cx="3741096" cy="400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9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0" grpId="0" animBg="1"/>
      <p:bldP spid="22" grpId="0" animBg="1"/>
      <p:bldP spid="26" grpId="0" animBg="1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18897" y="3507354"/>
            <a:ext cx="15450204" cy="6208145"/>
            <a:chOff x="0" y="0"/>
            <a:chExt cx="4989156" cy="2226039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5003486" cy="2258093"/>
            </a:xfrm>
            <a:custGeom>
              <a:avLst/>
              <a:gdLst/>
              <a:ahLst/>
              <a:cxnLst/>
              <a:rect l="l" t="t" r="r" b="b"/>
              <a:pathLst>
                <a:path w="5003486" h="2258093">
                  <a:moveTo>
                    <a:pt x="63030" y="1664539"/>
                  </a:moveTo>
                  <a:cubicBezTo>
                    <a:pt x="63030" y="1664539"/>
                    <a:pt x="0" y="141797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110414" y="6965"/>
                  </a:cubicBezTo>
                  <a:lnTo>
                    <a:pt x="4110415" y="6965"/>
                  </a:lnTo>
                  <a:cubicBezTo>
                    <a:pt x="4327162" y="16819"/>
                    <a:pt x="4531477" y="36481"/>
                    <a:pt x="4665665" y="101690"/>
                  </a:cubicBezTo>
                  <a:cubicBezTo>
                    <a:pt x="4921711" y="226120"/>
                    <a:pt x="5003486" y="459160"/>
                    <a:pt x="4997999" y="704684"/>
                  </a:cubicBezTo>
                  <a:cubicBezTo>
                    <a:pt x="4997999" y="704684"/>
                    <a:pt x="4954711" y="1013073"/>
                    <a:pt x="4962144" y="1248607"/>
                  </a:cubicBezTo>
                  <a:cubicBezTo>
                    <a:pt x="4969267" y="1406341"/>
                    <a:pt x="4976424" y="1601944"/>
                    <a:pt x="4976424" y="1601944"/>
                  </a:cubicBezTo>
                  <a:cubicBezTo>
                    <a:pt x="4959742" y="1817676"/>
                    <a:pt x="4845098" y="2028288"/>
                    <a:pt x="4648229" y="2139912"/>
                  </a:cubicBezTo>
                  <a:cubicBezTo>
                    <a:pt x="4497878" y="2225161"/>
                    <a:pt x="4299847" y="2240259"/>
                    <a:pt x="3412348" y="2229517"/>
                  </a:cubicBezTo>
                  <a:lnTo>
                    <a:pt x="3412306" y="2229517"/>
                  </a:lnTo>
                  <a:cubicBezTo>
                    <a:pt x="645952" y="2224240"/>
                    <a:pt x="384604" y="2258093"/>
                    <a:pt x="254278" y="2148935"/>
                  </a:cubicBezTo>
                  <a:cubicBezTo>
                    <a:pt x="145767" y="2058050"/>
                    <a:pt x="81795" y="1864739"/>
                    <a:pt x="63030" y="1664539"/>
                  </a:cubicBezTo>
                  <a:close/>
                </a:path>
              </a:pathLst>
            </a:custGeom>
            <a:solidFill>
              <a:srgbClr val="FADD9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495800" y="594514"/>
            <a:ext cx="9677400" cy="2076524"/>
            <a:chOff x="0" y="0"/>
            <a:chExt cx="15893532" cy="234566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15897745" cy="2345666"/>
            </a:xfrm>
            <a:custGeom>
              <a:avLst/>
              <a:gdLst/>
              <a:ahLst/>
              <a:cxnLst/>
              <a:rect l="l" t="t" r="r" b="b"/>
              <a:pathLst>
                <a:path w="15897745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53144" y="12454"/>
                  </a:cubicBezTo>
                  <a:cubicBezTo>
                    <a:pt x="13248569" y="12671"/>
                    <a:pt x="15623677" y="0"/>
                    <a:pt x="15623677" y="0"/>
                  </a:cubicBezTo>
                  <a:cubicBezTo>
                    <a:pt x="15691141" y="0"/>
                    <a:pt x="15767077" y="0"/>
                    <a:pt x="15845851" y="85073"/>
                  </a:cubicBezTo>
                  <a:cubicBezTo>
                    <a:pt x="15888828" y="131488"/>
                    <a:pt x="15889896" y="240224"/>
                    <a:pt x="15890302" y="320281"/>
                  </a:cubicBezTo>
                  <a:cubicBezTo>
                    <a:pt x="15890302" y="320281"/>
                    <a:pt x="15888597" y="1318305"/>
                    <a:pt x="15888597" y="1583082"/>
                  </a:cubicBezTo>
                  <a:cubicBezTo>
                    <a:pt x="15888597" y="1797241"/>
                    <a:pt x="15897745" y="2096420"/>
                    <a:pt x="15897745" y="2096420"/>
                  </a:cubicBezTo>
                  <a:cubicBezTo>
                    <a:pt x="15897745" y="2225089"/>
                    <a:pt x="15893575" y="2345666"/>
                    <a:pt x="15640738" y="2337532"/>
                  </a:cubicBezTo>
                  <a:cubicBezTo>
                    <a:pt x="15640738" y="2337532"/>
                    <a:pt x="15264264" y="2317234"/>
                    <a:pt x="13681741" y="2324832"/>
                  </a:cubicBezTo>
                  <a:cubicBezTo>
                    <a:pt x="346930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423919" y="1161557"/>
            <a:ext cx="13427147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vi-VN" sz="4800" b="1" i="1" dirty="0" smtClean="0">
                <a:solidFill>
                  <a:srgbClr val="333034"/>
                </a:solidFill>
              </a:rPr>
              <a:t>3. Tìm các tiếng</a:t>
            </a:r>
            <a:endParaRPr lang="en-US" sz="4800" b="1" i="1" dirty="0">
              <a:solidFill>
                <a:srgbClr val="333034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55168" y="4296080"/>
            <a:ext cx="10552120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5100"/>
              </a:lnSpc>
            </a:pPr>
            <a:r>
              <a:rPr lang="vi-VN" sz="4200" dirty="0" smtClean="0">
                <a:solidFill>
                  <a:srgbClr val="253140"/>
                </a:solidFill>
              </a:rPr>
              <a:t>a. Bắt đầu bằng </a:t>
            </a:r>
            <a:r>
              <a:rPr lang="vi-VN" sz="4200" b="1" i="1" dirty="0" smtClean="0">
                <a:solidFill>
                  <a:srgbClr val="FF0000"/>
                </a:solidFill>
              </a:rPr>
              <a:t>l</a:t>
            </a:r>
            <a:r>
              <a:rPr lang="vi-VN" sz="4200" dirty="0" smtClean="0">
                <a:solidFill>
                  <a:srgbClr val="253140"/>
                </a:solidFill>
              </a:rPr>
              <a:t> hoặc </a:t>
            </a:r>
            <a:r>
              <a:rPr lang="vi-VN" sz="4200" b="1" i="1" dirty="0" smtClean="0">
                <a:solidFill>
                  <a:srgbClr val="FF0000"/>
                </a:solidFill>
              </a:rPr>
              <a:t>n</a:t>
            </a:r>
            <a:r>
              <a:rPr lang="vi-VN" sz="4200" dirty="0" smtClean="0">
                <a:solidFill>
                  <a:srgbClr val="253140"/>
                </a:solidFill>
              </a:rPr>
              <a:t>, có nghĩa như sau:</a:t>
            </a:r>
            <a:endParaRPr lang="en-US" sz="4200" dirty="0">
              <a:solidFill>
                <a:srgbClr val="253140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25800" y="7734300"/>
            <a:ext cx="1446752" cy="22164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79704" y="1537146"/>
            <a:ext cx="3092524" cy="2805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5143499"/>
            <a:ext cx="7010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4200" dirty="0" smtClean="0"/>
              <a:t>Trái ngược với lạnh: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4200" dirty="0" smtClean="0"/>
              <a:t>Không quen: </a:t>
            </a:r>
            <a:endParaRPr lang="en-US" sz="4200" dirty="0"/>
          </a:p>
        </p:txBody>
      </p:sp>
      <p:sp>
        <p:nvSpPr>
          <p:cNvPr id="12" name="TextBox 11"/>
          <p:cNvSpPr txBox="1"/>
          <p:nvPr/>
        </p:nvSpPr>
        <p:spPr>
          <a:xfrm>
            <a:off x="8686799" y="5602354"/>
            <a:ext cx="1524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 smtClean="0">
                <a:solidFill>
                  <a:srgbClr val="FF0000"/>
                </a:solidFill>
              </a:rPr>
              <a:t>nóng</a:t>
            </a:r>
            <a:endParaRPr lang="en-US" sz="4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0" y="6845785"/>
            <a:ext cx="68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 smtClean="0">
                <a:solidFill>
                  <a:srgbClr val="FF0000"/>
                </a:solidFill>
              </a:rPr>
              <a:t>lạ</a:t>
            </a:r>
            <a:endParaRPr lang="en-US" sz="4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18897" y="3507354"/>
            <a:ext cx="15450204" cy="6208145"/>
            <a:chOff x="0" y="0"/>
            <a:chExt cx="4989156" cy="2226039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5003486" cy="2258093"/>
            </a:xfrm>
            <a:custGeom>
              <a:avLst/>
              <a:gdLst/>
              <a:ahLst/>
              <a:cxnLst/>
              <a:rect l="l" t="t" r="r" b="b"/>
              <a:pathLst>
                <a:path w="5003486" h="2258093">
                  <a:moveTo>
                    <a:pt x="63030" y="1664539"/>
                  </a:moveTo>
                  <a:cubicBezTo>
                    <a:pt x="63030" y="1664539"/>
                    <a:pt x="0" y="141797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110414" y="6965"/>
                  </a:cubicBezTo>
                  <a:lnTo>
                    <a:pt x="4110415" y="6965"/>
                  </a:lnTo>
                  <a:cubicBezTo>
                    <a:pt x="4327162" y="16819"/>
                    <a:pt x="4531477" y="36481"/>
                    <a:pt x="4665665" y="101690"/>
                  </a:cubicBezTo>
                  <a:cubicBezTo>
                    <a:pt x="4921711" y="226120"/>
                    <a:pt x="5003486" y="459160"/>
                    <a:pt x="4997999" y="704684"/>
                  </a:cubicBezTo>
                  <a:cubicBezTo>
                    <a:pt x="4997999" y="704684"/>
                    <a:pt x="4954711" y="1013073"/>
                    <a:pt x="4962144" y="1248607"/>
                  </a:cubicBezTo>
                  <a:cubicBezTo>
                    <a:pt x="4969267" y="1406341"/>
                    <a:pt x="4976424" y="1601944"/>
                    <a:pt x="4976424" y="1601944"/>
                  </a:cubicBezTo>
                  <a:cubicBezTo>
                    <a:pt x="4959742" y="1817676"/>
                    <a:pt x="4845098" y="2028288"/>
                    <a:pt x="4648229" y="2139912"/>
                  </a:cubicBezTo>
                  <a:cubicBezTo>
                    <a:pt x="4497878" y="2225161"/>
                    <a:pt x="4299847" y="2240259"/>
                    <a:pt x="3412348" y="2229517"/>
                  </a:cubicBezTo>
                  <a:lnTo>
                    <a:pt x="3412306" y="2229517"/>
                  </a:lnTo>
                  <a:cubicBezTo>
                    <a:pt x="645952" y="2224240"/>
                    <a:pt x="384604" y="2258093"/>
                    <a:pt x="254278" y="2148935"/>
                  </a:cubicBezTo>
                  <a:cubicBezTo>
                    <a:pt x="145767" y="2058050"/>
                    <a:pt x="81795" y="1864739"/>
                    <a:pt x="63030" y="1664539"/>
                  </a:cubicBezTo>
                  <a:close/>
                </a:path>
              </a:pathLst>
            </a:custGeom>
            <a:solidFill>
              <a:srgbClr val="FADD9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495800" y="594514"/>
            <a:ext cx="9677400" cy="2076524"/>
            <a:chOff x="0" y="0"/>
            <a:chExt cx="15893532" cy="234566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15897745" cy="2345666"/>
            </a:xfrm>
            <a:custGeom>
              <a:avLst/>
              <a:gdLst/>
              <a:ahLst/>
              <a:cxnLst/>
              <a:rect l="l" t="t" r="r" b="b"/>
              <a:pathLst>
                <a:path w="15897745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53144" y="12454"/>
                  </a:cubicBezTo>
                  <a:cubicBezTo>
                    <a:pt x="13248569" y="12671"/>
                    <a:pt x="15623677" y="0"/>
                    <a:pt x="15623677" y="0"/>
                  </a:cubicBezTo>
                  <a:cubicBezTo>
                    <a:pt x="15691141" y="0"/>
                    <a:pt x="15767077" y="0"/>
                    <a:pt x="15845851" y="85073"/>
                  </a:cubicBezTo>
                  <a:cubicBezTo>
                    <a:pt x="15888828" y="131488"/>
                    <a:pt x="15889896" y="240224"/>
                    <a:pt x="15890302" y="320281"/>
                  </a:cubicBezTo>
                  <a:cubicBezTo>
                    <a:pt x="15890302" y="320281"/>
                    <a:pt x="15888597" y="1318305"/>
                    <a:pt x="15888597" y="1583082"/>
                  </a:cubicBezTo>
                  <a:cubicBezTo>
                    <a:pt x="15888597" y="1797241"/>
                    <a:pt x="15897745" y="2096420"/>
                    <a:pt x="15897745" y="2096420"/>
                  </a:cubicBezTo>
                  <a:cubicBezTo>
                    <a:pt x="15897745" y="2225089"/>
                    <a:pt x="15893575" y="2345666"/>
                    <a:pt x="15640738" y="2337532"/>
                  </a:cubicBezTo>
                  <a:cubicBezTo>
                    <a:pt x="15640738" y="2337532"/>
                    <a:pt x="15264264" y="2317234"/>
                    <a:pt x="13681741" y="2324832"/>
                  </a:cubicBezTo>
                  <a:cubicBezTo>
                    <a:pt x="346930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423919" y="1161557"/>
            <a:ext cx="13427147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vi-VN" sz="4800" b="1" i="1" dirty="0" smtClean="0">
                <a:solidFill>
                  <a:srgbClr val="333034"/>
                </a:solidFill>
              </a:rPr>
              <a:t>3. Tìm các tiếng</a:t>
            </a:r>
            <a:endParaRPr lang="en-US" sz="4800" b="1" i="1" dirty="0">
              <a:solidFill>
                <a:srgbClr val="333034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55168" y="4296080"/>
            <a:ext cx="10552120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5100"/>
              </a:lnSpc>
            </a:pPr>
            <a:r>
              <a:rPr lang="vi-VN" sz="4200" dirty="0">
                <a:solidFill>
                  <a:srgbClr val="253140"/>
                </a:solidFill>
              </a:rPr>
              <a:t>b</a:t>
            </a:r>
            <a:r>
              <a:rPr lang="vi-VN" sz="4200" dirty="0" smtClean="0">
                <a:solidFill>
                  <a:srgbClr val="253140"/>
                </a:solidFill>
              </a:rPr>
              <a:t>. Chứa vần </a:t>
            </a:r>
            <a:r>
              <a:rPr lang="vi-VN" sz="4200" b="1" i="1" dirty="0" smtClean="0">
                <a:solidFill>
                  <a:srgbClr val="FF0000"/>
                </a:solidFill>
              </a:rPr>
              <a:t>in</a:t>
            </a:r>
            <a:r>
              <a:rPr lang="vi-VN" sz="4200" dirty="0" smtClean="0">
                <a:solidFill>
                  <a:srgbClr val="253140"/>
                </a:solidFill>
              </a:rPr>
              <a:t> hoặc </a:t>
            </a:r>
            <a:r>
              <a:rPr lang="vi-VN" sz="4200" b="1" i="1" dirty="0" smtClean="0">
                <a:solidFill>
                  <a:srgbClr val="FF0000"/>
                </a:solidFill>
              </a:rPr>
              <a:t>iên</a:t>
            </a:r>
            <a:r>
              <a:rPr lang="vi-VN" sz="4200" dirty="0" smtClean="0">
                <a:solidFill>
                  <a:srgbClr val="253140"/>
                </a:solidFill>
              </a:rPr>
              <a:t>, có nghĩa như sau:</a:t>
            </a:r>
            <a:endParaRPr lang="en-US" sz="4200" dirty="0">
              <a:solidFill>
                <a:srgbClr val="253140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25800" y="7734300"/>
            <a:ext cx="1446752" cy="22164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79704" y="1537146"/>
            <a:ext cx="3092524" cy="2805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400" y="5143499"/>
            <a:ext cx="800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4200" dirty="0" smtClean="0"/>
              <a:t>Trái ngược với dữ: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4200" dirty="0" smtClean="0"/>
              <a:t>Quả (thức ăn) đến độ ăn được:</a:t>
            </a:r>
            <a:endParaRPr lang="en-US" sz="4200" dirty="0"/>
          </a:p>
        </p:txBody>
      </p:sp>
      <p:sp>
        <p:nvSpPr>
          <p:cNvPr id="12" name="TextBox 11"/>
          <p:cNvSpPr txBox="1"/>
          <p:nvPr/>
        </p:nvSpPr>
        <p:spPr>
          <a:xfrm>
            <a:off x="8269227" y="5573291"/>
            <a:ext cx="1524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srgbClr val="FF0000"/>
                </a:solidFill>
              </a:rPr>
              <a:t>h</a:t>
            </a:r>
            <a:r>
              <a:rPr lang="vi-VN" sz="4200" b="1" dirty="0" smtClean="0">
                <a:solidFill>
                  <a:srgbClr val="FF0000"/>
                </a:solidFill>
              </a:rPr>
              <a:t>iền</a:t>
            </a:r>
            <a:endParaRPr lang="en-US" sz="4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246382" y="6868609"/>
            <a:ext cx="1326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 smtClean="0">
                <a:solidFill>
                  <a:srgbClr val="FF0000"/>
                </a:solidFill>
              </a:rPr>
              <a:t>chín</a:t>
            </a:r>
            <a:endParaRPr lang="en-US" sz="4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2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44669" y="-4745169"/>
            <a:ext cx="19777337" cy="1977733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18897" y="3507354"/>
            <a:ext cx="15450204" cy="6208145"/>
            <a:chOff x="0" y="0"/>
            <a:chExt cx="4989156" cy="2226039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5003486" cy="2258093"/>
            </a:xfrm>
            <a:custGeom>
              <a:avLst/>
              <a:gdLst/>
              <a:ahLst/>
              <a:cxnLst/>
              <a:rect l="l" t="t" r="r" b="b"/>
              <a:pathLst>
                <a:path w="5003486" h="2258093">
                  <a:moveTo>
                    <a:pt x="63030" y="1664539"/>
                  </a:moveTo>
                  <a:cubicBezTo>
                    <a:pt x="63030" y="1664539"/>
                    <a:pt x="0" y="141797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110414" y="6965"/>
                  </a:cubicBezTo>
                  <a:lnTo>
                    <a:pt x="4110415" y="6965"/>
                  </a:lnTo>
                  <a:cubicBezTo>
                    <a:pt x="4327162" y="16819"/>
                    <a:pt x="4531477" y="36481"/>
                    <a:pt x="4665665" y="101690"/>
                  </a:cubicBezTo>
                  <a:cubicBezTo>
                    <a:pt x="4921711" y="226120"/>
                    <a:pt x="5003486" y="459160"/>
                    <a:pt x="4997999" y="704684"/>
                  </a:cubicBezTo>
                  <a:cubicBezTo>
                    <a:pt x="4997999" y="704684"/>
                    <a:pt x="4954711" y="1013073"/>
                    <a:pt x="4962144" y="1248607"/>
                  </a:cubicBezTo>
                  <a:cubicBezTo>
                    <a:pt x="4969267" y="1406341"/>
                    <a:pt x="4976424" y="1601944"/>
                    <a:pt x="4976424" y="1601944"/>
                  </a:cubicBezTo>
                  <a:cubicBezTo>
                    <a:pt x="4959742" y="1817676"/>
                    <a:pt x="4845098" y="2028288"/>
                    <a:pt x="4648229" y="2139912"/>
                  </a:cubicBezTo>
                  <a:cubicBezTo>
                    <a:pt x="4497878" y="2225161"/>
                    <a:pt x="4299847" y="2240259"/>
                    <a:pt x="3412348" y="2229517"/>
                  </a:cubicBezTo>
                  <a:lnTo>
                    <a:pt x="3412306" y="2229517"/>
                  </a:lnTo>
                  <a:cubicBezTo>
                    <a:pt x="645952" y="2224240"/>
                    <a:pt x="384604" y="2258093"/>
                    <a:pt x="254278" y="2148935"/>
                  </a:cubicBezTo>
                  <a:cubicBezTo>
                    <a:pt x="145767" y="2058050"/>
                    <a:pt x="81795" y="1864739"/>
                    <a:pt x="63030" y="1664539"/>
                  </a:cubicBezTo>
                  <a:close/>
                </a:path>
              </a:pathLst>
            </a:custGeom>
            <a:solidFill>
              <a:srgbClr val="FADD9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495800" y="594514"/>
            <a:ext cx="9677400" cy="2076524"/>
            <a:chOff x="0" y="0"/>
            <a:chExt cx="15893532" cy="234566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15897745" cy="2345666"/>
            </a:xfrm>
            <a:custGeom>
              <a:avLst/>
              <a:gdLst/>
              <a:ahLst/>
              <a:cxnLst/>
              <a:rect l="l" t="t" r="r" b="b"/>
              <a:pathLst>
                <a:path w="15897745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53144" y="12454"/>
                  </a:cubicBezTo>
                  <a:cubicBezTo>
                    <a:pt x="13248569" y="12671"/>
                    <a:pt x="15623677" y="0"/>
                    <a:pt x="15623677" y="0"/>
                  </a:cubicBezTo>
                  <a:cubicBezTo>
                    <a:pt x="15691141" y="0"/>
                    <a:pt x="15767077" y="0"/>
                    <a:pt x="15845851" y="85073"/>
                  </a:cubicBezTo>
                  <a:cubicBezTo>
                    <a:pt x="15888828" y="131488"/>
                    <a:pt x="15889896" y="240224"/>
                    <a:pt x="15890302" y="320281"/>
                  </a:cubicBezTo>
                  <a:cubicBezTo>
                    <a:pt x="15890302" y="320281"/>
                    <a:pt x="15888597" y="1318305"/>
                    <a:pt x="15888597" y="1583082"/>
                  </a:cubicBezTo>
                  <a:cubicBezTo>
                    <a:pt x="15888597" y="1797241"/>
                    <a:pt x="15897745" y="2096420"/>
                    <a:pt x="15897745" y="2096420"/>
                  </a:cubicBezTo>
                  <a:cubicBezTo>
                    <a:pt x="15897745" y="2225089"/>
                    <a:pt x="15893575" y="2345666"/>
                    <a:pt x="15640738" y="2337532"/>
                  </a:cubicBezTo>
                  <a:cubicBezTo>
                    <a:pt x="15640738" y="2337532"/>
                    <a:pt x="15264264" y="2317234"/>
                    <a:pt x="13681741" y="2324832"/>
                  </a:cubicBezTo>
                  <a:cubicBezTo>
                    <a:pt x="346930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2423919" y="1161557"/>
            <a:ext cx="13427147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0"/>
              </a:lnSpc>
            </a:pPr>
            <a:r>
              <a:rPr lang="vi-VN" sz="4800" b="1" i="1" dirty="0" smtClean="0">
                <a:solidFill>
                  <a:srgbClr val="333034"/>
                </a:solidFill>
              </a:rPr>
              <a:t>3. Tìm các tiếng</a:t>
            </a:r>
            <a:endParaRPr lang="en-US" sz="4800" b="1" i="1" dirty="0">
              <a:solidFill>
                <a:srgbClr val="333034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55168" y="4296080"/>
            <a:ext cx="10552120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5100"/>
              </a:lnSpc>
            </a:pPr>
            <a:r>
              <a:rPr lang="vi-VN" sz="4200" dirty="0" smtClean="0">
                <a:solidFill>
                  <a:srgbClr val="253140"/>
                </a:solidFill>
              </a:rPr>
              <a:t>c. Chứa vần </a:t>
            </a:r>
            <a:r>
              <a:rPr lang="vi-VN" sz="4200" b="1" i="1" dirty="0" smtClean="0">
                <a:solidFill>
                  <a:srgbClr val="FF0000"/>
                </a:solidFill>
              </a:rPr>
              <a:t>ăc</a:t>
            </a:r>
            <a:r>
              <a:rPr lang="vi-VN" sz="4200" dirty="0" smtClean="0">
                <a:solidFill>
                  <a:srgbClr val="253140"/>
                </a:solidFill>
              </a:rPr>
              <a:t> hoặc </a:t>
            </a:r>
            <a:r>
              <a:rPr lang="vi-VN" sz="4200" b="1" i="1" dirty="0" smtClean="0">
                <a:solidFill>
                  <a:srgbClr val="FF0000"/>
                </a:solidFill>
              </a:rPr>
              <a:t>ăt</a:t>
            </a:r>
            <a:r>
              <a:rPr lang="vi-VN" sz="4200" dirty="0" smtClean="0">
                <a:solidFill>
                  <a:srgbClr val="253140"/>
                </a:solidFill>
              </a:rPr>
              <a:t>, có nghĩa như sau:</a:t>
            </a:r>
            <a:endParaRPr lang="en-US" sz="4200" dirty="0">
              <a:solidFill>
                <a:srgbClr val="253140"/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25800" y="7734300"/>
            <a:ext cx="1446752" cy="22164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79704" y="1537146"/>
            <a:ext cx="3092524" cy="2805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399" y="5143499"/>
            <a:ext cx="97303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4200" dirty="0" smtClean="0"/>
              <a:t>Trái ngược với (dao, kéo) lụt (cùn):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vi-VN" sz="4200" dirty="0" smtClean="0"/>
              <a:t>Dùng dao hoặc kéo làm đứt một vật:</a:t>
            </a:r>
            <a:endParaRPr lang="en-US" sz="4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968716" y="5626806"/>
            <a:ext cx="1524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srgbClr val="FF0000"/>
                </a:solidFill>
              </a:rPr>
              <a:t>s</a:t>
            </a:r>
            <a:r>
              <a:rPr lang="vi-VN" sz="4200" b="1" dirty="0" smtClean="0">
                <a:solidFill>
                  <a:srgbClr val="FF0000"/>
                </a:solidFill>
              </a:rPr>
              <a:t>ắc</a:t>
            </a:r>
            <a:endParaRPr lang="en-US" sz="4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315116" y="6877778"/>
            <a:ext cx="1326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00" b="1" dirty="0">
                <a:solidFill>
                  <a:srgbClr val="FF0000"/>
                </a:solidFill>
              </a:rPr>
              <a:t>c</a:t>
            </a:r>
            <a:r>
              <a:rPr lang="vi-VN" sz="4200" b="1" dirty="0" smtClean="0">
                <a:solidFill>
                  <a:srgbClr val="FF0000"/>
                </a:solidFill>
              </a:rPr>
              <a:t>ắt</a:t>
            </a:r>
            <a:endParaRPr lang="en-US" sz="4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41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393</Words>
  <Application>Microsoft Office PowerPoint</Application>
  <PresentationFormat>Custom</PresentationFormat>
  <Paragraphs>73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Calibri</vt:lpstr>
      <vt:lpstr>Times New Roman</vt:lpstr>
      <vt:lpstr>Arial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account</cp:lastModifiedBy>
  <cp:revision>12</cp:revision>
  <dcterms:created xsi:type="dcterms:W3CDTF">2006-08-16T00:00:00Z</dcterms:created>
  <dcterms:modified xsi:type="dcterms:W3CDTF">2025-12-22T09:16:02Z</dcterms:modified>
  <dc:identifier>DAEsDt4166s</dc:identifier>
</cp:coreProperties>
</file>