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65" r:id="rId4"/>
    <p:sldId id="258" r:id="rId5"/>
    <p:sldId id="275" r:id="rId6"/>
    <p:sldId id="276" r:id="rId7"/>
    <p:sldId id="259" r:id="rId8"/>
    <p:sldId id="273" r:id="rId9"/>
    <p:sldId id="262" r:id="rId10"/>
    <p:sldId id="277" r:id="rId11"/>
    <p:sldId id="278" r:id="rId12"/>
    <p:sldId id="279" r:id="rId13"/>
    <p:sldId id="274" r:id="rId14"/>
    <p:sldId id="261" r:id="rId15"/>
    <p:sldId id="280" r:id="rId16"/>
    <p:sldId id="264"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66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101.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65.svg"/></Relationships>
</file>

<file path=ppt/slides/_rels/slide10.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6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7.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6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7.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6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7.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78.svg"/><Relationship Id="rId7" Type="http://schemas.openxmlformats.org/officeDocument/2006/relationships/image" Target="../media/image76.svg"/><Relationship Id="rId12"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3.svg"/><Relationship Id="rId5" Type="http://schemas.openxmlformats.org/officeDocument/2006/relationships/image" Target="../media/image19.svg"/><Relationship Id="rId15" Type="http://schemas.openxmlformats.org/officeDocument/2006/relationships/image" Target="../media/image80.svg"/><Relationship Id="rId10" Type="http://schemas.openxmlformats.org/officeDocument/2006/relationships/image" Target="../media/image15.png"/><Relationship Id="rId9" Type="http://schemas.openxmlformats.org/officeDocument/2006/relationships/image" Target="../media/image11.sv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34.png"/><Relationship Id="rId3" Type="http://schemas.openxmlformats.org/officeDocument/2006/relationships/image" Target="../media/image30.svg"/><Relationship Id="rId12" Type="http://schemas.openxmlformats.org/officeDocument/2006/relationships/image" Target="../media/image4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56.svg"/><Relationship Id="rId10" Type="http://schemas.openxmlformats.org/officeDocument/2006/relationships/image" Target="../media/image61.svg"/><Relationship Id="rId4" Type="http://schemas.openxmlformats.org/officeDocument/2006/relationships/image" Target="../media/image30.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34.png"/><Relationship Id="rId3" Type="http://schemas.openxmlformats.org/officeDocument/2006/relationships/image" Target="../media/image30.svg"/><Relationship Id="rId12" Type="http://schemas.openxmlformats.org/officeDocument/2006/relationships/image" Target="../media/image4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56.svg"/><Relationship Id="rId10" Type="http://schemas.openxmlformats.org/officeDocument/2006/relationships/image" Target="../media/image61.svg"/><Relationship Id="rId4" Type="http://schemas.openxmlformats.org/officeDocument/2006/relationships/image" Target="../media/image30.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svg"/><Relationship Id="rId7" Type="http://schemas.openxmlformats.org/officeDocument/2006/relationships/image" Target="../media/image4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1.svg"/><Relationship Id="rId5" Type="http://schemas.openxmlformats.org/officeDocument/2006/relationships/image" Target="../media/image72.svg"/><Relationship Id="rId10" Type="http://schemas.openxmlformats.org/officeDocument/2006/relationships/image" Target="../media/image14.png"/><Relationship Id="rId4" Type="http://schemas.openxmlformats.org/officeDocument/2006/relationships/image" Target="../media/image35.png"/><Relationship Id="rId9" Type="http://schemas.openxmlformats.org/officeDocument/2006/relationships/image" Target="../media/image52.sv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0.sv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svg"/><Relationship Id="rId5" Type="http://schemas.openxmlformats.org/officeDocument/2006/relationships/image" Target="../media/image101.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65.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image" Target="../media/image6.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15" Type="http://schemas.openxmlformats.org/officeDocument/2006/relationships/image" Target="../media/image12.png"/><Relationship Id="rId10" Type="http://schemas.openxmlformats.org/officeDocument/2006/relationships/image" Target="../media/image9.svg"/><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78.svg"/><Relationship Id="rId7" Type="http://schemas.openxmlformats.org/officeDocument/2006/relationships/image" Target="../media/image76.svg"/><Relationship Id="rId12"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3.svg"/><Relationship Id="rId5" Type="http://schemas.openxmlformats.org/officeDocument/2006/relationships/image" Target="../media/image19.svg"/><Relationship Id="rId15" Type="http://schemas.openxmlformats.org/officeDocument/2006/relationships/image" Target="../media/image80.svg"/><Relationship Id="rId10" Type="http://schemas.openxmlformats.org/officeDocument/2006/relationships/image" Target="../media/image15.png"/><Relationship Id="rId9" Type="http://schemas.openxmlformats.org/officeDocument/2006/relationships/image" Target="../media/image11.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3" Type="http://schemas.openxmlformats.org/officeDocument/2006/relationships/image" Target="../media/image38.svg"/><Relationship Id="rId12"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36.svg"/><Relationship Id="rId10" Type="http://schemas.openxmlformats.org/officeDocument/2006/relationships/image" Target="../media/image19.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13" Type="http://schemas.openxmlformats.org/officeDocument/2006/relationships/image" Target="../media/image38.svg"/><Relationship Id="rId12"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36.svg"/><Relationship Id="rId10" Type="http://schemas.openxmlformats.org/officeDocument/2006/relationships/image" Target="../media/image19.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13" Type="http://schemas.openxmlformats.org/officeDocument/2006/relationships/image" Target="../media/image38.svg"/><Relationship Id="rId12"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36.svg"/><Relationship Id="rId10" Type="http://schemas.openxmlformats.org/officeDocument/2006/relationships/image" Target="../media/image19.png"/><Relationship Id="rId9" Type="http://schemas.openxmlformats.org/officeDocument/2006/relationships/image" Target="../media/image34.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13" Type="http://schemas.openxmlformats.org/officeDocument/2006/relationships/image" Target="../media/image40.svg"/><Relationship Id="rId3" Type="http://schemas.openxmlformats.org/officeDocument/2006/relationships/image" Target="../media/image42.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4.svg"/><Relationship Id="rId15" Type="http://schemas.openxmlformats.org/officeDocument/2006/relationships/image" Target="../media/image26.png"/><Relationship Id="rId4" Type="http://schemas.openxmlformats.org/officeDocument/2006/relationships/image" Target="../media/image23.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78.svg"/><Relationship Id="rId7" Type="http://schemas.openxmlformats.org/officeDocument/2006/relationships/image" Target="../media/image76.svg"/><Relationship Id="rId12"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3.svg"/><Relationship Id="rId5" Type="http://schemas.openxmlformats.org/officeDocument/2006/relationships/image" Target="../media/image19.svg"/><Relationship Id="rId15" Type="http://schemas.openxmlformats.org/officeDocument/2006/relationships/image" Target="../media/image80.svg"/><Relationship Id="rId10" Type="http://schemas.openxmlformats.org/officeDocument/2006/relationships/image" Target="../media/image15.png"/><Relationship Id="rId9" Type="http://schemas.openxmlformats.org/officeDocument/2006/relationships/image" Target="../media/image11.sv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6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7.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551422" y="1393220"/>
            <a:ext cx="11650546" cy="71281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288144" y="1163943"/>
            <a:ext cx="2227055" cy="1778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642209" y="7661524"/>
            <a:ext cx="5518923" cy="786446"/>
          </a:xfrm>
          <a:prstGeom prst="rect">
            <a:avLst/>
          </a:prstGeom>
        </p:spPr>
      </p:pic>
      <p:sp>
        <p:nvSpPr>
          <p:cNvPr id="6" name="TextBox 6"/>
          <p:cNvSpPr txBox="1"/>
          <p:nvPr/>
        </p:nvSpPr>
        <p:spPr>
          <a:xfrm>
            <a:off x="2666716" y="3380293"/>
            <a:ext cx="13469910" cy="3154005"/>
          </a:xfrm>
          <a:prstGeom prst="rect">
            <a:avLst/>
          </a:prstGeom>
        </p:spPr>
        <p:txBody>
          <a:bodyPr wrap="square" lIns="0" tIns="0" rIns="0" bIns="0" rtlCol="0" anchor="t">
            <a:spAutoFit/>
          </a:bodyPr>
          <a:lstStyle/>
          <a:p>
            <a:pPr algn="ctr">
              <a:lnSpc>
                <a:spcPts val="13000"/>
              </a:lnSpc>
            </a:pPr>
            <a:r>
              <a:rPr lang="vi-VN" sz="7200" b="1" dirty="0" smtClean="0">
                <a:solidFill>
                  <a:srgbClr val="2A2A2A"/>
                </a:solidFill>
              </a:rPr>
              <a:t>CHÀO MỪNG CÁC EM ĐẾN VỚI BÀI HỌC NGÀY HÔM NAY!</a:t>
            </a:r>
            <a:endParaRPr lang="en-US" sz="7200" b="1" dirty="0">
              <a:solidFill>
                <a:srgbClr val="2A2A2A"/>
              </a:solidFill>
            </a:endParaRP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6697982" y="1862227"/>
            <a:ext cx="26067251" cy="11925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163366" y="2864433"/>
            <a:ext cx="297270" cy="31351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30016" y="8636583"/>
            <a:ext cx="297270" cy="31351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733366" y="7741233"/>
            <a:ext cx="297270" cy="31351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57116" y="1607133"/>
            <a:ext cx="297270" cy="3135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551422" y="1393220"/>
            <a:ext cx="11650546" cy="7128153"/>
          </a:xfrm>
          <a:prstGeom prst="rect">
            <a:avLst/>
          </a:prstGeom>
        </p:spPr>
      </p:pic>
      <p:sp>
        <p:nvSpPr>
          <p:cNvPr id="4" name="TextBox 4"/>
          <p:cNvSpPr txBox="1"/>
          <p:nvPr/>
        </p:nvSpPr>
        <p:spPr>
          <a:xfrm>
            <a:off x="2261731" y="1004299"/>
            <a:ext cx="13764538" cy="1823256"/>
          </a:xfrm>
          <a:prstGeom prst="rect">
            <a:avLst/>
          </a:prstGeom>
        </p:spPr>
        <p:txBody>
          <a:bodyPr lIns="0" tIns="0" rIns="0" bIns="0" rtlCol="0" anchor="t">
            <a:spAutoFit/>
          </a:bodyPr>
          <a:lstStyle/>
          <a:p>
            <a:pPr algn="just">
              <a:lnSpc>
                <a:spcPts val="7500"/>
              </a:lnSpc>
            </a:pPr>
            <a:r>
              <a:rPr lang="vi-VN" sz="4800" b="1" i="1" dirty="0" smtClean="0">
                <a:solidFill>
                  <a:srgbClr val="2A2A2A"/>
                </a:solidFill>
              </a:rPr>
              <a:t>2. Những </a:t>
            </a:r>
            <a:r>
              <a:rPr lang="vi-VN" sz="4800" b="1" i="1" dirty="0">
                <a:solidFill>
                  <a:srgbClr val="2A2A2A"/>
                </a:solidFill>
              </a:rPr>
              <a:t>từ ngữ nào ở đoạn 2 và đoạn 3 cho thấy Dũng rất thương em.</a:t>
            </a:r>
            <a:endParaRPr lang="en-US" sz="4800" b="1" i="1" dirty="0">
              <a:solidFill>
                <a:srgbClr val="2A2A2A"/>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52351" y="3609245"/>
            <a:ext cx="12783298" cy="561987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724400" y="3338166"/>
            <a:ext cx="674368" cy="599345"/>
          </a:xfrm>
          <a:prstGeom prst="rect">
            <a:avLst/>
          </a:prstGeom>
        </p:spPr>
      </p:pic>
      <p:sp>
        <p:nvSpPr>
          <p:cNvPr id="14" name="Rectangle 13"/>
          <p:cNvSpPr/>
          <p:nvPr/>
        </p:nvSpPr>
        <p:spPr>
          <a:xfrm>
            <a:off x="3657600" y="4476230"/>
            <a:ext cx="11353800" cy="3419526"/>
          </a:xfrm>
          <a:prstGeom prst="rect">
            <a:avLst/>
          </a:prstGeom>
        </p:spPr>
        <p:txBody>
          <a:bodyPr wrap="square">
            <a:spAutoFit/>
          </a:bodyPr>
          <a:lstStyle/>
          <a:p>
            <a:pPr marL="571500" indent="-571500">
              <a:lnSpc>
                <a:spcPct val="200000"/>
              </a:lnSpc>
              <a:buFont typeface="Symbol" panose="05050102010706020507" pitchFamily="18" charset="2"/>
              <a:buChar char="Þ"/>
            </a:pPr>
            <a:r>
              <a:rPr lang="vi-VN" sz="3800" dirty="0"/>
              <a:t>Những từ ngữ ở đoạn 2 và 3 cho thấy Dũng rất thương em: </a:t>
            </a:r>
            <a:r>
              <a:rPr lang="vi-VN" sz="3800" i="1" dirty="0"/>
              <a:t>vội vàng chạy sang trường đón em gái, lo lắng, vừa mừng vừa thương, xuýt xoa.</a:t>
            </a:r>
            <a:endParaRPr lang="vi-VN" sz="3800" i="1" dirty="0" smtClean="0"/>
          </a:p>
        </p:txBody>
      </p:sp>
    </p:spTree>
    <p:extLst>
      <p:ext uri="{BB962C8B-B14F-4D97-AF65-F5344CB8AC3E}">
        <p14:creationId xmlns:p14="http://schemas.microsoft.com/office/powerpoint/2010/main" val="29404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551422" y="1393220"/>
            <a:ext cx="11650546" cy="7128153"/>
          </a:xfrm>
          <a:prstGeom prst="rect">
            <a:avLst/>
          </a:prstGeom>
        </p:spPr>
      </p:pic>
      <p:sp>
        <p:nvSpPr>
          <p:cNvPr id="4" name="TextBox 4"/>
          <p:cNvSpPr txBox="1"/>
          <p:nvPr/>
        </p:nvSpPr>
        <p:spPr>
          <a:xfrm>
            <a:off x="2261731" y="1004299"/>
            <a:ext cx="13764538" cy="1923604"/>
          </a:xfrm>
          <a:prstGeom prst="rect">
            <a:avLst/>
          </a:prstGeom>
        </p:spPr>
        <p:txBody>
          <a:bodyPr lIns="0" tIns="0" rIns="0" bIns="0" rtlCol="0" anchor="t">
            <a:spAutoFit/>
          </a:bodyPr>
          <a:lstStyle/>
          <a:p>
            <a:pPr algn="just">
              <a:lnSpc>
                <a:spcPts val="7500"/>
              </a:lnSpc>
            </a:pPr>
            <a:r>
              <a:rPr lang="vi-VN" sz="4800" b="1" i="1" dirty="0">
                <a:solidFill>
                  <a:srgbClr val="2A2A2A"/>
                </a:solidFill>
              </a:rPr>
              <a:t>3</a:t>
            </a:r>
            <a:r>
              <a:rPr lang="vi-VN" sz="4800" b="1" i="1" dirty="0" smtClean="0">
                <a:solidFill>
                  <a:srgbClr val="2A2A2A"/>
                </a:solidFill>
              </a:rPr>
              <a:t>. </a:t>
            </a:r>
            <a:r>
              <a:rPr lang="vi-VN" sz="4800" b="1" i="1" dirty="0">
                <a:solidFill>
                  <a:srgbClr val="2A2A2A"/>
                </a:solidFill>
              </a:rPr>
              <a:t>Vì sao trên đường về, Lan vừa ôm cổ anh vừa hát líu lo?</a:t>
            </a:r>
            <a:endParaRPr lang="en-US" sz="4800" b="1" i="1" dirty="0">
              <a:solidFill>
                <a:srgbClr val="2A2A2A"/>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52351" y="3609245"/>
            <a:ext cx="12783298" cy="561987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724400" y="3338166"/>
            <a:ext cx="674368" cy="599345"/>
          </a:xfrm>
          <a:prstGeom prst="rect">
            <a:avLst/>
          </a:prstGeom>
        </p:spPr>
      </p:pic>
      <p:sp>
        <p:nvSpPr>
          <p:cNvPr id="14" name="Rectangle 13"/>
          <p:cNvSpPr/>
          <p:nvPr/>
        </p:nvSpPr>
        <p:spPr>
          <a:xfrm>
            <a:off x="3848100" y="4957296"/>
            <a:ext cx="10591800" cy="2431435"/>
          </a:xfrm>
          <a:prstGeom prst="rect">
            <a:avLst/>
          </a:prstGeom>
        </p:spPr>
        <p:txBody>
          <a:bodyPr wrap="square">
            <a:spAutoFit/>
          </a:bodyPr>
          <a:lstStyle/>
          <a:p>
            <a:pPr marL="571500" indent="-571500">
              <a:lnSpc>
                <a:spcPct val="200000"/>
              </a:lnSpc>
              <a:buFont typeface="Symbol" panose="05050102010706020507" pitchFamily="18" charset="2"/>
              <a:buChar char="Þ"/>
            </a:pPr>
            <a:r>
              <a:rPr lang="vi-VN" sz="3800" dirty="0"/>
              <a:t>Trên đường về, Lan vừa ôm cổ anh vừa hát líu lo vì được anh cõng về nhà.</a:t>
            </a:r>
            <a:endParaRPr lang="vi-VN" sz="3800" i="1" dirty="0" smtClean="0"/>
          </a:p>
        </p:txBody>
      </p:sp>
    </p:spTree>
    <p:extLst>
      <p:ext uri="{BB962C8B-B14F-4D97-AF65-F5344CB8AC3E}">
        <p14:creationId xmlns:p14="http://schemas.microsoft.com/office/powerpoint/2010/main" val="25028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551422" y="1393220"/>
            <a:ext cx="11650546" cy="7128153"/>
          </a:xfrm>
          <a:prstGeom prst="rect">
            <a:avLst/>
          </a:prstGeom>
        </p:spPr>
      </p:pic>
      <p:sp>
        <p:nvSpPr>
          <p:cNvPr id="4" name="TextBox 4"/>
          <p:cNvSpPr txBox="1"/>
          <p:nvPr/>
        </p:nvSpPr>
        <p:spPr>
          <a:xfrm>
            <a:off x="2261731" y="1004299"/>
            <a:ext cx="13764538" cy="1823256"/>
          </a:xfrm>
          <a:prstGeom prst="rect">
            <a:avLst/>
          </a:prstGeom>
        </p:spPr>
        <p:txBody>
          <a:bodyPr lIns="0" tIns="0" rIns="0" bIns="0" rtlCol="0" anchor="t">
            <a:spAutoFit/>
          </a:bodyPr>
          <a:lstStyle/>
          <a:p>
            <a:pPr algn="just">
              <a:lnSpc>
                <a:spcPts val="7500"/>
              </a:lnSpc>
            </a:pPr>
            <a:r>
              <a:rPr lang="vi-VN" sz="4800" b="1" i="1" dirty="0" smtClean="0">
                <a:solidFill>
                  <a:srgbClr val="2A2A2A"/>
                </a:solidFill>
              </a:rPr>
              <a:t>4. </a:t>
            </a:r>
            <a:r>
              <a:rPr lang="vi-VN" sz="4800" b="1" i="1" dirty="0">
                <a:solidFill>
                  <a:srgbClr val="2A2A2A"/>
                </a:solidFill>
              </a:rPr>
              <a:t>Theo bạn, Dũng thấy vui hơn mọi ngày vì điều gì? Chọn ý bạn thích:</a:t>
            </a:r>
            <a:endParaRPr lang="en-US" sz="4800" b="1" i="1" dirty="0">
              <a:solidFill>
                <a:srgbClr val="2A2A2A"/>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52351" y="3609245"/>
            <a:ext cx="12783298" cy="561987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724400" y="3338166"/>
            <a:ext cx="674368" cy="599345"/>
          </a:xfrm>
          <a:prstGeom prst="rect">
            <a:avLst/>
          </a:prstGeom>
        </p:spPr>
      </p:pic>
      <p:sp>
        <p:nvSpPr>
          <p:cNvPr id="14" name="Rectangle 13"/>
          <p:cNvSpPr/>
          <p:nvPr/>
        </p:nvSpPr>
        <p:spPr>
          <a:xfrm>
            <a:off x="3810000" y="4467172"/>
            <a:ext cx="11087100" cy="3600986"/>
          </a:xfrm>
          <a:prstGeom prst="rect">
            <a:avLst/>
          </a:prstGeom>
        </p:spPr>
        <p:txBody>
          <a:bodyPr wrap="square">
            <a:spAutoFit/>
          </a:bodyPr>
          <a:lstStyle/>
          <a:p>
            <a:pPr>
              <a:lnSpc>
                <a:spcPct val="200000"/>
              </a:lnSpc>
            </a:pPr>
            <a:r>
              <a:rPr lang="vi-VN" sz="3800" dirty="0"/>
              <a:t>a) Vì Dũng đã có mặt lúc em gái mong anh đến.</a:t>
            </a:r>
          </a:p>
          <a:p>
            <a:pPr>
              <a:lnSpc>
                <a:spcPct val="200000"/>
              </a:lnSpc>
            </a:pPr>
            <a:r>
              <a:rPr lang="vi-VN" sz="3800" dirty="0"/>
              <a:t>b) Vì Dũng thấy em gái vui hơn hẳn mọi ngày.</a:t>
            </a:r>
          </a:p>
          <a:p>
            <a:pPr>
              <a:lnSpc>
                <a:spcPct val="200000"/>
              </a:lnSpc>
            </a:pPr>
            <a:r>
              <a:rPr lang="vi-VN" sz="3800" dirty="0"/>
              <a:t>c) Vì Dũng đã đón được em gái ở trường.</a:t>
            </a:r>
          </a:p>
        </p:txBody>
      </p:sp>
    </p:spTree>
    <p:extLst>
      <p:ext uri="{BB962C8B-B14F-4D97-AF65-F5344CB8AC3E}">
        <p14:creationId xmlns:p14="http://schemas.microsoft.com/office/powerpoint/2010/main" val="40511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4" name="TextBox 4"/>
          <p:cNvSpPr txBox="1"/>
          <p:nvPr/>
        </p:nvSpPr>
        <p:spPr>
          <a:xfrm>
            <a:off x="3660603" y="4352964"/>
            <a:ext cx="10966795" cy="1282402"/>
          </a:xfrm>
          <a:prstGeom prst="rect">
            <a:avLst/>
          </a:prstGeom>
        </p:spPr>
        <p:txBody>
          <a:bodyPr lIns="0" tIns="0" rIns="0" bIns="0" rtlCol="0" anchor="t">
            <a:spAutoFit/>
          </a:bodyPr>
          <a:lstStyle/>
          <a:p>
            <a:pPr algn="ctr">
              <a:lnSpc>
                <a:spcPts val="10000"/>
              </a:lnSpc>
            </a:pPr>
            <a:r>
              <a:rPr lang="vi-VN" sz="9600" b="1" dirty="0" smtClean="0">
                <a:solidFill>
                  <a:srgbClr val="2A2A2A"/>
                </a:solidFill>
              </a:rPr>
              <a:t>LUYỆN TẬP</a:t>
            </a:r>
            <a:endParaRPr lang="en-US" sz="9600" b="1" dirty="0">
              <a:solidFill>
                <a:srgbClr val="2A2A2A"/>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010400" y="5965335"/>
            <a:ext cx="4769567" cy="67966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77459" y="-2451419"/>
            <a:ext cx="6267258" cy="8086785"/>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704666" y="7785451"/>
            <a:ext cx="477002" cy="50306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789800" y="3168656"/>
            <a:ext cx="477002" cy="503068"/>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11016" y="4811424"/>
            <a:ext cx="477002" cy="5030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948846" y="6143167"/>
            <a:ext cx="7085079" cy="714176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62016">
            <a:off x="14657073" y="1120631"/>
            <a:ext cx="3934583" cy="1352513"/>
          </a:xfrm>
          <a:prstGeom prst="rect">
            <a:avLst/>
          </a:prstGeom>
        </p:spPr>
      </p:pic>
    </p:spTree>
    <p:extLst>
      <p:ext uri="{BB962C8B-B14F-4D97-AF65-F5344CB8AC3E}">
        <p14:creationId xmlns:p14="http://schemas.microsoft.com/office/powerpoint/2010/main" val="31759796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733800" y="-6983339"/>
            <a:ext cx="26067251" cy="112741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921776">
            <a:off x="-3810214" y="4798412"/>
            <a:ext cx="6484677" cy="836732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3046">
            <a:off x="16470230" y="2105696"/>
            <a:ext cx="1293762" cy="1283034"/>
          </a:xfrm>
          <a:prstGeom prst="rect">
            <a:avLst/>
          </a:prstGeom>
        </p:spPr>
      </p:pic>
      <p:sp>
        <p:nvSpPr>
          <p:cNvPr id="7" name="TextBox 7"/>
          <p:cNvSpPr txBox="1"/>
          <p:nvPr/>
        </p:nvSpPr>
        <p:spPr>
          <a:xfrm>
            <a:off x="1899368" y="851151"/>
            <a:ext cx="14477999" cy="1923604"/>
          </a:xfrm>
          <a:prstGeom prst="rect">
            <a:avLst/>
          </a:prstGeom>
        </p:spPr>
        <p:txBody>
          <a:bodyPr wrap="square" lIns="0" tIns="0" rIns="0" bIns="0" rtlCol="0" anchor="t">
            <a:spAutoFit/>
          </a:bodyPr>
          <a:lstStyle/>
          <a:p>
            <a:pPr algn="ctr">
              <a:lnSpc>
                <a:spcPts val="7500"/>
              </a:lnSpc>
            </a:pPr>
            <a:r>
              <a:rPr lang="vi-VN" sz="4800" b="1" i="1" dirty="0" smtClean="0">
                <a:solidFill>
                  <a:srgbClr val="2A2A2A"/>
                </a:solidFill>
              </a:rPr>
              <a:t>1. Các từ ngữ vội vàng, lo lắng, vừa mừng vừa thương, vui cho thấy Dũng là người anh thế nào?</a:t>
            </a:r>
            <a:endParaRPr lang="en-US" sz="4800" b="1" i="1" dirty="0">
              <a:solidFill>
                <a:srgbClr val="2A2A2A"/>
              </a:solidFill>
            </a:endParaRPr>
          </a:p>
        </p:txBody>
      </p:sp>
      <p:sp>
        <p:nvSpPr>
          <p:cNvPr id="8" name="TextBox 8"/>
          <p:cNvSpPr txBox="1"/>
          <p:nvPr/>
        </p:nvSpPr>
        <p:spPr>
          <a:xfrm>
            <a:off x="-905359" y="3348452"/>
            <a:ext cx="19507200" cy="2462213"/>
          </a:xfrm>
          <a:prstGeom prst="rect">
            <a:avLst/>
          </a:prstGeom>
        </p:spPr>
        <p:txBody>
          <a:bodyPr wrap="square" lIns="0" tIns="0" rIns="0" bIns="0" rtlCol="0" anchor="t">
            <a:spAutoFit/>
          </a:bodyPr>
          <a:lstStyle/>
          <a:p>
            <a:pPr marL="342900" indent="-342900" algn="ctr">
              <a:lnSpc>
                <a:spcPct val="200000"/>
              </a:lnSpc>
              <a:buFont typeface="Symbol" panose="05050102010706020507" pitchFamily="18" charset="2"/>
              <a:buChar char="Þ"/>
            </a:pPr>
            <a:r>
              <a:rPr lang="vi-VN" sz="4200" dirty="0" smtClean="0">
                <a:solidFill>
                  <a:srgbClr val="2A2A2A"/>
                </a:solidFill>
              </a:rPr>
              <a:t>Dũng </a:t>
            </a:r>
            <a:r>
              <a:rPr lang="vi-VN" sz="4200" dirty="0">
                <a:solidFill>
                  <a:srgbClr val="2A2A2A"/>
                </a:solidFill>
              </a:rPr>
              <a:t>là người anh </a:t>
            </a:r>
            <a:r>
              <a:rPr lang="vi-VN" sz="8000" dirty="0">
                <a:solidFill>
                  <a:srgbClr val="FF0000"/>
                </a:solidFill>
              </a:rPr>
              <a:t>rất yêu thương, quan tâm em</a:t>
            </a:r>
            <a:r>
              <a:rPr lang="vi-VN" sz="8000" dirty="0" smtClean="0">
                <a:solidFill>
                  <a:srgbClr val="FF0000"/>
                </a:solidFill>
              </a:rPr>
              <a:t>.</a:t>
            </a:r>
          </a:p>
        </p:txBody>
      </p:sp>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11578">
            <a:off x="-54216" y="2901070"/>
            <a:ext cx="1905401" cy="1451569"/>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791039">
            <a:off x="16257048" y="5563613"/>
            <a:ext cx="2574591" cy="2056454"/>
          </a:xfrm>
          <a:prstGeom prst="rect">
            <a:avLst/>
          </a:prstGeom>
        </p:spPr>
      </p:pic>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l="21200" t="6800" r="26000" b="8399"/>
          <a:stretch/>
        </p:blipFill>
        <p:spPr>
          <a:xfrm>
            <a:off x="13182600" y="7015739"/>
            <a:ext cx="3352800" cy="3256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733800" y="-6983339"/>
            <a:ext cx="26067251" cy="112741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921776">
            <a:off x="-3810214" y="4798412"/>
            <a:ext cx="6484677" cy="836732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3046">
            <a:off x="16470230" y="2105696"/>
            <a:ext cx="1293762" cy="1283034"/>
          </a:xfrm>
          <a:prstGeom prst="rect">
            <a:avLst/>
          </a:prstGeom>
        </p:spPr>
      </p:pic>
      <p:sp>
        <p:nvSpPr>
          <p:cNvPr id="7" name="TextBox 7"/>
          <p:cNvSpPr txBox="1"/>
          <p:nvPr/>
        </p:nvSpPr>
        <p:spPr>
          <a:xfrm>
            <a:off x="1899368" y="851151"/>
            <a:ext cx="14477999" cy="1923604"/>
          </a:xfrm>
          <a:prstGeom prst="rect">
            <a:avLst/>
          </a:prstGeom>
        </p:spPr>
        <p:txBody>
          <a:bodyPr wrap="square" lIns="0" tIns="0" rIns="0" bIns="0" rtlCol="0" anchor="t">
            <a:spAutoFit/>
          </a:bodyPr>
          <a:lstStyle/>
          <a:p>
            <a:pPr algn="ctr">
              <a:lnSpc>
                <a:spcPts val="7500"/>
              </a:lnSpc>
            </a:pPr>
            <a:r>
              <a:rPr lang="vi-VN" sz="4800" b="1" i="1" dirty="0">
                <a:solidFill>
                  <a:srgbClr val="2A2A2A"/>
                </a:solidFill>
              </a:rPr>
              <a:t>2</a:t>
            </a:r>
            <a:r>
              <a:rPr lang="vi-VN" sz="4800" b="1" i="1" dirty="0" smtClean="0">
                <a:solidFill>
                  <a:srgbClr val="2A2A2A"/>
                </a:solidFill>
              </a:rPr>
              <a:t>. Theo em, lúc bé Lan “rơm rớm nước mắt, ôm chầm lấy anh”, Dũng sẽ nói gì để an ủi em?</a:t>
            </a:r>
            <a:endParaRPr lang="en-US" sz="4800" b="1" i="1" dirty="0">
              <a:solidFill>
                <a:srgbClr val="2A2A2A"/>
              </a:solidFill>
            </a:endParaRPr>
          </a:p>
        </p:txBody>
      </p:sp>
      <p:sp>
        <p:nvSpPr>
          <p:cNvPr id="8" name="TextBox 8"/>
          <p:cNvSpPr txBox="1"/>
          <p:nvPr/>
        </p:nvSpPr>
        <p:spPr>
          <a:xfrm>
            <a:off x="-825689" y="3758048"/>
            <a:ext cx="19202400" cy="5416868"/>
          </a:xfrm>
          <a:prstGeom prst="rect">
            <a:avLst/>
          </a:prstGeom>
        </p:spPr>
        <p:txBody>
          <a:bodyPr wrap="square" lIns="0" tIns="0" rIns="0" bIns="0" rtlCol="0" anchor="t">
            <a:spAutoFit/>
          </a:bodyPr>
          <a:lstStyle/>
          <a:p>
            <a:pPr algn="ctr">
              <a:lnSpc>
                <a:spcPct val="200000"/>
              </a:lnSpc>
            </a:pPr>
            <a:r>
              <a:rPr lang="vi-VN" sz="8800" dirty="0" smtClean="0">
                <a:solidFill>
                  <a:srgbClr val="FF0000"/>
                </a:solidFill>
              </a:rPr>
              <a:t>Đừng khóc, anh đến đón em </a:t>
            </a:r>
            <a:r>
              <a:rPr lang="en-US" sz="8800" dirty="0" err="1" smtClean="0">
                <a:solidFill>
                  <a:srgbClr val="FF0000"/>
                </a:solidFill>
              </a:rPr>
              <a:t>và</a:t>
            </a:r>
            <a:r>
              <a:rPr lang="en-US" sz="8800" dirty="0" smtClean="0">
                <a:solidFill>
                  <a:srgbClr val="FF0000"/>
                </a:solidFill>
              </a:rPr>
              <a:t> </a:t>
            </a:r>
          </a:p>
          <a:p>
            <a:pPr algn="ctr">
              <a:lnSpc>
                <a:spcPct val="200000"/>
              </a:lnSpc>
            </a:pPr>
            <a:r>
              <a:rPr lang="en-US" sz="8800" dirty="0" err="1" smtClean="0">
                <a:solidFill>
                  <a:srgbClr val="FF0000"/>
                </a:solidFill>
              </a:rPr>
              <a:t>cho</a:t>
            </a:r>
            <a:r>
              <a:rPr lang="en-US" sz="8800" dirty="0" smtClean="0">
                <a:solidFill>
                  <a:srgbClr val="FF0000"/>
                </a:solidFill>
              </a:rPr>
              <a:t> </a:t>
            </a:r>
            <a:r>
              <a:rPr lang="en-US" sz="8800" dirty="0" err="1" smtClean="0">
                <a:solidFill>
                  <a:srgbClr val="FF0000"/>
                </a:solidFill>
              </a:rPr>
              <a:t>em</a:t>
            </a:r>
            <a:r>
              <a:rPr lang="en-US" sz="8800" dirty="0" smtClean="0">
                <a:solidFill>
                  <a:srgbClr val="FF0000"/>
                </a:solidFill>
              </a:rPr>
              <a:t> </a:t>
            </a:r>
            <a:r>
              <a:rPr lang="en-US" sz="8800" dirty="0" err="1" smtClean="0">
                <a:solidFill>
                  <a:srgbClr val="FF0000"/>
                </a:solidFill>
              </a:rPr>
              <a:t>ăn</a:t>
            </a:r>
            <a:r>
              <a:rPr lang="en-US" sz="8800" dirty="0" smtClean="0">
                <a:solidFill>
                  <a:srgbClr val="FF0000"/>
                </a:solidFill>
              </a:rPr>
              <a:t> </a:t>
            </a:r>
            <a:r>
              <a:rPr lang="en-US" sz="8800" dirty="0" err="1" smtClean="0">
                <a:solidFill>
                  <a:srgbClr val="FF0000"/>
                </a:solidFill>
              </a:rPr>
              <a:t>kẹo</a:t>
            </a:r>
            <a:r>
              <a:rPr lang="en-US" sz="8800" dirty="0" smtClean="0">
                <a:solidFill>
                  <a:srgbClr val="FF0000"/>
                </a:solidFill>
              </a:rPr>
              <a:t> </a:t>
            </a:r>
            <a:r>
              <a:rPr lang="en-US" sz="8800" dirty="0" err="1" smtClean="0">
                <a:solidFill>
                  <a:srgbClr val="FF0000"/>
                </a:solidFill>
              </a:rPr>
              <a:t>nhé</a:t>
            </a:r>
            <a:r>
              <a:rPr lang="vi-VN" sz="8800" dirty="0" smtClean="0">
                <a:solidFill>
                  <a:srgbClr val="FF0000"/>
                </a:solidFill>
              </a:rPr>
              <a:t>!</a:t>
            </a:r>
            <a:endParaRPr lang="vi-VN" sz="8800" dirty="0" smtClean="0">
              <a:solidFill>
                <a:srgbClr val="FF0000"/>
              </a:solidFill>
            </a:endParaRPr>
          </a:p>
        </p:txBody>
      </p:sp>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011578">
            <a:off x="-54216" y="2901070"/>
            <a:ext cx="1905401" cy="1451569"/>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4791039">
            <a:off x="16257048" y="5563613"/>
            <a:ext cx="2574591" cy="2056454"/>
          </a:xfrm>
          <a:prstGeom prst="rect">
            <a:avLst/>
          </a:prstGeom>
        </p:spPr>
      </p:pic>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l="21200" t="6800" r="26000" b="8399"/>
          <a:stretch/>
        </p:blipFill>
        <p:spPr>
          <a:xfrm>
            <a:off x="-2131949" y="-1730618"/>
            <a:ext cx="3962400" cy="4477831"/>
          </a:xfrm>
          <a:prstGeom prst="rect">
            <a:avLst/>
          </a:prstGeom>
        </p:spPr>
      </p:pic>
      <p:sp>
        <p:nvSpPr>
          <p:cNvPr id="4" name="Oval 3"/>
          <p:cNvSpPr/>
          <p:nvPr/>
        </p:nvSpPr>
        <p:spPr>
          <a:xfrm>
            <a:off x="1280801" y="3835634"/>
            <a:ext cx="808851" cy="80885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M</a:t>
            </a:r>
            <a:endParaRPr lang="en-US" sz="3800" b="1" dirty="0">
              <a:solidFill>
                <a:schemeClr val="tx1"/>
              </a:solidFill>
            </a:endParaRPr>
          </a:p>
        </p:txBody>
      </p:sp>
    </p:spTree>
    <p:extLst>
      <p:ext uri="{BB962C8B-B14F-4D97-AF65-F5344CB8AC3E}">
        <p14:creationId xmlns:p14="http://schemas.microsoft.com/office/powerpoint/2010/main" val="168848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2" name="TextBox 2"/>
          <p:cNvSpPr txBox="1"/>
          <p:nvPr/>
        </p:nvSpPr>
        <p:spPr>
          <a:xfrm>
            <a:off x="5024440" y="1451907"/>
            <a:ext cx="7798971" cy="961802"/>
          </a:xfrm>
          <a:prstGeom prst="rect">
            <a:avLst/>
          </a:prstGeom>
        </p:spPr>
        <p:txBody>
          <a:bodyPr wrap="square" lIns="0" tIns="0" rIns="0" bIns="0" rtlCol="0" anchor="t">
            <a:spAutoFit/>
          </a:bodyPr>
          <a:lstStyle/>
          <a:p>
            <a:pPr algn="ctr">
              <a:lnSpc>
                <a:spcPts val="7500"/>
              </a:lnSpc>
            </a:pPr>
            <a:r>
              <a:rPr lang="vi-VN" sz="6400" b="1" dirty="0" smtClean="0">
                <a:solidFill>
                  <a:srgbClr val="2A2A2A"/>
                </a:solidFill>
              </a:rPr>
              <a:t>CỦNG CỐ, DẶN DÒ</a:t>
            </a:r>
            <a:endParaRPr lang="en-US" sz="6400" b="1" dirty="0">
              <a:solidFill>
                <a:srgbClr val="2A2A2A"/>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54461"/>
          <a:stretch>
            <a:fillRect/>
          </a:stretch>
        </p:blipFill>
        <p:spPr>
          <a:xfrm>
            <a:off x="2827926" y="2781300"/>
            <a:ext cx="12192000" cy="61722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7337028" y="1579423"/>
            <a:ext cx="11650546" cy="712815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425365" y="8264327"/>
            <a:ext cx="2947462" cy="235428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219903">
            <a:off x="15629847" y="-2708514"/>
            <a:ext cx="2995592" cy="5652061"/>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87316" y="5143500"/>
            <a:ext cx="477002" cy="50306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685616" y="1543050"/>
            <a:ext cx="477002" cy="503068"/>
          </a:xfrm>
          <a:prstGeom prst="rect">
            <a:avLst/>
          </a:prstGeom>
        </p:spPr>
      </p:pic>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551422" y="1393220"/>
            <a:ext cx="11650546" cy="71281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288144" y="1163943"/>
            <a:ext cx="2227055" cy="1778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642209" y="7661524"/>
            <a:ext cx="5518923" cy="786446"/>
          </a:xfrm>
          <a:prstGeom prst="rect">
            <a:avLst/>
          </a:prstGeom>
        </p:spPr>
      </p:pic>
      <p:sp>
        <p:nvSpPr>
          <p:cNvPr id="6" name="TextBox 6"/>
          <p:cNvSpPr txBox="1"/>
          <p:nvPr/>
        </p:nvSpPr>
        <p:spPr>
          <a:xfrm>
            <a:off x="2666716" y="3380293"/>
            <a:ext cx="13469910" cy="3154005"/>
          </a:xfrm>
          <a:prstGeom prst="rect">
            <a:avLst/>
          </a:prstGeom>
        </p:spPr>
        <p:txBody>
          <a:bodyPr wrap="square" lIns="0" tIns="0" rIns="0" bIns="0" rtlCol="0" anchor="t">
            <a:spAutoFit/>
          </a:bodyPr>
          <a:lstStyle/>
          <a:p>
            <a:pPr algn="ctr">
              <a:lnSpc>
                <a:spcPts val="13000"/>
              </a:lnSpc>
            </a:pPr>
            <a:r>
              <a:rPr lang="vi-VN" sz="7200" b="1" dirty="0" smtClean="0">
                <a:solidFill>
                  <a:srgbClr val="2A2A2A"/>
                </a:solidFill>
              </a:rPr>
              <a:t>HẸN GẶP LẠI CÁC EM </a:t>
            </a:r>
          </a:p>
          <a:p>
            <a:pPr algn="ctr">
              <a:lnSpc>
                <a:spcPts val="13000"/>
              </a:lnSpc>
            </a:pPr>
            <a:r>
              <a:rPr lang="vi-VN" sz="7200" b="1" dirty="0" smtClean="0">
                <a:solidFill>
                  <a:srgbClr val="2A2A2A"/>
                </a:solidFill>
              </a:rPr>
              <a:t>TRONG BÀI HỌC SAU!</a:t>
            </a:r>
            <a:endParaRPr lang="en-US" sz="7200" b="1" dirty="0">
              <a:solidFill>
                <a:srgbClr val="2A2A2A"/>
              </a:solidFill>
            </a:endParaRP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6697982" y="1862227"/>
            <a:ext cx="26067251" cy="11925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163366" y="2864433"/>
            <a:ext cx="297270" cy="31351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030016" y="8636583"/>
            <a:ext cx="297270" cy="31351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733366" y="7741233"/>
            <a:ext cx="297270" cy="313514"/>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57116" y="1607133"/>
            <a:ext cx="297270" cy="313514"/>
          </a:xfrm>
          <a:prstGeom prst="rect">
            <a:avLst/>
          </a:prstGeom>
        </p:spPr>
      </p:pic>
    </p:spTree>
    <p:extLst>
      <p:ext uri="{BB962C8B-B14F-4D97-AF65-F5344CB8AC3E}">
        <p14:creationId xmlns:p14="http://schemas.microsoft.com/office/powerpoint/2010/main" val="500210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633031">
            <a:off x="13569154" y="7506673"/>
            <a:ext cx="6186762" cy="350325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03276" y="-1990263"/>
            <a:ext cx="4707870" cy="607467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32840">
            <a:off x="-9374" y="7335699"/>
            <a:ext cx="2557277" cy="482505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6277653" y="2919810"/>
            <a:ext cx="2716263" cy="116459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4215709" y="1047072"/>
            <a:ext cx="696955" cy="73504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919530" y="5306533"/>
            <a:ext cx="576145" cy="607629"/>
          </a:xfrm>
          <a:prstGeom prst="rect">
            <a:avLst/>
          </a:prstGeom>
        </p:spPr>
      </p:pic>
      <p:grpSp>
        <p:nvGrpSpPr>
          <p:cNvPr id="10" name="Group 10"/>
          <p:cNvGrpSpPr/>
          <p:nvPr/>
        </p:nvGrpSpPr>
        <p:grpSpPr>
          <a:xfrm>
            <a:off x="3276034" y="3139438"/>
            <a:ext cx="11537328" cy="4229169"/>
            <a:chOff x="-132402" y="-5575300"/>
            <a:chExt cx="15383104" cy="5638892"/>
          </a:xfrm>
        </p:grpSpPr>
        <p:sp>
          <p:nvSpPr>
            <p:cNvPr id="11" name="TextBox 11"/>
            <p:cNvSpPr txBox="1"/>
            <p:nvPr/>
          </p:nvSpPr>
          <p:spPr>
            <a:xfrm>
              <a:off x="-132402" y="-1380137"/>
              <a:ext cx="15383104" cy="1443729"/>
            </a:xfrm>
            <a:prstGeom prst="rect">
              <a:avLst/>
            </a:prstGeom>
          </p:spPr>
          <p:txBody>
            <a:bodyPr lIns="0" tIns="0" rIns="0" bIns="0" rtlCol="0" anchor="t">
              <a:spAutoFit/>
            </a:bodyPr>
            <a:lstStyle/>
            <a:p>
              <a:pPr algn="ctr">
                <a:lnSpc>
                  <a:spcPts val="7500"/>
                </a:lnSpc>
              </a:pPr>
              <a:r>
                <a:rPr lang="vi-VN" sz="11000" dirty="0" smtClean="0">
                  <a:solidFill>
                    <a:srgbClr val="2A2A2A"/>
                  </a:solidFill>
                </a:rPr>
                <a:t>ĐÓN EM</a:t>
              </a:r>
              <a:endParaRPr lang="en-US" sz="11000" dirty="0">
                <a:solidFill>
                  <a:srgbClr val="2A2A2A"/>
                </a:solidFill>
              </a:endParaRPr>
            </a:p>
          </p:txBody>
        </p:sp>
        <p:sp>
          <p:nvSpPr>
            <p:cNvPr id="12" name="TextBox 12"/>
            <p:cNvSpPr txBox="1"/>
            <p:nvPr/>
          </p:nvSpPr>
          <p:spPr>
            <a:xfrm>
              <a:off x="3048751" y="-5575300"/>
              <a:ext cx="9285599" cy="828347"/>
            </a:xfrm>
            <a:prstGeom prst="rect">
              <a:avLst/>
            </a:prstGeom>
          </p:spPr>
          <p:txBody>
            <a:bodyPr lIns="0" tIns="0" rIns="0" bIns="0" rtlCol="0" anchor="t">
              <a:spAutoFit/>
            </a:bodyPr>
            <a:lstStyle/>
            <a:p>
              <a:pPr algn="ctr">
                <a:lnSpc>
                  <a:spcPts val="3960"/>
                </a:lnSpc>
              </a:pPr>
              <a:r>
                <a:rPr lang="vi-VN" sz="7200" dirty="0" smtClean="0">
                  <a:solidFill>
                    <a:srgbClr val="2A2A2A"/>
                  </a:solidFill>
                </a:rPr>
                <a:t>BÀI 16</a:t>
              </a:r>
              <a:endParaRPr lang="en-US" sz="7200" dirty="0">
                <a:solidFill>
                  <a:srgbClr val="2A2A2A"/>
                </a:solidFill>
              </a:endParaRPr>
            </a:p>
          </p:txBody>
        </p:sp>
      </p:grpSp>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8280802" y="725113"/>
            <a:ext cx="1726395" cy="1378958"/>
          </a:xfrm>
          <a:prstGeom prst="rect">
            <a:avLst/>
          </a:prstGeom>
        </p:spPr>
      </p:pic>
      <p:sp>
        <p:nvSpPr>
          <p:cNvPr id="14" name="TextBox 12"/>
          <p:cNvSpPr txBox="1"/>
          <p:nvPr/>
        </p:nvSpPr>
        <p:spPr>
          <a:xfrm>
            <a:off x="5562599" y="4711498"/>
            <a:ext cx="6964199" cy="595035"/>
          </a:xfrm>
          <a:prstGeom prst="rect">
            <a:avLst/>
          </a:prstGeom>
        </p:spPr>
        <p:txBody>
          <a:bodyPr lIns="0" tIns="0" rIns="0" bIns="0" rtlCol="0" anchor="t">
            <a:spAutoFit/>
          </a:bodyPr>
          <a:lstStyle/>
          <a:p>
            <a:pPr algn="ctr">
              <a:lnSpc>
                <a:spcPts val="3960"/>
              </a:lnSpc>
            </a:pPr>
            <a:r>
              <a:rPr lang="vi-VN" sz="6400" b="1" i="1" dirty="0" smtClean="0">
                <a:solidFill>
                  <a:srgbClr val="2A2A2A"/>
                </a:solidFill>
              </a:rPr>
              <a:t>Bài đọc 2</a:t>
            </a:r>
            <a:endParaRPr lang="en-US" sz="6400" b="1" i="1" dirty="0">
              <a:solidFill>
                <a:srgbClr val="2A2A2A"/>
              </a:solidFill>
            </a:endParaRPr>
          </a:p>
        </p:txBody>
      </p:sp>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4" name="TextBox 4"/>
          <p:cNvSpPr txBox="1"/>
          <p:nvPr/>
        </p:nvSpPr>
        <p:spPr>
          <a:xfrm>
            <a:off x="3660603" y="4352964"/>
            <a:ext cx="10966795" cy="1282402"/>
          </a:xfrm>
          <a:prstGeom prst="rect">
            <a:avLst/>
          </a:prstGeom>
        </p:spPr>
        <p:txBody>
          <a:bodyPr lIns="0" tIns="0" rIns="0" bIns="0" rtlCol="0" anchor="t">
            <a:spAutoFit/>
          </a:bodyPr>
          <a:lstStyle/>
          <a:p>
            <a:pPr algn="ctr">
              <a:lnSpc>
                <a:spcPts val="10000"/>
              </a:lnSpc>
            </a:pPr>
            <a:r>
              <a:rPr lang="vi-VN" sz="9600" b="1" dirty="0" smtClean="0">
                <a:solidFill>
                  <a:srgbClr val="2A2A2A"/>
                </a:solidFill>
              </a:rPr>
              <a:t>ĐỌC</a:t>
            </a:r>
            <a:endParaRPr lang="en-US" sz="9600" b="1" dirty="0">
              <a:solidFill>
                <a:srgbClr val="2A2A2A"/>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010400" y="5965335"/>
            <a:ext cx="4769567" cy="67966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77459" y="-2451419"/>
            <a:ext cx="6267258" cy="8086785"/>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704666" y="7785451"/>
            <a:ext cx="477002" cy="50306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789800" y="3168656"/>
            <a:ext cx="477002" cy="503068"/>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11016" y="4811424"/>
            <a:ext cx="477002" cy="5030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948846" y="6143167"/>
            <a:ext cx="7085079" cy="714176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62016">
            <a:off x="14657073" y="1120631"/>
            <a:ext cx="3934583" cy="1352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2" name="TextBox 2"/>
          <p:cNvSpPr txBox="1"/>
          <p:nvPr/>
        </p:nvSpPr>
        <p:spPr>
          <a:xfrm>
            <a:off x="7696199" y="587693"/>
            <a:ext cx="2902643" cy="961802"/>
          </a:xfrm>
          <a:prstGeom prst="rect">
            <a:avLst/>
          </a:prstGeom>
        </p:spPr>
        <p:txBody>
          <a:bodyPr wrap="square" lIns="0" tIns="0" rIns="0" bIns="0" rtlCol="0" anchor="t">
            <a:spAutoFit/>
          </a:bodyPr>
          <a:lstStyle/>
          <a:p>
            <a:pPr algn="ctr">
              <a:lnSpc>
                <a:spcPts val="7500"/>
              </a:lnSpc>
            </a:pPr>
            <a:r>
              <a:rPr lang="vi-VN" sz="4800" b="1" dirty="0" smtClean="0">
                <a:solidFill>
                  <a:srgbClr val="FF0000"/>
                </a:solidFill>
              </a:rPr>
              <a:t>ĐÓN EM</a:t>
            </a:r>
            <a:endParaRPr lang="en-US" sz="4800" b="1" dirty="0">
              <a:solidFill>
                <a:srgbClr val="FF0000"/>
              </a:solidFill>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15597391" y="-1396362"/>
            <a:ext cx="3936619" cy="396811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009503">
            <a:off x="-547876" y="8604060"/>
            <a:ext cx="3747437" cy="336588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490" y="612045"/>
            <a:ext cx="3359358" cy="1154779"/>
          </a:xfrm>
          <a:prstGeom prst="rect">
            <a:avLst/>
          </a:prstGeom>
        </p:spPr>
      </p:pic>
      <p:sp>
        <p:nvSpPr>
          <p:cNvPr id="16" name="TextBox 15"/>
          <p:cNvSpPr txBox="1"/>
          <p:nvPr/>
        </p:nvSpPr>
        <p:spPr>
          <a:xfrm>
            <a:off x="1718020" y="1543145"/>
            <a:ext cx="14859000" cy="8111644"/>
          </a:xfrm>
          <a:prstGeom prst="rect">
            <a:avLst/>
          </a:prstGeom>
          <a:noFill/>
        </p:spPr>
        <p:txBody>
          <a:bodyPr wrap="square" rtlCol="0">
            <a:spAutoFit/>
          </a:bodyPr>
          <a:lstStyle/>
          <a:p>
            <a:pPr marL="742950" indent="-742950" algn="just">
              <a:lnSpc>
                <a:spcPct val="200000"/>
              </a:lnSpc>
              <a:buAutoNum type="arabicPeriod"/>
            </a:pPr>
            <a:r>
              <a:rPr lang="vi-VN" sz="3800" dirty="0" smtClean="0"/>
              <a:t>Dũng học lớp 5. Trường Dũng ở sát trường mầm non nên cứ tan học là Dũng qua trường mầm non đón bé Lan.</a:t>
            </a:r>
          </a:p>
          <a:p>
            <a:pPr marL="742950" indent="-742950" algn="just">
              <a:lnSpc>
                <a:spcPct val="200000"/>
              </a:lnSpc>
              <a:buAutoNum type="arabicPeriod"/>
            </a:pPr>
            <a:r>
              <a:rPr lang="vi-VN" sz="3800" dirty="0" smtClean="0"/>
              <a:t>Một hôm, nhóm của Dũng phải làm báo tường nên về muộn, Dũng vội vàng chạy sang trường đón em gái. Nhưng lớp bé Lan đã đóng cửa. Dũng nghĩ là bố mẹ đi làm về sớm, đã đón em rồi.</a:t>
            </a:r>
          </a:p>
          <a:p>
            <a:pPr algn="just">
              <a:lnSpc>
                <a:spcPct val="200000"/>
              </a:lnSpc>
            </a:pPr>
            <a:r>
              <a:rPr lang="vi-VN" sz="3800" dirty="0"/>
              <a:t>	</a:t>
            </a:r>
            <a:r>
              <a:rPr lang="vi-VN" sz="3800" dirty="0" smtClean="0"/>
              <a:t>Nhưng ở nhà, cửa vẫn khóa, bố mẹ chưa về. Dũng lo lắng quay    	trở lại trường mầm non.</a:t>
            </a: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checkerboard(across)">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8" dur="500"/>
                                        <p:tgtEl>
                                          <p:spTgt spid="16">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checkerboard(across)">
                                      <p:cBhvr>
                                        <p:cTn id="2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2" name="TextBox 2"/>
          <p:cNvSpPr txBox="1"/>
          <p:nvPr/>
        </p:nvSpPr>
        <p:spPr>
          <a:xfrm>
            <a:off x="7696198" y="996619"/>
            <a:ext cx="2902643" cy="961802"/>
          </a:xfrm>
          <a:prstGeom prst="rect">
            <a:avLst/>
          </a:prstGeom>
        </p:spPr>
        <p:txBody>
          <a:bodyPr wrap="square" lIns="0" tIns="0" rIns="0" bIns="0" rtlCol="0" anchor="t">
            <a:spAutoFit/>
          </a:bodyPr>
          <a:lstStyle/>
          <a:p>
            <a:pPr algn="ctr">
              <a:lnSpc>
                <a:spcPts val="7500"/>
              </a:lnSpc>
            </a:pPr>
            <a:r>
              <a:rPr lang="vi-VN" sz="4800" b="1" dirty="0" smtClean="0">
                <a:solidFill>
                  <a:srgbClr val="FF0000"/>
                </a:solidFill>
              </a:rPr>
              <a:t>ĐÓN EM</a:t>
            </a:r>
            <a:endParaRPr lang="en-US" sz="4800" b="1" dirty="0">
              <a:solidFill>
                <a:srgbClr val="FF0000"/>
              </a:solidFill>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15597391" y="-1396362"/>
            <a:ext cx="3936619" cy="396811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009503">
            <a:off x="-547876" y="8604060"/>
            <a:ext cx="3747437" cy="336588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490" y="612045"/>
            <a:ext cx="3359358" cy="1154779"/>
          </a:xfrm>
          <a:prstGeom prst="rect">
            <a:avLst/>
          </a:prstGeom>
        </p:spPr>
      </p:pic>
      <p:sp>
        <p:nvSpPr>
          <p:cNvPr id="16" name="TextBox 15"/>
          <p:cNvSpPr txBox="1"/>
          <p:nvPr/>
        </p:nvSpPr>
        <p:spPr>
          <a:xfrm>
            <a:off x="1718020" y="1958421"/>
            <a:ext cx="14859000" cy="5940088"/>
          </a:xfrm>
          <a:prstGeom prst="rect">
            <a:avLst/>
          </a:prstGeom>
          <a:noFill/>
        </p:spPr>
        <p:txBody>
          <a:bodyPr wrap="square" rtlCol="0">
            <a:spAutoFit/>
          </a:bodyPr>
          <a:lstStyle/>
          <a:p>
            <a:pPr algn="just">
              <a:lnSpc>
                <a:spcPct val="200000"/>
              </a:lnSpc>
            </a:pPr>
            <a:r>
              <a:rPr lang="vi-VN" sz="3800" dirty="0" smtClean="0"/>
              <a:t>3. Bác bảo vệ dẫn Dũng đến chỗ trông những em nhỏ chưa có người đón. Bước vào phòng, Dũng thấy em gái đang ngồi chơi một mình. Cô giáo thì đang dỗ một em nhỏ khóc thút thít. Dũng vừa mừng vừa thương, xuýt xoa: “Ôi, em ngoan quá”</a:t>
            </a:r>
          </a:p>
          <a:p>
            <a:pPr algn="just">
              <a:lnSpc>
                <a:spcPct val="200000"/>
              </a:lnSpc>
            </a:pPr>
            <a:r>
              <a:rPr lang="vi-VN" sz="3800" dirty="0" smtClean="0"/>
              <a:t>Lúc ấy, Lan mới rơm rớm nước mắt, ôm chầm lấy anh.</a:t>
            </a:r>
            <a:endParaRPr lang="en-US" sz="3800" dirty="0"/>
          </a:p>
        </p:txBody>
      </p:sp>
    </p:spTree>
    <p:extLst>
      <p:ext uri="{BB962C8B-B14F-4D97-AF65-F5344CB8AC3E}">
        <p14:creationId xmlns:p14="http://schemas.microsoft.com/office/powerpoint/2010/main" val="223812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 dur="500"/>
                                        <p:tgtEl>
                                          <p:spTgt spid="1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2" name="TextBox 2"/>
          <p:cNvSpPr txBox="1"/>
          <p:nvPr/>
        </p:nvSpPr>
        <p:spPr>
          <a:xfrm>
            <a:off x="7696198" y="708533"/>
            <a:ext cx="2902643" cy="961802"/>
          </a:xfrm>
          <a:prstGeom prst="rect">
            <a:avLst/>
          </a:prstGeom>
        </p:spPr>
        <p:txBody>
          <a:bodyPr wrap="square" lIns="0" tIns="0" rIns="0" bIns="0" rtlCol="0" anchor="t">
            <a:spAutoFit/>
          </a:bodyPr>
          <a:lstStyle/>
          <a:p>
            <a:pPr algn="ctr">
              <a:lnSpc>
                <a:spcPts val="7500"/>
              </a:lnSpc>
            </a:pPr>
            <a:r>
              <a:rPr lang="vi-VN" sz="4800" b="1" dirty="0" smtClean="0">
                <a:solidFill>
                  <a:srgbClr val="FF0000"/>
                </a:solidFill>
              </a:rPr>
              <a:t>ĐÓN EM</a:t>
            </a:r>
            <a:endParaRPr lang="en-US" sz="4800" b="1" dirty="0">
              <a:solidFill>
                <a:srgbClr val="FF0000"/>
              </a:solidFill>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15597391" y="-1396362"/>
            <a:ext cx="3936619" cy="396811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009503">
            <a:off x="-547876" y="8604060"/>
            <a:ext cx="3747437" cy="3365880"/>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490" y="612045"/>
            <a:ext cx="3359358" cy="1154779"/>
          </a:xfrm>
          <a:prstGeom prst="rect">
            <a:avLst/>
          </a:prstGeom>
        </p:spPr>
      </p:pic>
      <p:sp>
        <p:nvSpPr>
          <p:cNvPr id="16" name="TextBox 15"/>
          <p:cNvSpPr txBox="1"/>
          <p:nvPr/>
        </p:nvSpPr>
        <p:spPr>
          <a:xfrm>
            <a:off x="1718019" y="1666302"/>
            <a:ext cx="14859000" cy="3293209"/>
          </a:xfrm>
          <a:prstGeom prst="rect">
            <a:avLst/>
          </a:prstGeom>
          <a:noFill/>
        </p:spPr>
        <p:txBody>
          <a:bodyPr wrap="square" rtlCol="0">
            <a:spAutoFit/>
          </a:bodyPr>
          <a:lstStyle/>
          <a:p>
            <a:pPr algn="just">
              <a:lnSpc>
                <a:spcPct val="200000"/>
              </a:lnSpc>
            </a:pPr>
            <a:r>
              <a:rPr lang="vi-VN" sz="3800" dirty="0" smtClean="0"/>
              <a:t>4. Hôm đó, Dũng cõng em gái về nhà. Vừa ôm cổ anh, Lan vừa hát líu lo. Dũng thấy vui hơn hẳn mọi ngày.</a:t>
            </a:r>
          </a:p>
          <a:p>
            <a:pPr algn="r">
              <a:lnSpc>
                <a:spcPct val="200000"/>
              </a:lnSpc>
            </a:pPr>
            <a:r>
              <a:rPr lang="vi-VN" sz="2800" b="1" dirty="0" smtClean="0"/>
              <a:t>MINH HÀ</a:t>
            </a:r>
            <a:endParaRPr lang="en-US" sz="2800" b="1" dirty="0"/>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56730" y="4735843"/>
            <a:ext cx="10581578" cy="5071233"/>
          </a:xfrm>
          <a:prstGeom prst="rect">
            <a:avLst/>
          </a:prstGeom>
        </p:spPr>
      </p:pic>
    </p:spTree>
    <p:extLst>
      <p:ext uri="{BB962C8B-B14F-4D97-AF65-F5344CB8AC3E}">
        <p14:creationId xmlns:p14="http://schemas.microsoft.com/office/powerpoint/2010/main" val="246222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2" name="TextBox 2"/>
          <p:cNvSpPr txBox="1"/>
          <p:nvPr/>
        </p:nvSpPr>
        <p:spPr>
          <a:xfrm>
            <a:off x="7262532" y="1019174"/>
            <a:ext cx="3762936" cy="961802"/>
          </a:xfrm>
          <a:prstGeom prst="rect">
            <a:avLst/>
          </a:prstGeom>
        </p:spPr>
        <p:txBody>
          <a:bodyPr wrap="square" lIns="0" tIns="0" rIns="0" bIns="0" rtlCol="0" anchor="t">
            <a:spAutoFit/>
          </a:bodyPr>
          <a:lstStyle/>
          <a:p>
            <a:pPr algn="ctr">
              <a:lnSpc>
                <a:spcPts val="7500"/>
              </a:lnSpc>
            </a:pPr>
            <a:r>
              <a:rPr lang="vi-VN" sz="4800" b="1" dirty="0" smtClean="0">
                <a:solidFill>
                  <a:srgbClr val="2A2A2A"/>
                </a:solidFill>
              </a:rPr>
              <a:t>CHÚ THÍCH</a:t>
            </a:r>
            <a:endParaRPr lang="en-US" sz="4800" b="1" dirty="0">
              <a:solidFill>
                <a:srgbClr val="2A2A2A"/>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2000" y="8572500"/>
            <a:ext cx="19921870" cy="1145009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495145" y="-1408397"/>
            <a:ext cx="7206474" cy="589129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631859" flipV="1">
            <a:off x="-557899" y="2044877"/>
            <a:ext cx="3241330" cy="1389720"/>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37166" y="2339769"/>
            <a:ext cx="2828571" cy="3609751"/>
          </a:xfrm>
          <a:prstGeom prst="rect">
            <a:avLst/>
          </a:prstGeom>
        </p:spPr>
      </p:pic>
      <p:sp>
        <p:nvSpPr>
          <p:cNvPr id="17" name="TextBox 16"/>
          <p:cNvSpPr txBox="1"/>
          <p:nvPr/>
        </p:nvSpPr>
        <p:spPr>
          <a:xfrm>
            <a:off x="1820285" y="6102701"/>
            <a:ext cx="5662332" cy="2680862"/>
          </a:xfrm>
          <a:prstGeom prst="rect">
            <a:avLst/>
          </a:prstGeom>
          <a:noFill/>
        </p:spPr>
        <p:txBody>
          <a:bodyPr wrap="square" rtlCol="0">
            <a:spAutoFit/>
          </a:bodyPr>
          <a:lstStyle/>
          <a:p>
            <a:pPr algn="ctr">
              <a:lnSpc>
                <a:spcPct val="150000"/>
              </a:lnSpc>
            </a:pPr>
            <a:r>
              <a:rPr lang="vi-VN" sz="3200" b="1" dirty="0" smtClean="0"/>
              <a:t>THÚT THÍT</a:t>
            </a:r>
          </a:p>
          <a:p>
            <a:pPr>
              <a:lnSpc>
                <a:spcPct val="150000"/>
              </a:lnSpc>
            </a:pPr>
            <a:r>
              <a:rPr lang="vi-VN" sz="3200" dirty="0" smtClean="0"/>
              <a:t>Từ gợi tả tiếng khóc nhỏ và rời rạc, xen lẫn tiếng xịt mũi</a:t>
            </a:r>
          </a:p>
          <a:p>
            <a:pPr>
              <a:lnSpc>
                <a:spcPct val="150000"/>
              </a:lnSpc>
            </a:pPr>
            <a:endParaRPr lang="en-US" dirty="0"/>
          </a:p>
        </p:txBody>
      </p:sp>
      <p:pic>
        <p:nvPicPr>
          <p:cNvPr id="19" name="Picture 18"/>
          <p:cNvPicPr>
            <a:picLocks noChangeAspect="1"/>
          </p:cNvPicPr>
          <p:nvPr/>
        </p:nvPicPr>
        <p:blipFill rotWithShape="1">
          <a:blip r:embed="rId15">
            <a:extLst>
              <a:ext uri="{28A0092B-C50C-407E-A947-70E740481C1C}">
                <a14:useLocalDpi xmlns:a14="http://schemas.microsoft.com/office/drawing/2010/main" val="0"/>
              </a:ext>
            </a:extLst>
          </a:blip>
          <a:srcRect t="13084"/>
          <a:stretch/>
        </p:blipFill>
        <p:spPr>
          <a:xfrm>
            <a:off x="9694545" y="2315957"/>
            <a:ext cx="4762500" cy="3633563"/>
          </a:xfrm>
          <a:prstGeom prst="rect">
            <a:avLst/>
          </a:prstGeom>
        </p:spPr>
      </p:pic>
      <p:sp>
        <p:nvSpPr>
          <p:cNvPr id="20" name="TextBox 19"/>
          <p:cNvSpPr txBox="1"/>
          <p:nvPr/>
        </p:nvSpPr>
        <p:spPr>
          <a:xfrm>
            <a:off x="9244629" y="6102701"/>
            <a:ext cx="5662332" cy="2723823"/>
          </a:xfrm>
          <a:prstGeom prst="rect">
            <a:avLst/>
          </a:prstGeom>
          <a:noFill/>
        </p:spPr>
        <p:txBody>
          <a:bodyPr wrap="square" rtlCol="0">
            <a:spAutoFit/>
          </a:bodyPr>
          <a:lstStyle/>
          <a:p>
            <a:pPr algn="ctr">
              <a:lnSpc>
                <a:spcPct val="150000"/>
              </a:lnSpc>
            </a:pPr>
            <a:r>
              <a:rPr lang="vi-VN" sz="3200" b="1" dirty="0" smtClean="0"/>
              <a:t>RƠM RỚM</a:t>
            </a:r>
          </a:p>
          <a:p>
            <a:pPr algn="ctr">
              <a:lnSpc>
                <a:spcPct val="150000"/>
              </a:lnSpc>
            </a:pPr>
            <a:r>
              <a:rPr lang="vi-VN" sz="3200" dirty="0" smtClean="0"/>
              <a:t>(nước mắt) Ứa ra một ít, chưa thành giọt, thành dòng</a:t>
            </a:r>
          </a:p>
          <a:p>
            <a:pPr>
              <a:lnSpc>
                <a:spcPct val="15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sp>
        <p:nvSpPr>
          <p:cNvPr id="4" name="TextBox 4"/>
          <p:cNvSpPr txBox="1"/>
          <p:nvPr/>
        </p:nvSpPr>
        <p:spPr>
          <a:xfrm>
            <a:off x="3660603" y="4352964"/>
            <a:ext cx="10966795" cy="1282402"/>
          </a:xfrm>
          <a:prstGeom prst="rect">
            <a:avLst/>
          </a:prstGeom>
        </p:spPr>
        <p:txBody>
          <a:bodyPr lIns="0" tIns="0" rIns="0" bIns="0" rtlCol="0" anchor="t">
            <a:spAutoFit/>
          </a:bodyPr>
          <a:lstStyle/>
          <a:p>
            <a:pPr algn="ctr">
              <a:lnSpc>
                <a:spcPts val="10000"/>
              </a:lnSpc>
            </a:pPr>
            <a:r>
              <a:rPr lang="vi-VN" sz="9600" b="1" dirty="0" smtClean="0">
                <a:solidFill>
                  <a:srgbClr val="2A2A2A"/>
                </a:solidFill>
              </a:rPr>
              <a:t>ĐỌC HIỂU</a:t>
            </a:r>
            <a:endParaRPr lang="en-US" sz="9600" b="1" dirty="0">
              <a:solidFill>
                <a:srgbClr val="2A2A2A"/>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010400" y="5965335"/>
            <a:ext cx="4769567" cy="67966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77459" y="-2451419"/>
            <a:ext cx="6267258" cy="8086785"/>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704666" y="7785451"/>
            <a:ext cx="477002" cy="50306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789800" y="3168656"/>
            <a:ext cx="477002" cy="503068"/>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11016" y="4811424"/>
            <a:ext cx="477002" cy="50306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948846" y="6143167"/>
            <a:ext cx="7085079" cy="7141760"/>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62016">
            <a:off x="14657073" y="1120631"/>
            <a:ext cx="3934583" cy="1352513"/>
          </a:xfrm>
          <a:prstGeom prst="rect">
            <a:avLst/>
          </a:prstGeom>
        </p:spPr>
      </p:pic>
    </p:spTree>
    <p:extLst>
      <p:ext uri="{BB962C8B-B14F-4D97-AF65-F5344CB8AC3E}">
        <p14:creationId xmlns:p14="http://schemas.microsoft.com/office/powerpoint/2010/main" val="9211449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6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7816972" y="1579423"/>
            <a:ext cx="11650546" cy="71281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4551422" y="1393220"/>
            <a:ext cx="11650546" cy="7128153"/>
          </a:xfrm>
          <a:prstGeom prst="rect">
            <a:avLst/>
          </a:prstGeom>
        </p:spPr>
      </p:pic>
      <p:sp>
        <p:nvSpPr>
          <p:cNvPr id="4" name="TextBox 4"/>
          <p:cNvSpPr txBox="1"/>
          <p:nvPr/>
        </p:nvSpPr>
        <p:spPr>
          <a:xfrm>
            <a:off x="2261731" y="1304856"/>
            <a:ext cx="13764538" cy="879023"/>
          </a:xfrm>
          <a:prstGeom prst="rect">
            <a:avLst/>
          </a:prstGeom>
        </p:spPr>
        <p:txBody>
          <a:bodyPr lIns="0" tIns="0" rIns="0" bIns="0" rtlCol="0" anchor="t">
            <a:spAutoFit/>
          </a:bodyPr>
          <a:lstStyle/>
          <a:p>
            <a:pPr algn="ctr">
              <a:lnSpc>
                <a:spcPts val="7500"/>
              </a:lnSpc>
            </a:pPr>
            <a:r>
              <a:rPr lang="vi-VN" sz="4800" b="1" i="1" dirty="0" smtClean="0">
                <a:solidFill>
                  <a:srgbClr val="2A2A2A"/>
                </a:solidFill>
              </a:rPr>
              <a:t>1. </a:t>
            </a:r>
            <a:r>
              <a:rPr lang="en-US" sz="4800" b="1" i="1" dirty="0" err="1" smtClean="0">
                <a:solidFill>
                  <a:srgbClr val="2A2A2A"/>
                </a:solidFill>
                <a:latin typeface="Arial" panose="020B0604020202020204" pitchFamily="34" charset="0"/>
                <a:cs typeface="Arial" panose="020B0604020202020204" pitchFamily="34" charset="0"/>
              </a:rPr>
              <a:t>Hằng</a:t>
            </a:r>
            <a:r>
              <a:rPr lang="en-US" sz="4800" b="1" i="1" dirty="0" smtClean="0">
                <a:solidFill>
                  <a:srgbClr val="2A2A2A"/>
                </a:solidFill>
                <a:latin typeface="Arial" panose="020B0604020202020204" pitchFamily="34" charset="0"/>
                <a:cs typeface="Arial" panose="020B0604020202020204" pitchFamily="34" charset="0"/>
              </a:rPr>
              <a:t> </a:t>
            </a:r>
            <a:r>
              <a:rPr lang="en-US" sz="4800" b="1" i="1" dirty="0" err="1">
                <a:solidFill>
                  <a:srgbClr val="2A2A2A"/>
                </a:solidFill>
                <a:latin typeface="Arial" panose="020B0604020202020204" pitchFamily="34" charset="0"/>
                <a:cs typeface="Arial" panose="020B0604020202020204" pitchFamily="34" charset="0"/>
              </a:rPr>
              <a:t>ngày</a:t>
            </a:r>
            <a:r>
              <a:rPr lang="en-US" sz="4800" b="1" i="1" dirty="0">
                <a:solidFill>
                  <a:srgbClr val="2A2A2A"/>
                </a:solidFill>
                <a:latin typeface="Arial" panose="020B0604020202020204" pitchFamily="34" charset="0"/>
                <a:cs typeface="Arial" panose="020B0604020202020204" pitchFamily="34" charset="0"/>
              </a:rPr>
              <a:t>, </a:t>
            </a:r>
            <a:r>
              <a:rPr lang="en-US" sz="4800" b="1" i="1" dirty="0" err="1">
                <a:solidFill>
                  <a:srgbClr val="2A2A2A"/>
                </a:solidFill>
                <a:latin typeface="Arial" panose="020B0604020202020204" pitchFamily="34" charset="0"/>
                <a:cs typeface="Arial" panose="020B0604020202020204" pitchFamily="34" charset="0"/>
              </a:rPr>
              <a:t>sau</a:t>
            </a:r>
            <a:r>
              <a:rPr lang="en-US" sz="4800" b="1" i="1" dirty="0">
                <a:solidFill>
                  <a:srgbClr val="2A2A2A"/>
                </a:solidFill>
                <a:latin typeface="Arial" panose="020B0604020202020204" pitchFamily="34" charset="0"/>
                <a:cs typeface="Arial" panose="020B0604020202020204" pitchFamily="34" charset="0"/>
              </a:rPr>
              <a:t> </a:t>
            </a:r>
            <a:r>
              <a:rPr lang="en-US" sz="4800" b="1" i="1" dirty="0" err="1">
                <a:solidFill>
                  <a:srgbClr val="2A2A2A"/>
                </a:solidFill>
                <a:latin typeface="Arial" panose="020B0604020202020204" pitchFamily="34" charset="0"/>
                <a:cs typeface="Arial" panose="020B0604020202020204" pitchFamily="34" charset="0"/>
              </a:rPr>
              <a:t>khi</a:t>
            </a:r>
            <a:r>
              <a:rPr lang="en-US" sz="4800" b="1" i="1" dirty="0">
                <a:solidFill>
                  <a:srgbClr val="2A2A2A"/>
                </a:solidFill>
                <a:latin typeface="Arial" panose="020B0604020202020204" pitchFamily="34" charset="0"/>
                <a:cs typeface="Arial" panose="020B0604020202020204" pitchFamily="34" charset="0"/>
              </a:rPr>
              <a:t> tan </a:t>
            </a:r>
            <a:r>
              <a:rPr lang="en-US" sz="4800" b="1" i="1" dirty="0" err="1">
                <a:solidFill>
                  <a:srgbClr val="2A2A2A"/>
                </a:solidFill>
                <a:latin typeface="Arial" panose="020B0604020202020204" pitchFamily="34" charset="0"/>
                <a:cs typeface="Arial" panose="020B0604020202020204" pitchFamily="34" charset="0"/>
              </a:rPr>
              <a:t>học</a:t>
            </a:r>
            <a:r>
              <a:rPr lang="en-US" sz="4800" b="1" i="1" dirty="0">
                <a:solidFill>
                  <a:srgbClr val="2A2A2A"/>
                </a:solidFill>
                <a:latin typeface="Arial" panose="020B0604020202020204" pitchFamily="34" charset="0"/>
                <a:cs typeface="Arial" panose="020B0604020202020204" pitchFamily="34" charset="0"/>
              </a:rPr>
              <a:t>, </a:t>
            </a:r>
            <a:r>
              <a:rPr lang="en-US" sz="4800" b="1" i="1" dirty="0" err="1">
                <a:solidFill>
                  <a:srgbClr val="2A2A2A"/>
                </a:solidFill>
                <a:latin typeface="Arial" panose="020B0604020202020204" pitchFamily="34" charset="0"/>
                <a:cs typeface="Arial" panose="020B0604020202020204" pitchFamily="34" charset="0"/>
              </a:rPr>
              <a:t>Dũng</a:t>
            </a:r>
            <a:r>
              <a:rPr lang="en-US" sz="4800" b="1" i="1" dirty="0">
                <a:solidFill>
                  <a:srgbClr val="2A2A2A"/>
                </a:solidFill>
                <a:latin typeface="Arial" panose="020B0604020202020204" pitchFamily="34" charset="0"/>
                <a:cs typeface="Arial" panose="020B0604020202020204" pitchFamily="34" charset="0"/>
              </a:rPr>
              <a:t> </a:t>
            </a:r>
            <a:r>
              <a:rPr lang="en-US" sz="4800" b="1" i="1" dirty="0" err="1">
                <a:solidFill>
                  <a:srgbClr val="2A2A2A"/>
                </a:solidFill>
                <a:latin typeface="Arial" panose="020B0604020202020204" pitchFamily="34" charset="0"/>
                <a:cs typeface="Arial" panose="020B0604020202020204" pitchFamily="34" charset="0"/>
              </a:rPr>
              <a:t>làm</a:t>
            </a:r>
            <a:r>
              <a:rPr lang="en-US" sz="4800" b="1" i="1" dirty="0">
                <a:solidFill>
                  <a:srgbClr val="2A2A2A"/>
                </a:solidFill>
                <a:latin typeface="Arial" panose="020B0604020202020204" pitchFamily="34" charset="0"/>
                <a:cs typeface="Arial" panose="020B0604020202020204" pitchFamily="34" charset="0"/>
              </a:rPr>
              <a:t> </a:t>
            </a:r>
            <a:r>
              <a:rPr lang="en-US" sz="4800" b="1" i="1" dirty="0" err="1">
                <a:solidFill>
                  <a:srgbClr val="2A2A2A"/>
                </a:solidFill>
                <a:latin typeface="Arial" panose="020B0604020202020204" pitchFamily="34" charset="0"/>
                <a:cs typeface="Arial" panose="020B0604020202020204" pitchFamily="34" charset="0"/>
              </a:rPr>
              <a:t>gì</a:t>
            </a:r>
            <a:r>
              <a:rPr lang="en-US" sz="4800" b="1" i="1" dirty="0">
                <a:solidFill>
                  <a:srgbClr val="2A2A2A"/>
                </a:solidFill>
                <a:latin typeface="Arial" panose="020B0604020202020204" pitchFamily="34" charset="0"/>
                <a:cs typeface="Arial" panose="020B0604020202020204" pitchFamily="34" charset="0"/>
              </a:rPr>
              <a:t>?</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52351" y="3238500"/>
            <a:ext cx="12783298" cy="599062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105400" y="3009900"/>
            <a:ext cx="674368" cy="599345"/>
          </a:xfrm>
          <a:prstGeom prst="rect">
            <a:avLst/>
          </a:prstGeom>
        </p:spPr>
      </p:pic>
      <p:sp>
        <p:nvSpPr>
          <p:cNvPr id="14" name="Rectangle 13"/>
          <p:cNvSpPr/>
          <p:nvPr/>
        </p:nvSpPr>
        <p:spPr>
          <a:xfrm>
            <a:off x="2752351" y="4157025"/>
            <a:ext cx="13731159" cy="4524315"/>
          </a:xfrm>
          <a:prstGeom prst="rect">
            <a:avLst/>
          </a:prstGeom>
        </p:spPr>
        <p:txBody>
          <a:bodyPr wrap="square">
            <a:spAutoFit/>
          </a:bodyPr>
          <a:lstStyle/>
          <a:p>
            <a:pPr marL="571500" indent="-571500">
              <a:lnSpc>
                <a:spcPct val="150000"/>
              </a:lnSpc>
              <a:buFont typeface="Symbol" panose="05050102010706020507" pitchFamily="18" charset="2"/>
              <a:buChar char="Þ"/>
            </a:pPr>
            <a:r>
              <a:rPr lang="vi-VN" sz="3800" dirty="0" smtClean="0"/>
              <a:t>Hằng </a:t>
            </a:r>
            <a:r>
              <a:rPr lang="vi-VN" sz="3800" dirty="0" smtClean="0"/>
              <a:t>ngày</a:t>
            </a:r>
            <a:r>
              <a:rPr lang="en-US" sz="3800" dirty="0" smtClean="0"/>
              <a:t>, </a:t>
            </a:r>
            <a:r>
              <a:rPr lang="vi-VN" sz="3800" dirty="0" smtClean="0"/>
              <a:t>Dũng </a:t>
            </a:r>
            <a:r>
              <a:rPr lang="vi-VN" sz="9600" dirty="0">
                <a:solidFill>
                  <a:srgbClr val="FF0000"/>
                </a:solidFill>
              </a:rPr>
              <a:t>qua trường mầm non đón bé Lan</a:t>
            </a:r>
            <a:r>
              <a:rPr lang="vi-VN" sz="9600" dirty="0" smtClean="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520</Words>
  <Application>Microsoft Office PowerPoint</Application>
  <PresentationFormat>Custom</PresentationFormat>
  <Paragraphs>41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8</cp:revision>
  <dcterms:created xsi:type="dcterms:W3CDTF">2006-08-16T00:00:00Z</dcterms:created>
  <dcterms:modified xsi:type="dcterms:W3CDTF">2025-12-22T04:04:04Z</dcterms:modified>
  <dc:identifier>DAEsDt4166s</dc:identifier>
</cp:coreProperties>
</file>