
<file path=[Content_Types].xml><?xml version="1.0" encoding="utf-8"?>
<Types xmlns="http://schemas.openxmlformats.org/package/2006/content-types">
  <Default Extension="png" ContentType="image/png"/>
  <Default Extension="mp3" ContentType="audio/mpe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3" r:id="rId6"/>
    <p:sldId id="298" r:id="rId7"/>
    <p:sldId id="266" r:id="rId8"/>
    <p:sldId id="305" r:id="rId9"/>
    <p:sldId id="306" r:id="rId10"/>
    <p:sldId id="270" r:id="rId11"/>
    <p:sldId id="300" r:id="rId12"/>
    <p:sldId id="308" r:id="rId13"/>
    <p:sldId id="303" r:id="rId14"/>
    <p:sldId id="309" r:id="rId15"/>
    <p:sldId id="304" r:id="rId16"/>
    <p:sldId id="311" r:id="rId17"/>
    <p:sldId id="310" r:id="rId18"/>
    <p:sldId id="312" r:id="rId19"/>
    <p:sldId id="279" r:id="rId20"/>
    <p:sldId id="280" r:id="rId21"/>
    <p:sldId id="291" r:id="rId22"/>
    <p:sldId id="292" r:id="rId23"/>
    <p:sldId id="295" r:id="rId24"/>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8"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2CE903-12F4-4BEA-96AB-34A182D9C08A}" type="datetimeFigureOut">
              <a:rPr lang="vi-VN" smtClean="0"/>
              <a:t>29/08/2024</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CD9E03-93DD-452C-8509-BF9914BEF959}" type="slidenum">
              <a:rPr lang="vi-VN" smtClean="0"/>
              <a:t>‹#›</a:t>
            </a:fld>
            <a:endParaRPr lang="vi-VN"/>
          </a:p>
        </p:txBody>
      </p:sp>
    </p:spTree>
    <p:extLst>
      <p:ext uri="{BB962C8B-B14F-4D97-AF65-F5344CB8AC3E}">
        <p14:creationId xmlns:p14="http://schemas.microsoft.com/office/powerpoint/2010/main" val="2074671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66001206-3827-44D4-833D-63D796BFAC2B}" type="datetimeFigureOut">
              <a:rPr lang="vi-VN" smtClean="0"/>
              <a:t>29/08/2024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57983EE-16B9-4B56-BB40-5A8D8B63B04D}" type="slidenum">
              <a:rPr lang="vi-VN" smtClean="0"/>
              <a:t>‹#›</a:t>
            </a:fld>
            <a:endParaRPr lang="vi-VN"/>
          </a:p>
        </p:txBody>
      </p:sp>
    </p:spTree>
    <p:extLst>
      <p:ext uri="{BB962C8B-B14F-4D97-AF65-F5344CB8AC3E}">
        <p14:creationId xmlns:p14="http://schemas.microsoft.com/office/powerpoint/2010/main" val="373512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6001206-3827-44D4-833D-63D796BFAC2B}" type="datetimeFigureOut">
              <a:rPr lang="vi-VN" smtClean="0"/>
              <a:t>29/08/2024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57983EE-16B9-4B56-BB40-5A8D8B63B04D}" type="slidenum">
              <a:rPr lang="vi-VN" smtClean="0"/>
              <a:t>‹#›</a:t>
            </a:fld>
            <a:endParaRPr lang="vi-VN"/>
          </a:p>
        </p:txBody>
      </p:sp>
    </p:spTree>
    <p:extLst>
      <p:ext uri="{BB962C8B-B14F-4D97-AF65-F5344CB8AC3E}">
        <p14:creationId xmlns:p14="http://schemas.microsoft.com/office/powerpoint/2010/main" val="82119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6001206-3827-44D4-833D-63D796BFAC2B}" type="datetimeFigureOut">
              <a:rPr lang="vi-VN" smtClean="0"/>
              <a:t>29/08/2024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57983EE-16B9-4B56-BB40-5A8D8B63B04D}" type="slidenum">
              <a:rPr lang="vi-VN" smtClean="0"/>
              <a:t>‹#›</a:t>
            </a:fld>
            <a:endParaRPr lang="vi-VN"/>
          </a:p>
        </p:txBody>
      </p:sp>
    </p:spTree>
    <p:extLst>
      <p:ext uri="{BB962C8B-B14F-4D97-AF65-F5344CB8AC3E}">
        <p14:creationId xmlns:p14="http://schemas.microsoft.com/office/powerpoint/2010/main" val="379165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6001206-3827-44D4-833D-63D796BFAC2B}" type="datetimeFigureOut">
              <a:rPr lang="vi-VN" smtClean="0"/>
              <a:t>29/08/2024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57983EE-16B9-4B56-BB40-5A8D8B63B04D}" type="slidenum">
              <a:rPr lang="vi-VN" smtClean="0"/>
              <a:t>‹#›</a:t>
            </a:fld>
            <a:endParaRPr lang="vi-VN"/>
          </a:p>
        </p:txBody>
      </p:sp>
    </p:spTree>
    <p:extLst>
      <p:ext uri="{BB962C8B-B14F-4D97-AF65-F5344CB8AC3E}">
        <p14:creationId xmlns:p14="http://schemas.microsoft.com/office/powerpoint/2010/main" val="223194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001206-3827-44D4-833D-63D796BFAC2B}" type="datetimeFigureOut">
              <a:rPr lang="vi-VN" smtClean="0"/>
              <a:t>29/08/2024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57983EE-16B9-4B56-BB40-5A8D8B63B04D}" type="slidenum">
              <a:rPr lang="vi-VN" smtClean="0"/>
              <a:t>‹#›</a:t>
            </a:fld>
            <a:endParaRPr lang="vi-VN"/>
          </a:p>
        </p:txBody>
      </p:sp>
    </p:spTree>
    <p:extLst>
      <p:ext uri="{BB962C8B-B14F-4D97-AF65-F5344CB8AC3E}">
        <p14:creationId xmlns:p14="http://schemas.microsoft.com/office/powerpoint/2010/main" val="354845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66001206-3827-44D4-833D-63D796BFAC2B}" type="datetimeFigureOut">
              <a:rPr lang="vi-VN" smtClean="0"/>
              <a:t>29/08/2024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57983EE-16B9-4B56-BB40-5A8D8B63B04D}" type="slidenum">
              <a:rPr lang="vi-VN" smtClean="0"/>
              <a:t>‹#›</a:t>
            </a:fld>
            <a:endParaRPr lang="vi-VN"/>
          </a:p>
        </p:txBody>
      </p:sp>
    </p:spTree>
    <p:extLst>
      <p:ext uri="{BB962C8B-B14F-4D97-AF65-F5344CB8AC3E}">
        <p14:creationId xmlns:p14="http://schemas.microsoft.com/office/powerpoint/2010/main" val="30026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66001206-3827-44D4-833D-63D796BFAC2B}" type="datetimeFigureOut">
              <a:rPr lang="vi-VN" smtClean="0"/>
              <a:t>29/08/2024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57983EE-16B9-4B56-BB40-5A8D8B63B04D}" type="slidenum">
              <a:rPr lang="vi-VN" smtClean="0"/>
              <a:t>‹#›</a:t>
            </a:fld>
            <a:endParaRPr lang="vi-VN"/>
          </a:p>
        </p:txBody>
      </p:sp>
    </p:spTree>
    <p:extLst>
      <p:ext uri="{BB962C8B-B14F-4D97-AF65-F5344CB8AC3E}">
        <p14:creationId xmlns:p14="http://schemas.microsoft.com/office/powerpoint/2010/main" val="100037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6001206-3827-44D4-833D-63D796BFAC2B}" type="datetimeFigureOut">
              <a:rPr lang="vi-VN" smtClean="0"/>
              <a:t>29/08/2024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57983EE-16B9-4B56-BB40-5A8D8B63B04D}" type="slidenum">
              <a:rPr lang="vi-VN" smtClean="0"/>
              <a:t>‹#›</a:t>
            </a:fld>
            <a:endParaRPr lang="vi-VN"/>
          </a:p>
        </p:txBody>
      </p:sp>
    </p:spTree>
    <p:extLst>
      <p:ext uri="{BB962C8B-B14F-4D97-AF65-F5344CB8AC3E}">
        <p14:creationId xmlns:p14="http://schemas.microsoft.com/office/powerpoint/2010/main" val="79033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01206-3827-44D4-833D-63D796BFAC2B}" type="datetimeFigureOut">
              <a:rPr lang="vi-VN" smtClean="0"/>
              <a:t>29/08/2024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57983EE-16B9-4B56-BB40-5A8D8B63B04D}" type="slidenum">
              <a:rPr lang="vi-VN" smtClean="0"/>
              <a:t>‹#›</a:t>
            </a:fld>
            <a:endParaRPr lang="vi-VN"/>
          </a:p>
        </p:txBody>
      </p:sp>
    </p:spTree>
    <p:extLst>
      <p:ext uri="{BB962C8B-B14F-4D97-AF65-F5344CB8AC3E}">
        <p14:creationId xmlns:p14="http://schemas.microsoft.com/office/powerpoint/2010/main" val="382786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01206-3827-44D4-833D-63D796BFAC2B}" type="datetimeFigureOut">
              <a:rPr lang="vi-VN" smtClean="0"/>
              <a:t>29/08/2024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57983EE-16B9-4B56-BB40-5A8D8B63B04D}" type="slidenum">
              <a:rPr lang="vi-VN" smtClean="0"/>
              <a:t>‹#›</a:t>
            </a:fld>
            <a:endParaRPr lang="vi-VN"/>
          </a:p>
        </p:txBody>
      </p:sp>
    </p:spTree>
    <p:extLst>
      <p:ext uri="{BB962C8B-B14F-4D97-AF65-F5344CB8AC3E}">
        <p14:creationId xmlns:p14="http://schemas.microsoft.com/office/powerpoint/2010/main" val="404276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01206-3827-44D4-833D-63D796BFAC2B}" type="datetimeFigureOut">
              <a:rPr lang="vi-VN" smtClean="0"/>
              <a:t>29/08/2024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57983EE-16B9-4B56-BB40-5A8D8B63B04D}" type="slidenum">
              <a:rPr lang="vi-VN" smtClean="0"/>
              <a:t>‹#›</a:t>
            </a:fld>
            <a:endParaRPr lang="vi-VN"/>
          </a:p>
        </p:txBody>
      </p:sp>
    </p:spTree>
    <p:extLst>
      <p:ext uri="{BB962C8B-B14F-4D97-AF65-F5344CB8AC3E}">
        <p14:creationId xmlns:p14="http://schemas.microsoft.com/office/powerpoint/2010/main" val="1593537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01206-3827-44D4-833D-63D796BFAC2B}" type="datetimeFigureOut">
              <a:rPr lang="vi-VN" smtClean="0"/>
              <a:t>29/08/2024</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983EE-16B9-4B56-BB40-5A8D8B63B04D}" type="slidenum">
              <a:rPr lang="vi-VN" smtClean="0"/>
              <a:t>‹#›</a:t>
            </a:fld>
            <a:endParaRPr lang="vi-VN"/>
          </a:p>
        </p:txBody>
      </p:sp>
    </p:spTree>
    <p:extLst>
      <p:ext uri="{BB962C8B-B14F-4D97-AF65-F5344CB8AC3E}">
        <p14:creationId xmlns:p14="http://schemas.microsoft.com/office/powerpoint/2010/main" val="3199903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wmf"/><Relationship Id="rId4" Type="http://schemas.openxmlformats.org/officeDocument/2006/relationships/image" Target="../media/image3.png"/><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4.png"/><Relationship Id="rId4" Type="http://schemas.openxmlformats.org/officeDocument/2006/relationships/image" Target="../media/image26.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9.png"/><Relationship Id="rId4" Type="http://schemas.openxmlformats.org/officeDocument/2006/relationships/image" Target="../media/image34.wmf"/></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9.png"/><Relationship Id="rId4" Type="http://schemas.openxmlformats.org/officeDocument/2006/relationships/image" Target="../media/image34.wmf"/></Relationships>
</file>

<file path=ppt/slides/_rels/slide1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gif"/><Relationship Id="rId7" Type="http://schemas.openxmlformats.org/officeDocument/2006/relationships/image" Target="../media/image15.gif"/><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gif"/></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41.gif"/><Relationship Id="rId7" Type="http://schemas.openxmlformats.org/officeDocument/2006/relationships/image" Target="../media/image31.png"/><Relationship Id="rId2" Type="http://schemas.openxmlformats.org/officeDocument/2006/relationships/image" Target="../media/image40.gif"/><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4.gif"/></Relationships>
</file>

<file path=ppt/slides/_rels/slide23.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29.png"/><Relationship Id="rId7" Type="http://schemas.openxmlformats.org/officeDocument/2006/relationships/image" Target="../media/image16.gif"/><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4.png"/><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wmf"/><Relationship Id="rId4" Type="http://schemas.openxmlformats.org/officeDocument/2006/relationships/image" Target="../media/image3.png"/><Relationship Id="rId9" Type="http://schemas.openxmlformats.org/officeDocument/2006/relationships/image" Target="../media/image8.wmf"/></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5.jpeg"/><Relationship Id="rId7" Type="http://schemas.openxmlformats.org/officeDocument/2006/relationships/image" Target="../media/image9.wmf"/><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8.wmf"/><Relationship Id="rId11" Type="http://schemas.openxmlformats.org/officeDocument/2006/relationships/image" Target="../media/image26.gif"/><Relationship Id="rId5" Type="http://schemas.openxmlformats.org/officeDocument/2006/relationships/image" Target="../media/image7.wmf"/><Relationship Id="rId10" Type="http://schemas.openxmlformats.org/officeDocument/2006/relationships/image" Target="../media/image16.gif"/><Relationship Id="rId4" Type="http://schemas.openxmlformats.org/officeDocument/2006/relationships/image" Target="../media/image6.wmf"/><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76201" y="30173"/>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50179" name="Rectangle 6"/>
          <p:cNvSpPr>
            <a:spLocks noChangeArrowheads="1"/>
          </p:cNvSpPr>
          <p:nvPr/>
        </p:nvSpPr>
        <p:spPr bwMode="auto">
          <a:xfrm>
            <a:off x="76201" y="30173"/>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50180" name="Rectangle 9"/>
          <p:cNvSpPr>
            <a:spLocks noChangeArrowheads="1"/>
          </p:cNvSpPr>
          <p:nvPr/>
        </p:nvSpPr>
        <p:spPr bwMode="auto">
          <a:xfrm>
            <a:off x="76201" y="30173"/>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50181" name="Rectangle 12"/>
          <p:cNvSpPr>
            <a:spLocks noChangeArrowheads="1"/>
          </p:cNvSpPr>
          <p:nvPr/>
        </p:nvSpPr>
        <p:spPr bwMode="auto">
          <a:xfrm>
            <a:off x="76201" y="30173"/>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50182" name="Rectangle 15"/>
          <p:cNvSpPr>
            <a:spLocks noChangeArrowheads="1"/>
          </p:cNvSpPr>
          <p:nvPr/>
        </p:nvSpPr>
        <p:spPr bwMode="auto">
          <a:xfrm>
            <a:off x="76201" y="30173"/>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50183" name="Rectangle 28"/>
          <p:cNvSpPr>
            <a:spLocks noChangeArrowheads="1"/>
          </p:cNvSpPr>
          <p:nvPr/>
        </p:nvSpPr>
        <p:spPr bwMode="auto">
          <a:xfrm>
            <a:off x="76201" y="30173"/>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6" name="Thuong lam thay co oi - Jolie Quynh Anh.mp3">
            <a:hlinkClick r:id="" action="ppaction://media"/>
          </p:cNvPr>
          <p:cNvSpPr>
            <a:spLocks noRot="1" noChangeAspect="1"/>
          </p:cNvSpPr>
          <p:nvPr/>
        </p:nvSpPr>
        <p:spPr bwMode="auto">
          <a:xfrm>
            <a:off x="-669925" y="64404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pitchFamily="34" charset="0"/>
              <a:ea typeface="+mn-ea"/>
              <a:cs typeface="Arial" pitchFamily="34" charset="0"/>
            </a:endParaRPr>
          </a:p>
        </p:txBody>
      </p:sp>
      <p:sp>
        <p:nvSpPr>
          <p:cNvPr id="50185" name="WordArt 21"/>
          <p:cNvSpPr>
            <a:spLocks noChangeArrowheads="1" noChangeShapeType="1" noTextEdit="1"/>
          </p:cNvSpPr>
          <p:nvPr/>
        </p:nvSpPr>
        <p:spPr bwMode="auto">
          <a:xfrm>
            <a:off x="5334026" y="1295400"/>
            <a:ext cx="3362325" cy="1752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a:ea typeface="+mn-ea"/>
              <a:cs typeface="Times New Roman"/>
            </a:endParaRPr>
          </a:p>
        </p:txBody>
      </p:sp>
      <p:sp>
        <p:nvSpPr>
          <p:cNvPr id="50186" name="TextBox 23"/>
          <p:cNvSpPr txBox="1">
            <a:spLocks noChangeArrowheads="1"/>
          </p:cNvSpPr>
          <p:nvPr/>
        </p:nvSpPr>
        <p:spPr bwMode="auto">
          <a:xfrm>
            <a:off x="3179070" y="312739"/>
            <a:ext cx="2612134" cy="861770"/>
          </a:xfrm>
          <a:prstGeom prst="rect">
            <a:avLst/>
          </a:prstGeom>
          <a:solidFill>
            <a:srgbClr val="FFFF00"/>
          </a:solidFill>
          <a:ln/>
        </p:spPr>
        <p:style>
          <a:lnRef idx="0">
            <a:schemeClr val="accent1"/>
          </a:lnRef>
          <a:fillRef idx="3">
            <a:schemeClr val="accent1"/>
          </a:fillRef>
          <a:effectRef idx="3">
            <a:schemeClr val="accent1"/>
          </a:effectRef>
          <a:fontRef idx="minor">
            <a:schemeClr val="lt1"/>
          </a:fontRef>
        </p:style>
        <p:txBody>
          <a:bodyPr wrap="square" lIns="121917" tIns="60958" rIns="121917" bIns="60958">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sng" strike="noStrike" kern="1200" cap="none" spc="0" normalizeH="0" baseline="0" noProof="0" dirty="0" smtClean="0">
                <a:ln>
                  <a:noFill/>
                </a:ln>
                <a:solidFill>
                  <a:srgbClr val="1A7C57"/>
                </a:solidFill>
                <a:effectLst/>
                <a:uLnTx/>
                <a:uFillTx/>
                <a:latin typeface="Aaril"/>
                <a:ea typeface="+mn-ea"/>
                <a:cs typeface="Times New Roman" pitchFamily="18" charset="0"/>
              </a:rPr>
              <a:t>TOÁN 5</a:t>
            </a:r>
            <a:endParaRPr kumimoji="0" lang="en-US" sz="4800" b="1" i="0" u="sng" strike="noStrike" kern="1200" cap="none" spc="0" normalizeH="0" baseline="0" noProof="0" dirty="0">
              <a:ln>
                <a:noFill/>
              </a:ln>
              <a:solidFill>
                <a:srgbClr val="1A7C57"/>
              </a:solidFill>
              <a:effectLst/>
              <a:uLnTx/>
              <a:uFillTx/>
              <a:latin typeface="Aaril"/>
              <a:ea typeface="+mn-ea"/>
              <a:cs typeface="Times New Roman" pitchFamily="18" charset="0"/>
            </a:endParaRPr>
          </a:p>
        </p:txBody>
      </p:sp>
      <p:pic>
        <p:nvPicPr>
          <p:cNvPr id="50187" name="Picture 7" descr="Book-03-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3757269"/>
            <a:ext cx="6839018" cy="194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8" name="TextBox 2"/>
          <p:cNvSpPr txBox="1">
            <a:spLocks noChangeArrowheads="1"/>
          </p:cNvSpPr>
          <p:nvPr/>
        </p:nvSpPr>
        <p:spPr bwMode="auto">
          <a:xfrm>
            <a:off x="1646750" y="4726871"/>
            <a:ext cx="5850500"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rgbClr val="0000FF"/>
                </a:solidFill>
                <a:effectLst/>
                <a:uLnTx/>
                <a:uFillTx/>
                <a:latin typeface="Arial" pitchFamily="34" charset="0"/>
                <a:ea typeface="+mn-ea"/>
                <a:cs typeface="Arial" pitchFamily="34" charset="0"/>
              </a:rPr>
              <a:t>Sách</a:t>
            </a:r>
            <a:r>
              <a:rPr kumimoji="0" lang="en-US" sz="3200" b="1" i="0" u="none" strike="noStrike" kern="1200" cap="none" spc="0" normalizeH="0" noProof="0" dirty="0" smtClean="0">
                <a:ln>
                  <a:noFill/>
                </a:ln>
                <a:solidFill>
                  <a:srgbClr val="0000FF"/>
                </a:solidFill>
                <a:effectLst/>
                <a:uLnTx/>
                <a:uFillTx/>
                <a:latin typeface="Arial" pitchFamily="34" charset="0"/>
                <a:ea typeface="+mn-ea"/>
                <a:cs typeface="Arial" pitchFamily="34" charset="0"/>
              </a:rPr>
              <a:t> </a:t>
            </a:r>
            <a:r>
              <a:rPr kumimoji="0" lang="en-US" sz="3200" b="1" i="0" u="none" strike="noStrike" kern="1200" cap="none" spc="0" normalizeH="0" noProof="0" dirty="0" err="1" smtClean="0">
                <a:ln>
                  <a:noFill/>
                </a:ln>
                <a:solidFill>
                  <a:srgbClr val="0000FF"/>
                </a:solidFill>
                <a:effectLst/>
                <a:uLnTx/>
                <a:uFillTx/>
                <a:latin typeface="Arial" pitchFamily="34" charset="0"/>
                <a:ea typeface="+mn-ea"/>
                <a:cs typeface="Arial" pitchFamily="34" charset="0"/>
              </a:rPr>
              <a:t>giáo</a:t>
            </a:r>
            <a:r>
              <a:rPr kumimoji="0" lang="en-US" sz="3200" b="1" i="0" u="none" strike="noStrike" kern="1200" cap="none" spc="0" normalizeH="0" noProof="0" dirty="0" smtClean="0">
                <a:ln>
                  <a:noFill/>
                </a:ln>
                <a:solidFill>
                  <a:srgbClr val="0000FF"/>
                </a:solidFill>
                <a:effectLst/>
                <a:uLnTx/>
                <a:uFillTx/>
                <a:latin typeface="Arial" pitchFamily="34" charset="0"/>
                <a:ea typeface="+mn-ea"/>
                <a:cs typeface="Arial" pitchFamily="34" charset="0"/>
              </a:rPr>
              <a:t> </a:t>
            </a:r>
            <a:r>
              <a:rPr kumimoji="0" lang="en-US" sz="3200" b="1" i="0" u="none" strike="noStrike" kern="1200" cap="none" spc="0" normalizeH="0" noProof="0" dirty="0" err="1" smtClean="0">
                <a:ln>
                  <a:noFill/>
                </a:ln>
                <a:solidFill>
                  <a:srgbClr val="0000FF"/>
                </a:solidFill>
                <a:effectLst/>
                <a:uLnTx/>
                <a:uFillTx/>
                <a:latin typeface="Arial" pitchFamily="34" charset="0"/>
                <a:ea typeface="+mn-ea"/>
                <a:cs typeface="Arial" pitchFamily="34" charset="0"/>
              </a:rPr>
              <a:t>khoa</a:t>
            </a:r>
            <a:r>
              <a:rPr kumimoji="0" lang="en-US" sz="3200" b="1" i="0" u="none" strike="noStrike" kern="1200" cap="none" spc="0" normalizeH="0" noProof="0" dirty="0" smtClean="0">
                <a:ln>
                  <a:noFill/>
                </a:ln>
                <a:solidFill>
                  <a:srgbClr val="0000FF"/>
                </a:solidFill>
                <a:effectLst/>
                <a:uLnTx/>
                <a:uFillTx/>
                <a:latin typeface="Arial" pitchFamily="34" charset="0"/>
                <a:ea typeface="+mn-ea"/>
                <a:cs typeface="Arial" pitchFamily="34" charset="0"/>
              </a:rPr>
              <a:t> </a:t>
            </a:r>
            <a:r>
              <a:rPr kumimoji="0" lang="en-US" sz="3200" b="1" i="0" u="none" strike="noStrike" kern="1200" cap="none" spc="0" normalizeH="0" noProof="0" dirty="0" err="1" smtClean="0">
                <a:ln>
                  <a:noFill/>
                </a:ln>
                <a:solidFill>
                  <a:srgbClr val="0000FF"/>
                </a:solidFill>
                <a:effectLst/>
                <a:uLnTx/>
                <a:uFillTx/>
                <a:latin typeface="Arial" pitchFamily="34" charset="0"/>
                <a:ea typeface="+mn-ea"/>
                <a:cs typeface="Arial" pitchFamily="34" charset="0"/>
              </a:rPr>
              <a:t>trang</a:t>
            </a:r>
            <a:r>
              <a:rPr kumimoji="0" lang="en-US" sz="3200" b="1" i="0" u="none" strike="noStrike" kern="1200" cap="none" spc="0" normalizeH="0" noProof="0" dirty="0" smtClean="0">
                <a:ln>
                  <a:noFill/>
                </a:ln>
                <a:solidFill>
                  <a:srgbClr val="0000FF"/>
                </a:solidFill>
                <a:effectLst/>
                <a:uLnTx/>
                <a:uFillTx/>
                <a:latin typeface="Arial" pitchFamily="34" charset="0"/>
                <a:ea typeface="+mn-ea"/>
                <a:cs typeface="Arial" pitchFamily="34" charset="0"/>
              </a:rPr>
              <a:t> 98</a:t>
            </a:r>
            <a:endParaRPr kumimoji="0" lang="en-US" sz="3200" b="1"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p:txBody>
      </p:sp>
      <p:sp>
        <p:nvSpPr>
          <p:cNvPr id="4" name="Rectangle 3"/>
          <p:cNvSpPr/>
          <p:nvPr/>
        </p:nvSpPr>
        <p:spPr>
          <a:xfrm>
            <a:off x="164820" y="1833203"/>
            <a:ext cx="8925730" cy="1692725"/>
          </a:xfrm>
          <a:prstGeom prst="rect">
            <a:avLst/>
          </a:prstGeom>
          <a:solidFill>
            <a:srgbClr val="00FF00"/>
          </a:solidFill>
          <a:ln w="57150">
            <a:solidFill>
              <a:srgbClr val="002060"/>
            </a:solidFill>
          </a:ln>
        </p:spPr>
        <p:style>
          <a:lnRef idx="2">
            <a:schemeClr val="accent4"/>
          </a:lnRef>
          <a:fillRef idx="1">
            <a:schemeClr val="lt1"/>
          </a:fillRef>
          <a:effectRef idx="0">
            <a:schemeClr val="accent4"/>
          </a:effectRef>
          <a:fontRef idx="minor">
            <a:schemeClr val="dk1"/>
          </a:fontRef>
        </p:style>
        <p:txBody>
          <a:bodyPr wrap="none">
            <a:prstTxWarp prst="textChevronInverted">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54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mn-ea"/>
                <a:cs typeface="+mn-cs"/>
              </a:rPr>
              <a:t>BÀI </a:t>
            </a:r>
            <a:r>
              <a:rPr kumimoji="0" lang="en-US" sz="54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Tahoma" panose="020B0604030504040204" pitchFamily="34" charset="0"/>
                <a:cs typeface="Tahoma" panose="020B0604030504040204" pitchFamily="34" charset="0"/>
              </a:rPr>
              <a:t>41</a:t>
            </a:r>
            <a:r>
              <a:rPr kumimoji="0" lang="en-US" sz="54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Franklin Gothic Book"/>
                <a:ea typeface="+mn-ea"/>
                <a:cs typeface="+mn-cs"/>
              </a:rPr>
              <a:t>. </a:t>
            </a:r>
            <a:r>
              <a:rPr kumimoji="0" lang="en-US" sz="54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Tahoma" panose="020B0604030504040204" pitchFamily="34" charset="0"/>
                <a:cs typeface="Tahoma" panose="020B0604030504040204" pitchFamily="34" charset="0"/>
              </a:rPr>
              <a:t>TÌM  </a:t>
            </a:r>
            <a:r>
              <a:rPr kumimoji="0" lang="en-US" sz="54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Tahoma" panose="020B0604030504040204" pitchFamily="34" charset="0"/>
                <a:cs typeface="Tahoma" panose="020B0604030504040204" pitchFamily="34" charset="0"/>
              </a:rPr>
              <a:t>TỈ SỐ PHẦN </a:t>
            </a:r>
            <a:r>
              <a:rPr kumimoji="0" lang="en-US" sz="54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Tahoma" panose="020B0604030504040204" pitchFamily="34" charset="0"/>
                <a:cs typeface="Tahoma" panose="020B0604030504040204" pitchFamily="34" charset="0"/>
              </a:rPr>
              <a:t>TRĂM CỦA</a:t>
            </a:r>
            <a:r>
              <a:rPr kumimoji="0" lang="en-US" sz="5400" b="1" i="0" u="none" strike="noStrike" kern="1200" cap="none" spc="0" normalizeH="0" noProof="0" dirty="0" smtClean="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Tahoma" panose="020B0604030504040204" pitchFamily="34" charset="0"/>
                <a:cs typeface="Tahoma" panose="020B0604030504040204" pitchFamily="34" charset="0"/>
              </a:rPr>
              <a:t> HAI SỐ</a:t>
            </a:r>
            <a:endParaRPr kumimoji="0" lang="en-US" sz="54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5400" b="1" dirty="0" smtClean="0">
                <a:ln w="11430"/>
                <a:solidFill>
                  <a:srgbClr val="FF0000"/>
                </a:solidFill>
                <a:effectLst>
                  <a:outerShdw blurRad="50800" dist="39000" dir="5460000" algn="tl">
                    <a:srgbClr val="000000">
                      <a:alpha val="38000"/>
                    </a:srgbClr>
                  </a:outerShdw>
                </a:effectLst>
                <a:latin typeface="Tahoma" panose="020B0604030504040204" pitchFamily="34" charset="0"/>
                <a:ea typeface="Tahoma" panose="020B0604030504040204" pitchFamily="34" charset="0"/>
                <a:cs typeface="Tahoma" panose="020B0604030504040204" pitchFamily="34" charset="0"/>
              </a:rPr>
              <a:t>TIẾT 2</a:t>
            </a:r>
            <a:endParaRPr kumimoji="0" lang="en-US" sz="54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Franklin Gothic Book"/>
              <a:ea typeface="+mn-ea"/>
              <a:cs typeface="+mn-cs"/>
            </a:endParaRPr>
          </a:p>
        </p:txBody>
      </p:sp>
      <p:sp>
        <p:nvSpPr>
          <p:cNvPr id="50192" name="AutoShape 2" descr="Vẽ tranh an toàn giao thông đơn giản và ý nghĩa nhất"/>
          <p:cNvSpPr>
            <a:spLocks noChangeAspect="1" noChangeArrowheads="1"/>
          </p:cNvSpPr>
          <p:nvPr/>
        </p:nvSpPr>
        <p:spPr bwMode="auto">
          <a:xfrm>
            <a:off x="155575" y="-144461"/>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pitchFamily="34" charset="0"/>
              <a:ea typeface="+mn-ea"/>
              <a:cs typeface="Arial" pitchFamily="34" charset="0"/>
            </a:endParaRPr>
          </a:p>
        </p:txBody>
      </p:sp>
      <p:sp>
        <p:nvSpPr>
          <p:cNvPr id="50194" name="AutoShape 2" descr="BÁC HỒ VỚI THIẾU NHI - KHU DI TÍCH KIM LIÊN"/>
          <p:cNvSpPr>
            <a:spLocks noChangeAspect="1" noChangeArrowheads="1"/>
          </p:cNvSpPr>
          <p:nvPr/>
        </p:nvSpPr>
        <p:spPr bwMode="auto">
          <a:xfrm>
            <a:off x="307975" y="793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50195" name="AutoShape 5" descr="Xúc động với chùm hình ảnh Bác Hồ với thiếu nhi đẹp nhất"/>
          <p:cNvSpPr>
            <a:spLocks noChangeAspect="1" noChangeArrowheads="1"/>
          </p:cNvSpPr>
          <p:nvPr/>
        </p:nvSpPr>
        <p:spPr bwMode="auto">
          <a:xfrm>
            <a:off x="460375" y="16033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50196" name="AutoShape 9" descr="Hình ảnh màu hiếm về Chủ tịch Hồ Chí Minh (Phần 2)"/>
          <p:cNvSpPr>
            <a:spLocks noChangeAspect="1" noChangeArrowheads="1"/>
          </p:cNvSpPr>
          <p:nvPr/>
        </p:nvSpPr>
        <p:spPr bwMode="auto">
          <a:xfrm>
            <a:off x="612775" y="31273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 name="AutoShape 2" descr="Đọc truyện Trạng Quỳnh mang lại ý nghĩa cuộc sống"/>
          <p:cNvSpPr>
            <a:spLocks noChangeAspect="1" noChangeArrowheads="1"/>
          </p:cNvSpPr>
          <p:nvPr/>
        </p:nvSpPr>
        <p:spPr bwMode="auto">
          <a:xfrm>
            <a:off x="765175" y="4656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25"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5164" y="4496289"/>
            <a:ext cx="2075386" cy="231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5">
            <a:extLst>
              <a:ext uri="{FF2B5EF4-FFF2-40B4-BE49-F238E27FC236}">
                <a16:creationId xmlns:a16="http://schemas.microsoft.com/office/drawing/2014/main" id="{374EF133-D51B-467E-A006-71789801CD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4330769"/>
            <a:ext cx="1979510" cy="2478088"/>
          </a:xfrm>
          <a:prstGeom prst="rect">
            <a:avLst/>
          </a:prstGeom>
        </p:spPr>
      </p:pic>
      <p:sp>
        <p:nvSpPr>
          <p:cNvPr id="28"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3" name="AutoShape 2" descr="Top 5 rừng nguyên sinh mang vẻ đẹp “ủy mị” ở Việt Nam | Edu2Review"/>
          <p:cNvSpPr>
            <a:spLocks noChangeAspect="1" noChangeArrowheads="1"/>
          </p:cNvSpPr>
          <p:nvPr/>
        </p:nvSpPr>
        <p:spPr bwMode="auto">
          <a:xfrm>
            <a:off x="116681" y="-144461"/>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pic>
        <p:nvPicPr>
          <p:cNvPr id="27" name="Picture 26">
            <a:extLst>
              <a:ext uri="{FF2B5EF4-FFF2-40B4-BE49-F238E27FC236}">
                <a16:creationId xmlns:a16="http://schemas.microsoft.com/office/drawing/2014/main" id="{6ACFE3F5-612E-402F-B890-0C436E55E4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575" y="-29668"/>
            <a:ext cx="2968768" cy="1600200"/>
          </a:xfrm>
          <a:prstGeom prst="rect">
            <a:avLst/>
          </a:prstGeom>
        </p:spPr>
      </p:pic>
      <p:grpSp>
        <p:nvGrpSpPr>
          <p:cNvPr id="30" name="Group 18">
            <a:extLst>
              <a:ext uri="{FF2B5EF4-FFF2-40B4-BE49-F238E27FC236}">
                <a16:creationId xmlns:a16="http://schemas.microsoft.com/office/drawing/2014/main" id="{7FF1C862-BB4C-4A7C-BFC7-37FB9B24675A}"/>
              </a:ext>
            </a:extLst>
          </p:cNvPr>
          <p:cNvGrpSpPr>
            <a:grpSpLocks/>
          </p:cNvGrpSpPr>
          <p:nvPr/>
        </p:nvGrpSpPr>
        <p:grpSpPr bwMode="auto">
          <a:xfrm>
            <a:off x="5784995" y="103256"/>
            <a:ext cx="3119531" cy="1243560"/>
            <a:chOff x="5225" y="9335"/>
            <a:chExt cx="2520" cy="1750"/>
          </a:xfrm>
        </p:grpSpPr>
        <p:sp>
          <p:nvSpPr>
            <p:cNvPr id="31" name="AutoShape 27" descr="2">
              <a:extLst>
                <a:ext uri="{FF2B5EF4-FFF2-40B4-BE49-F238E27FC236}">
                  <a16:creationId xmlns:a16="http://schemas.microsoft.com/office/drawing/2014/main" id="{DA9209D9-5291-42CD-88B7-15F2F31D3E98}"/>
                </a:ext>
              </a:extLst>
            </p:cNvPr>
            <p:cNvSpPr>
              <a:spLocks noChangeArrowheads="1"/>
            </p:cNvSpPr>
            <p:nvPr/>
          </p:nvSpPr>
          <p:spPr bwMode="auto">
            <a:xfrm>
              <a:off x="5225" y="10186"/>
              <a:ext cx="2520" cy="899"/>
            </a:xfrm>
            <a:prstGeom prst="wave">
              <a:avLst>
                <a:gd name="adj1" fmla="val 20644"/>
                <a:gd name="adj2" fmla="val 0"/>
              </a:avLst>
            </a:prstGeom>
            <a:blipFill dpi="0" rotWithShape="0">
              <a:blip r:embed="rId6"/>
              <a:srcRect/>
              <a:stretch>
                <a:fillRect/>
              </a:stretch>
            </a:blipFill>
            <a:ln>
              <a:noFill/>
            </a:ln>
            <a:effectLst>
              <a:outerShdw dist="107763" dir="2700000" algn="ctr" rotWithShape="0">
                <a:srgbClr val="C0C0C0"/>
              </a:outerShdw>
            </a:effectLst>
          </p:spPr>
          <p:txBody>
            <a:bodyPr lIns="91435" tIns="45718" rIns="91435" bIns="4571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Arial" charset="0"/>
              </a:endParaRPr>
            </a:p>
          </p:txBody>
        </p:sp>
        <p:pic>
          <p:nvPicPr>
            <p:cNvPr id="32" name="Picture 26" descr="cosmoS">
              <a:extLst>
                <a:ext uri="{FF2B5EF4-FFF2-40B4-BE49-F238E27FC236}">
                  <a16:creationId xmlns:a16="http://schemas.microsoft.com/office/drawing/2014/main" id="{0A4D7A24-DD45-49FA-845A-6996EECFC4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5" descr="BOOK2">
              <a:extLst>
                <a:ext uri="{FF2B5EF4-FFF2-40B4-BE49-F238E27FC236}">
                  <a16:creationId xmlns:a16="http://schemas.microsoft.com/office/drawing/2014/main" id="{41D6ADC8-76F4-4AF1-BC0E-5A801651D63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4" descr="BOOK1">
              <a:extLst>
                <a:ext uri="{FF2B5EF4-FFF2-40B4-BE49-F238E27FC236}">
                  <a16:creationId xmlns:a16="http://schemas.microsoft.com/office/drawing/2014/main" id="{EDDF5F0E-AB6A-4A7B-861B-7AC637B658D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3" descr="QUILLPEN">
              <a:extLst>
                <a:ext uri="{FF2B5EF4-FFF2-40B4-BE49-F238E27FC236}">
                  <a16:creationId xmlns:a16="http://schemas.microsoft.com/office/drawing/2014/main" id="{B64D58F8-6E3B-44CD-A527-8758A1BCA53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22">
              <a:extLst>
                <a:ext uri="{FF2B5EF4-FFF2-40B4-BE49-F238E27FC236}">
                  <a16:creationId xmlns:a16="http://schemas.microsoft.com/office/drawing/2014/main" id="{00BB12FB-65C2-48C3-BC03-8DB605B9E974}"/>
                </a:ext>
              </a:extLst>
            </p:cNvPr>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VnBangkok"/>
                  <a:ea typeface="+mn-ea"/>
                  <a:cs typeface="Times New Roman" pitchFamily="18" charset="0"/>
                </a:rPr>
                <a:t> </a:t>
              </a:r>
              <a:endParaRPr kumimoji="0" lang="en-US" altLang="en-US" sz="48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
          <p:nvSpPr>
            <p:cNvPr id="37" name="Text Box 21">
              <a:extLst>
                <a:ext uri="{FF2B5EF4-FFF2-40B4-BE49-F238E27FC236}">
                  <a16:creationId xmlns:a16="http://schemas.microsoft.com/office/drawing/2014/main" id="{43CAB956-A1E1-451B-9014-D14A1D8CA576}"/>
                </a:ext>
              </a:extLst>
            </p:cNvPr>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8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39" name="WordArt 20">
              <a:extLst>
                <a:ext uri="{FF2B5EF4-FFF2-40B4-BE49-F238E27FC236}">
                  <a16:creationId xmlns:a16="http://schemas.microsoft.com/office/drawing/2014/main" id="{148D6A42-D6F9-4BE4-A351-495B57DFD50A}"/>
                </a:ext>
              </a:extLst>
            </p:cNvPr>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0" cap="none" spc="0" normalizeH="0" baseline="0" noProof="0">
                  <a:ln>
                    <a:noFill/>
                  </a:ln>
                  <a:solidFill>
                    <a:srgbClr val="FFFFFF"/>
                  </a:solidFill>
                  <a:effectLst/>
                  <a:uLnTx/>
                  <a:uFillTx/>
                  <a:latin typeface="VNbritannic"/>
                  <a:ea typeface="+mn-ea"/>
                  <a:cs typeface="+mn-cs"/>
                </a:rPr>
                <a:t>NÀM </a:t>
              </a:r>
            </a:p>
          </p:txBody>
        </p:sp>
        <p:sp>
          <p:nvSpPr>
            <p:cNvPr id="40" name="Text Box 19">
              <a:extLst>
                <a:ext uri="{FF2B5EF4-FFF2-40B4-BE49-F238E27FC236}">
                  <a16:creationId xmlns:a16="http://schemas.microsoft.com/office/drawing/2014/main" id="{DED76DBB-B266-452F-A13A-6335E68D98DF}"/>
                </a:ext>
              </a:extLst>
            </p:cNvPr>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8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grpSp>
    </p:spTree>
    <p:extLst>
      <p:ext uri="{BB962C8B-B14F-4D97-AF65-F5344CB8AC3E}">
        <p14:creationId xmlns:p14="http://schemas.microsoft.com/office/powerpoint/2010/main" val="27213581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2" presetClass="entr" presetSubtype="8" fill="hold" nodeType="withEffect">
                                  <p:stCondLst>
                                    <p:cond delay="0"/>
                                  </p:stCondLst>
                                  <p:childTnLst>
                                    <p:set>
                                      <p:cBhvr>
                                        <p:cTn id="8" dur="1" fill="hold">
                                          <p:stCondLst>
                                            <p:cond delay="0"/>
                                          </p:stCondLst>
                                        </p:cTn>
                                        <p:tgtEl>
                                          <p:spTgt spid="26"/>
                                        </p:tgtEl>
                                        <p:attrNameLst>
                                          <p:attrName>style.visibility</p:attrName>
                                        </p:attrNameLst>
                                      </p:cBhvr>
                                      <p:to>
                                        <p:strVal val="visible"/>
                                      </p:to>
                                    </p:set>
                                    <p:anim calcmode="lin" valueType="num">
                                      <p:cBhvr additive="base">
                                        <p:cTn id="9" dur="500" fill="hold"/>
                                        <p:tgtEl>
                                          <p:spTgt spid="26"/>
                                        </p:tgtEl>
                                        <p:attrNameLst>
                                          <p:attrName>ppt_x</p:attrName>
                                        </p:attrNameLst>
                                      </p:cBhvr>
                                      <p:tavLst>
                                        <p:tav tm="0">
                                          <p:val>
                                            <p:strVal val="0-#ppt_w/2"/>
                                          </p:val>
                                        </p:tav>
                                        <p:tav tm="100000">
                                          <p:val>
                                            <p:strVal val="#ppt_x"/>
                                          </p:val>
                                        </p:tav>
                                      </p:tavLst>
                                    </p:anim>
                                    <p:anim calcmode="lin" valueType="num">
                                      <p:cBhvr additive="base">
                                        <p:cTn id="10" dur="500" fill="hold"/>
                                        <p:tgtEl>
                                          <p:spTgt spid="26"/>
                                        </p:tgtEl>
                                        <p:attrNameLst>
                                          <p:attrName>ppt_y</p:attrName>
                                        </p:attrNameLst>
                                      </p:cBhvr>
                                      <p:tavLst>
                                        <p:tav tm="0">
                                          <p:val>
                                            <p:strVal val="#ppt_y"/>
                                          </p:val>
                                        </p:tav>
                                        <p:tav tm="100000">
                                          <p:val>
                                            <p:strVal val="#ppt_y"/>
                                          </p:val>
                                        </p:tav>
                                      </p:tavLst>
                                    </p:anim>
                                  </p:childTnLst>
                                </p:cTn>
                              </p:par>
                              <p:par>
                                <p:cTn id="11" presetID="6" presetClass="entr" presetSubtype="16"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circle(in)">
                                      <p:cBhvr>
                                        <p:cTn id="13"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3">
            <a:extLst>
              <a:ext uri="{FF2B5EF4-FFF2-40B4-BE49-F238E27FC236}">
                <a16:creationId xmlns:a16="http://schemas.microsoft.com/office/drawing/2014/main" id="{87DA39B1-F66A-4409-B8F3-8BD24D0E2946}"/>
              </a:ext>
            </a:extLst>
          </p:cNvPr>
          <p:cNvSpPr/>
          <p:nvPr/>
        </p:nvSpPr>
        <p:spPr>
          <a:xfrm>
            <a:off x="1272209" y="237832"/>
            <a:ext cx="6957391" cy="994619"/>
          </a:xfrm>
          <a:prstGeom prst="ribbon2">
            <a:avLst>
              <a:gd name="adj1" fmla="val 16667"/>
              <a:gd name="adj2" fmla="val 51487"/>
            </a:avLst>
          </a:prstGeom>
          <a:solidFill>
            <a:srgbClr val="0000FF"/>
          </a:solidFill>
          <a:ln w="57150" cap="flat" cmpd="sng" algn="ctr">
            <a:solidFill>
              <a:srgbClr val="FF0000"/>
            </a:solidFill>
            <a:prstDash val="solid"/>
          </a:ln>
          <a:effectLst/>
        </p:spPr>
        <p:txBody>
          <a:bodyPr rtlCol="0" anchor="ct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vi-VN" sz="54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GHI NHỚ</a:t>
            </a:r>
            <a:endParaRPr kumimoji="0" lang="en-US" sz="54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orizontal Scroll 5">
            <a:extLst>
              <a:ext uri="{FF2B5EF4-FFF2-40B4-BE49-F238E27FC236}">
                <a16:creationId xmlns:a16="http://schemas.microsoft.com/office/drawing/2014/main" id="{F0F7C02B-AB1A-4387-B75F-CD8D8069F8C7}"/>
              </a:ext>
            </a:extLst>
          </p:cNvPr>
          <p:cNvSpPr/>
          <p:nvPr/>
        </p:nvSpPr>
        <p:spPr>
          <a:xfrm>
            <a:off x="119271" y="1452820"/>
            <a:ext cx="8872329" cy="5361348"/>
          </a:xfrm>
          <a:prstGeom prst="horizontalScroll">
            <a:avLst>
              <a:gd name="adj" fmla="val 9590"/>
            </a:avLst>
          </a:prstGeom>
          <a:solidFill>
            <a:srgbClr val="FFC000"/>
          </a:solidFill>
          <a:ln w="55000" cap="flat" cmpd="thickThin" algn="ctr">
            <a:solidFill>
              <a:srgbClr val="002060"/>
            </a:solidFill>
            <a:prstDash val="solid"/>
          </a:ln>
          <a:effectLst/>
        </p:spPr>
        <p:txBody>
          <a:bodyPr lIns="91055" tIns="45521" rIns="91055" bIns="45521" anchor="ctr"/>
          <a:lstStyle/>
          <a:p>
            <a:pPr algn="just">
              <a:spcBef>
                <a:spcPct val="50000"/>
              </a:spcBef>
            </a:pP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p>
          <a:p>
            <a:pPr algn="just">
              <a:spcBef>
                <a:spcPct val="50000"/>
              </a:spcBef>
            </a:pPr>
            <a:endParaRPr lang="en-US" altLang="en-US" sz="3600" b="1" dirty="0">
              <a:solidFill>
                <a:srgbClr val="7030A0"/>
              </a:solidFill>
              <a:latin typeface="Times New Roman" panose="02020603050405020304" pitchFamily="18" charset="0"/>
              <a:cs typeface="Times New Roman" panose="02020603050405020304" pitchFamily="18" charset="0"/>
            </a:endParaRPr>
          </a:p>
          <a:p>
            <a:r>
              <a:rPr lang="vi-VN" sz="3600" b="1" dirty="0" smtClean="0">
                <a:latin typeface="+mj-lt"/>
              </a:rPr>
              <a:t>Muốn </a:t>
            </a:r>
            <a:r>
              <a:rPr lang="vi-VN" sz="3600" b="1" dirty="0">
                <a:latin typeface="+mj-lt"/>
              </a:rPr>
              <a:t>tìm tỉ số phần trăm của hai số a và b</a:t>
            </a:r>
            <a:r>
              <a:rPr lang="en-US" sz="3600" b="1" dirty="0">
                <a:latin typeface="+mj-lt"/>
              </a:rPr>
              <a:t>,</a:t>
            </a:r>
            <a:r>
              <a:rPr lang="vi-VN" sz="3600" b="1" dirty="0">
                <a:latin typeface="+mj-lt"/>
              </a:rPr>
              <a:t> ta làm như sau: </a:t>
            </a:r>
            <a:endParaRPr lang="en-US" sz="3600" b="1" dirty="0">
              <a:latin typeface="+mj-lt"/>
            </a:endParaRPr>
          </a:p>
          <a:p>
            <a:r>
              <a:rPr lang="vi-VN" sz="3600" b="1" dirty="0">
                <a:latin typeface="+mj-lt"/>
              </a:rPr>
              <a:t>- Tìm thương của a và b. </a:t>
            </a:r>
            <a:endParaRPr lang="en-US" sz="3600" b="1" dirty="0">
              <a:latin typeface="+mj-lt"/>
            </a:endParaRPr>
          </a:p>
          <a:p>
            <a:r>
              <a:rPr lang="vi-VN" sz="3600" b="1" dirty="0">
                <a:latin typeface="+mj-lt"/>
              </a:rPr>
              <a:t>- Nhân thương đó với 100 và viết thêm kí hiệu % vào bên phải tích tìm được.</a:t>
            </a:r>
            <a:endParaRPr lang="en-US" sz="3600" b="1" dirty="0">
              <a:latin typeface="+mj-lt"/>
            </a:endParaRPr>
          </a:p>
          <a:p>
            <a:pPr algn="just">
              <a:spcBef>
                <a:spcPct val="50000"/>
              </a:spcBef>
            </a:pPr>
            <a:endParaRPr lang="en-US" altLang="en-US" sz="3600" b="1" dirty="0">
              <a:solidFill>
                <a:srgbClr val="0000FF"/>
              </a:solidFill>
            </a:endParaRPr>
          </a:p>
          <a:p>
            <a:pPr algn="just">
              <a:spcBef>
                <a:spcPct val="50000"/>
              </a:spcBef>
            </a:pPr>
            <a:endParaRPr lang="en-US" altLang="en-US" sz="3600" b="1" dirty="0">
              <a:solidFill>
                <a:srgbClr val="0000FF"/>
              </a:solidFill>
            </a:endParaRPr>
          </a:p>
        </p:txBody>
      </p:sp>
      <p:sp>
        <p:nvSpPr>
          <p:cNvPr id="4" name="Rectangle 4">
            <a:extLst>
              <a:ext uri="{FF2B5EF4-FFF2-40B4-BE49-F238E27FC236}">
                <a16:creationId xmlns:a16="http://schemas.microsoft.com/office/drawing/2014/main" id="{00D51A9E-006B-4447-AAA5-C5108C37569B}"/>
              </a:ext>
            </a:extLst>
          </p:cNvPr>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83181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inhnen_9"/>
          <p:cNvPicPr>
            <a:picLocks noChangeAspect="1" noChangeArrowheads="1"/>
          </p:cNvPicPr>
          <p:nvPr/>
        </p:nvPicPr>
        <p:blipFill>
          <a:blip r:embed="rId2"/>
          <a:srcRect/>
          <a:stretch>
            <a:fillRect/>
          </a:stretch>
        </p:blipFill>
        <p:spPr bwMode="auto">
          <a:xfrm>
            <a:off x="-152399" y="-17249"/>
            <a:ext cx="9753600" cy="6853237"/>
          </a:xfrm>
          <a:prstGeom prst="rect">
            <a:avLst/>
          </a:prstGeom>
          <a:noFill/>
          <a:ln w="9525">
            <a:noFill/>
            <a:miter lim="800000"/>
            <a:headEnd/>
            <a:tailEnd/>
          </a:ln>
        </p:spPr>
      </p:pic>
      <p:sp>
        <p:nvSpPr>
          <p:cNvPr id="5" name="WordArt 8"/>
          <p:cNvSpPr>
            <a:spLocks noChangeArrowheads="1" noChangeShapeType="1" noTextEdit="1"/>
          </p:cNvSpPr>
          <p:nvPr/>
        </p:nvSpPr>
        <p:spPr bwMode="auto">
          <a:xfrm>
            <a:off x="315218" y="729998"/>
            <a:ext cx="8057033" cy="5374296"/>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smtClean="0">
                <a:ln w="9525">
                  <a:round/>
                  <a:headEnd/>
                  <a:tailEnd/>
                </a:ln>
                <a:solidFill>
                  <a:srgbClr val="0000FF"/>
                </a:solidFill>
                <a:effectLst/>
                <a:uLnTx/>
                <a:uFillTx/>
                <a:latin typeface="Times New Roman"/>
                <a:ea typeface="+mn-ea"/>
                <a:cs typeface="Times New Roman"/>
              </a:rPr>
              <a:t>LUYỆN</a:t>
            </a:r>
            <a:r>
              <a:rPr kumimoji="0" lang="en-US" sz="3600" b="1" i="0" u="none" strike="noStrike" kern="10" cap="none" spc="0" normalizeH="0" noProof="0" dirty="0" smtClean="0">
                <a:ln w="9525">
                  <a:round/>
                  <a:headEnd/>
                  <a:tailEnd/>
                </a:ln>
                <a:solidFill>
                  <a:srgbClr val="0000FF"/>
                </a:solidFill>
                <a:effectLst/>
                <a:uLnTx/>
                <a:uFillTx/>
                <a:latin typeface="Times New Roman"/>
                <a:ea typeface="+mn-ea"/>
                <a:cs typeface="Times New Roman"/>
              </a:rPr>
              <a:t> TẬP, </a:t>
            </a:r>
            <a:r>
              <a:rPr kumimoji="0" lang="en-US" sz="3600" b="1" i="0" u="none" strike="noStrike" kern="10" cap="none" spc="0" normalizeH="0" baseline="0" noProof="0" dirty="0" smtClean="0">
                <a:ln w="9525">
                  <a:round/>
                  <a:headEnd/>
                  <a:tailEnd/>
                </a:ln>
                <a:solidFill>
                  <a:srgbClr val="0000FF"/>
                </a:solidFill>
                <a:effectLst/>
                <a:uLnTx/>
                <a:uFillTx/>
                <a:latin typeface="Times New Roman"/>
                <a:ea typeface="+mn-ea"/>
                <a:cs typeface="Times New Roman"/>
              </a:rPr>
              <a:t>THỰC </a:t>
            </a:r>
            <a:r>
              <a:rPr kumimoji="0" lang="en-US" sz="3600" b="1" i="0" u="none" strike="noStrike" kern="10" cap="none" spc="0" normalizeH="0" baseline="0" noProof="0" dirty="0">
                <a:ln w="9525">
                  <a:round/>
                  <a:headEnd/>
                  <a:tailEnd/>
                </a:ln>
                <a:solidFill>
                  <a:srgbClr val="0000FF"/>
                </a:solidFill>
                <a:effectLst/>
                <a:uLnTx/>
                <a:uFillTx/>
                <a:latin typeface="Times New Roman"/>
                <a:ea typeface="+mn-ea"/>
                <a:cs typeface="Times New Roman"/>
              </a:rPr>
              <a:t>HÀNH</a:t>
            </a:r>
          </a:p>
        </p:txBody>
      </p:sp>
      <p:sp>
        <p:nvSpPr>
          <p:cNvPr id="7" name="Rectangle 6"/>
          <p:cNvSpPr>
            <a:spLocks noChangeArrowheads="1"/>
          </p:cNvSpPr>
          <p:nvPr/>
        </p:nvSpPr>
        <p:spPr bwMode="auto">
          <a:xfrm>
            <a:off x="-152399" y="17463"/>
            <a:ext cx="9640956"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9" name="Picture 8">
            <a:extLst>
              <a:ext uri="{FF2B5EF4-FFF2-40B4-BE49-F238E27FC236}">
                <a16:creationId xmlns:a16="http://schemas.microsoft.com/office/drawing/2014/main" id="{DA8F6E31-8323-459D-A603-BE74EACE7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913" y="566572"/>
            <a:ext cx="1275891" cy="1994540"/>
          </a:xfrm>
          <a:prstGeom prst="rect">
            <a:avLst/>
          </a:prstGeom>
        </p:spPr>
      </p:pic>
      <p:pic>
        <p:nvPicPr>
          <p:cNvPr id="10" name="Picture 11" descr="Floral">
            <a:hlinkClick r:id="" action="ppaction://noaction"/>
            <a:extLst>
              <a:ext uri="{FF2B5EF4-FFF2-40B4-BE49-F238E27FC236}">
                <a16:creationId xmlns:a16="http://schemas.microsoft.com/office/drawing/2014/main" id="{BA8D9F0E-D50B-4EC4-A914-9DEA9FD0F02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25115" y="275416"/>
            <a:ext cx="1766802" cy="160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3B7763D-0188-4BC7-B719-5CED917783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3795" y="4684531"/>
            <a:ext cx="2693641" cy="1370886"/>
          </a:xfrm>
          <a:prstGeom prst="rect">
            <a:avLst/>
          </a:prstGeom>
        </p:spPr>
      </p:pic>
      <p:pic>
        <p:nvPicPr>
          <p:cNvPr id="12" name="Picture 6" descr="Dove-02-june">
            <a:extLst>
              <a:ext uri="{FF2B5EF4-FFF2-40B4-BE49-F238E27FC236}">
                <a16:creationId xmlns:a16="http://schemas.microsoft.com/office/drawing/2014/main" id="{AD05A2C2-5725-41D0-81DB-84CFED9D64F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57777">
            <a:off x="2762937" y="629130"/>
            <a:ext cx="1703999" cy="90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Dove-02-june">
            <a:extLst>
              <a:ext uri="{FF2B5EF4-FFF2-40B4-BE49-F238E27FC236}">
                <a16:creationId xmlns:a16="http://schemas.microsoft.com/office/drawing/2014/main" id="{23CB7168-B27B-4DFA-BDE7-CCA8269D5FC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57777">
            <a:off x="4086224" y="602549"/>
            <a:ext cx="1276350" cy="70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5" descr="tamtay11">
            <a:extLst>
              <a:ext uri="{FF2B5EF4-FFF2-40B4-BE49-F238E27FC236}">
                <a16:creationId xmlns:a16="http://schemas.microsoft.com/office/drawing/2014/main" id="{F4A78A05-8801-42F8-9968-A7F552F19B6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118" y="5553944"/>
            <a:ext cx="1605719" cy="1370885"/>
          </a:xfrm>
          <a:prstGeom prst="rect">
            <a:avLst/>
          </a:prstGeom>
          <a:noFill/>
          <a:ln>
            <a:noFill/>
          </a:ln>
        </p:spPr>
      </p:pic>
      <p:pic>
        <p:nvPicPr>
          <p:cNvPr id="15" name="Picture 135" descr="tamtay11">
            <a:extLst>
              <a:ext uri="{FF2B5EF4-FFF2-40B4-BE49-F238E27FC236}">
                <a16:creationId xmlns:a16="http://schemas.microsoft.com/office/drawing/2014/main" id="{264CC97C-77B3-48B6-A310-3F775E57E9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4034" y="2387543"/>
            <a:ext cx="1203077" cy="1117657"/>
          </a:xfrm>
          <a:prstGeom prst="rect">
            <a:avLst/>
          </a:prstGeom>
          <a:noFill/>
          <a:ln>
            <a:noFill/>
          </a:ln>
        </p:spPr>
      </p:pic>
      <p:pic>
        <p:nvPicPr>
          <p:cNvPr id="16" name="Picture 17" descr="rose19">
            <a:extLst>
              <a:ext uri="{FF2B5EF4-FFF2-40B4-BE49-F238E27FC236}">
                <a16:creationId xmlns:a16="http://schemas.microsoft.com/office/drawing/2014/main" id="{3DC0FC50-80A7-4FF3-9937-F3B48661B65D}"/>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035769" y="5418852"/>
            <a:ext cx="1355610" cy="137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rose19">
            <a:extLst>
              <a:ext uri="{FF2B5EF4-FFF2-40B4-BE49-F238E27FC236}">
                <a16:creationId xmlns:a16="http://schemas.microsoft.com/office/drawing/2014/main" id="{585EDDC5-BB6B-4679-B626-4073E55E3AC4}"/>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91115" y="4428910"/>
            <a:ext cx="1355610" cy="137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rose19">
            <a:extLst>
              <a:ext uri="{FF2B5EF4-FFF2-40B4-BE49-F238E27FC236}">
                <a16:creationId xmlns:a16="http://schemas.microsoft.com/office/drawing/2014/main" id="{BCF7231D-0AC0-4167-AFAE-4CE1AE3BFA2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409025" y="5407037"/>
            <a:ext cx="1355610" cy="137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52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par>
                                <p:cTn id="7" presetID="6" presetClass="entr" presetSubtype="16"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circle(in)">
                                      <p:cBhvr>
                                        <p:cTn id="9" dur="2000"/>
                                        <p:tgtEl>
                                          <p:spTgt spid="11"/>
                                        </p:tgtEl>
                                      </p:cBhvr>
                                    </p:animEffect>
                                  </p:childTnLst>
                                </p:cTn>
                              </p:par>
                              <p:par>
                                <p:cTn id="10" presetID="0" presetClass="path" presetSubtype="0" accel="50000" decel="50000" fill="hold" nodeType="withEffect">
                                  <p:stCondLst>
                                    <p:cond delay="0"/>
                                  </p:stCondLst>
                                  <p:childTnLst>
                                    <p:animMotion origin="layout" path="M 0.00555 -0.0294 C 0.00382 -0.02917 0.00225 -0.02871 0.00208 -0.02524 C 0.00191 -0.02176 0.00486 -0.01227 0.00451 -0.00811 C 0.00416 -0.00394 0.00208 -0.00209 3.05556E-6 4.44444E-6 " pathEditMode="relative" rAng="0" ptsTypes="AAAA">
                                      <p:cBhvr>
                                        <p:cTn id="11" dur="3000" fill="hold"/>
                                        <p:tgtEl>
                                          <p:spTgt spid="12"/>
                                        </p:tgtEl>
                                        <p:attrNameLst>
                                          <p:attrName>ppt_x</p:attrName>
                                          <p:attrName>ppt_y</p:attrName>
                                        </p:attrNameLst>
                                      </p:cBhvr>
                                      <p:rCtr x="-278" y="1458"/>
                                    </p:animMotion>
                                  </p:childTnLst>
                                </p:cTn>
                              </p:par>
                              <p:par>
                                <p:cTn id="12" presetID="0" presetClass="path" presetSubtype="0" accel="50000" decel="50000" fill="hold" nodeType="withEffect">
                                  <p:stCondLst>
                                    <p:cond delay="0"/>
                                  </p:stCondLst>
                                  <p:childTnLst>
                                    <p:animMotion origin="layout" path="M -0.00503 -0.01829 C -0.00364 -0.01829 -0.00226 -0.01806 -0.00208 -0.01574 C -0.00191 -0.01343 -0.00469 -0.00764 -0.00434 -0.00509 C -0.00399 -0.00255 -0.00208 -0.00139 -1.38889E-6 1.11111E-6 " pathEditMode="relative" rAng="0" ptsTypes="AAAA">
                                      <p:cBhvr>
                                        <p:cTn id="13" dur="3000" fill="hold"/>
                                        <p:tgtEl>
                                          <p:spTgt spid="13"/>
                                        </p:tgtEl>
                                        <p:attrNameLst>
                                          <p:attrName>ppt_x</p:attrName>
                                          <p:attrName>ppt_y</p:attrName>
                                        </p:attrNameLst>
                                      </p:cBhvr>
                                      <p:rCtr x="243" y="903"/>
                                    </p:animMotion>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nodeType="clickEffect">
                                  <p:stCondLst>
                                    <p:cond delay="0"/>
                                  </p:stCondLst>
                                  <p:childTnLst>
                                    <p:animEffect transition="out" filter="circle(out)">
                                      <p:cBhvr>
                                        <p:cTn id="17" dur="2000"/>
                                        <p:tgtEl>
                                          <p:spTgt spid="14"/>
                                        </p:tgtEl>
                                      </p:cBhvr>
                                    </p:animEffect>
                                    <p:set>
                                      <p:cBhvr>
                                        <p:cTn id="18" dur="1" fill="hold">
                                          <p:stCondLst>
                                            <p:cond delay="19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nodeType="clickEffect">
                                  <p:stCondLst>
                                    <p:cond delay="0"/>
                                  </p:stCondLst>
                                  <p:childTnLst>
                                    <p:animEffect transition="out" filter="circle(out)">
                                      <p:cBhvr>
                                        <p:cTn id="22" dur="2000"/>
                                        <p:tgtEl>
                                          <p:spTgt spid="15"/>
                                        </p:tgtEl>
                                      </p:cBhvr>
                                    </p:animEffect>
                                    <p:set>
                                      <p:cBhvr>
                                        <p:cTn id="23"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3964"/>
            <a:ext cx="9144000" cy="1569660"/>
          </a:xfrm>
          <a:prstGeom prst="rect">
            <a:avLst/>
          </a:prstGeom>
          <a:solidFill>
            <a:srgbClr val="FFFF00"/>
          </a:solidFill>
        </p:spPr>
        <p:txBody>
          <a:bodyPr wrap="square">
            <a:spAutoFit/>
          </a:bodyPr>
          <a:lstStyle/>
          <a:p>
            <a:pPr algn="just"/>
            <a:r>
              <a:rPr lang="vi-VN" sz="3200" b="1" dirty="0">
                <a:latin typeface="+mj-lt"/>
              </a:rPr>
              <a:t>Bài </a:t>
            </a:r>
            <a:r>
              <a:rPr lang="en-US" sz="3200" b="1" dirty="0" smtClean="0">
                <a:latin typeface="+mj-lt"/>
              </a:rPr>
              <a:t>3</a:t>
            </a:r>
            <a:r>
              <a:rPr lang="vi-VN" sz="3200" b="1" dirty="0" smtClean="0">
                <a:latin typeface="+mj-lt"/>
              </a:rPr>
              <a:t>: </a:t>
            </a:r>
            <a:r>
              <a:rPr lang="vi-VN" sz="3200" b="1" dirty="0">
                <a:latin typeface="+mj-lt"/>
              </a:rPr>
              <a:t>Một </a:t>
            </a:r>
            <a:r>
              <a:rPr lang="en-US" sz="3200" b="1" dirty="0" err="1" smtClean="0">
                <a:latin typeface="+mj-lt"/>
              </a:rPr>
              <a:t>xe</a:t>
            </a:r>
            <a:r>
              <a:rPr lang="en-US" sz="3200" b="1" dirty="0" smtClean="0">
                <a:latin typeface="+mj-lt"/>
              </a:rPr>
              <a:t> </a:t>
            </a:r>
            <a:r>
              <a:rPr lang="en-US" sz="3200" b="1" dirty="0" err="1" smtClean="0">
                <a:latin typeface="+mj-lt"/>
              </a:rPr>
              <a:t>buýt</a:t>
            </a:r>
            <a:r>
              <a:rPr lang="en-US" sz="3200" b="1" dirty="0" smtClean="0">
                <a:latin typeface="+mj-lt"/>
              </a:rPr>
              <a:t> </a:t>
            </a:r>
            <a:r>
              <a:rPr lang="en-US" sz="3200" b="1" dirty="0" err="1" smtClean="0">
                <a:latin typeface="+mj-lt"/>
              </a:rPr>
              <a:t>theo</a:t>
            </a:r>
            <a:r>
              <a:rPr lang="en-US" sz="3200" b="1" dirty="0" smtClean="0">
                <a:latin typeface="+mj-lt"/>
              </a:rPr>
              <a:t> t</a:t>
            </a:r>
            <a:r>
              <a:rPr lang="vi-VN" sz="3200" b="1" dirty="0" smtClean="0">
                <a:latin typeface="+mj-lt"/>
              </a:rPr>
              <a:t>hiết </a:t>
            </a:r>
            <a:r>
              <a:rPr lang="vi-VN" sz="3200" b="1" dirty="0">
                <a:latin typeface="+mj-lt"/>
              </a:rPr>
              <a:t>kế chở được 45 người</a:t>
            </a:r>
            <a:r>
              <a:rPr lang="vi-VN" sz="3200" b="1" dirty="0" smtClean="0">
                <a:latin typeface="+mj-lt"/>
              </a:rPr>
              <a:t>,</a:t>
            </a:r>
            <a:r>
              <a:rPr lang="en-US" sz="3200" b="1" dirty="0" smtClean="0">
                <a:latin typeface="+mj-lt"/>
              </a:rPr>
              <a:t> </a:t>
            </a:r>
            <a:r>
              <a:rPr lang="en-US" sz="3200" b="1" dirty="0" err="1" smtClean="0">
                <a:latin typeface="+mj-lt"/>
              </a:rPr>
              <a:t>nhưng</a:t>
            </a:r>
            <a:r>
              <a:rPr lang="vi-VN" sz="3200" b="1" dirty="0" smtClean="0">
                <a:latin typeface="+mj-lt"/>
              </a:rPr>
              <a:t> </a:t>
            </a:r>
            <a:r>
              <a:rPr lang="vi-VN" sz="3200" b="1" dirty="0">
                <a:latin typeface="+mj-lt"/>
              </a:rPr>
              <a:t>có thể chở thêm 9 người</a:t>
            </a:r>
            <a:r>
              <a:rPr lang="vi-VN" sz="3200" b="1" dirty="0" smtClean="0">
                <a:latin typeface="+mj-lt"/>
              </a:rPr>
              <a:t>.</a:t>
            </a:r>
            <a:r>
              <a:rPr lang="en-US" sz="3200" b="1" dirty="0" smtClean="0">
                <a:latin typeface="+mj-lt"/>
              </a:rPr>
              <a:t> </a:t>
            </a:r>
            <a:r>
              <a:rPr lang="vi-VN" sz="3200" b="1" dirty="0" smtClean="0">
                <a:latin typeface="+mj-lt"/>
              </a:rPr>
              <a:t>Tìm </a:t>
            </a:r>
            <a:r>
              <a:rPr lang="vi-VN" sz="3200" b="1" dirty="0">
                <a:latin typeface="+mj-lt"/>
              </a:rPr>
              <a:t>tỉ số phần trăm của số người chở thêm so với thiết kế.</a:t>
            </a:r>
            <a:endParaRPr lang="en-US" sz="3200" b="1" dirty="0">
              <a:latin typeface="+mj-lt"/>
            </a:endParaRPr>
          </a:p>
        </p:txBody>
      </p:sp>
      <p:sp>
        <p:nvSpPr>
          <p:cNvPr id="7" name="Text Box 21"/>
          <p:cNvSpPr txBox="1">
            <a:spLocks noChangeArrowheads="1"/>
          </p:cNvSpPr>
          <p:nvPr/>
        </p:nvSpPr>
        <p:spPr bwMode="auto">
          <a:xfrm>
            <a:off x="51128" y="2535710"/>
            <a:ext cx="4520872" cy="1384995"/>
          </a:xfrm>
          <a:prstGeom prst="rect">
            <a:avLst/>
          </a:prstGeom>
          <a:solidFill>
            <a:srgbClr val="92D050"/>
          </a:soli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spcBef>
                <a:spcPct val="50000"/>
              </a:spcBef>
              <a:defRPr/>
            </a:pPr>
            <a:r>
              <a:rPr kumimoji="0" lang="en-US" altLang="en-US" sz="2800" b="1" i="0" u="none" strike="noStrike" kern="1200" cap="none" spc="0" normalizeH="0" baseline="0" noProof="0" dirty="0">
                <a:ln>
                  <a:noFill/>
                </a:ln>
                <a:solidFill>
                  <a:srgbClr val="0000FF"/>
                </a:solidFill>
                <a:effectLst/>
                <a:uLnTx/>
                <a:uFillTx/>
              </a:rPr>
              <a:t> </a:t>
            </a:r>
            <a:r>
              <a:rPr lang="vi-VN" sz="2800" b="1" dirty="0"/>
              <a:t>Cho biết: </a:t>
            </a:r>
            <a:r>
              <a:rPr lang="vi-VN" sz="2800" b="1" dirty="0" smtClean="0"/>
              <a:t>“</a:t>
            </a:r>
            <a:r>
              <a:rPr lang="vi-VN" sz="2800" b="1" dirty="0"/>
              <a:t>Thiết kế chở được 45 người, có thể chở thêm 9 người</a:t>
            </a:r>
            <a:r>
              <a:rPr lang="vi-VN" sz="2800" b="1" dirty="0" smtClean="0"/>
              <a:t>.”</a:t>
            </a:r>
            <a:endParaRPr kumimoji="0" lang="en-US" altLang="en-US" sz="2800" b="1" i="0" u="none" strike="noStrike" kern="1200" cap="none" spc="0" normalizeH="0" baseline="0" noProof="0" dirty="0">
              <a:ln>
                <a:noFill/>
              </a:ln>
              <a:solidFill>
                <a:srgbClr val="0000FF"/>
              </a:solidFill>
              <a:effectLst/>
              <a:uLnTx/>
              <a:uFillTx/>
            </a:endParaRPr>
          </a:p>
        </p:txBody>
      </p:sp>
      <p:sp>
        <p:nvSpPr>
          <p:cNvPr id="10" name="Text Box 24"/>
          <p:cNvSpPr txBox="1">
            <a:spLocks noChangeArrowheads="1"/>
          </p:cNvSpPr>
          <p:nvPr/>
        </p:nvSpPr>
        <p:spPr bwMode="auto">
          <a:xfrm>
            <a:off x="4788024" y="2535710"/>
            <a:ext cx="4104456" cy="3416320"/>
          </a:xfrm>
          <a:prstGeom prst="rect">
            <a:avLst/>
          </a:prstGeom>
          <a:solidFill>
            <a:schemeClr val="accent6">
              <a:lumMod val="60000"/>
              <a:lumOff val="40000"/>
            </a:schemeClr>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altLang="en-US" sz="2800" b="1" i="0" u="none" strike="noStrike" kern="1200" cap="none" spc="0" normalizeH="0" baseline="0" noProof="0" dirty="0" err="1" smtClean="0">
                <a:ln>
                  <a:noFill/>
                </a:ln>
                <a:solidFill>
                  <a:srgbClr val="0000FF"/>
                </a:solidFill>
                <a:effectLst/>
                <a:uLnTx/>
                <a:uFillTx/>
                <a:latin typeface="Times New Roman" pitchFamily="18" charset="0"/>
                <a:ea typeface="+mn-ea"/>
                <a:cs typeface="+mn-cs"/>
              </a:rPr>
              <a:t>Bài</a:t>
            </a:r>
            <a:r>
              <a:rPr kumimoji="0" lang="en-US" altLang="en-US" sz="28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altLang="en-US" sz="2800" b="1" i="0" u="none" strike="noStrike" kern="1200" cap="none" spc="0" normalizeH="0" noProof="0" dirty="0" err="1" smtClean="0">
                <a:ln>
                  <a:noFill/>
                </a:ln>
                <a:solidFill>
                  <a:srgbClr val="0000FF"/>
                </a:solidFill>
                <a:effectLst/>
                <a:uLnTx/>
                <a:uFillTx/>
                <a:latin typeface="Times New Roman" pitchFamily="18" charset="0"/>
                <a:ea typeface="+mn-ea"/>
                <a:cs typeface="+mn-cs"/>
              </a:rPr>
              <a:t>giải</a:t>
            </a:r>
            <a:endParaRPr kumimoji="0" lang="en-US" altLang="en-US" sz="2800" b="1" i="0" u="none" strike="noStrike" kern="1200" cap="none" spc="0" normalizeH="0" noProof="0" dirty="0" smtClean="0">
              <a:ln>
                <a:noFill/>
              </a:ln>
              <a:solidFill>
                <a:srgbClr val="0000FF"/>
              </a:solidFill>
              <a:effectLst/>
              <a:uLnTx/>
              <a:uFillTx/>
              <a:latin typeface="Times New Roman" pitchFamily="18" charset="0"/>
              <a:ea typeface="+mn-ea"/>
              <a:cs typeface="+mn-cs"/>
            </a:endParaRPr>
          </a:p>
          <a:p>
            <a:pPr lvl="0" algn="just">
              <a:spcBef>
                <a:spcPts val="600"/>
              </a:spcBef>
              <a:defRPr/>
            </a:pPr>
            <a:r>
              <a:rPr lang="en-US" sz="2800" b="1" dirty="0" smtClean="0"/>
              <a:t>T</a:t>
            </a:r>
            <a:r>
              <a:rPr lang="vi-VN" sz="2800" b="1" dirty="0" smtClean="0"/>
              <a:t>ỉ </a:t>
            </a:r>
            <a:r>
              <a:rPr lang="vi-VN" sz="2800" b="1" dirty="0"/>
              <a:t>số phần trăm của số </a:t>
            </a:r>
            <a:r>
              <a:rPr lang="en-US" sz="2800" b="1" dirty="0" err="1"/>
              <a:t>người</a:t>
            </a:r>
            <a:r>
              <a:rPr lang="en-US" sz="2800" b="1" dirty="0"/>
              <a:t> </a:t>
            </a:r>
            <a:r>
              <a:rPr lang="en-US" sz="2800" b="1" dirty="0" err="1"/>
              <a:t>chở</a:t>
            </a:r>
            <a:r>
              <a:rPr lang="en-US" sz="2800" b="1" dirty="0"/>
              <a:t> </a:t>
            </a:r>
            <a:r>
              <a:rPr lang="en-US" sz="2800" b="1" dirty="0" err="1"/>
              <a:t>thêm</a:t>
            </a:r>
            <a:r>
              <a:rPr lang="en-US" sz="2800" b="1" dirty="0"/>
              <a:t> so </a:t>
            </a:r>
            <a:r>
              <a:rPr lang="en-US" sz="2800" b="1" dirty="0" err="1"/>
              <a:t>với</a:t>
            </a:r>
            <a:r>
              <a:rPr lang="en-US" sz="2800" b="1" dirty="0"/>
              <a:t> </a:t>
            </a:r>
            <a:r>
              <a:rPr lang="en-US" sz="2800" b="1" dirty="0" err="1"/>
              <a:t>thiết</a:t>
            </a:r>
            <a:r>
              <a:rPr lang="en-US" sz="2800" b="1" dirty="0"/>
              <a:t> </a:t>
            </a:r>
            <a:r>
              <a:rPr lang="en-US" sz="2800" b="1" dirty="0" err="1" smtClean="0"/>
              <a:t>kế</a:t>
            </a:r>
            <a:r>
              <a:rPr lang="en-US" sz="2800" b="1" dirty="0" smtClean="0"/>
              <a:t> </a:t>
            </a:r>
            <a:r>
              <a:rPr lang="en-US" sz="2800" b="1" dirty="0" err="1" smtClean="0"/>
              <a:t>là</a:t>
            </a:r>
            <a:r>
              <a:rPr lang="en-US" sz="2800" b="1" dirty="0" smtClean="0"/>
              <a:t>:</a:t>
            </a:r>
          </a:p>
          <a:p>
            <a:pPr lvl="0" algn="ctr">
              <a:spcBef>
                <a:spcPts val="600"/>
              </a:spcBef>
              <a:defRPr/>
            </a:pPr>
            <a:r>
              <a:rPr kumimoji="0" lang="en-US" altLang="en-US" sz="2800" b="1" i="0" u="none" strike="noStrike" kern="1200" cap="none" spc="0" normalizeH="0" baseline="0" noProof="0" dirty="0" smtClean="0">
                <a:ln>
                  <a:noFill/>
                </a:ln>
                <a:solidFill>
                  <a:srgbClr val="0000FF"/>
                </a:solidFill>
                <a:effectLst/>
                <a:uLnTx/>
                <a:uFillTx/>
                <a:latin typeface="Times New Roman" pitchFamily="18" charset="0"/>
                <a:ea typeface="+mn-ea"/>
                <a:cs typeface="+mn-cs"/>
              </a:rPr>
              <a:t>9</a:t>
            </a:r>
            <a:r>
              <a:rPr kumimoji="0" lang="en-US" altLang="en-US" sz="2800" b="1" i="0" u="none" strike="noStrike" kern="1200" cap="none" spc="0" normalizeH="0" noProof="0" dirty="0" smtClean="0">
                <a:ln>
                  <a:noFill/>
                </a:ln>
                <a:solidFill>
                  <a:srgbClr val="0000FF"/>
                </a:solidFill>
                <a:effectLst/>
                <a:uLnTx/>
                <a:uFillTx/>
                <a:latin typeface="Times New Roman" pitchFamily="18" charset="0"/>
                <a:ea typeface="+mn-ea"/>
                <a:cs typeface="+mn-cs"/>
              </a:rPr>
              <a:t> : 45 = 0,2</a:t>
            </a:r>
          </a:p>
          <a:p>
            <a:pPr lvl="0" algn="ctr">
              <a:spcBef>
                <a:spcPts val="600"/>
              </a:spcBef>
              <a:defRPr/>
            </a:pPr>
            <a:r>
              <a:rPr lang="en-US" altLang="en-US" sz="2800" b="1" baseline="0" dirty="0" smtClean="0">
                <a:solidFill>
                  <a:srgbClr val="0000FF"/>
                </a:solidFill>
              </a:rPr>
              <a:t>       0,2</a:t>
            </a:r>
            <a:r>
              <a:rPr lang="en-US" altLang="en-US" sz="2800" b="1" dirty="0" smtClean="0">
                <a:solidFill>
                  <a:srgbClr val="0000FF"/>
                </a:solidFill>
              </a:rPr>
              <a:t> = 20%</a:t>
            </a:r>
          </a:p>
          <a:p>
            <a:pPr lvl="0" algn="ctr">
              <a:spcBef>
                <a:spcPts val="600"/>
              </a:spcBef>
              <a:defRPr/>
            </a:pPr>
            <a:r>
              <a:rPr lang="en-US" altLang="en-US" sz="2800" b="1" dirty="0" smtClean="0">
                <a:solidFill>
                  <a:srgbClr val="0000FF"/>
                </a:solidFill>
              </a:rPr>
              <a:t>                  </a:t>
            </a:r>
            <a:r>
              <a:rPr lang="en-US" altLang="en-US" sz="2800" b="1" dirty="0" err="1" smtClean="0">
                <a:solidFill>
                  <a:srgbClr val="0000FF"/>
                </a:solidFill>
              </a:rPr>
              <a:t>Đáp</a:t>
            </a:r>
            <a:r>
              <a:rPr lang="en-US" altLang="en-US" sz="2800" b="1" dirty="0" smtClean="0">
                <a:solidFill>
                  <a:srgbClr val="0000FF"/>
                </a:solidFill>
              </a:rPr>
              <a:t> </a:t>
            </a:r>
            <a:r>
              <a:rPr lang="en-US" altLang="en-US" sz="2800" b="1" dirty="0" err="1" smtClean="0">
                <a:solidFill>
                  <a:srgbClr val="0000FF"/>
                </a:solidFill>
              </a:rPr>
              <a:t>số</a:t>
            </a:r>
            <a:r>
              <a:rPr lang="en-US" altLang="en-US" sz="2800" b="1" dirty="0" smtClean="0">
                <a:solidFill>
                  <a:srgbClr val="0000FF"/>
                </a:solidFill>
              </a:rPr>
              <a:t>: 20%</a:t>
            </a:r>
            <a:endParaRPr kumimoji="0" lang="en-US" altLang="en-US" sz="2800" b="1" i="0" u="none" strike="noStrike" kern="1200" cap="none" spc="0" normalizeH="0" baseline="0" noProof="0" dirty="0">
              <a:ln>
                <a:noFill/>
              </a:ln>
              <a:solidFill>
                <a:srgbClr val="0000FF"/>
              </a:solidFill>
              <a:effectLst/>
              <a:uLnTx/>
              <a:uFillTx/>
              <a:latin typeface="Times New Roman" pitchFamily="18" charset="0"/>
              <a:ea typeface="+mn-ea"/>
              <a:cs typeface="+mn-cs"/>
            </a:endParaRPr>
          </a:p>
        </p:txBody>
      </p:sp>
      <p:sp>
        <p:nvSpPr>
          <p:cNvPr id="9" name="Text Box 21"/>
          <p:cNvSpPr txBox="1">
            <a:spLocks noChangeArrowheads="1"/>
          </p:cNvSpPr>
          <p:nvPr/>
        </p:nvSpPr>
        <p:spPr bwMode="auto">
          <a:xfrm>
            <a:off x="-19313" y="4981635"/>
            <a:ext cx="4591313" cy="1384995"/>
          </a:xfrm>
          <a:prstGeom prst="rect">
            <a:avLst/>
          </a:prstGeom>
          <a:solidFill>
            <a:srgbClr val="92D050"/>
          </a:soli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r>
              <a:rPr kumimoji="0" lang="en-US" altLang="en-US" sz="2800" b="1" i="0" u="none" strike="noStrike" kern="1200" cap="none" spc="0" normalizeH="0" baseline="0" noProof="0" dirty="0">
                <a:ln>
                  <a:noFill/>
                </a:ln>
                <a:solidFill>
                  <a:srgbClr val="0000FF"/>
                </a:solidFill>
                <a:effectLst/>
                <a:uLnTx/>
                <a:uFillTx/>
              </a:rPr>
              <a:t> </a:t>
            </a:r>
            <a:r>
              <a:rPr lang="vi-VN" sz="2800" b="1" dirty="0"/>
              <a:t>Hỏi: “Tìm tỉ số phần trăm của số </a:t>
            </a:r>
            <a:r>
              <a:rPr lang="en-US" sz="2800" b="1" dirty="0" err="1" smtClean="0"/>
              <a:t>người</a:t>
            </a:r>
            <a:r>
              <a:rPr lang="en-US" sz="2800" b="1" dirty="0" smtClean="0"/>
              <a:t> </a:t>
            </a:r>
            <a:r>
              <a:rPr lang="en-US" sz="2800" b="1" dirty="0" err="1" smtClean="0"/>
              <a:t>chở</a:t>
            </a:r>
            <a:r>
              <a:rPr lang="en-US" sz="2800" b="1" dirty="0" smtClean="0"/>
              <a:t> </a:t>
            </a:r>
            <a:r>
              <a:rPr lang="en-US" sz="2800" b="1" dirty="0" err="1" smtClean="0"/>
              <a:t>thêm</a:t>
            </a:r>
            <a:r>
              <a:rPr lang="en-US" sz="2800" b="1" dirty="0" smtClean="0"/>
              <a:t> so </a:t>
            </a:r>
            <a:r>
              <a:rPr lang="en-US" sz="2800" b="1" dirty="0" err="1" smtClean="0"/>
              <a:t>với</a:t>
            </a:r>
            <a:r>
              <a:rPr lang="en-US" sz="2800" b="1" dirty="0" smtClean="0"/>
              <a:t> </a:t>
            </a:r>
            <a:r>
              <a:rPr lang="en-US" sz="2800" b="1" dirty="0" err="1" smtClean="0"/>
              <a:t>thiết</a:t>
            </a:r>
            <a:r>
              <a:rPr lang="en-US" sz="2800" b="1" dirty="0" smtClean="0"/>
              <a:t> </a:t>
            </a:r>
            <a:r>
              <a:rPr lang="en-US" sz="2800" b="1" dirty="0" err="1" smtClean="0"/>
              <a:t>kế</a:t>
            </a:r>
            <a:r>
              <a:rPr lang="vi-VN" sz="2800" b="1" dirty="0" smtClean="0"/>
              <a:t>”.</a:t>
            </a:r>
            <a:endParaRPr lang="en-US" sz="2800" b="1" dirty="0"/>
          </a:p>
        </p:txBody>
      </p:sp>
      <p:sp>
        <p:nvSpPr>
          <p:cNvPr id="3" name="Rectangle 2"/>
          <p:cNvSpPr/>
          <p:nvPr/>
        </p:nvSpPr>
        <p:spPr>
          <a:xfrm>
            <a:off x="35496" y="1847452"/>
            <a:ext cx="3406702" cy="523220"/>
          </a:xfrm>
          <a:prstGeom prst="rect">
            <a:avLst/>
          </a:prstGeom>
          <a:solidFill>
            <a:schemeClr val="accent5">
              <a:lumMod val="40000"/>
              <a:lumOff val="60000"/>
            </a:schemeClr>
          </a:solidFill>
        </p:spPr>
        <p:txBody>
          <a:bodyPr wrap="none">
            <a:spAutoFit/>
          </a:bodyPr>
          <a:lstStyle/>
          <a:p>
            <a:pPr lvl="0" algn="just">
              <a:defRPr/>
            </a:pPr>
            <a:r>
              <a:rPr lang="en-US" altLang="en-US" sz="2800" b="1" dirty="0" err="1">
                <a:solidFill>
                  <a:srgbClr val="0000FF"/>
                </a:solidFill>
                <a:latin typeface="Times New Roman" pitchFamily="18" charset="0"/>
              </a:rPr>
              <a:t>Bài</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toán</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cho</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biết</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gì</a:t>
            </a:r>
            <a:r>
              <a:rPr lang="en-US" altLang="en-US" sz="2800" b="1" dirty="0">
                <a:solidFill>
                  <a:srgbClr val="0000FF"/>
                </a:solidFill>
                <a:latin typeface="Times New Roman" pitchFamily="18" charset="0"/>
              </a:rPr>
              <a:t> ?</a:t>
            </a:r>
          </a:p>
        </p:txBody>
      </p:sp>
      <p:sp>
        <p:nvSpPr>
          <p:cNvPr id="11" name="Rectangle 10"/>
          <p:cNvSpPr/>
          <p:nvPr/>
        </p:nvSpPr>
        <p:spPr>
          <a:xfrm>
            <a:off x="51128" y="4189560"/>
            <a:ext cx="2678938" cy="523220"/>
          </a:xfrm>
          <a:prstGeom prst="rect">
            <a:avLst/>
          </a:prstGeom>
          <a:solidFill>
            <a:schemeClr val="accent5">
              <a:lumMod val="40000"/>
              <a:lumOff val="60000"/>
            </a:schemeClr>
          </a:solidFill>
        </p:spPr>
        <p:txBody>
          <a:bodyPr wrap="none">
            <a:spAutoFit/>
          </a:bodyPr>
          <a:lstStyle/>
          <a:p>
            <a:pPr lvl="0" algn="just">
              <a:defRPr/>
            </a:pPr>
            <a:r>
              <a:rPr lang="en-US" altLang="en-US" sz="2800" b="1" dirty="0" err="1">
                <a:solidFill>
                  <a:srgbClr val="0000FF"/>
                </a:solidFill>
                <a:latin typeface="Times New Roman" pitchFamily="18" charset="0"/>
              </a:rPr>
              <a:t>Bài</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toán</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hỏi</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gì</a:t>
            </a:r>
            <a:r>
              <a:rPr lang="en-US" altLang="en-US" sz="2800" b="1" dirty="0">
                <a:solidFill>
                  <a:srgbClr val="0000FF"/>
                </a:solidFill>
                <a:latin typeface="Times New Roman" pitchFamily="18" charset="0"/>
              </a:rPr>
              <a:t> ?</a:t>
            </a:r>
          </a:p>
        </p:txBody>
      </p:sp>
    </p:spTree>
    <p:extLst>
      <p:ext uri="{BB962C8B-B14F-4D97-AF65-F5344CB8AC3E}">
        <p14:creationId xmlns:p14="http://schemas.microsoft.com/office/powerpoint/2010/main" val="312979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edg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edge">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9" grpId="0" animBg="1"/>
      <p:bldP spid="3"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C49E-F251-4D97-828F-AB3CC19D6F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47875D-8730-4D8A-903F-4A3D3B2DEF7B}"/>
              </a:ext>
            </a:extLst>
          </p:cNvPr>
          <p:cNvSpPr>
            <a:spLocks noGrp="1"/>
          </p:cNvSpPr>
          <p:nvPr>
            <p:ph idx="1"/>
          </p:nvPr>
        </p:nvSpPr>
        <p:spPr/>
        <p:txBody>
          <a:bodyPr/>
          <a:lstStyle/>
          <a:p>
            <a:endParaRPr lang="en-US"/>
          </a:p>
        </p:txBody>
      </p:sp>
      <p:sp>
        <p:nvSpPr>
          <p:cNvPr id="5" name="TextBox 4"/>
          <p:cNvSpPr txBox="1"/>
          <p:nvPr/>
        </p:nvSpPr>
        <p:spPr>
          <a:xfrm>
            <a:off x="209237" y="3058447"/>
            <a:ext cx="4392488" cy="3539430"/>
          </a:xfrm>
          <a:prstGeom prst="rect">
            <a:avLst/>
          </a:prstGeom>
          <a:solidFill>
            <a:schemeClr val="tx2">
              <a:lumMod val="40000"/>
              <a:lumOff val="60000"/>
            </a:schemeClr>
          </a:solidFill>
        </p:spPr>
        <p:txBody>
          <a:bodyPr wrap="square" rtlCol="0">
            <a:spAutoFit/>
          </a:bodyPr>
          <a:lstStyle/>
          <a:p>
            <a:r>
              <a:rPr lang="vi-VN" sz="2800" i="1" dirty="0">
                <a:latin typeface="Times New Roman" panose="02020603050405020304" pitchFamily="18" charset="0"/>
                <a:cs typeface="Times New Roman" panose="02020603050405020304" pitchFamily="18" charset="0"/>
              </a:rPr>
              <a:t>Cách 1:</a:t>
            </a:r>
            <a:r>
              <a:rPr lang="vi-VN" sz="2800" dirty="0">
                <a:latin typeface="Times New Roman" panose="02020603050405020304" pitchFamily="18" charset="0"/>
                <a:cs typeface="Times New Roman" panose="02020603050405020304" pitchFamily="18" charset="0"/>
              </a:rPr>
              <a:t> Thực hiện các thao tác sau:</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Tìm thương của a và b (ở dạng số thập phân).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Nhân thương đó với 100 và viết thêm kí hiệu % vào bên phải tích tìm được. (Nói khác đi là nhân thương với 100%). </a:t>
            </a:r>
            <a:endParaRPr lang="en-US"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730087" y="3033824"/>
            <a:ext cx="4103742" cy="3539430"/>
          </a:xfrm>
          <a:prstGeom prst="rect">
            <a:avLst/>
          </a:prstGeom>
          <a:solidFill>
            <a:schemeClr val="accent5">
              <a:lumMod val="60000"/>
              <a:lumOff val="40000"/>
            </a:schemeClr>
          </a:solidFill>
        </p:spPr>
        <p:txBody>
          <a:bodyPr wrap="square" rtlCol="0">
            <a:spAutoFit/>
          </a:bodyPr>
          <a:lstStyle/>
          <a:p>
            <a:r>
              <a:rPr lang="vi-VN" sz="2800" i="1" dirty="0">
                <a:latin typeface="Times New Roman" panose="02020603050405020304" pitchFamily="18" charset="0"/>
                <a:cs typeface="Times New Roman" panose="02020603050405020304" pitchFamily="18" charset="0"/>
              </a:rPr>
              <a:t>- Cách 2:</a:t>
            </a:r>
            <a:r>
              <a:rPr lang="vi-VN" sz="2800" dirty="0">
                <a:latin typeface="Times New Roman" panose="02020603050405020304" pitchFamily="18" charset="0"/>
                <a:cs typeface="Times New Roman" panose="02020603050405020304" pitchFamily="18" charset="0"/>
              </a:rPr>
              <a:t> Thực hiện thao </a:t>
            </a:r>
            <a:r>
              <a:rPr lang="vi-VN" sz="2800" dirty="0"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Tìm thương của a và b (viết dưới dạng phân số).</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Nhân a với 100; Chia cho b; Viết thêm kí hiệu % vào bên phải kết quả tìm được</a:t>
            </a:r>
            <a:endParaRPr lang="en-US" sz="2800" dirty="0">
              <a:latin typeface="Times New Roman" panose="02020603050405020304" pitchFamily="18" charset="0"/>
              <a:cs typeface="Times New Roman" panose="02020603050405020304" pitchFamily="18" charset="0"/>
            </a:endParaRPr>
          </a:p>
        </p:txBody>
      </p:sp>
      <p:pic>
        <p:nvPicPr>
          <p:cNvPr id="10" name="Picture 9"/>
          <p:cNvPicPr/>
          <p:nvPr/>
        </p:nvPicPr>
        <p:blipFill rotWithShape="1">
          <a:blip r:embed="rId2"/>
          <a:srcRect l="55772" t="63025" r="15678" b="26031"/>
          <a:stretch/>
        </p:blipFill>
        <p:spPr bwMode="auto">
          <a:xfrm>
            <a:off x="163142" y="155913"/>
            <a:ext cx="8817716" cy="29293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36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9071992" cy="2308324"/>
          </a:xfrm>
          <a:prstGeom prst="rect">
            <a:avLst/>
          </a:prstGeom>
          <a:solidFill>
            <a:schemeClr val="accent5">
              <a:lumMod val="40000"/>
              <a:lumOff val="60000"/>
            </a:schemeClr>
          </a:solidFill>
        </p:spPr>
        <p:txBody>
          <a:bodyPr wrap="square">
            <a:spAutoFit/>
          </a:bodyPr>
          <a:lstStyle/>
          <a:p>
            <a:pPr indent="254000" algn="just">
              <a:lnSpc>
                <a:spcPct val="150000"/>
              </a:lnSpc>
              <a:spcAft>
                <a:spcPts val="0"/>
              </a:spcAft>
            </a:pPr>
            <a:r>
              <a:rPr lang="en-US" sz="3200" b="1" dirty="0" smtClean="0">
                <a:latin typeface="Times New Roman" panose="02020603050405020304" pitchFamily="18" charset="0"/>
                <a:ea typeface="Times New Roman" panose="02020603050405020304" pitchFamily="18" charset="0"/>
              </a:rPr>
              <a:t>b) T</a:t>
            </a:r>
            <a:r>
              <a:rPr lang="vi-VN" sz="3200" b="1" dirty="0" smtClean="0">
                <a:latin typeface="Times New Roman" panose="02020603050405020304" pitchFamily="18" charset="0"/>
                <a:ea typeface="Times New Roman" panose="02020603050405020304" pitchFamily="18" charset="0"/>
              </a:rPr>
              <a:t>ìm </a:t>
            </a:r>
            <a:r>
              <a:rPr lang="vi-VN" sz="3200" b="1" dirty="0">
                <a:latin typeface="Times New Roman" panose="02020603050405020304" pitchFamily="18" charset="0"/>
                <a:ea typeface="Times New Roman" panose="02020603050405020304" pitchFamily="18" charset="0"/>
              </a:rPr>
              <a:t>tỉ số phần trăm của </a:t>
            </a:r>
            <a:r>
              <a:rPr lang="en-US" sz="3200" b="1" dirty="0" err="1" smtClean="0">
                <a:latin typeface="Times New Roman" panose="02020603050405020304" pitchFamily="18" charset="0"/>
                <a:ea typeface="Times New Roman" panose="02020603050405020304" pitchFamily="18" charset="0"/>
              </a:rPr>
              <a:t>hai</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số</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bằng</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một</a:t>
            </a:r>
            <a:endParaRPr lang="en-US" sz="3200" b="1" dirty="0" smtClean="0">
              <a:latin typeface="Times New Roman" panose="02020603050405020304" pitchFamily="18" charset="0"/>
              <a:ea typeface="Times New Roman" panose="02020603050405020304" pitchFamily="18" charset="0"/>
            </a:endParaRPr>
          </a:p>
          <a:p>
            <a:pPr indent="254000" algn="just">
              <a:lnSpc>
                <a:spcPct val="150000"/>
              </a:lnSpc>
              <a:spcAft>
                <a:spcPts val="0"/>
              </a:spcAft>
            </a:pP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trong</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hai</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cách</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trên</a:t>
            </a:r>
            <a:r>
              <a:rPr lang="en-US" sz="3200" b="1" dirty="0" smtClean="0">
                <a:latin typeface="Times New Roman" panose="02020603050405020304" pitchFamily="18" charset="0"/>
                <a:ea typeface="Times New Roman" panose="02020603050405020304" pitchFamily="18" charset="0"/>
              </a:rPr>
              <a:t>:</a:t>
            </a:r>
          </a:p>
          <a:p>
            <a:pPr indent="254000" algn="just">
              <a:lnSpc>
                <a:spcPct val="150000"/>
              </a:lnSpc>
              <a:spcAft>
                <a:spcPts val="0"/>
              </a:spcAft>
            </a:pPr>
            <a:r>
              <a:rPr lang="en-US" sz="3200" b="1" dirty="0" smtClean="0">
                <a:latin typeface="Times New Roman" panose="02020603050405020304" pitchFamily="18" charset="0"/>
                <a:ea typeface="Times New Roman" panose="02020603050405020304" pitchFamily="18" charset="0"/>
              </a:rPr>
              <a:t>              </a:t>
            </a:r>
            <a:r>
              <a:rPr lang="vi-VN" sz="3200" b="1" dirty="0" smtClean="0">
                <a:latin typeface="Times New Roman" panose="02020603050405020304" pitchFamily="18" charset="0"/>
                <a:ea typeface="Times New Roman" panose="02020603050405020304" pitchFamily="18" charset="0"/>
              </a:rPr>
              <a:t>13 </a:t>
            </a:r>
            <a:r>
              <a:rPr lang="vi-VN" sz="3200" b="1" dirty="0">
                <a:latin typeface="Times New Roman" panose="02020603050405020304" pitchFamily="18" charset="0"/>
                <a:ea typeface="Times New Roman" panose="02020603050405020304" pitchFamily="18" charset="0"/>
              </a:rPr>
              <a:t>và 25; </a:t>
            </a:r>
            <a:r>
              <a:rPr lang="en-US" sz="3200" b="1" dirty="0" smtClean="0">
                <a:latin typeface="Times New Roman" panose="02020603050405020304" pitchFamily="18" charset="0"/>
                <a:ea typeface="Times New Roman" panose="02020603050405020304" pitchFamily="18" charset="0"/>
              </a:rPr>
              <a:t>                         </a:t>
            </a:r>
            <a:r>
              <a:rPr lang="vi-VN" sz="3200" b="1" dirty="0" smtClean="0">
                <a:latin typeface="Times New Roman" panose="02020603050405020304" pitchFamily="18" charset="0"/>
                <a:ea typeface="Times New Roman" panose="02020603050405020304" pitchFamily="18" charset="0"/>
              </a:rPr>
              <a:t>36 </a:t>
            </a:r>
            <a:r>
              <a:rPr lang="vi-VN" sz="3200" b="1" dirty="0">
                <a:latin typeface="Times New Roman" panose="02020603050405020304" pitchFamily="18" charset="0"/>
                <a:ea typeface="Times New Roman" panose="02020603050405020304" pitchFamily="18" charset="0"/>
              </a:rPr>
              <a:t>và 75.</a:t>
            </a:r>
            <a:endParaRPr lang="en-US" sz="3200" b="1"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 Box 21"/>
              <p:cNvSpPr txBox="1">
                <a:spLocks noChangeArrowheads="1"/>
              </p:cNvSpPr>
              <p:nvPr/>
            </p:nvSpPr>
            <p:spPr bwMode="auto">
              <a:xfrm>
                <a:off x="-65526" y="4108248"/>
                <a:ext cx="4683758" cy="1323439"/>
              </a:xfrm>
              <a:prstGeom prst="rect">
                <a:avLst/>
              </a:prstGeom>
              <a:solidFill>
                <a:srgbClr val="92D050"/>
              </a:soli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r>
                  <a:rPr kumimoji="0" lang="en-US" altLang="en-US" sz="2800" b="1" i="0" u="none" strike="noStrike" kern="1200" cap="none" spc="0" normalizeH="0" baseline="0" noProof="0" dirty="0" smtClean="0">
                    <a:ln>
                      <a:noFill/>
                    </a:ln>
                    <a:solidFill>
                      <a:srgbClr val="0000FF"/>
                    </a:solidFill>
                    <a:effectLst/>
                    <a:uLnTx/>
                    <a:uFillTx/>
                  </a:rPr>
                  <a:t> </a:t>
                </a:r>
                <a:r>
                  <a:rPr lang="en-US" sz="2800" b="1" dirty="0" err="1" smtClean="0"/>
                  <a:t>Cách</a:t>
                </a:r>
                <a:r>
                  <a:rPr lang="en-US" sz="2800" b="1" dirty="0" smtClean="0"/>
                  <a:t> 2:</a:t>
                </a:r>
              </a:p>
              <a:p>
                <a:pPr algn="just"/>
                <a:r>
                  <a:rPr lang="en-US" altLang="en-US" sz="2800" b="1" dirty="0"/>
                  <a:t>13 : 25 </a:t>
                </a:r>
                <a:r>
                  <a:rPr lang="en-US" altLang="en-US" sz="2800" b="1" dirty="0" smtClean="0">
                    <a:solidFill>
                      <a:srgbClr val="0000FF"/>
                    </a:solidFill>
                  </a:rPr>
                  <a:t>= </a:t>
                </a:r>
                <a14:m>
                  <m:oMath xmlns:m="http://schemas.openxmlformats.org/officeDocument/2006/math">
                    <m:f>
                      <m:fPr>
                        <m:ctrlPr>
                          <a:rPr lang="en-US" sz="3600" b="1" i="1" smtClean="0">
                            <a:solidFill>
                              <a:schemeClr val="tx1"/>
                            </a:solidFill>
                            <a:latin typeface="Cambria Math" panose="02040503050406030204" pitchFamily="18" charset="0"/>
                          </a:rPr>
                        </m:ctrlPr>
                      </m:fPr>
                      <m:num>
                        <m:r>
                          <a:rPr lang="en-US" sz="3600" b="1" i="1" smtClean="0">
                            <a:solidFill>
                              <a:schemeClr val="tx1"/>
                            </a:solidFill>
                            <a:latin typeface="Cambria Math" panose="02040503050406030204" pitchFamily="18" charset="0"/>
                          </a:rPr>
                          <m:t>𝟏𝟑</m:t>
                        </m:r>
                        <m:r>
                          <a:rPr lang="en-US" sz="3600" b="1" i="1" smtClean="0">
                            <a:solidFill>
                              <a:schemeClr val="tx1"/>
                            </a:solidFill>
                            <a:latin typeface="Cambria Math" panose="02040503050406030204" pitchFamily="18" charset="0"/>
                          </a:rPr>
                          <m:t> </m:t>
                        </m:r>
                        <m:r>
                          <a:rPr lang="en-US" sz="3600" b="1" i="1" smtClean="0">
                            <a:solidFill>
                              <a:schemeClr val="tx1"/>
                            </a:solidFill>
                            <a:latin typeface="Cambria Math" panose="02040503050406030204" pitchFamily="18" charset="0"/>
                          </a:rPr>
                          <m:t>𝒙</m:t>
                        </m:r>
                        <m:r>
                          <a:rPr lang="en-US" sz="3600" b="1" i="1" smtClean="0">
                            <a:solidFill>
                              <a:schemeClr val="tx1"/>
                            </a:solidFill>
                            <a:latin typeface="Cambria Math" panose="02040503050406030204" pitchFamily="18" charset="0"/>
                          </a:rPr>
                          <m:t> </m:t>
                        </m:r>
                        <m:r>
                          <a:rPr lang="en-US" sz="3600" b="1" i="1" smtClean="0">
                            <a:solidFill>
                              <a:schemeClr val="tx1"/>
                            </a:solidFill>
                            <a:latin typeface="Cambria Math" panose="02040503050406030204" pitchFamily="18" charset="0"/>
                          </a:rPr>
                          <m:t>𝟏𝟎𝟎</m:t>
                        </m:r>
                      </m:num>
                      <m:den>
                        <m:r>
                          <a:rPr lang="en-US" sz="3600" b="1" i="1" smtClean="0">
                            <a:solidFill>
                              <a:schemeClr val="tx1"/>
                            </a:solidFill>
                            <a:latin typeface="Cambria Math" panose="02040503050406030204" pitchFamily="18" charset="0"/>
                          </a:rPr>
                          <m:t>𝟐𝟓</m:t>
                        </m:r>
                      </m:den>
                    </m:f>
                    <m:r>
                      <a:rPr lang="en-US" sz="3600" b="1" i="1" smtClean="0">
                        <a:solidFill>
                          <a:srgbClr val="FF0000"/>
                        </a:solidFill>
                        <a:latin typeface="Cambria Math" panose="02040503050406030204" pitchFamily="18" charset="0"/>
                      </a:rPr>
                      <m:t> </m:t>
                    </m:r>
                  </m:oMath>
                </a14:m>
                <a:r>
                  <a:rPr lang="en-US" sz="2800" b="1" dirty="0" smtClean="0"/>
                  <a:t>%= 52% </a:t>
                </a:r>
                <a:endParaRPr lang="en-US" sz="2800" b="1" dirty="0"/>
              </a:p>
            </p:txBody>
          </p:sp>
        </mc:Choice>
        <mc:Fallback xmlns="">
          <p:sp>
            <p:nvSpPr>
              <p:cNvPr id="5" name="Text Box 21"/>
              <p:cNvSpPr txBox="1">
                <a:spLocks noRot="1" noChangeAspect="1" noMove="1" noResize="1" noEditPoints="1" noAdjustHandles="1" noChangeArrowheads="1" noChangeShapeType="1" noTextEdit="1"/>
              </p:cNvSpPr>
              <p:nvPr/>
            </p:nvSpPr>
            <p:spPr bwMode="auto">
              <a:xfrm>
                <a:off x="-65526" y="4108248"/>
                <a:ext cx="4683758" cy="1323439"/>
              </a:xfrm>
              <a:prstGeom prst="rect">
                <a:avLst/>
              </a:prstGeom>
              <a:blipFill>
                <a:blip r:embed="rId2"/>
                <a:stretch>
                  <a:fillRect l="-2601" t="-5069" b="-922"/>
                </a:stretch>
              </a:blipFill>
              <a:ln>
                <a:noFill/>
              </a:ln>
              <a:extLst/>
            </p:spPr>
            <p:txBody>
              <a:bodyPr/>
              <a:lstStyle/>
              <a:p>
                <a:r>
                  <a:rPr lang="en-US">
                    <a:noFill/>
                  </a:rPr>
                  <a:t> </a:t>
                </a:r>
              </a:p>
            </p:txBody>
          </p:sp>
        </mc:Fallback>
      </mc:AlternateContent>
      <p:sp>
        <p:nvSpPr>
          <p:cNvPr id="6" name="Rectangle 5"/>
          <p:cNvSpPr/>
          <p:nvPr/>
        </p:nvSpPr>
        <p:spPr>
          <a:xfrm>
            <a:off x="-16370" y="2602540"/>
            <a:ext cx="4634602" cy="1384995"/>
          </a:xfrm>
          <a:prstGeom prst="rect">
            <a:avLst/>
          </a:prstGeom>
          <a:solidFill>
            <a:schemeClr val="accent5">
              <a:lumMod val="40000"/>
              <a:lumOff val="60000"/>
            </a:schemeClr>
          </a:solidFill>
        </p:spPr>
        <p:txBody>
          <a:bodyPr wrap="none">
            <a:spAutoFit/>
          </a:bodyPr>
          <a:lstStyle/>
          <a:p>
            <a:pPr lvl="0" algn="just">
              <a:defRPr/>
            </a:pPr>
            <a:r>
              <a:rPr lang="en-US" altLang="en-US" sz="2800" b="1" dirty="0" err="1" smtClean="0">
                <a:solidFill>
                  <a:srgbClr val="0000FF"/>
                </a:solidFill>
                <a:latin typeface="Times New Roman" pitchFamily="18" charset="0"/>
              </a:rPr>
              <a:t>Cách</a:t>
            </a:r>
            <a:r>
              <a:rPr lang="en-US" altLang="en-US" sz="2800" b="1" dirty="0" smtClean="0">
                <a:solidFill>
                  <a:srgbClr val="0000FF"/>
                </a:solidFill>
                <a:latin typeface="Times New Roman" pitchFamily="18" charset="0"/>
              </a:rPr>
              <a:t> 1:</a:t>
            </a:r>
          </a:p>
          <a:p>
            <a:pPr lvl="0" algn="just">
              <a:defRPr/>
            </a:pPr>
            <a:r>
              <a:rPr lang="en-US" altLang="en-US" sz="2800" b="1" dirty="0" smtClean="0">
                <a:solidFill>
                  <a:srgbClr val="0000FF"/>
                </a:solidFill>
                <a:latin typeface="Times New Roman" pitchFamily="18" charset="0"/>
              </a:rPr>
              <a:t>13 : 25 = 0,52</a:t>
            </a:r>
          </a:p>
          <a:p>
            <a:pPr lvl="0" algn="just">
              <a:defRPr/>
            </a:pPr>
            <a:r>
              <a:rPr lang="en-US" altLang="en-US" sz="2800" b="1" dirty="0" smtClean="0">
                <a:solidFill>
                  <a:srgbClr val="0000FF"/>
                </a:solidFill>
                <a:latin typeface="Times New Roman" pitchFamily="18" charset="0"/>
              </a:rPr>
              <a:t>            = 0,52 x 100% = 52%</a:t>
            </a:r>
            <a:endParaRPr lang="en-US" altLang="en-US" sz="2800" b="1" dirty="0">
              <a:solidFill>
                <a:srgbClr val="0000FF"/>
              </a:solidFill>
              <a:latin typeface="Times New Roman" pitchFamily="18" charset="0"/>
            </a:endParaRPr>
          </a:p>
        </p:txBody>
      </p:sp>
      <mc:AlternateContent xmlns:mc="http://schemas.openxmlformats.org/markup-compatibility/2006" xmlns:a14="http://schemas.microsoft.com/office/drawing/2010/main">
        <mc:Choice Requires="a14">
          <p:sp>
            <p:nvSpPr>
              <p:cNvPr id="7" name="Text Box 21"/>
              <p:cNvSpPr txBox="1">
                <a:spLocks noChangeArrowheads="1"/>
              </p:cNvSpPr>
              <p:nvPr/>
            </p:nvSpPr>
            <p:spPr bwMode="auto">
              <a:xfrm>
                <a:off x="4716016" y="4108248"/>
                <a:ext cx="4591313" cy="1323439"/>
              </a:xfrm>
              <a:prstGeom prst="rect">
                <a:avLst/>
              </a:prstGeom>
              <a:solidFill>
                <a:schemeClr val="accent6">
                  <a:lumMod val="40000"/>
                  <a:lumOff val="60000"/>
                </a:schemeClr>
              </a:soli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r>
                  <a:rPr kumimoji="0" lang="en-US" altLang="en-US" sz="2800" b="1" i="0" u="none" strike="noStrike" kern="1200" cap="none" spc="0" normalizeH="0" baseline="0" noProof="0" dirty="0" smtClean="0">
                    <a:ln>
                      <a:noFill/>
                    </a:ln>
                    <a:solidFill>
                      <a:srgbClr val="0000FF"/>
                    </a:solidFill>
                    <a:effectLst/>
                    <a:uLnTx/>
                    <a:uFillTx/>
                  </a:rPr>
                  <a:t> </a:t>
                </a:r>
                <a:r>
                  <a:rPr lang="en-US" sz="2800" b="1" dirty="0" err="1" smtClean="0"/>
                  <a:t>Cách</a:t>
                </a:r>
                <a:r>
                  <a:rPr lang="en-US" sz="2800" b="1" dirty="0" smtClean="0"/>
                  <a:t> 2:</a:t>
                </a:r>
              </a:p>
              <a:p>
                <a:pPr algn="just"/>
                <a:r>
                  <a:rPr lang="en-US" altLang="en-US" sz="2800" b="1" dirty="0" smtClean="0"/>
                  <a:t>36 </a:t>
                </a:r>
                <a:r>
                  <a:rPr lang="en-US" altLang="en-US" sz="2800" b="1" dirty="0"/>
                  <a:t>: </a:t>
                </a:r>
                <a:r>
                  <a:rPr lang="en-US" altLang="en-US" sz="2800" b="1" dirty="0" smtClean="0"/>
                  <a:t>75 </a:t>
                </a:r>
                <a:r>
                  <a:rPr lang="en-US" altLang="en-US" sz="2800" b="1" dirty="0" smtClean="0">
                    <a:solidFill>
                      <a:srgbClr val="0000FF"/>
                    </a:solidFill>
                  </a:rPr>
                  <a:t>= </a:t>
                </a:r>
                <a14:m>
                  <m:oMath xmlns:m="http://schemas.openxmlformats.org/officeDocument/2006/math">
                    <m:f>
                      <m:fPr>
                        <m:ctrlPr>
                          <a:rPr lang="en-US" sz="3600" b="1" i="1" smtClean="0">
                            <a:solidFill>
                              <a:schemeClr val="tx1"/>
                            </a:solidFill>
                            <a:latin typeface="Cambria Math" panose="02040503050406030204" pitchFamily="18" charset="0"/>
                          </a:rPr>
                        </m:ctrlPr>
                      </m:fPr>
                      <m:num>
                        <m:r>
                          <a:rPr lang="en-US" sz="3600" b="1" i="1" smtClean="0">
                            <a:solidFill>
                              <a:schemeClr val="tx1"/>
                            </a:solidFill>
                            <a:latin typeface="Cambria Math" panose="02040503050406030204" pitchFamily="18" charset="0"/>
                          </a:rPr>
                          <m:t>𝟑𝟔</m:t>
                        </m:r>
                        <m:r>
                          <a:rPr lang="en-US" sz="3600" b="1" i="1" smtClean="0">
                            <a:solidFill>
                              <a:schemeClr val="tx1"/>
                            </a:solidFill>
                            <a:latin typeface="Cambria Math" panose="02040503050406030204" pitchFamily="18" charset="0"/>
                          </a:rPr>
                          <m:t> </m:t>
                        </m:r>
                        <m:r>
                          <a:rPr lang="en-US" sz="3600" b="1" i="1" smtClean="0">
                            <a:solidFill>
                              <a:schemeClr val="tx1"/>
                            </a:solidFill>
                            <a:latin typeface="Cambria Math" panose="02040503050406030204" pitchFamily="18" charset="0"/>
                          </a:rPr>
                          <m:t>𝒙</m:t>
                        </m:r>
                        <m:r>
                          <a:rPr lang="en-US" sz="3600" b="1" i="1" smtClean="0">
                            <a:solidFill>
                              <a:schemeClr val="tx1"/>
                            </a:solidFill>
                            <a:latin typeface="Cambria Math" panose="02040503050406030204" pitchFamily="18" charset="0"/>
                          </a:rPr>
                          <m:t> </m:t>
                        </m:r>
                        <m:r>
                          <a:rPr lang="en-US" sz="3600" b="1" i="1" smtClean="0">
                            <a:solidFill>
                              <a:schemeClr val="tx1"/>
                            </a:solidFill>
                            <a:latin typeface="Cambria Math" panose="02040503050406030204" pitchFamily="18" charset="0"/>
                          </a:rPr>
                          <m:t>𝟏𝟎𝟎</m:t>
                        </m:r>
                      </m:num>
                      <m:den>
                        <m:r>
                          <a:rPr lang="en-US" sz="3600" b="1" i="1" smtClean="0">
                            <a:solidFill>
                              <a:schemeClr val="tx1"/>
                            </a:solidFill>
                            <a:latin typeface="Cambria Math" panose="02040503050406030204" pitchFamily="18" charset="0"/>
                          </a:rPr>
                          <m:t>𝟕𝟓</m:t>
                        </m:r>
                      </m:den>
                    </m:f>
                    <m:r>
                      <a:rPr lang="en-US" sz="3600" b="1" i="1" smtClean="0">
                        <a:solidFill>
                          <a:srgbClr val="FF0000"/>
                        </a:solidFill>
                        <a:latin typeface="Cambria Math" panose="02040503050406030204" pitchFamily="18" charset="0"/>
                      </a:rPr>
                      <m:t> </m:t>
                    </m:r>
                  </m:oMath>
                </a14:m>
                <a:r>
                  <a:rPr lang="en-US" sz="2800" b="1" dirty="0" smtClean="0"/>
                  <a:t>%= 48% </a:t>
                </a:r>
                <a:endParaRPr lang="en-US" sz="2800" b="1" dirty="0"/>
              </a:p>
            </p:txBody>
          </p:sp>
        </mc:Choice>
        <mc:Fallback xmlns="">
          <p:sp>
            <p:nvSpPr>
              <p:cNvPr id="7" name="Text Box 21"/>
              <p:cNvSpPr txBox="1">
                <a:spLocks noRot="1" noChangeAspect="1" noMove="1" noResize="1" noEditPoints="1" noAdjustHandles="1" noChangeArrowheads="1" noChangeShapeType="1" noTextEdit="1"/>
              </p:cNvSpPr>
              <p:nvPr/>
            </p:nvSpPr>
            <p:spPr bwMode="auto">
              <a:xfrm>
                <a:off x="4716016" y="4108248"/>
                <a:ext cx="4591313" cy="1323439"/>
              </a:xfrm>
              <a:prstGeom prst="rect">
                <a:avLst/>
              </a:prstGeom>
              <a:blipFill>
                <a:blip r:embed="rId3"/>
                <a:stretch>
                  <a:fillRect l="-2789" t="-5069" b="-922"/>
                </a:stretch>
              </a:blipFill>
              <a:ln>
                <a:noFill/>
              </a:ln>
              <a:extLst/>
            </p:spPr>
            <p:txBody>
              <a:bodyPr/>
              <a:lstStyle/>
              <a:p>
                <a:r>
                  <a:rPr lang="en-US">
                    <a:noFill/>
                  </a:rPr>
                  <a:t> </a:t>
                </a:r>
              </a:p>
            </p:txBody>
          </p:sp>
        </mc:Fallback>
      </mc:AlternateContent>
      <p:sp>
        <p:nvSpPr>
          <p:cNvPr id="8" name="Rectangle 7"/>
          <p:cNvSpPr/>
          <p:nvPr/>
        </p:nvSpPr>
        <p:spPr>
          <a:xfrm>
            <a:off x="4716016" y="2602539"/>
            <a:ext cx="4355976" cy="1384995"/>
          </a:xfrm>
          <a:prstGeom prst="rect">
            <a:avLst/>
          </a:prstGeom>
          <a:solidFill>
            <a:schemeClr val="bg2">
              <a:lumMod val="90000"/>
            </a:schemeClr>
          </a:solidFill>
        </p:spPr>
        <p:txBody>
          <a:bodyPr wrap="square">
            <a:spAutoFit/>
          </a:bodyPr>
          <a:lstStyle/>
          <a:p>
            <a:pPr lvl="0" algn="just">
              <a:defRPr/>
            </a:pPr>
            <a:r>
              <a:rPr lang="en-US" altLang="en-US" sz="2800" b="1" dirty="0" err="1" smtClean="0">
                <a:solidFill>
                  <a:srgbClr val="0000FF"/>
                </a:solidFill>
                <a:latin typeface="Times New Roman" pitchFamily="18" charset="0"/>
              </a:rPr>
              <a:t>Cách</a:t>
            </a:r>
            <a:r>
              <a:rPr lang="en-US" altLang="en-US" sz="2800" b="1" dirty="0" smtClean="0">
                <a:solidFill>
                  <a:srgbClr val="0000FF"/>
                </a:solidFill>
                <a:latin typeface="Times New Roman" pitchFamily="18" charset="0"/>
              </a:rPr>
              <a:t> 1:</a:t>
            </a:r>
          </a:p>
          <a:p>
            <a:pPr lvl="0" algn="just">
              <a:defRPr/>
            </a:pPr>
            <a:r>
              <a:rPr lang="en-US" altLang="en-US" sz="2800" b="1" dirty="0" smtClean="0">
                <a:solidFill>
                  <a:srgbClr val="0000FF"/>
                </a:solidFill>
                <a:latin typeface="Times New Roman" pitchFamily="18" charset="0"/>
              </a:rPr>
              <a:t>36 : 75 = 0,48</a:t>
            </a:r>
          </a:p>
          <a:p>
            <a:pPr lvl="0" algn="just">
              <a:defRPr/>
            </a:pPr>
            <a:r>
              <a:rPr lang="en-US" altLang="en-US" sz="2800" b="1" dirty="0" smtClean="0">
                <a:solidFill>
                  <a:srgbClr val="0000FF"/>
                </a:solidFill>
                <a:latin typeface="Times New Roman" pitchFamily="18" charset="0"/>
              </a:rPr>
              <a:t>           = 0,48x 100% = 48%</a:t>
            </a:r>
            <a:endParaRPr lang="en-US" altLang="en-US" sz="2800" b="1" dirty="0">
              <a:solidFill>
                <a:srgbClr val="0000FF"/>
              </a:solidFill>
              <a:latin typeface="Times New Roman" pitchFamily="18" charset="0"/>
            </a:endParaRPr>
          </a:p>
        </p:txBody>
      </p:sp>
    </p:spTree>
    <p:extLst>
      <p:ext uri="{BB962C8B-B14F-4D97-AF65-F5344CB8AC3E}">
        <p14:creationId xmlns:p14="http://schemas.microsoft.com/office/powerpoint/2010/main" val="112792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C49E-F251-4D97-828F-AB3CC19D6F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47875D-8730-4D8A-903F-4A3D3B2DEF7B}"/>
              </a:ext>
            </a:extLst>
          </p:cNvPr>
          <p:cNvSpPr>
            <a:spLocks noGrp="1"/>
          </p:cNvSpPr>
          <p:nvPr>
            <p:ph idx="1"/>
          </p:nvPr>
        </p:nvSpPr>
        <p:spPr/>
        <p:txBody>
          <a:bodyPr/>
          <a:lstStyle/>
          <a:p>
            <a:endParaRPr lang="en-US"/>
          </a:p>
        </p:txBody>
      </p:sp>
      <p:pic>
        <p:nvPicPr>
          <p:cNvPr id="4" name="Picture 3" descr="nen">
            <a:extLst>
              <a:ext uri="{FF2B5EF4-FFF2-40B4-BE49-F238E27FC236}">
                <a16:creationId xmlns:a16="http://schemas.microsoft.com/office/drawing/2014/main" id="{AF420C88-C591-47CB-BE52-69C1270AF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8">
            <a:extLst>
              <a:ext uri="{FF2B5EF4-FFF2-40B4-BE49-F238E27FC236}">
                <a16:creationId xmlns:a16="http://schemas.microsoft.com/office/drawing/2014/main" id="{41F7DF15-8C64-4BAA-B16B-71E75FEF3C98}"/>
              </a:ext>
            </a:extLst>
          </p:cNvPr>
          <p:cNvSpPr>
            <a:spLocks noChangeArrowheads="1" noChangeShapeType="1" noTextEdit="1"/>
          </p:cNvSpPr>
          <p:nvPr/>
        </p:nvSpPr>
        <p:spPr bwMode="auto">
          <a:xfrm>
            <a:off x="152400" y="457200"/>
            <a:ext cx="8686800" cy="6400800"/>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err="1" smtClean="0">
                <a:ln w="9525">
                  <a:round/>
                  <a:headEnd/>
                  <a:tailEnd/>
                </a:ln>
                <a:solidFill>
                  <a:srgbClr val="0000FF"/>
                </a:solidFill>
                <a:effectLst/>
                <a:uLnTx/>
                <a:uFillTx/>
                <a:latin typeface="Times New Roman"/>
                <a:ea typeface="+mn-ea"/>
                <a:cs typeface="Times New Roman"/>
              </a:rPr>
              <a:t>Vận</a:t>
            </a:r>
            <a:r>
              <a:rPr kumimoji="0" lang="en-US" sz="3600" b="1" i="0" u="none" strike="noStrike" kern="10" cap="none" spc="0" normalizeH="0" noProof="0" dirty="0" smtClean="0">
                <a:ln w="9525">
                  <a:round/>
                  <a:headEnd/>
                  <a:tailEnd/>
                </a:ln>
                <a:solidFill>
                  <a:srgbClr val="0000FF"/>
                </a:solidFill>
                <a:effectLst/>
                <a:uLnTx/>
                <a:uFillTx/>
                <a:latin typeface="Times New Roman"/>
                <a:ea typeface="+mn-ea"/>
                <a:cs typeface="Times New Roman"/>
              </a:rPr>
              <a:t> </a:t>
            </a:r>
            <a:r>
              <a:rPr kumimoji="0" lang="en-US" sz="3600" b="1" i="0" u="none" strike="noStrike" kern="10" cap="none" spc="0" normalizeH="0" noProof="0" dirty="0" err="1" smtClean="0">
                <a:ln w="9525">
                  <a:round/>
                  <a:headEnd/>
                  <a:tailEnd/>
                </a:ln>
                <a:solidFill>
                  <a:srgbClr val="0000FF"/>
                </a:solidFill>
                <a:effectLst/>
                <a:uLnTx/>
                <a:uFillTx/>
                <a:latin typeface="Times New Roman"/>
                <a:ea typeface="+mn-ea"/>
                <a:cs typeface="Times New Roman"/>
              </a:rPr>
              <a:t>dụng</a:t>
            </a:r>
            <a:r>
              <a:rPr kumimoji="0" lang="en-US" sz="3600" b="1" i="0" u="none" strike="noStrike" kern="10" cap="none" spc="0" normalizeH="0" noProof="0" dirty="0" smtClean="0">
                <a:ln w="9525">
                  <a:round/>
                  <a:headEnd/>
                  <a:tailEnd/>
                </a:ln>
                <a:solidFill>
                  <a:srgbClr val="0000FF"/>
                </a:solidFill>
                <a:effectLst/>
                <a:uLnTx/>
                <a:uFillTx/>
                <a:latin typeface="Times New Roman"/>
                <a:ea typeface="+mn-ea"/>
                <a:cs typeface="Times New Roman"/>
              </a:rPr>
              <a:t>, </a:t>
            </a:r>
            <a:r>
              <a:rPr kumimoji="0" lang="en-US" sz="3600" b="1" i="0" u="none" strike="noStrike" kern="10" cap="none" spc="0" normalizeH="0" noProof="0" dirty="0" err="1" smtClean="0">
                <a:ln w="9525">
                  <a:round/>
                  <a:headEnd/>
                  <a:tailEnd/>
                </a:ln>
                <a:solidFill>
                  <a:srgbClr val="0000FF"/>
                </a:solidFill>
                <a:effectLst/>
                <a:uLnTx/>
                <a:uFillTx/>
                <a:latin typeface="Times New Roman"/>
                <a:ea typeface="+mn-ea"/>
                <a:cs typeface="Times New Roman"/>
              </a:rPr>
              <a:t>trải</a:t>
            </a:r>
            <a:r>
              <a:rPr kumimoji="0" lang="en-US" sz="3600" b="1" i="0" u="none" strike="noStrike" kern="10" cap="none" spc="0" normalizeH="0" noProof="0" dirty="0" smtClean="0">
                <a:ln w="9525">
                  <a:round/>
                  <a:headEnd/>
                  <a:tailEnd/>
                </a:ln>
                <a:solidFill>
                  <a:srgbClr val="0000FF"/>
                </a:solidFill>
                <a:effectLst/>
                <a:uLnTx/>
                <a:uFillTx/>
                <a:latin typeface="Times New Roman"/>
                <a:ea typeface="+mn-ea"/>
                <a:cs typeface="Times New Roman"/>
              </a:rPr>
              <a:t> </a:t>
            </a:r>
            <a:r>
              <a:rPr kumimoji="0" lang="en-US" sz="3600" b="1" i="0" u="none" strike="noStrike" kern="10" cap="none" spc="0" normalizeH="0" noProof="0" dirty="0" err="1" smtClean="0">
                <a:ln w="9525">
                  <a:round/>
                  <a:headEnd/>
                  <a:tailEnd/>
                </a:ln>
                <a:solidFill>
                  <a:srgbClr val="0000FF"/>
                </a:solidFill>
                <a:effectLst/>
                <a:uLnTx/>
                <a:uFillTx/>
                <a:latin typeface="Times New Roman"/>
                <a:ea typeface="+mn-ea"/>
                <a:cs typeface="Times New Roman"/>
              </a:rPr>
              <a:t>nghiệm</a:t>
            </a:r>
            <a:endParaRPr kumimoji="0" lang="en-US" sz="3600" b="1" i="0" u="none" strike="noStrike" kern="10" cap="none" spc="0" normalizeH="0" baseline="0" noProof="0" dirty="0">
              <a:ln w="9525">
                <a:round/>
                <a:headEnd/>
                <a:tailEnd/>
              </a:ln>
              <a:solidFill>
                <a:srgbClr val="0000FF"/>
              </a:solidFill>
              <a:effectLst/>
              <a:uLnTx/>
              <a:uFillTx/>
              <a:latin typeface="Times New Roman"/>
              <a:ea typeface="+mn-ea"/>
              <a:cs typeface="Times New Roman"/>
            </a:endParaRPr>
          </a:p>
        </p:txBody>
      </p:sp>
      <p:pic>
        <p:nvPicPr>
          <p:cNvPr id="8" name="Picture 7" descr="FSTV116">
            <a:extLst>
              <a:ext uri="{FF2B5EF4-FFF2-40B4-BE49-F238E27FC236}">
                <a16:creationId xmlns:a16="http://schemas.microsoft.com/office/drawing/2014/main" id="{D31E24E8-3818-4877-B7C9-09B7E1862F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57777">
            <a:off x="61501" y="76052"/>
            <a:ext cx="2094925" cy="172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3894764-721A-4338-84C8-55B636F42E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1315" y="2255214"/>
            <a:ext cx="2098521" cy="2804772"/>
          </a:xfrm>
          <a:prstGeom prst="rect">
            <a:avLst/>
          </a:prstGeom>
        </p:spPr>
      </p:pic>
      <p:pic>
        <p:nvPicPr>
          <p:cNvPr id="10" name="Picture 9">
            <a:extLst>
              <a:ext uri="{FF2B5EF4-FFF2-40B4-BE49-F238E27FC236}">
                <a16:creationId xmlns:a16="http://schemas.microsoft.com/office/drawing/2014/main" id="{283EDD49-912E-48CF-91A3-1D55724A161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16614">
            <a:off x="4803224" y="5044006"/>
            <a:ext cx="2266582" cy="14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a:extLst>
              <a:ext uri="{FF2B5EF4-FFF2-40B4-BE49-F238E27FC236}">
                <a16:creationId xmlns:a16="http://schemas.microsoft.com/office/drawing/2014/main" id="{2DB78CB3-4806-4FB1-8DF7-3F7A21BB117E}"/>
              </a:ext>
            </a:extLst>
          </p:cNvPr>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95885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1"/>
          <p:cNvSpPr txBox="1">
            <a:spLocks noChangeArrowheads="1"/>
          </p:cNvSpPr>
          <p:nvPr/>
        </p:nvSpPr>
        <p:spPr bwMode="auto">
          <a:xfrm>
            <a:off x="62443" y="2829856"/>
            <a:ext cx="8859098" cy="954107"/>
          </a:xfrm>
          <a:prstGeom prst="rect">
            <a:avLst/>
          </a:prstGeom>
          <a:solidFill>
            <a:srgbClr val="92D050"/>
          </a:soli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spcBef>
                <a:spcPct val="50000"/>
              </a:spcBef>
              <a:defRPr/>
            </a:pPr>
            <a:r>
              <a:rPr kumimoji="0" lang="en-US" altLang="en-US" sz="2800" b="1" i="0" u="none" strike="noStrike" kern="1200" cap="none" spc="0" normalizeH="0" baseline="0" noProof="0" dirty="0">
                <a:ln>
                  <a:noFill/>
                </a:ln>
                <a:solidFill>
                  <a:srgbClr val="0000FF"/>
                </a:solidFill>
                <a:effectLst/>
                <a:uLnTx/>
                <a:uFillTx/>
              </a:rPr>
              <a:t> </a:t>
            </a:r>
            <a:r>
              <a:rPr lang="vi-VN" sz="2800" b="1" dirty="0"/>
              <a:t>Cho biết: </a:t>
            </a:r>
            <a:r>
              <a:rPr lang="vi-VN" sz="2800" b="1" dirty="0" smtClean="0"/>
              <a:t>“</a:t>
            </a:r>
            <a:r>
              <a:rPr lang="vi-VN" sz="2800" b="1" dirty="0"/>
              <a:t>Theo kế hoạch sản xuất 1 000 chiếc xe đạp nhưng đã làm được 1150 chiếc</a:t>
            </a:r>
            <a:r>
              <a:rPr lang="vi-VN" sz="2800" b="1" dirty="0" smtClean="0"/>
              <a:t>.”</a:t>
            </a:r>
            <a:endParaRPr kumimoji="0" lang="en-US" altLang="en-US" sz="2800" b="1" i="0" u="none" strike="noStrike" kern="1200" cap="none" spc="0" normalizeH="0" baseline="0" noProof="0" dirty="0">
              <a:ln>
                <a:noFill/>
              </a:ln>
              <a:solidFill>
                <a:srgbClr val="0000FF"/>
              </a:solidFill>
              <a:effectLst/>
              <a:uLnTx/>
              <a:uFillTx/>
            </a:endParaRPr>
          </a:p>
        </p:txBody>
      </p:sp>
      <p:sp>
        <p:nvSpPr>
          <p:cNvPr id="9" name="Text Box 21"/>
          <p:cNvSpPr txBox="1">
            <a:spLocks noChangeArrowheads="1"/>
          </p:cNvSpPr>
          <p:nvPr/>
        </p:nvSpPr>
        <p:spPr bwMode="auto">
          <a:xfrm>
            <a:off x="116976" y="4532259"/>
            <a:ext cx="8804565" cy="2246769"/>
          </a:xfrm>
          <a:prstGeom prst="rect">
            <a:avLst/>
          </a:prstGeom>
          <a:solidFill>
            <a:srgbClr val="92D050"/>
          </a:soli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kumimoji="0" lang="en-US" altLang="en-US" sz="2800" b="1" i="0" u="none" strike="noStrike" kern="1200" cap="none" spc="0" normalizeH="0" baseline="0" noProof="0" dirty="0">
                <a:ln>
                  <a:noFill/>
                </a:ln>
                <a:solidFill>
                  <a:srgbClr val="0000FF"/>
                </a:solidFill>
                <a:effectLst/>
                <a:uLnTx/>
                <a:uFillTx/>
              </a:rPr>
              <a:t> </a:t>
            </a:r>
            <a:r>
              <a:rPr lang="vi-VN" sz="2800" b="1" dirty="0"/>
              <a:t>Hỏi: </a:t>
            </a:r>
            <a:r>
              <a:rPr lang="vi-VN" sz="2800" b="1" dirty="0" smtClean="0"/>
              <a:t>a</a:t>
            </a:r>
            <a:r>
              <a:rPr lang="vi-VN" sz="2800" b="1" dirty="0"/>
              <a:t>) Xưởng đã thực hiện được bao nhiêu phần trăm kế hoạch cả năm? </a:t>
            </a:r>
            <a:endParaRPr lang="en-US" sz="2800" b="1" dirty="0"/>
          </a:p>
          <a:p>
            <a:r>
              <a:rPr lang="en-US" sz="2800" b="1" dirty="0" smtClean="0"/>
              <a:t>         </a:t>
            </a:r>
            <a:r>
              <a:rPr lang="vi-VN" sz="2800" b="1" dirty="0" smtClean="0"/>
              <a:t>b</a:t>
            </a:r>
            <a:r>
              <a:rPr lang="vi-VN" sz="2800" b="1" dirty="0"/>
              <a:t>) Xưởng đó đã thực hiện vượt mức bao nhiêu phần trăm kế hoạch cả năm?</a:t>
            </a:r>
            <a:endParaRPr lang="en-US" sz="2800" b="1" dirty="0"/>
          </a:p>
          <a:p>
            <a:pPr algn="just"/>
            <a:endParaRPr lang="vi-VN" sz="2800" b="1" dirty="0"/>
          </a:p>
        </p:txBody>
      </p:sp>
      <p:sp>
        <p:nvSpPr>
          <p:cNvPr id="3" name="Rectangle 2"/>
          <p:cNvSpPr/>
          <p:nvPr/>
        </p:nvSpPr>
        <p:spPr>
          <a:xfrm>
            <a:off x="2263902" y="2105361"/>
            <a:ext cx="3406702" cy="523220"/>
          </a:xfrm>
          <a:prstGeom prst="rect">
            <a:avLst/>
          </a:prstGeom>
          <a:solidFill>
            <a:schemeClr val="accent5">
              <a:lumMod val="40000"/>
              <a:lumOff val="60000"/>
            </a:schemeClr>
          </a:solidFill>
        </p:spPr>
        <p:txBody>
          <a:bodyPr wrap="none">
            <a:spAutoFit/>
          </a:bodyPr>
          <a:lstStyle/>
          <a:p>
            <a:pPr lvl="0" algn="just">
              <a:defRPr/>
            </a:pPr>
            <a:r>
              <a:rPr lang="en-US" altLang="en-US" sz="2800" b="1" dirty="0" err="1">
                <a:solidFill>
                  <a:srgbClr val="0000FF"/>
                </a:solidFill>
                <a:latin typeface="Times New Roman" pitchFamily="18" charset="0"/>
              </a:rPr>
              <a:t>Bài</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toán</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cho</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biết</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gì</a:t>
            </a:r>
            <a:r>
              <a:rPr lang="en-US" altLang="en-US" sz="2800" b="1" dirty="0">
                <a:solidFill>
                  <a:srgbClr val="0000FF"/>
                </a:solidFill>
                <a:latin typeface="Times New Roman" pitchFamily="18" charset="0"/>
              </a:rPr>
              <a:t> ?</a:t>
            </a:r>
          </a:p>
        </p:txBody>
      </p:sp>
      <p:sp>
        <p:nvSpPr>
          <p:cNvPr id="11" name="Rectangle 10"/>
          <p:cNvSpPr/>
          <p:nvPr/>
        </p:nvSpPr>
        <p:spPr>
          <a:xfrm>
            <a:off x="2627784" y="3912813"/>
            <a:ext cx="2678938" cy="523220"/>
          </a:xfrm>
          <a:prstGeom prst="rect">
            <a:avLst/>
          </a:prstGeom>
          <a:solidFill>
            <a:schemeClr val="accent5">
              <a:lumMod val="40000"/>
              <a:lumOff val="60000"/>
            </a:schemeClr>
          </a:solidFill>
        </p:spPr>
        <p:txBody>
          <a:bodyPr wrap="none">
            <a:spAutoFit/>
          </a:bodyPr>
          <a:lstStyle/>
          <a:p>
            <a:pPr lvl="0" algn="r">
              <a:defRPr/>
            </a:pPr>
            <a:r>
              <a:rPr lang="en-US" altLang="en-US" sz="2800" b="1" dirty="0" err="1">
                <a:solidFill>
                  <a:srgbClr val="0000FF"/>
                </a:solidFill>
                <a:latin typeface="Times New Roman" pitchFamily="18" charset="0"/>
              </a:rPr>
              <a:t>Bài</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toán</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hỏi</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gì</a:t>
            </a:r>
            <a:r>
              <a:rPr lang="en-US" altLang="en-US" sz="2800" b="1" dirty="0">
                <a:solidFill>
                  <a:srgbClr val="0000FF"/>
                </a:solidFill>
                <a:latin typeface="Times New Roman" pitchFamily="18" charset="0"/>
              </a:rPr>
              <a:t> ?</a:t>
            </a:r>
          </a:p>
        </p:txBody>
      </p:sp>
      <p:pic>
        <p:nvPicPr>
          <p:cNvPr id="8" name="Picture 7"/>
          <p:cNvPicPr/>
          <p:nvPr/>
        </p:nvPicPr>
        <p:blipFill rotWithShape="1">
          <a:blip r:embed="rId2"/>
          <a:srcRect l="55824" t="77535" r="15585" b="13183"/>
          <a:stretch/>
        </p:blipFill>
        <p:spPr bwMode="auto">
          <a:xfrm>
            <a:off x="-38626" y="57464"/>
            <a:ext cx="9075122" cy="20690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515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4"/>
          <p:cNvSpPr txBox="1">
            <a:spLocks noChangeArrowheads="1"/>
          </p:cNvSpPr>
          <p:nvPr/>
        </p:nvSpPr>
        <p:spPr bwMode="auto">
          <a:xfrm>
            <a:off x="539552" y="2276872"/>
            <a:ext cx="8208912" cy="4401205"/>
          </a:xfrm>
          <a:prstGeom prst="rect">
            <a:avLst/>
          </a:prstGeom>
          <a:solidFill>
            <a:schemeClr val="accent6">
              <a:lumMod val="60000"/>
              <a:lumOff val="40000"/>
            </a:schemeClr>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altLang="en-US" sz="2800" b="1" i="0" u="none" strike="noStrike" kern="1200" cap="none" spc="0" normalizeH="0" baseline="0" noProof="0" dirty="0" err="1" smtClean="0">
                <a:ln>
                  <a:noFill/>
                </a:ln>
                <a:solidFill>
                  <a:schemeClr val="tx2">
                    <a:lumMod val="75000"/>
                  </a:schemeClr>
                </a:solidFill>
                <a:effectLst/>
                <a:uLnTx/>
                <a:uFillTx/>
              </a:rPr>
              <a:t>Bài</a:t>
            </a:r>
            <a:r>
              <a:rPr kumimoji="0" lang="en-US" altLang="en-US" sz="2800" b="1" i="0" u="none" strike="noStrike" kern="1200" cap="none" spc="0" normalizeH="0" noProof="0" dirty="0" smtClean="0">
                <a:ln>
                  <a:noFill/>
                </a:ln>
                <a:solidFill>
                  <a:schemeClr val="tx2">
                    <a:lumMod val="75000"/>
                  </a:schemeClr>
                </a:solidFill>
                <a:effectLst/>
                <a:uLnTx/>
                <a:uFillTx/>
              </a:rPr>
              <a:t> </a:t>
            </a:r>
            <a:r>
              <a:rPr kumimoji="0" lang="en-US" altLang="en-US" sz="2800" b="1" i="0" u="none" strike="noStrike" kern="1200" cap="none" spc="0" normalizeH="0" noProof="0" dirty="0" err="1" smtClean="0">
                <a:ln>
                  <a:noFill/>
                </a:ln>
                <a:solidFill>
                  <a:schemeClr val="tx2">
                    <a:lumMod val="75000"/>
                  </a:schemeClr>
                </a:solidFill>
                <a:effectLst/>
                <a:uLnTx/>
                <a:uFillTx/>
              </a:rPr>
              <a:t>giải</a:t>
            </a:r>
            <a:endParaRPr kumimoji="0" lang="en-US" altLang="en-US" sz="2800" b="1" i="0" u="none" strike="noStrike" kern="1200" cap="none" spc="0" normalizeH="0" noProof="0" dirty="0" smtClean="0">
              <a:ln>
                <a:noFill/>
              </a:ln>
              <a:solidFill>
                <a:schemeClr val="tx2">
                  <a:lumMod val="75000"/>
                </a:schemeClr>
              </a:solidFill>
              <a:effectLst/>
              <a:uLnTx/>
              <a:uFillTx/>
            </a:endParaRPr>
          </a:p>
          <a:p>
            <a:pPr algn="just"/>
            <a:r>
              <a:rPr lang="vi-VN" sz="2800" b="1" dirty="0" smtClean="0">
                <a:solidFill>
                  <a:schemeClr val="tx2">
                    <a:lumMod val="75000"/>
                  </a:schemeClr>
                </a:solidFill>
              </a:rPr>
              <a:t>a</a:t>
            </a:r>
            <a:r>
              <a:rPr lang="en-US" sz="2800" b="1" dirty="0" smtClean="0">
                <a:solidFill>
                  <a:schemeClr val="tx2">
                    <a:lumMod val="75000"/>
                  </a:schemeClr>
                </a:solidFill>
              </a:rPr>
              <a:t>)</a:t>
            </a:r>
            <a:r>
              <a:rPr lang="vi-VN" sz="2800" b="1" dirty="0" smtClean="0">
                <a:solidFill>
                  <a:schemeClr val="tx2">
                    <a:lumMod val="75000"/>
                  </a:schemeClr>
                </a:solidFill>
              </a:rPr>
              <a:t> </a:t>
            </a:r>
            <a:r>
              <a:rPr lang="vi-VN" sz="2800" b="1" dirty="0">
                <a:solidFill>
                  <a:schemeClr val="tx2">
                    <a:lumMod val="75000"/>
                  </a:schemeClr>
                </a:solidFill>
              </a:rPr>
              <a:t>Tỉ số phần trăm của số xe đã làm được so với kế hoạch là:</a:t>
            </a:r>
            <a:endParaRPr lang="en-US" sz="2800" b="1" dirty="0">
              <a:solidFill>
                <a:schemeClr val="tx2">
                  <a:lumMod val="75000"/>
                </a:schemeClr>
              </a:solidFill>
            </a:endParaRPr>
          </a:p>
          <a:p>
            <a:pPr algn="ctr"/>
            <a:r>
              <a:rPr lang="vi-VN" sz="2800" b="1" dirty="0">
                <a:solidFill>
                  <a:schemeClr val="tx2">
                    <a:lumMod val="75000"/>
                  </a:schemeClr>
                </a:solidFill>
              </a:rPr>
              <a:t>1 </a:t>
            </a:r>
            <a:r>
              <a:rPr lang="vi-VN" sz="2800" b="1" dirty="0" smtClean="0">
                <a:solidFill>
                  <a:schemeClr val="tx2">
                    <a:lumMod val="75000"/>
                  </a:schemeClr>
                </a:solidFill>
              </a:rPr>
              <a:t>150</a:t>
            </a:r>
            <a:r>
              <a:rPr lang="en-US" sz="2800" b="1" dirty="0" smtClean="0">
                <a:solidFill>
                  <a:schemeClr val="tx2">
                    <a:lumMod val="75000"/>
                  </a:schemeClr>
                </a:solidFill>
              </a:rPr>
              <a:t> </a:t>
            </a:r>
            <a:r>
              <a:rPr lang="vi-VN" sz="2800" b="1" dirty="0" smtClean="0">
                <a:solidFill>
                  <a:schemeClr val="tx2">
                    <a:lumMod val="75000"/>
                  </a:schemeClr>
                </a:solidFill>
              </a:rPr>
              <a:t>: </a:t>
            </a:r>
            <a:r>
              <a:rPr lang="vi-VN" sz="2800" b="1" dirty="0">
                <a:solidFill>
                  <a:schemeClr val="tx2">
                    <a:lumMod val="75000"/>
                  </a:schemeClr>
                </a:solidFill>
              </a:rPr>
              <a:t>1 000 = 1,15 </a:t>
            </a:r>
            <a:endParaRPr lang="en-US" sz="2800" b="1" dirty="0">
              <a:solidFill>
                <a:schemeClr val="tx2">
                  <a:lumMod val="75000"/>
                </a:schemeClr>
              </a:solidFill>
            </a:endParaRPr>
          </a:p>
          <a:p>
            <a:pPr algn="ctr"/>
            <a:r>
              <a:rPr lang="vi-VN" sz="2800" b="1" dirty="0">
                <a:solidFill>
                  <a:schemeClr val="tx2">
                    <a:lumMod val="75000"/>
                  </a:schemeClr>
                </a:solidFill>
              </a:rPr>
              <a:t>               </a:t>
            </a:r>
            <a:r>
              <a:rPr lang="en-US" sz="2800" b="1" dirty="0" smtClean="0">
                <a:solidFill>
                  <a:schemeClr val="tx2">
                    <a:lumMod val="75000"/>
                  </a:schemeClr>
                </a:solidFill>
              </a:rPr>
              <a:t>  </a:t>
            </a:r>
            <a:r>
              <a:rPr lang="vi-VN" sz="2800" b="1" dirty="0" smtClean="0">
                <a:solidFill>
                  <a:schemeClr val="tx2">
                    <a:lumMod val="75000"/>
                  </a:schemeClr>
                </a:solidFill>
              </a:rPr>
              <a:t>1,15 </a:t>
            </a:r>
            <a:r>
              <a:rPr lang="vi-VN" sz="2800" b="1" dirty="0">
                <a:solidFill>
                  <a:schemeClr val="tx2">
                    <a:lumMod val="75000"/>
                  </a:schemeClr>
                </a:solidFill>
              </a:rPr>
              <a:t>= 115%</a:t>
            </a:r>
            <a:endParaRPr lang="en-US" sz="2800" b="1" dirty="0">
              <a:solidFill>
                <a:schemeClr val="tx2">
                  <a:lumMod val="75000"/>
                </a:schemeClr>
              </a:solidFill>
            </a:endParaRPr>
          </a:p>
          <a:p>
            <a:pPr algn="just"/>
            <a:r>
              <a:rPr lang="vi-VN" sz="2800" b="1" dirty="0" smtClean="0">
                <a:solidFill>
                  <a:schemeClr val="tx2">
                    <a:lumMod val="75000"/>
                  </a:schemeClr>
                </a:solidFill>
              </a:rPr>
              <a:t>b</a:t>
            </a:r>
            <a:r>
              <a:rPr lang="en-US" sz="2800" b="1" dirty="0" smtClean="0">
                <a:solidFill>
                  <a:schemeClr val="tx2">
                    <a:lumMod val="75000"/>
                  </a:schemeClr>
                </a:solidFill>
              </a:rPr>
              <a:t>)</a:t>
            </a:r>
            <a:r>
              <a:rPr lang="vi-VN" sz="2800" b="1" dirty="0" smtClean="0">
                <a:solidFill>
                  <a:schemeClr val="tx2">
                    <a:lumMod val="75000"/>
                  </a:schemeClr>
                </a:solidFill>
              </a:rPr>
              <a:t> </a:t>
            </a:r>
            <a:r>
              <a:rPr lang="vi-VN" sz="2800" b="1" dirty="0">
                <a:solidFill>
                  <a:schemeClr val="tx2">
                    <a:lumMod val="75000"/>
                  </a:schemeClr>
                </a:solidFill>
              </a:rPr>
              <a:t>Xưởng đó đã thực hiện vượt mức kế hoạch cả năm số phần trăm là:</a:t>
            </a:r>
            <a:endParaRPr lang="en-US" sz="2800" b="1" dirty="0">
              <a:solidFill>
                <a:schemeClr val="tx2">
                  <a:lumMod val="75000"/>
                </a:schemeClr>
              </a:solidFill>
            </a:endParaRPr>
          </a:p>
          <a:p>
            <a:pPr algn="ctr"/>
            <a:r>
              <a:rPr lang="vi-VN" sz="2800" b="1" dirty="0">
                <a:solidFill>
                  <a:schemeClr val="tx2">
                    <a:lumMod val="75000"/>
                  </a:schemeClr>
                </a:solidFill>
              </a:rPr>
              <a:t>115%- 100%= 15%</a:t>
            </a:r>
            <a:endParaRPr lang="en-US" sz="2800" b="1" dirty="0">
              <a:solidFill>
                <a:schemeClr val="tx2">
                  <a:lumMod val="75000"/>
                </a:schemeClr>
              </a:solidFill>
            </a:endParaRPr>
          </a:p>
          <a:p>
            <a:pPr algn="ctr"/>
            <a:r>
              <a:rPr lang="en-US" sz="2800" b="1" dirty="0" smtClean="0">
                <a:solidFill>
                  <a:schemeClr val="tx2">
                    <a:lumMod val="75000"/>
                  </a:schemeClr>
                </a:solidFill>
              </a:rPr>
              <a:t>                                  </a:t>
            </a:r>
            <a:r>
              <a:rPr lang="vi-VN" sz="2800" b="1" dirty="0" smtClean="0">
                <a:solidFill>
                  <a:schemeClr val="tx2">
                    <a:lumMod val="75000"/>
                  </a:schemeClr>
                </a:solidFill>
              </a:rPr>
              <a:t>Đáp </a:t>
            </a:r>
            <a:r>
              <a:rPr lang="vi-VN" sz="2800" b="1" dirty="0">
                <a:solidFill>
                  <a:schemeClr val="tx2">
                    <a:lumMod val="75000"/>
                  </a:schemeClr>
                </a:solidFill>
              </a:rPr>
              <a:t>số: a) 115%; </a:t>
            </a:r>
            <a:endParaRPr lang="en-US" sz="2800" b="1" dirty="0" smtClean="0">
              <a:solidFill>
                <a:schemeClr val="tx2">
                  <a:lumMod val="75000"/>
                </a:schemeClr>
              </a:solidFill>
            </a:endParaRPr>
          </a:p>
          <a:p>
            <a:pPr algn="ctr"/>
            <a:r>
              <a:rPr lang="en-US" sz="2800" b="1" dirty="0">
                <a:solidFill>
                  <a:schemeClr val="tx2">
                    <a:lumMod val="75000"/>
                  </a:schemeClr>
                </a:solidFill>
              </a:rPr>
              <a:t> </a:t>
            </a:r>
            <a:r>
              <a:rPr lang="en-US" sz="2800" b="1" dirty="0" smtClean="0">
                <a:solidFill>
                  <a:schemeClr val="tx2">
                    <a:lumMod val="75000"/>
                  </a:schemeClr>
                </a:solidFill>
              </a:rPr>
              <a:t>                                             </a:t>
            </a:r>
            <a:r>
              <a:rPr lang="vi-VN" sz="2800" b="1" dirty="0" smtClean="0">
                <a:solidFill>
                  <a:schemeClr val="tx2">
                    <a:lumMod val="75000"/>
                  </a:schemeClr>
                </a:solidFill>
              </a:rPr>
              <a:t>b</a:t>
            </a:r>
            <a:r>
              <a:rPr lang="vi-VN" sz="2800" b="1" dirty="0">
                <a:solidFill>
                  <a:schemeClr val="tx2">
                    <a:lumMod val="75000"/>
                  </a:schemeClr>
                </a:solidFill>
              </a:rPr>
              <a:t>) 15%.</a:t>
            </a:r>
            <a:endParaRPr lang="en-US" sz="2800" b="1" dirty="0">
              <a:solidFill>
                <a:schemeClr val="tx2">
                  <a:lumMod val="75000"/>
                </a:schemeClr>
              </a:solidFill>
            </a:endParaRPr>
          </a:p>
        </p:txBody>
      </p:sp>
      <p:pic>
        <p:nvPicPr>
          <p:cNvPr id="8" name="Picture 7"/>
          <p:cNvPicPr/>
          <p:nvPr/>
        </p:nvPicPr>
        <p:blipFill rotWithShape="1">
          <a:blip r:embed="rId2"/>
          <a:srcRect l="55824" t="77535" r="15585" b="13183"/>
          <a:stretch/>
        </p:blipFill>
        <p:spPr bwMode="auto">
          <a:xfrm>
            <a:off x="-38626" y="57464"/>
            <a:ext cx="9075122" cy="20690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704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C49E-F251-4D97-828F-AB3CC19D6F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47875D-8730-4D8A-903F-4A3D3B2DEF7B}"/>
              </a:ext>
            </a:extLst>
          </p:cNvPr>
          <p:cNvSpPr>
            <a:spLocks noGrp="1"/>
          </p:cNvSpPr>
          <p:nvPr>
            <p:ph idx="1"/>
          </p:nvPr>
        </p:nvSpPr>
        <p:spPr/>
        <p:txBody>
          <a:bodyPr/>
          <a:lstStyle/>
          <a:p>
            <a:endParaRPr lang="en-US"/>
          </a:p>
        </p:txBody>
      </p:sp>
      <p:pic>
        <p:nvPicPr>
          <p:cNvPr id="4" name="Picture 3" descr="nen">
            <a:extLst>
              <a:ext uri="{FF2B5EF4-FFF2-40B4-BE49-F238E27FC236}">
                <a16:creationId xmlns:a16="http://schemas.microsoft.com/office/drawing/2014/main" id="{AF420C88-C591-47CB-BE52-69C1270AF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8">
            <a:extLst>
              <a:ext uri="{FF2B5EF4-FFF2-40B4-BE49-F238E27FC236}">
                <a16:creationId xmlns:a16="http://schemas.microsoft.com/office/drawing/2014/main" id="{41F7DF15-8C64-4BAA-B16B-71E75FEF3C98}"/>
              </a:ext>
            </a:extLst>
          </p:cNvPr>
          <p:cNvSpPr>
            <a:spLocks noChangeArrowheads="1" noChangeShapeType="1" noTextEdit="1"/>
          </p:cNvSpPr>
          <p:nvPr/>
        </p:nvSpPr>
        <p:spPr bwMode="auto">
          <a:xfrm>
            <a:off x="152400" y="457200"/>
            <a:ext cx="8686800" cy="6400800"/>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round/>
                  <a:headEnd/>
                  <a:tailEnd/>
                </a:ln>
                <a:solidFill>
                  <a:srgbClr val="0000FF"/>
                </a:solidFill>
                <a:effectLst/>
                <a:uLnTx/>
                <a:uFillTx/>
                <a:latin typeface="Times New Roman"/>
                <a:ea typeface="+mn-ea"/>
                <a:cs typeface="Times New Roman"/>
              </a:rPr>
              <a:t>CÁC EM GIỎI LẮM! </a:t>
            </a:r>
          </a:p>
        </p:txBody>
      </p:sp>
      <p:pic>
        <p:nvPicPr>
          <p:cNvPr id="8" name="Picture 7" descr="FSTV116">
            <a:extLst>
              <a:ext uri="{FF2B5EF4-FFF2-40B4-BE49-F238E27FC236}">
                <a16:creationId xmlns:a16="http://schemas.microsoft.com/office/drawing/2014/main" id="{D31E24E8-3818-4877-B7C9-09B7E1862F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57777">
            <a:off x="61501" y="76052"/>
            <a:ext cx="2094925" cy="172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3894764-721A-4338-84C8-55B636F42E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1315" y="2255214"/>
            <a:ext cx="2098521" cy="2804772"/>
          </a:xfrm>
          <a:prstGeom prst="rect">
            <a:avLst/>
          </a:prstGeom>
        </p:spPr>
      </p:pic>
      <p:pic>
        <p:nvPicPr>
          <p:cNvPr id="10" name="Picture 9">
            <a:extLst>
              <a:ext uri="{FF2B5EF4-FFF2-40B4-BE49-F238E27FC236}">
                <a16:creationId xmlns:a16="http://schemas.microsoft.com/office/drawing/2014/main" id="{283EDD49-912E-48CF-91A3-1D55724A161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16614">
            <a:off x="4803224" y="5044006"/>
            <a:ext cx="2266582" cy="14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a:extLst>
              <a:ext uri="{FF2B5EF4-FFF2-40B4-BE49-F238E27FC236}">
                <a16:creationId xmlns:a16="http://schemas.microsoft.com/office/drawing/2014/main" id="{2DB78CB3-4806-4FB1-8DF7-3F7A21BB117E}"/>
              </a:ext>
            </a:extLst>
          </p:cNvPr>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87345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183071" y="1224512"/>
            <a:ext cx="8647275" cy="3670852"/>
          </a:xfrm>
          <a:prstGeom prst="cloudCallout">
            <a:avLst>
              <a:gd name="adj1" fmla="val 40728"/>
              <a:gd name="adj2" fmla="val 62421"/>
            </a:avLst>
          </a:prstGeom>
          <a:solidFill>
            <a:srgbClr val="002060"/>
          </a:solidFill>
          <a:ln w="76200">
            <a:solidFill>
              <a:srgbClr val="00B050"/>
            </a:solidFill>
            <a:round/>
            <a:headEnd/>
            <a:tailEnd/>
          </a:ln>
          <a:effectLst>
            <a:prstShdw prst="shdw13" dist="157090" dir="15357825">
              <a:srgbClr val="FF3300">
                <a:alpha val="50000"/>
              </a:srgbClr>
            </a:prstShdw>
          </a:effectLst>
        </p:spPr>
        <p:txBody>
          <a:bodyPr/>
          <a:lstStyle/>
          <a:p>
            <a:pPr marL="0" marR="0" lvl="0" indent="0" algn="ctr" defTabSz="68580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a:ln>
                  <a:noFill/>
                </a:ln>
                <a:solidFill>
                  <a:srgbClr val="FFFF00"/>
                </a:solidFill>
                <a:effectLst/>
                <a:uLnTx/>
                <a:uFillTx/>
                <a:latin typeface="Times New Roman" pitchFamily="18" charset="0"/>
                <a:ea typeface="+mn-ea"/>
                <a:cs typeface="+mn-cs"/>
              </a:rPr>
              <a:t> </a:t>
            </a:r>
            <a:r>
              <a:rPr kumimoji="0" lang="en-US" altLang="en-US" sz="4400" b="1" i="0" u="none" strike="noStrike" kern="1200" cap="none" spc="0" normalizeH="0" baseline="0" noProof="0" dirty="0" err="1">
                <a:ln>
                  <a:noFill/>
                </a:ln>
                <a:solidFill>
                  <a:srgbClr val="FFFF00"/>
                </a:solidFill>
                <a:effectLst/>
                <a:uLnTx/>
                <a:uFillTx/>
                <a:latin typeface="Times New Roman" pitchFamily="18" charset="0"/>
                <a:ea typeface="+mn-ea"/>
                <a:cs typeface="+mn-cs"/>
              </a:rPr>
              <a:t>Muốn</a:t>
            </a:r>
            <a:r>
              <a:rPr kumimoji="0" lang="en-US" altLang="en-US" sz="4400" b="1" i="0" u="none" strike="noStrike" kern="1200" cap="none" spc="0" normalizeH="0" baseline="0" noProof="0" dirty="0">
                <a:ln>
                  <a:noFill/>
                </a:ln>
                <a:solidFill>
                  <a:srgbClr val="FFFF00"/>
                </a:solidFill>
                <a:effectLst/>
                <a:uLnTx/>
                <a:uFillTx/>
                <a:latin typeface="Times New Roman" pitchFamily="18" charset="0"/>
                <a:ea typeface="+mn-ea"/>
                <a:cs typeface="+mn-cs"/>
              </a:rPr>
              <a:t> </a:t>
            </a:r>
            <a:r>
              <a:rPr kumimoji="0" lang="en-US" altLang="en-US" sz="4400" b="1" i="0" u="none" strike="noStrike" kern="1200" cap="none" spc="0" normalizeH="0" baseline="0" noProof="0" dirty="0" err="1">
                <a:ln>
                  <a:noFill/>
                </a:ln>
                <a:solidFill>
                  <a:srgbClr val="FFFF00"/>
                </a:solidFill>
                <a:effectLst/>
                <a:uLnTx/>
                <a:uFillTx/>
                <a:latin typeface="Times New Roman" pitchFamily="18" charset="0"/>
                <a:ea typeface="+mn-ea"/>
                <a:cs typeface="+mn-cs"/>
              </a:rPr>
              <a:t>tìm</a:t>
            </a:r>
            <a:r>
              <a:rPr kumimoji="0" lang="en-US" altLang="en-US" sz="4400" b="1" i="0" u="none" strike="noStrike" kern="1200" cap="none" spc="0" normalizeH="0" noProof="0" dirty="0">
                <a:ln>
                  <a:noFill/>
                </a:ln>
                <a:solidFill>
                  <a:srgbClr val="FFFF00"/>
                </a:solidFill>
                <a:effectLst/>
                <a:uLnTx/>
                <a:uFillTx/>
                <a:latin typeface="Times New Roman" pitchFamily="18" charset="0"/>
                <a:ea typeface="+mn-ea"/>
                <a:cs typeface="+mn-cs"/>
              </a:rPr>
              <a:t> </a:t>
            </a:r>
            <a:r>
              <a:rPr kumimoji="0" lang="en-US" altLang="en-US" sz="4400" b="1" i="0" u="none" strike="noStrike" kern="1200" cap="none" spc="0" normalizeH="0" noProof="0" dirty="0" err="1">
                <a:ln>
                  <a:noFill/>
                </a:ln>
                <a:solidFill>
                  <a:srgbClr val="FFFF00"/>
                </a:solidFill>
                <a:effectLst/>
                <a:uLnTx/>
                <a:uFillTx/>
                <a:latin typeface="Times New Roman" pitchFamily="18" charset="0"/>
                <a:ea typeface="+mn-ea"/>
                <a:cs typeface="+mn-cs"/>
              </a:rPr>
              <a:t>tỉ</a:t>
            </a:r>
            <a:r>
              <a:rPr kumimoji="0" lang="en-US" altLang="en-US" sz="4400" b="1" i="0" u="none" strike="noStrike" kern="1200" cap="none" spc="0" normalizeH="0" noProof="0" dirty="0">
                <a:ln>
                  <a:noFill/>
                </a:ln>
                <a:solidFill>
                  <a:srgbClr val="FFFF00"/>
                </a:solidFill>
                <a:effectLst/>
                <a:uLnTx/>
                <a:uFillTx/>
                <a:latin typeface="Times New Roman" pitchFamily="18" charset="0"/>
                <a:ea typeface="+mn-ea"/>
                <a:cs typeface="+mn-cs"/>
              </a:rPr>
              <a:t> </a:t>
            </a:r>
            <a:r>
              <a:rPr kumimoji="0" lang="en-US" altLang="en-US" sz="4400" b="1" i="0" u="none" strike="noStrike" kern="1200" cap="none" spc="0" normalizeH="0" noProof="0" dirty="0" err="1">
                <a:ln>
                  <a:noFill/>
                </a:ln>
                <a:solidFill>
                  <a:srgbClr val="FFFF00"/>
                </a:solidFill>
                <a:effectLst/>
                <a:uLnTx/>
                <a:uFillTx/>
                <a:latin typeface="Times New Roman" pitchFamily="18" charset="0"/>
                <a:ea typeface="+mn-ea"/>
                <a:cs typeface="+mn-cs"/>
              </a:rPr>
              <a:t>số</a:t>
            </a:r>
            <a:r>
              <a:rPr kumimoji="0" lang="en-US" altLang="en-US" sz="4400" b="1" i="0" u="none" strike="noStrike" kern="1200" cap="none" spc="0" normalizeH="0" noProof="0" dirty="0">
                <a:ln>
                  <a:noFill/>
                </a:ln>
                <a:solidFill>
                  <a:srgbClr val="FFFF00"/>
                </a:solidFill>
                <a:effectLst/>
                <a:uLnTx/>
                <a:uFillTx/>
                <a:latin typeface="Times New Roman" pitchFamily="18" charset="0"/>
                <a:ea typeface="+mn-ea"/>
                <a:cs typeface="+mn-cs"/>
              </a:rPr>
              <a:t> </a:t>
            </a:r>
            <a:r>
              <a:rPr kumimoji="0" lang="en-US" altLang="en-US" sz="4400" b="1" i="0" u="none" strike="noStrike" kern="1200" cap="none" spc="0" normalizeH="0" noProof="0" dirty="0" err="1">
                <a:ln>
                  <a:noFill/>
                </a:ln>
                <a:solidFill>
                  <a:srgbClr val="FFFF00"/>
                </a:solidFill>
                <a:effectLst/>
                <a:uLnTx/>
                <a:uFillTx/>
                <a:latin typeface="Times New Roman" pitchFamily="18" charset="0"/>
                <a:ea typeface="+mn-ea"/>
                <a:cs typeface="+mn-cs"/>
              </a:rPr>
              <a:t>phần</a:t>
            </a:r>
            <a:r>
              <a:rPr kumimoji="0" lang="en-US" altLang="en-US" sz="4400" b="1" i="0" u="none" strike="noStrike" kern="1200" cap="none" spc="0" normalizeH="0" noProof="0" dirty="0">
                <a:ln>
                  <a:noFill/>
                </a:ln>
                <a:solidFill>
                  <a:srgbClr val="FFFF00"/>
                </a:solidFill>
                <a:effectLst/>
                <a:uLnTx/>
                <a:uFillTx/>
                <a:latin typeface="Times New Roman" pitchFamily="18" charset="0"/>
                <a:ea typeface="+mn-ea"/>
                <a:cs typeface="+mn-cs"/>
              </a:rPr>
              <a:t> </a:t>
            </a:r>
            <a:r>
              <a:rPr kumimoji="0" lang="en-US" altLang="en-US" sz="4400" b="1" i="0" u="none" strike="noStrike" kern="1200" cap="none" spc="0" normalizeH="0" noProof="0" dirty="0" err="1" smtClean="0">
                <a:ln>
                  <a:noFill/>
                </a:ln>
                <a:solidFill>
                  <a:srgbClr val="FFFF00"/>
                </a:solidFill>
                <a:effectLst/>
                <a:uLnTx/>
                <a:uFillTx/>
                <a:latin typeface="Times New Roman" pitchFamily="18" charset="0"/>
                <a:ea typeface="+mn-ea"/>
                <a:cs typeface="+mn-cs"/>
              </a:rPr>
              <a:t>trăm</a:t>
            </a:r>
            <a:r>
              <a:rPr kumimoji="0" lang="en-US" altLang="en-US" sz="4400" b="1" i="0" u="none" strike="noStrike" kern="1200" cap="none" spc="0" normalizeH="0" noProof="0" dirty="0" smtClean="0">
                <a:ln>
                  <a:noFill/>
                </a:ln>
                <a:solidFill>
                  <a:srgbClr val="FFFF00"/>
                </a:solidFill>
                <a:effectLst/>
                <a:uLnTx/>
                <a:uFillTx/>
                <a:latin typeface="Times New Roman" pitchFamily="18" charset="0"/>
                <a:ea typeface="+mn-ea"/>
                <a:cs typeface="+mn-cs"/>
              </a:rPr>
              <a:t> </a:t>
            </a:r>
            <a:r>
              <a:rPr kumimoji="0" lang="en-US" altLang="en-US" sz="4400" b="1" i="0" u="none" strike="noStrike" kern="1200" cap="none" spc="0" normalizeH="0" noProof="0" dirty="0" err="1">
                <a:ln>
                  <a:noFill/>
                </a:ln>
                <a:solidFill>
                  <a:srgbClr val="FFFF00"/>
                </a:solidFill>
                <a:effectLst/>
                <a:uLnTx/>
                <a:uFillTx/>
                <a:latin typeface="Times New Roman" pitchFamily="18" charset="0"/>
                <a:ea typeface="+mn-ea"/>
                <a:cs typeface="+mn-cs"/>
              </a:rPr>
              <a:t>của</a:t>
            </a:r>
            <a:r>
              <a:rPr kumimoji="0" lang="en-US" altLang="en-US" sz="4400" b="1" i="0" u="none" strike="noStrike" kern="1200" cap="none" spc="0" normalizeH="0" noProof="0" dirty="0">
                <a:ln>
                  <a:noFill/>
                </a:ln>
                <a:solidFill>
                  <a:srgbClr val="FFFF00"/>
                </a:solidFill>
                <a:effectLst/>
                <a:uLnTx/>
                <a:uFillTx/>
                <a:latin typeface="Times New Roman" pitchFamily="18" charset="0"/>
                <a:ea typeface="+mn-ea"/>
                <a:cs typeface="+mn-cs"/>
              </a:rPr>
              <a:t> </a:t>
            </a:r>
            <a:r>
              <a:rPr kumimoji="0" lang="en-US" altLang="en-US" sz="4400" b="1" i="0" u="none" strike="noStrike" kern="1200" cap="none" spc="0" normalizeH="0" noProof="0" dirty="0" err="1">
                <a:ln>
                  <a:noFill/>
                </a:ln>
                <a:solidFill>
                  <a:srgbClr val="FFFF00"/>
                </a:solidFill>
                <a:effectLst/>
                <a:uLnTx/>
                <a:uFillTx/>
                <a:latin typeface="Times New Roman" pitchFamily="18" charset="0"/>
                <a:ea typeface="+mn-ea"/>
                <a:cs typeface="+mn-cs"/>
              </a:rPr>
              <a:t>hai</a:t>
            </a:r>
            <a:r>
              <a:rPr kumimoji="0" lang="en-US" altLang="en-US" sz="4400" b="1" i="0" u="none" strike="noStrike" kern="1200" cap="none" spc="0" normalizeH="0" noProof="0" dirty="0">
                <a:ln>
                  <a:noFill/>
                </a:ln>
                <a:solidFill>
                  <a:srgbClr val="FFFF00"/>
                </a:solidFill>
                <a:effectLst/>
                <a:uLnTx/>
                <a:uFillTx/>
                <a:latin typeface="Times New Roman" pitchFamily="18" charset="0"/>
                <a:ea typeface="+mn-ea"/>
                <a:cs typeface="+mn-cs"/>
              </a:rPr>
              <a:t> </a:t>
            </a:r>
            <a:r>
              <a:rPr kumimoji="0" lang="en-US" altLang="en-US" sz="4400" b="1" i="0" u="none" strike="noStrike" kern="1200" cap="none" spc="0" normalizeH="0" noProof="0" dirty="0" err="1" smtClean="0">
                <a:ln>
                  <a:noFill/>
                </a:ln>
                <a:solidFill>
                  <a:srgbClr val="FFFF00"/>
                </a:solidFill>
                <a:effectLst/>
                <a:uLnTx/>
                <a:uFillTx/>
                <a:latin typeface="Times New Roman" pitchFamily="18" charset="0"/>
                <a:ea typeface="+mn-ea"/>
                <a:cs typeface="+mn-cs"/>
              </a:rPr>
              <a:t>số</a:t>
            </a:r>
            <a:r>
              <a:rPr kumimoji="0" lang="en-US" altLang="en-US" sz="4400" b="1" i="0" u="none" strike="noStrike" kern="1200" cap="none" spc="0" normalizeH="0" noProof="0" dirty="0" smtClean="0">
                <a:ln>
                  <a:noFill/>
                </a:ln>
                <a:solidFill>
                  <a:srgbClr val="FFFF00"/>
                </a:solidFill>
                <a:effectLst/>
                <a:uLnTx/>
                <a:uFillTx/>
                <a:latin typeface="Times New Roman" pitchFamily="18" charset="0"/>
                <a:ea typeface="+mn-ea"/>
                <a:cs typeface="+mn-cs"/>
              </a:rPr>
              <a:t> a </a:t>
            </a:r>
            <a:r>
              <a:rPr kumimoji="0" lang="en-US" altLang="en-US" sz="4400" b="1" i="0" u="none" strike="noStrike" kern="1200" cap="none" spc="0" normalizeH="0" noProof="0" dirty="0" err="1" smtClean="0">
                <a:ln>
                  <a:noFill/>
                </a:ln>
                <a:solidFill>
                  <a:srgbClr val="FFFF00"/>
                </a:solidFill>
                <a:effectLst/>
                <a:uLnTx/>
                <a:uFillTx/>
                <a:latin typeface="Times New Roman" pitchFamily="18" charset="0"/>
                <a:ea typeface="+mn-ea"/>
                <a:cs typeface="+mn-cs"/>
              </a:rPr>
              <a:t>và</a:t>
            </a:r>
            <a:r>
              <a:rPr kumimoji="0" lang="en-US" altLang="en-US" sz="4400" b="1" i="0" u="none" strike="noStrike" kern="1200" cap="none" spc="0" normalizeH="0" noProof="0" dirty="0" smtClean="0">
                <a:ln>
                  <a:noFill/>
                </a:ln>
                <a:solidFill>
                  <a:srgbClr val="FFFF00"/>
                </a:solidFill>
                <a:effectLst/>
                <a:uLnTx/>
                <a:uFillTx/>
                <a:latin typeface="Times New Roman" pitchFamily="18" charset="0"/>
                <a:ea typeface="+mn-ea"/>
                <a:cs typeface="+mn-cs"/>
              </a:rPr>
              <a:t> b</a:t>
            </a:r>
            <a:r>
              <a:rPr kumimoji="0" lang="en-US" altLang="en-US" sz="4400" b="1" i="0" u="none" strike="noStrike" kern="1200" cap="none" spc="0" normalizeH="0" baseline="0" noProof="0" dirty="0" smtClean="0">
                <a:ln>
                  <a:noFill/>
                </a:ln>
                <a:solidFill>
                  <a:srgbClr val="FFFF00"/>
                </a:solidFill>
                <a:effectLst/>
                <a:uLnTx/>
                <a:uFillTx/>
                <a:latin typeface="Times New Roman" pitchFamily="18" charset="0"/>
                <a:ea typeface="+mn-ea"/>
                <a:cs typeface="+mn-cs"/>
              </a:rPr>
              <a:t>, </a:t>
            </a:r>
            <a:r>
              <a:rPr kumimoji="0" lang="en-US" altLang="en-US" sz="4400" b="1" i="0" u="none" strike="noStrike" kern="1200" cap="none" spc="0" normalizeH="0" baseline="0" noProof="0" dirty="0">
                <a:ln>
                  <a:noFill/>
                </a:ln>
                <a:solidFill>
                  <a:srgbClr val="FFFF00"/>
                </a:solidFill>
                <a:effectLst/>
                <a:uLnTx/>
                <a:uFillTx/>
                <a:latin typeface="Times New Roman" pitchFamily="18" charset="0"/>
                <a:ea typeface="+mn-ea"/>
                <a:cs typeface="+mn-cs"/>
              </a:rPr>
              <a:t>ta </a:t>
            </a:r>
            <a:r>
              <a:rPr kumimoji="0" lang="en-US" altLang="en-US" sz="4400" b="1" i="0" u="none" strike="noStrike" kern="1200" cap="none" spc="0" normalizeH="0" baseline="0" noProof="0" dirty="0" err="1">
                <a:ln>
                  <a:noFill/>
                </a:ln>
                <a:solidFill>
                  <a:srgbClr val="FFFF00"/>
                </a:solidFill>
                <a:effectLst/>
                <a:uLnTx/>
                <a:uFillTx/>
                <a:latin typeface="Times New Roman" pitchFamily="18" charset="0"/>
                <a:ea typeface="+mn-ea"/>
                <a:cs typeface="+mn-cs"/>
              </a:rPr>
              <a:t>làm</a:t>
            </a:r>
            <a:r>
              <a:rPr kumimoji="0" lang="en-US" altLang="en-US" sz="4400" b="1" i="0" u="none" strike="noStrike" kern="1200" cap="none" spc="0" normalizeH="0" baseline="0" noProof="0" dirty="0">
                <a:ln>
                  <a:noFill/>
                </a:ln>
                <a:solidFill>
                  <a:srgbClr val="FFFF00"/>
                </a:solidFill>
                <a:effectLst/>
                <a:uLnTx/>
                <a:uFillTx/>
                <a:latin typeface="Times New Roman" pitchFamily="18" charset="0"/>
                <a:ea typeface="+mn-ea"/>
                <a:cs typeface="+mn-cs"/>
              </a:rPr>
              <a:t> </a:t>
            </a:r>
            <a:r>
              <a:rPr kumimoji="0" lang="en-US" altLang="en-US" sz="4400" b="1" i="0" u="none" strike="noStrike" kern="1200" cap="none" spc="0" normalizeH="0" baseline="0" noProof="0" dirty="0" err="1">
                <a:ln>
                  <a:noFill/>
                </a:ln>
                <a:solidFill>
                  <a:srgbClr val="FFFF00"/>
                </a:solidFill>
                <a:effectLst/>
                <a:uLnTx/>
                <a:uFillTx/>
                <a:latin typeface="Times New Roman" pitchFamily="18" charset="0"/>
                <a:ea typeface="+mn-ea"/>
                <a:cs typeface="+mn-cs"/>
              </a:rPr>
              <a:t>như</a:t>
            </a:r>
            <a:r>
              <a:rPr kumimoji="0" lang="en-US" altLang="en-US" sz="4400" b="1" i="0" u="none" strike="noStrike" kern="1200" cap="none" spc="0" normalizeH="0" baseline="0" noProof="0" dirty="0">
                <a:ln>
                  <a:noFill/>
                </a:ln>
                <a:solidFill>
                  <a:srgbClr val="FFFF00"/>
                </a:solidFill>
                <a:effectLst/>
                <a:uLnTx/>
                <a:uFillTx/>
                <a:latin typeface="Times New Roman" pitchFamily="18" charset="0"/>
                <a:ea typeface="+mn-ea"/>
                <a:cs typeface="+mn-cs"/>
              </a:rPr>
              <a:t> </a:t>
            </a:r>
            <a:r>
              <a:rPr kumimoji="0" lang="en-US" altLang="en-US" sz="4400" b="1" i="0" u="none" strike="noStrike" kern="1200" cap="none" spc="0" normalizeH="0" baseline="0" noProof="0" dirty="0" err="1">
                <a:ln>
                  <a:noFill/>
                </a:ln>
                <a:solidFill>
                  <a:srgbClr val="FFFF00"/>
                </a:solidFill>
                <a:effectLst/>
                <a:uLnTx/>
                <a:uFillTx/>
                <a:latin typeface="Times New Roman" pitchFamily="18" charset="0"/>
                <a:ea typeface="+mn-ea"/>
                <a:cs typeface="+mn-cs"/>
              </a:rPr>
              <a:t>thế</a:t>
            </a:r>
            <a:r>
              <a:rPr kumimoji="0" lang="en-US" altLang="en-US" sz="4400" b="1" i="0" u="none" strike="noStrike" kern="1200" cap="none" spc="0" normalizeH="0" baseline="0" noProof="0" dirty="0">
                <a:ln>
                  <a:noFill/>
                </a:ln>
                <a:solidFill>
                  <a:srgbClr val="FFFF00"/>
                </a:solidFill>
                <a:effectLst/>
                <a:uLnTx/>
                <a:uFillTx/>
                <a:latin typeface="Times New Roman" pitchFamily="18" charset="0"/>
                <a:ea typeface="+mn-ea"/>
                <a:cs typeface="+mn-cs"/>
              </a:rPr>
              <a:t> </a:t>
            </a:r>
            <a:r>
              <a:rPr kumimoji="0" lang="en-US" altLang="en-US" sz="4400" b="1" i="0" u="none" strike="noStrike" kern="1200" cap="none" spc="0" normalizeH="0" baseline="0" noProof="0" dirty="0" err="1">
                <a:ln>
                  <a:noFill/>
                </a:ln>
                <a:solidFill>
                  <a:srgbClr val="FFFF00"/>
                </a:solidFill>
                <a:effectLst/>
                <a:uLnTx/>
                <a:uFillTx/>
                <a:latin typeface="Times New Roman" pitchFamily="18" charset="0"/>
                <a:ea typeface="+mn-ea"/>
                <a:cs typeface="+mn-cs"/>
              </a:rPr>
              <a:t>nào</a:t>
            </a:r>
            <a:r>
              <a:rPr kumimoji="0" lang="en-US" altLang="en-US" sz="4400" b="1" i="0" u="none" strike="noStrike" kern="1200" cap="none" spc="0" normalizeH="0" baseline="0" noProof="0" dirty="0">
                <a:ln>
                  <a:noFill/>
                </a:ln>
                <a:solidFill>
                  <a:srgbClr val="FFFF00"/>
                </a:solidFill>
                <a:effectLst/>
                <a:uLnTx/>
                <a:uFillTx/>
                <a:latin typeface="Times New Roman" pitchFamily="18" charset="0"/>
                <a:ea typeface="+mn-ea"/>
                <a:cs typeface="+mn-cs"/>
              </a:rPr>
              <a:t>?</a:t>
            </a:r>
          </a:p>
        </p:txBody>
      </p:sp>
      <p:pic>
        <p:nvPicPr>
          <p:cNvPr id="52227" name="Picture 13"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3071" y="190021"/>
            <a:ext cx="753666" cy="1028700"/>
          </a:xfrm>
          <a:prstGeom prst="rect">
            <a:avLst/>
          </a:prstGeom>
          <a:solidFill>
            <a:srgbClr val="00B050"/>
          </a:solidFill>
          <a:ln>
            <a:noFill/>
          </a:ln>
        </p:spPr>
      </p:pic>
      <p:pic>
        <p:nvPicPr>
          <p:cNvPr id="52228" name="Picture 37" descr="blumen-pflanzen10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842" y="5486400"/>
            <a:ext cx="158472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p:cNvSpPr>
            <a:spLocks noChangeArrowheads="1"/>
          </p:cNvSpPr>
          <p:nvPr/>
        </p:nvSpPr>
        <p:spPr bwMode="auto">
          <a:xfrm>
            <a:off x="7447771" y="413880"/>
            <a:ext cx="1414309" cy="1143000"/>
          </a:xfrm>
          <a:prstGeom prst="star32">
            <a:avLst>
              <a:gd name="adj" fmla="val 11069"/>
            </a:avLst>
          </a:prstGeom>
          <a:solidFill>
            <a:srgbClr val="33CC33"/>
          </a:solidFill>
          <a:ln w="28575" algn="ctr">
            <a:solidFill>
              <a:srgbClr val="FF0000"/>
            </a:solidFill>
            <a:miter lim="800000"/>
            <a:headEnd/>
            <a:tailEnd/>
          </a:ln>
        </p:spPr>
        <p:txBody>
          <a:bodyPr wrap="none" lIns="68573" tIns="34287" rIns="68573" bIns="34287"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 name="AutoShape 10"/>
          <p:cNvSpPr>
            <a:spLocks noChangeArrowheads="1"/>
          </p:cNvSpPr>
          <p:nvPr/>
        </p:nvSpPr>
        <p:spPr bwMode="auto">
          <a:xfrm>
            <a:off x="3516640" y="5372834"/>
            <a:ext cx="1828800" cy="1371600"/>
          </a:xfrm>
          <a:prstGeom prst="star32">
            <a:avLst>
              <a:gd name="adj" fmla="val 0"/>
            </a:avLst>
          </a:prstGeom>
          <a:solidFill>
            <a:srgbClr val="00B0F0"/>
          </a:solidFill>
          <a:ln w="28575" algn="ctr">
            <a:solidFill>
              <a:srgbClr val="7030A0"/>
            </a:solidFill>
            <a:miter lim="800000"/>
            <a:headEnd/>
            <a:tailEnd/>
          </a:ln>
        </p:spPr>
        <p:txBody>
          <a:bodyPr wrap="none" lIns="68573" tIns="34287" rIns="68573" bIns="34287"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sz="135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7" name="Rectangle 4"/>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6974" y="4876800"/>
            <a:ext cx="3147623" cy="189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7" descr="rose19">
            <a:extLst>
              <a:ext uri="{FF2B5EF4-FFF2-40B4-BE49-F238E27FC236}">
                <a16:creationId xmlns:a16="http://schemas.microsoft.com/office/drawing/2014/main" id="{2C4F6878-EB28-4E1B-A75C-6CA4753FC7E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09532" y="4479236"/>
            <a:ext cx="1747705" cy="219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310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8" presetClass="emph" presetSubtype="0" repeatCount="indefinite" fill="hold" grpId="1" nodeType="withEffect">
                                  <p:stCondLst>
                                    <p:cond delay="0"/>
                                  </p:stCondLst>
                                  <p:childTnLst>
                                    <p:animRot by="21600000">
                                      <p:cBhvr>
                                        <p:cTn id="11" dur="2000" fill="hold"/>
                                        <p:tgtEl>
                                          <p:spTgt spid="5"/>
                                        </p:tgtEl>
                                        <p:attrNameLst>
                                          <p:attrName>r</p:attrName>
                                        </p:attrNameLst>
                                      </p:cBhvr>
                                    </p:animRot>
                                  </p:childTnLst>
                                </p:cTn>
                              </p:par>
                              <p:par>
                                <p:cTn id="12" presetID="8" presetClass="emph" presetSubtype="0" fill="hold" grpId="2" nodeType="withEffect">
                                  <p:stCondLst>
                                    <p:cond delay="0"/>
                                  </p:stCondLst>
                                  <p:childTnLst>
                                    <p:animRot by="21600000">
                                      <p:cBhvr>
                                        <p:cTn id="13" dur="2000" fill="hold"/>
                                        <p:tgtEl>
                                          <p:spTgt spid="5"/>
                                        </p:tgtEl>
                                        <p:attrNameLst>
                                          <p:attrName>r</p:attrName>
                                        </p:attrNameLst>
                                      </p:cBhvr>
                                    </p:animRot>
                                  </p:childTnLst>
                                </p:cTn>
                              </p:par>
                              <p:par>
                                <p:cTn id="14" presetID="5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par>
                                <p:cTn id="23" presetID="8" presetClass="emph" presetSubtype="0" repeatCount="indefinite" fill="hold" grpId="1" nodeType="withEffect">
                                  <p:stCondLst>
                                    <p:cond delay="0"/>
                                  </p:stCondLst>
                                  <p:childTnLst>
                                    <p:animRot by="21600000">
                                      <p:cBhvr>
                                        <p:cTn id="24" dur="2000" fill="hold"/>
                                        <p:tgtEl>
                                          <p:spTgt spid="6"/>
                                        </p:tgtEl>
                                        <p:attrNameLst>
                                          <p:attrName>r</p:attrName>
                                        </p:attrNameLst>
                                      </p:cBhvr>
                                    </p:animRot>
                                  </p:childTnLst>
                                </p:cTn>
                              </p:par>
                              <p:par>
                                <p:cTn id="25" presetID="8" presetClass="emph" presetSubtype="0" fill="hold" grpId="2" nodeType="withEffect">
                                  <p:stCondLst>
                                    <p:cond delay="0"/>
                                  </p:stCondLst>
                                  <p:childTnLst>
                                    <p:animRot by="21600000">
                                      <p:cBhvr>
                                        <p:cTn id="26" dur="2000" fill="hold"/>
                                        <p:tgtEl>
                                          <p:spTgt spid="6"/>
                                        </p:tgtEl>
                                        <p:attrNameLst>
                                          <p:attrName>r</p:attrName>
                                        </p:attrNameLst>
                                      </p:cBhvr>
                                    </p:animRot>
                                  </p:childTnLst>
                                </p:cTn>
                              </p:par>
                              <p:par>
                                <p:cTn id="27" presetID="5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70" decel="100000"/>
                                        <p:tgtEl>
                                          <p:spTgt spid="6"/>
                                        </p:tgtEl>
                                      </p:cBhvr>
                                    </p:animEffect>
                                    <p:animScale>
                                      <p:cBhvr>
                                        <p:cTn id="30" dur="770" decel="100000"/>
                                        <p:tgtEl>
                                          <p:spTgt spid="6"/>
                                        </p:tgtEl>
                                      </p:cBhvr>
                                      <p:from x="10000" y="10000"/>
                                      <p:to x="200000" y="450000"/>
                                    </p:animScale>
                                    <p:animScale>
                                      <p:cBhvr>
                                        <p:cTn id="31" dur="1230" accel="100000" fill="hold">
                                          <p:stCondLst>
                                            <p:cond delay="770"/>
                                          </p:stCondLst>
                                        </p:cTn>
                                        <p:tgtEl>
                                          <p:spTgt spid="6"/>
                                        </p:tgtEl>
                                      </p:cBhvr>
                                      <p:from x="200000" y="450000"/>
                                      <p:to x="100000" y="100000"/>
                                    </p:animScale>
                                    <p:set>
                                      <p:cBhvr>
                                        <p:cTn id="32" dur="770" fill="hold"/>
                                        <p:tgtEl>
                                          <p:spTgt spid="6"/>
                                        </p:tgtEl>
                                        <p:attrNameLst>
                                          <p:attrName>ppt_x</p:attrName>
                                        </p:attrNameLst>
                                      </p:cBhvr>
                                      <p:to>
                                        <p:strVal val="(0.5)"/>
                                      </p:to>
                                    </p:set>
                                    <p:anim from="(0.5)" to="(#ppt_x)" calcmode="lin" valueType="num">
                                      <p:cBhvr>
                                        <p:cTn id="33" dur="1230" accel="100000" fill="hold">
                                          <p:stCondLst>
                                            <p:cond delay="770"/>
                                          </p:stCondLst>
                                        </p:cTn>
                                        <p:tgtEl>
                                          <p:spTgt spid="6"/>
                                        </p:tgtEl>
                                        <p:attrNameLst>
                                          <p:attrName>ppt_x</p:attrName>
                                        </p:attrNameLst>
                                      </p:cBhvr>
                                    </p:anim>
                                    <p:set>
                                      <p:cBhvr>
                                        <p:cTn id="34" dur="770" fill="hold"/>
                                        <p:tgtEl>
                                          <p:spTgt spid="6"/>
                                        </p:tgtEl>
                                        <p:attrNameLst>
                                          <p:attrName>ppt_y</p:attrName>
                                        </p:attrNameLst>
                                      </p:cBhvr>
                                      <p:to>
                                        <p:strVal val="(#ppt_y+0.4)"/>
                                      </p:to>
                                    </p:set>
                                    <p:anim from="(#ppt_y+0.4)" to="(#ppt_y)" calcmode="lin" valueType="num">
                                      <p:cBhvr>
                                        <p:cTn id="35"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5" grpId="2" animBg="1"/>
      <p:bldP spid="6" grpId="0" animBg="1"/>
      <p:bldP spid="6" grpId="1" animBg="1"/>
      <p:bldP spid="6"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Download Free png Coins,corners,bordures - Flower Borders Corner ..."/>
          <p:cNvPicPr>
            <a:picLocks noChangeAspect="1" noChangeArrowheads="1"/>
          </p:cNvPicPr>
          <p:nvPr/>
        </p:nvPicPr>
        <p:blipFill>
          <a:blip r:embed="rId2">
            <a:extLst>
              <a:ext uri="{28A0092B-C50C-407E-A947-70E740481C1C}">
                <a14:useLocalDpi xmlns:a14="http://schemas.microsoft.com/office/drawing/2010/main" val="0"/>
              </a:ext>
            </a:extLst>
          </a:blip>
          <a:srcRect l="14452"/>
          <a:stretch>
            <a:fillRect/>
          </a:stretch>
        </p:blipFill>
        <p:spPr bwMode="auto">
          <a:xfrm>
            <a:off x="25400" y="3760788"/>
            <a:ext cx="3551238" cy="309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573433" y="1233235"/>
            <a:ext cx="7404261" cy="954107"/>
          </a:xfrm>
          <a:prstGeom prst="rect">
            <a:avLst/>
          </a:prstGeom>
          <a:solidFill>
            <a:schemeClr val="bg2"/>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Chuẩn</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bị</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sẵn</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sàng</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đồ</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dùng</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học</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tập</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sách</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smtClean="0">
                <a:ln>
                  <a:noFill/>
                </a:ln>
                <a:solidFill>
                  <a:srgbClr val="00B050"/>
                </a:solidFill>
                <a:effectLst/>
                <a:uLnTx/>
                <a:uFillTx/>
                <a:latin typeface="Arial" panose="020B0604020202020204" pitchFamily="34" charset="0"/>
                <a:ea typeface="+mn-ea"/>
                <a:cs typeface="Arial" panose="020B0604020202020204" pitchFamily="34" charset="0"/>
              </a:rPr>
              <a:t>giáo</a:t>
            </a:r>
            <a:r>
              <a:rPr kumimoji="0" lang="en-US" altLang="en-US" sz="2800" b="1" i="0" u="none" strike="noStrike" kern="1200" cap="none" spc="0" normalizeH="0" noProof="0" dirty="0" smtClean="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smtClean="0">
                <a:ln>
                  <a:noFill/>
                </a:ln>
                <a:solidFill>
                  <a:srgbClr val="00B050"/>
                </a:solidFill>
                <a:effectLst/>
                <a:uLnTx/>
                <a:uFillTx/>
                <a:latin typeface="Arial" panose="020B0604020202020204" pitchFamily="34" charset="0"/>
                <a:ea typeface="+mn-ea"/>
                <a:cs typeface="Arial" panose="020B0604020202020204" pitchFamily="34" charset="0"/>
              </a:rPr>
              <a:t>khoa</a:t>
            </a:r>
            <a:r>
              <a:rPr kumimoji="0" lang="en-US" altLang="en-US" sz="2800" b="1" i="0" u="none" strike="noStrike" kern="1200" cap="none" spc="0" normalizeH="0" noProof="0" dirty="0" smtClean="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smtClean="0">
                <a:ln>
                  <a:noFill/>
                </a:ln>
                <a:solidFill>
                  <a:srgbClr val="00B050"/>
                </a:solidFill>
                <a:effectLst/>
                <a:uLnTx/>
                <a:uFillTx/>
                <a:latin typeface="Arial" panose="020B0604020202020204" pitchFamily="34" charset="0"/>
                <a:ea typeface="+mn-ea"/>
                <a:cs typeface="Arial" panose="020B0604020202020204" pitchFamily="34" charset="0"/>
              </a:rPr>
              <a:t>Toán</a:t>
            </a:r>
            <a:r>
              <a:rPr kumimoji="0" lang="en-US" altLang="en-US" sz="28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5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quyển</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1.</a:t>
            </a:r>
          </a:p>
        </p:txBody>
      </p:sp>
      <p:pic>
        <p:nvPicPr>
          <p:cNvPr id="5" name="Picture 5" descr="Book-09-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777" y="1221691"/>
            <a:ext cx="1607951"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601913" y="3066013"/>
            <a:ext cx="6096237" cy="954107"/>
          </a:xfrm>
          <a:prstGeom prst="rect">
            <a:avLst/>
          </a:prstGeom>
          <a:solidFill>
            <a:schemeClr val="bg2"/>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Tập</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trung</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lắng</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nghe</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và</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làm</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theo</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yêu</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cầu</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của</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cô</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giáo</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t>
            </a:r>
          </a:p>
        </p:txBody>
      </p:sp>
      <p:pic>
        <p:nvPicPr>
          <p:cNvPr id="3" name="Picture 2" descr="Home Icons - Free Download, PNG and 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8179" y="4364126"/>
            <a:ext cx="144303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536881" y="4937213"/>
            <a:ext cx="5011876" cy="523220"/>
          </a:xfrm>
          <a:prstGeom prst="rect">
            <a:avLst/>
          </a:prstGeom>
          <a:solidFill>
            <a:schemeClr val="bg2"/>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Hoàn</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thành</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bài</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tập</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cô</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giao</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t>
            </a:r>
          </a:p>
        </p:txBody>
      </p:sp>
      <p:pic>
        <p:nvPicPr>
          <p:cNvPr id="2052" name="Picture 4" descr="Listen to teacher clipart 5 » Clipart S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085" y="2727325"/>
            <a:ext cx="169982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2"/>
          <p:cNvSpPr txBox="1">
            <a:spLocks/>
          </p:cNvSpPr>
          <p:nvPr/>
        </p:nvSpPr>
        <p:spPr>
          <a:xfrm>
            <a:off x="166306" y="121359"/>
            <a:ext cx="8990012" cy="838200"/>
          </a:xfrm>
          <a:prstGeom prst="rect">
            <a:avLst/>
          </a:prstGeom>
          <a:solidFill>
            <a:srgbClr val="0000FF"/>
          </a:solidFill>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rPr>
              <a:t>NHỮNG ĐIỀU CẦN LƯU Ý</a:t>
            </a:r>
          </a:p>
        </p:txBody>
      </p:sp>
      <p:sp>
        <p:nvSpPr>
          <p:cNvPr id="11" name="Rectangle 36"/>
          <p:cNvSpPr>
            <a:spLocks noChangeArrowheads="1"/>
          </p:cNvSpPr>
          <p:nvPr/>
        </p:nvSpPr>
        <p:spPr bwMode="auto">
          <a:xfrm>
            <a:off x="0" y="0"/>
            <a:ext cx="9156316"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12"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4466" y="4273240"/>
            <a:ext cx="980768"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blumen-pflanzen04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185510" y="5359400"/>
            <a:ext cx="259809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0"/>
          <p:cNvSpPr>
            <a:spLocks noChangeArrowheads="1"/>
          </p:cNvSpPr>
          <p:nvPr/>
        </p:nvSpPr>
        <p:spPr bwMode="auto">
          <a:xfrm>
            <a:off x="7316630" y="2037376"/>
            <a:ext cx="1232127" cy="1052938"/>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pic>
        <p:nvPicPr>
          <p:cNvPr id="15" name="Picture 17" descr="rose19">
            <a:extLst>
              <a:ext uri="{FF2B5EF4-FFF2-40B4-BE49-F238E27FC236}">
                <a16:creationId xmlns:a16="http://schemas.microsoft.com/office/drawing/2014/main" id="{2B2E634C-48C5-4171-8C3B-E7412A7F2F17}"/>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647850" y="5578091"/>
            <a:ext cx="1607951" cy="127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697125i6o7gtfx8m">
            <a:extLst>
              <a:ext uri="{FF2B5EF4-FFF2-40B4-BE49-F238E27FC236}">
                <a16:creationId xmlns:a16="http://schemas.microsoft.com/office/drawing/2014/main" id="{6F1B858A-EEDD-4D27-8888-8C3BE6D13F30}"/>
              </a:ext>
            </a:extLst>
          </p:cNvPr>
          <p:cNvPicPr>
            <a:picLocks noChangeAspect="1" noChangeArrowheads="1" noCrop="1"/>
          </p:cNvPicPr>
          <p:nvPr/>
        </p:nvPicPr>
        <p:blipFill>
          <a:blip r:embed="rId9"/>
          <a:srcRect/>
          <a:stretch>
            <a:fillRect/>
          </a:stretch>
        </p:blipFill>
        <p:spPr bwMode="auto">
          <a:xfrm>
            <a:off x="2669535" y="5674626"/>
            <a:ext cx="1443038" cy="1079877"/>
          </a:xfrm>
          <a:prstGeom prst="rect">
            <a:avLst/>
          </a:prstGeom>
          <a:noFill/>
          <a:ln w="9525">
            <a:noFill/>
            <a:miter lim="800000"/>
            <a:headEnd/>
            <a:tailEnd/>
          </a:ln>
        </p:spPr>
      </p:pic>
      <p:pic>
        <p:nvPicPr>
          <p:cNvPr id="17" name="Picture 22" descr="697125i6o7gtfx8m">
            <a:extLst>
              <a:ext uri="{FF2B5EF4-FFF2-40B4-BE49-F238E27FC236}">
                <a16:creationId xmlns:a16="http://schemas.microsoft.com/office/drawing/2014/main" id="{DA7E3F2A-3736-44E7-B6EA-0B598E450583}"/>
              </a:ext>
            </a:extLst>
          </p:cNvPr>
          <p:cNvPicPr>
            <a:picLocks noChangeAspect="1" noChangeArrowheads="1" noCrop="1"/>
          </p:cNvPicPr>
          <p:nvPr/>
        </p:nvPicPr>
        <p:blipFill>
          <a:blip r:embed="rId9"/>
          <a:srcRect/>
          <a:stretch>
            <a:fillRect/>
          </a:stretch>
        </p:blipFill>
        <p:spPr bwMode="auto">
          <a:xfrm>
            <a:off x="725206" y="4620288"/>
            <a:ext cx="1699828" cy="1274066"/>
          </a:xfrm>
          <a:prstGeom prst="rect">
            <a:avLst/>
          </a:prstGeom>
          <a:noFill/>
          <a:ln w="9525">
            <a:noFill/>
            <a:miter lim="800000"/>
            <a:headEnd/>
            <a:tailEnd/>
          </a:ln>
        </p:spPr>
      </p:pic>
    </p:spTree>
    <p:extLst>
      <p:ext uri="{BB962C8B-B14F-4D97-AF65-F5344CB8AC3E}">
        <p14:creationId xmlns:p14="http://schemas.microsoft.com/office/powerpoint/2010/main" val="2160215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8" presetClass="emph" presetSubtype="0" repeatCount="indefinite" fill="hold" grpId="1" nodeType="withEffect">
                                  <p:stCondLst>
                                    <p:cond delay="0"/>
                                  </p:stCondLst>
                                  <p:childTnLst>
                                    <p:animRot by="21600000">
                                      <p:cBhvr>
                                        <p:cTn id="40" dur="2000" fill="hold"/>
                                        <p:tgtEl>
                                          <p:spTgt spid="13"/>
                                        </p:tgtEl>
                                        <p:attrNameLst>
                                          <p:attrName>r</p:attrName>
                                        </p:attrNameLst>
                                      </p:cBhvr>
                                    </p:animRot>
                                  </p:childTnLst>
                                </p:cTn>
                              </p:par>
                              <p:par>
                                <p:cTn id="41" presetID="8" presetClass="emph" presetSubtype="0" fill="hold" grpId="2" nodeType="withEffect">
                                  <p:stCondLst>
                                    <p:cond delay="0"/>
                                  </p:stCondLst>
                                  <p:childTnLst>
                                    <p:animRot by="21600000">
                                      <p:cBhvr>
                                        <p:cTn id="42" dur="2000" fill="hold"/>
                                        <p:tgtEl>
                                          <p:spTgt spid="13"/>
                                        </p:tgtEl>
                                        <p:attrNameLst>
                                          <p:attrName>r</p:attrName>
                                        </p:attrNameLst>
                                      </p:cBhvr>
                                    </p:animRot>
                                  </p:childTnLst>
                                </p:cTn>
                              </p:par>
                              <p:par>
                                <p:cTn id="43" presetID="5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770" decel="100000"/>
                                        <p:tgtEl>
                                          <p:spTgt spid="13"/>
                                        </p:tgtEl>
                                      </p:cBhvr>
                                    </p:animEffect>
                                    <p:animScale>
                                      <p:cBhvr>
                                        <p:cTn id="46" dur="770" decel="100000"/>
                                        <p:tgtEl>
                                          <p:spTgt spid="13"/>
                                        </p:tgtEl>
                                      </p:cBhvr>
                                      <p:from x="10000" y="10000"/>
                                      <p:to x="200000" y="450000"/>
                                    </p:animScale>
                                    <p:animScale>
                                      <p:cBhvr>
                                        <p:cTn id="47" dur="1230" accel="100000" fill="hold">
                                          <p:stCondLst>
                                            <p:cond delay="770"/>
                                          </p:stCondLst>
                                        </p:cTn>
                                        <p:tgtEl>
                                          <p:spTgt spid="13"/>
                                        </p:tgtEl>
                                      </p:cBhvr>
                                      <p:from x="200000" y="450000"/>
                                      <p:to x="100000" y="100000"/>
                                    </p:animScale>
                                    <p:set>
                                      <p:cBhvr>
                                        <p:cTn id="48" dur="770" fill="hold"/>
                                        <p:tgtEl>
                                          <p:spTgt spid="13"/>
                                        </p:tgtEl>
                                        <p:attrNameLst>
                                          <p:attrName>ppt_x</p:attrName>
                                        </p:attrNameLst>
                                      </p:cBhvr>
                                      <p:to>
                                        <p:strVal val="(0.5)"/>
                                      </p:to>
                                    </p:set>
                                    <p:anim from="(0.5)" to="(#ppt_x)" calcmode="lin" valueType="num">
                                      <p:cBhvr>
                                        <p:cTn id="49" dur="1230" accel="100000" fill="hold">
                                          <p:stCondLst>
                                            <p:cond delay="770"/>
                                          </p:stCondLst>
                                        </p:cTn>
                                        <p:tgtEl>
                                          <p:spTgt spid="13"/>
                                        </p:tgtEl>
                                        <p:attrNameLst>
                                          <p:attrName>ppt_x</p:attrName>
                                        </p:attrNameLst>
                                      </p:cBhvr>
                                    </p:anim>
                                    <p:set>
                                      <p:cBhvr>
                                        <p:cTn id="50" dur="770" fill="hold"/>
                                        <p:tgtEl>
                                          <p:spTgt spid="13"/>
                                        </p:tgtEl>
                                        <p:attrNameLst>
                                          <p:attrName>ppt_y</p:attrName>
                                        </p:attrNameLst>
                                      </p:cBhvr>
                                      <p:to>
                                        <p:strVal val="(#ppt_y+0.4)"/>
                                      </p:to>
                                    </p:set>
                                    <p:anim from="(#ppt_y+0.4)" to="(#ppt_y)" calcmode="lin" valueType="num">
                                      <p:cBhvr>
                                        <p:cTn id="51"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3" grpId="0" animBg="1"/>
      <p:bldP spid="13" grpId="1" animBg="1"/>
      <p:bldP spid="13"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3">
            <a:extLst>
              <a:ext uri="{FF2B5EF4-FFF2-40B4-BE49-F238E27FC236}">
                <a16:creationId xmlns:a16="http://schemas.microsoft.com/office/drawing/2014/main" id="{87DA39B1-F66A-4409-B8F3-8BD24D0E2946}"/>
              </a:ext>
            </a:extLst>
          </p:cNvPr>
          <p:cNvSpPr/>
          <p:nvPr/>
        </p:nvSpPr>
        <p:spPr>
          <a:xfrm>
            <a:off x="1272209" y="237832"/>
            <a:ext cx="6957391" cy="994619"/>
          </a:xfrm>
          <a:prstGeom prst="ribbon2">
            <a:avLst>
              <a:gd name="adj1" fmla="val 16667"/>
              <a:gd name="adj2" fmla="val 51487"/>
            </a:avLst>
          </a:prstGeom>
          <a:solidFill>
            <a:srgbClr val="0000FF"/>
          </a:solidFill>
          <a:ln w="57150" cap="flat" cmpd="sng" algn="ctr">
            <a:solidFill>
              <a:srgbClr val="FF0000"/>
            </a:solidFill>
            <a:prstDash val="solid"/>
          </a:ln>
          <a:effectLst/>
        </p:spPr>
        <p:txBody>
          <a:bodyPr rtlCol="0" anchor="ct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vi-VN" sz="54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GHI NHỚ</a:t>
            </a:r>
            <a:endParaRPr kumimoji="0" lang="en-US" sz="54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orizontal Scroll 5">
            <a:extLst>
              <a:ext uri="{FF2B5EF4-FFF2-40B4-BE49-F238E27FC236}">
                <a16:creationId xmlns:a16="http://schemas.microsoft.com/office/drawing/2014/main" id="{F0F7C02B-AB1A-4387-B75F-CD8D8069F8C7}"/>
              </a:ext>
            </a:extLst>
          </p:cNvPr>
          <p:cNvSpPr/>
          <p:nvPr/>
        </p:nvSpPr>
        <p:spPr>
          <a:xfrm>
            <a:off x="119271" y="998175"/>
            <a:ext cx="8872329" cy="5815993"/>
          </a:xfrm>
          <a:prstGeom prst="horizontalScroll">
            <a:avLst>
              <a:gd name="adj" fmla="val 8381"/>
            </a:avLst>
          </a:prstGeom>
          <a:solidFill>
            <a:srgbClr val="FFFF00"/>
          </a:solidFill>
          <a:ln w="55000" cap="flat" cmpd="thickThin" algn="ctr">
            <a:solidFill>
              <a:srgbClr val="00B050"/>
            </a:solidFill>
            <a:prstDash val="solid"/>
          </a:ln>
          <a:effectLst/>
        </p:spPr>
        <p:txBody>
          <a:bodyPr lIns="91055" tIns="45521" rIns="91055" bIns="45521" anchor="ct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Muốn</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tìm</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tỉ</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số</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phần</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tr</a:t>
            </a:r>
            <a:r>
              <a:rPr kumimoji="0" lang="vi-VN" altLang="en-US" sz="3600" b="1" i="0" u="none" strike="noStrike" kern="1200" cap="none" spc="0" normalizeH="0" baseline="0" noProof="0" dirty="0">
                <a:ln>
                  <a:noFill/>
                </a:ln>
                <a:solidFill>
                  <a:srgbClr val="0000FF"/>
                </a:solidFill>
                <a:effectLst/>
                <a:uLnTx/>
                <a:uFillTx/>
                <a:latin typeface="Arial" charset="0"/>
                <a:ea typeface="+mn-ea"/>
                <a:cs typeface="Arial" charset="0"/>
              </a:rPr>
              <a:t>ă</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m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của</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hai</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smtClean="0">
                <a:ln>
                  <a:noFill/>
                </a:ln>
                <a:solidFill>
                  <a:srgbClr val="0000FF"/>
                </a:solidFill>
                <a:effectLst/>
                <a:uLnTx/>
                <a:uFillTx/>
                <a:latin typeface="Arial" charset="0"/>
                <a:ea typeface="+mn-ea"/>
                <a:cs typeface="Arial" charset="0"/>
              </a:rPr>
              <a:t>số</a:t>
            </a:r>
            <a:r>
              <a:rPr kumimoji="0" lang="en-US" altLang="en-US" sz="3600" b="1" i="0" u="none" strike="noStrike" kern="1200" cap="none" spc="0" normalizeH="0" baseline="0" noProof="0" dirty="0" smtClean="0">
                <a:ln>
                  <a:noFill/>
                </a:ln>
                <a:solidFill>
                  <a:srgbClr val="0000FF"/>
                </a:solidFill>
                <a:effectLst/>
                <a:uLnTx/>
                <a:uFillTx/>
                <a:latin typeface="Arial" charset="0"/>
                <a:ea typeface="+mn-ea"/>
                <a:cs typeface="Arial" charset="0"/>
              </a:rPr>
              <a:t> a </a:t>
            </a:r>
            <a:r>
              <a:rPr kumimoji="0" lang="en-US" altLang="en-US" sz="3600" b="1" i="0" u="none" strike="noStrike" kern="1200" cap="none" spc="0" normalizeH="0" baseline="0" noProof="0" dirty="0" err="1" smtClean="0">
                <a:ln>
                  <a:noFill/>
                </a:ln>
                <a:solidFill>
                  <a:srgbClr val="0000FF"/>
                </a:solidFill>
                <a:effectLst/>
                <a:uLnTx/>
                <a:uFillTx/>
                <a:latin typeface="Arial" charset="0"/>
                <a:ea typeface="+mn-ea"/>
                <a:cs typeface="Arial" charset="0"/>
              </a:rPr>
              <a:t>và</a:t>
            </a:r>
            <a:r>
              <a:rPr kumimoji="0" lang="en-US" altLang="en-US" sz="3600" b="1" i="0" u="none" strike="noStrike" kern="1200" cap="none" spc="0" normalizeH="0" noProof="0" dirty="0" smtClean="0">
                <a:ln>
                  <a:noFill/>
                </a:ln>
                <a:solidFill>
                  <a:srgbClr val="0000FF"/>
                </a:solidFill>
                <a:effectLst/>
                <a:uLnTx/>
                <a:uFillTx/>
                <a:latin typeface="Arial" charset="0"/>
                <a:ea typeface="+mn-ea"/>
                <a:cs typeface="Arial" charset="0"/>
              </a:rPr>
              <a:t> b</a:t>
            </a:r>
            <a:r>
              <a:rPr kumimoji="0" lang="en-US" altLang="en-US" sz="3600" b="1" i="0" u="none" strike="noStrike" kern="1200" cap="none" spc="0" normalizeH="0" baseline="0" noProof="0" dirty="0" smtClean="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ta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làm</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nh</a:t>
            </a:r>
            <a:r>
              <a:rPr kumimoji="0" lang="vi-VN" altLang="en-US" sz="3600" b="1" i="0" u="none" strike="noStrike" kern="1200" cap="none" spc="0" normalizeH="0" baseline="0" noProof="0" dirty="0">
                <a:ln>
                  <a:noFill/>
                </a:ln>
                <a:solidFill>
                  <a:srgbClr val="0000FF"/>
                </a:solidFill>
                <a:effectLst/>
                <a:uLnTx/>
                <a:uFillTx/>
                <a:latin typeface="Arial" charset="0"/>
                <a:ea typeface="+mn-ea"/>
                <a:cs typeface="Arial" charset="0"/>
              </a:rPr>
              <a:t>ư</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sau</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a:t>
            </a:r>
          </a:p>
          <a:p>
            <a:pPr marL="571500" marR="0" lvl="0" indent="-571500" algn="just" defTabSz="914400" rtl="0" eaLnBrk="1" fontAlgn="base" latinLnBrk="0" hangingPunct="1">
              <a:lnSpc>
                <a:spcPct val="100000"/>
              </a:lnSpc>
              <a:spcBef>
                <a:spcPct val="50000"/>
              </a:spcBef>
              <a:spcAft>
                <a:spcPct val="0"/>
              </a:spcAft>
              <a:buClrTx/>
              <a:buSzTx/>
              <a:buFontTx/>
              <a:buChar char="-"/>
              <a:tabLst/>
              <a:defRPr/>
            </a:pP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Tìm</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th</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Times New Roman" pitchFamily="18" charset="0"/>
              </a:rPr>
              <a:t>ươ</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ng</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của</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smtClean="0">
                <a:ln>
                  <a:noFill/>
                </a:ln>
                <a:solidFill>
                  <a:srgbClr val="0000FF"/>
                </a:solidFill>
                <a:effectLst/>
                <a:uLnTx/>
                <a:uFillTx/>
                <a:latin typeface="Arial" charset="0"/>
                <a:ea typeface="+mn-ea"/>
                <a:cs typeface="Arial" charset="0"/>
              </a:rPr>
              <a:t>a </a:t>
            </a:r>
            <a:r>
              <a:rPr kumimoji="0" lang="en-US" altLang="en-US" sz="3600" b="1" i="0" u="none" strike="noStrike" kern="1200" cap="none" spc="0" normalizeH="0" baseline="0" noProof="0" dirty="0" err="1" smtClean="0">
                <a:ln>
                  <a:noFill/>
                </a:ln>
                <a:solidFill>
                  <a:srgbClr val="0000FF"/>
                </a:solidFill>
                <a:effectLst/>
                <a:uLnTx/>
                <a:uFillTx/>
                <a:latin typeface="Arial" charset="0"/>
                <a:ea typeface="+mn-ea"/>
                <a:cs typeface="Arial" charset="0"/>
              </a:rPr>
              <a:t>và</a:t>
            </a:r>
            <a:r>
              <a:rPr kumimoji="0" lang="en-US" altLang="en-US" sz="3600" b="1" i="0" u="none" strike="noStrike" kern="1200" cap="none" spc="0" normalizeH="0" noProof="0" dirty="0" smtClean="0">
                <a:ln>
                  <a:noFill/>
                </a:ln>
                <a:solidFill>
                  <a:srgbClr val="0000FF"/>
                </a:solidFill>
                <a:effectLst/>
                <a:uLnTx/>
                <a:uFillTx/>
                <a:latin typeface="Arial" charset="0"/>
                <a:ea typeface="+mn-ea"/>
                <a:cs typeface="Arial" charset="0"/>
              </a:rPr>
              <a:t> b</a:t>
            </a:r>
            <a:r>
              <a:rPr kumimoji="0" lang="en-US" altLang="en-US" sz="3600" b="1" i="0" u="none" strike="noStrike" kern="1200" cap="none" spc="0" normalizeH="0" baseline="0" noProof="0" dirty="0" smtClean="0">
                <a:ln>
                  <a:noFill/>
                </a:ln>
                <a:solidFill>
                  <a:srgbClr val="0000FF"/>
                </a:solidFill>
                <a:effectLst/>
                <a:uLnTx/>
                <a:uFillTx/>
                <a:latin typeface="Arial" charset="0"/>
                <a:ea typeface="+mn-ea"/>
                <a:cs typeface="Arial" charset="0"/>
              </a:rPr>
              <a:t>.</a:t>
            </a:r>
            <a:endPar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endParaRPr>
          </a:p>
          <a:p>
            <a:pPr marL="571500" marR="0" lvl="0" indent="-571500" algn="just" defTabSz="914400" rtl="0" eaLnBrk="1" fontAlgn="base" latinLnBrk="0" hangingPunct="1">
              <a:lnSpc>
                <a:spcPct val="100000"/>
              </a:lnSpc>
              <a:spcBef>
                <a:spcPct val="50000"/>
              </a:spcBef>
              <a:spcAft>
                <a:spcPct val="0"/>
              </a:spcAft>
              <a:buClrTx/>
              <a:buSzTx/>
              <a:buFontTx/>
              <a:buChar char="-"/>
              <a:tabLst/>
              <a:defRPr/>
            </a:pP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Nhân</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th</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Times New Roman" pitchFamily="18" charset="0"/>
              </a:rPr>
              <a:t>ươ</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ng</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vi-VN" altLang="en-US" sz="3600" b="1" i="0" u="none" strike="noStrike" kern="1200" cap="none" spc="0" normalizeH="0" baseline="0" noProof="0" dirty="0">
                <a:ln>
                  <a:noFill/>
                </a:ln>
                <a:solidFill>
                  <a:srgbClr val="0000FF"/>
                </a:solidFill>
                <a:effectLst/>
                <a:uLnTx/>
                <a:uFillTx/>
                <a:latin typeface="Arial" charset="0"/>
                <a:ea typeface="+mn-ea"/>
                <a:cs typeface="Arial" charset="0"/>
              </a:rPr>
              <a:t>đ</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ó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với</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100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và</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viết</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thêm</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kí</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hiệu</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vào</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bên</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phải</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tích</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tìm</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 </a:t>
            </a:r>
            <a:r>
              <a:rPr kumimoji="0" lang="vi-VN" altLang="en-US" sz="3600" b="1" i="0" u="none" strike="noStrike" kern="1200" cap="none" spc="0" normalizeH="0" baseline="0" noProof="0" dirty="0">
                <a:ln>
                  <a:noFill/>
                </a:ln>
                <a:solidFill>
                  <a:srgbClr val="0000FF"/>
                </a:solidFill>
                <a:effectLst/>
                <a:uLnTx/>
                <a:uFillTx/>
                <a:latin typeface="Arial" charset="0"/>
                <a:ea typeface="+mn-ea"/>
                <a:cs typeface="Arial" charset="0"/>
              </a:rPr>
              <a:t>đư</a:t>
            </a:r>
            <a:r>
              <a:rPr kumimoji="0" lang="en-US" altLang="en-US" sz="3600" b="1" i="0" u="none" strike="noStrike" kern="1200" cap="none" spc="0" normalizeH="0" baseline="0" noProof="0" dirty="0" err="1">
                <a:ln>
                  <a:noFill/>
                </a:ln>
                <a:solidFill>
                  <a:srgbClr val="0000FF"/>
                </a:solidFill>
                <a:effectLst/>
                <a:uLnTx/>
                <a:uFillTx/>
                <a:latin typeface="Arial" charset="0"/>
                <a:ea typeface="+mn-ea"/>
                <a:cs typeface="Arial" charset="0"/>
              </a:rPr>
              <a:t>ợc</a:t>
            </a:r>
            <a:r>
              <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rPr>
              <a:t>.</a:t>
            </a: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en-US" altLang="en-US" sz="3600" b="1" i="0" u="none" strike="noStrike" kern="1200" cap="none" spc="0" normalizeH="0" baseline="0" noProof="0" dirty="0">
              <a:ln>
                <a:noFill/>
              </a:ln>
              <a:solidFill>
                <a:srgbClr val="0000FF"/>
              </a:solidFill>
              <a:effectLst/>
              <a:uLnTx/>
              <a:uFillTx/>
              <a:latin typeface="Arial" charset="0"/>
              <a:ea typeface="+mn-ea"/>
              <a:cs typeface="Arial" charset="0"/>
            </a:endParaRPr>
          </a:p>
        </p:txBody>
      </p:sp>
      <p:sp>
        <p:nvSpPr>
          <p:cNvPr id="4" name="Rectangle 4">
            <a:extLst>
              <a:ext uri="{FF2B5EF4-FFF2-40B4-BE49-F238E27FC236}">
                <a16:creationId xmlns:a16="http://schemas.microsoft.com/office/drawing/2014/main" id="{00D51A9E-006B-4447-AAA5-C5108C37569B}"/>
              </a:ext>
            </a:extLst>
          </p:cNvPr>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5" name="Picture 17" descr="rose19">
            <a:extLst>
              <a:ext uri="{FF2B5EF4-FFF2-40B4-BE49-F238E27FC236}">
                <a16:creationId xmlns:a16="http://schemas.microsoft.com/office/drawing/2014/main" id="{8AC42A09-DC8E-4ADC-9432-3601F849C04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9433" y="237832"/>
            <a:ext cx="1112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6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93"/>
            <a:ext cx="9221788" cy="6834187"/>
          </a:xfrm>
          <a:prstGeom prst="rect">
            <a:avLst/>
          </a:prstGeom>
          <a:solidFill>
            <a:schemeClr val="accent1">
              <a:lumMod val="60000"/>
              <a:lumOff val="40000"/>
            </a:schemeClr>
          </a:solidFill>
          <a:ln>
            <a:noFill/>
          </a:ln>
        </p:spPr>
      </p:pic>
      <p:sp>
        <p:nvSpPr>
          <p:cNvPr id="4" name="Rectangle 3"/>
          <p:cNvSpPr/>
          <p:nvPr/>
        </p:nvSpPr>
        <p:spPr>
          <a:xfrm>
            <a:off x="3233530" y="1958186"/>
            <a:ext cx="4903305" cy="2971800"/>
          </a:xfrm>
          <a:prstGeom prst="rect">
            <a:avLst/>
          </a:prstGeom>
          <a:solidFill>
            <a:schemeClr val="accent1">
              <a:lumMod val="60000"/>
              <a:lumOff val="40000"/>
            </a:schemeClr>
          </a:solidFill>
        </p:spPr>
        <p:txBody>
          <a:bodyPr wrap="none">
            <a:prstTxWarp prst="textChevro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905"/>
                <a:solidFill>
                  <a:srgbClr val="0000FF"/>
                </a:solidFill>
                <a:effectLst>
                  <a:innerShdw blurRad="69850" dist="43180" dir="5400000">
                    <a:srgbClr val="000000">
                      <a:alpha val="65000"/>
                    </a:srgbClr>
                  </a:innerShdw>
                </a:effectLst>
                <a:uLnTx/>
                <a:uFillTx/>
                <a:latin typeface="Arial" pitchFamily="34" charset="0"/>
                <a:ea typeface="+mn-ea"/>
                <a:cs typeface="+mn-cs"/>
              </a:rPr>
              <a:t>DẶN DÒ</a:t>
            </a:r>
          </a:p>
        </p:txBody>
      </p:sp>
      <p:sp>
        <p:nvSpPr>
          <p:cNvPr id="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6" name="Picture 14" descr="XMASCA~1"/>
          <p:cNvPicPr>
            <a:picLocks noChangeAspect="1" noChangeArrowheads="1" noCrop="1"/>
          </p:cNvPicPr>
          <p:nvPr/>
        </p:nvPicPr>
        <p:blipFill>
          <a:blip r:embed="rId3"/>
          <a:srcRect/>
          <a:stretch>
            <a:fillRect/>
          </a:stretch>
        </p:blipFill>
        <p:spPr bwMode="auto">
          <a:xfrm>
            <a:off x="4572000" y="3937041"/>
            <a:ext cx="2286000" cy="1942735"/>
          </a:xfrm>
          <a:prstGeom prst="rect">
            <a:avLst/>
          </a:prstGeom>
          <a:noFill/>
          <a:ln w="9525">
            <a:noFill/>
            <a:miter lim="800000"/>
            <a:headEnd/>
            <a:tailEnd/>
          </a:ln>
        </p:spPr>
      </p:pic>
      <p:sp>
        <p:nvSpPr>
          <p:cNvPr id="7" name="Rectangle 4">
            <a:extLst>
              <a:ext uri="{FF2B5EF4-FFF2-40B4-BE49-F238E27FC236}">
                <a16:creationId xmlns:a16="http://schemas.microsoft.com/office/drawing/2014/main" id="{6AF733BC-A524-41E4-A13D-C72F9E45F45D}"/>
              </a:ext>
            </a:extLst>
          </p:cNvPr>
          <p:cNvSpPr>
            <a:spLocks noChangeArrowheads="1"/>
          </p:cNvSpPr>
          <p:nvPr/>
        </p:nvSpPr>
        <p:spPr bwMode="auto">
          <a:xfrm>
            <a:off x="4" y="-63982"/>
            <a:ext cx="9098679" cy="6921981"/>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68576" tIns="34289" rIns="68576" bIns="34289" anchor="ctr"/>
          <a:lstStyle/>
          <a:p>
            <a:pPr marL="0" marR="0" lvl="0" indent="0" algn="l" defTabSz="685749"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85703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22"/>
          <p:cNvSpPr>
            <a:spLocks noChangeArrowheads="1" noChangeShapeType="1" noTextEdit="1"/>
          </p:cNvSpPr>
          <p:nvPr/>
        </p:nvSpPr>
        <p:spPr bwMode="auto">
          <a:xfrm>
            <a:off x="29497" y="1809151"/>
            <a:ext cx="8458200" cy="3781425"/>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smtClean="0">
                <a:ln w="9525">
                  <a:round/>
                  <a:headEnd/>
                  <a:tailEnd/>
                </a:ln>
                <a:solidFill>
                  <a:srgbClr val="FF0000"/>
                </a:solidFill>
                <a:effectLst/>
                <a:uLnTx/>
                <a:uFillTx/>
                <a:latin typeface="Impact"/>
                <a:ea typeface="+mn-ea"/>
                <a:cs typeface="+mn-cs"/>
              </a:rPr>
              <a:t>TIẾT</a:t>
            </a:r>
            <a:r>
              <a:rPr kumimoji="0" lang="en-US" sz="3600" b="1" i="0" u="none" strike="noStrike" kern="10" cap="none" spc="0" normalizeH="0" noProof="0" dirty="0" smtClean="0">
                <a:ln w="9525">
                  <a:round/>
                  <a:headEnd/>
                  <a:tailEnd/>
                </a:ln>
                <a:solidFill>
                  <a:srgbClr val="FF0000"/>
                </a:solidFill>
                <a:effectLst/>
                <a:uLnTx/>
                <a:uFillTx/>
                <a:latin typeface="Impact"/>
                <a:ea typeface="+mn-ea"/>
                <a:cs typeface="+mn-cs"/>
              </a:rPr>
              <a:t> HỌC KẾT THÚC</a:t>
            </a:r>
            <a:endParaRPr kumimoji="0" lang="en-US" sz="3600" b="1" i="0" u="none" strike="noStrike" kern="10" cap="none" spc="0" normalizeH="0" baseline="0" noProof="0" dirty="0">
              <a:ln w="9525">
                <a:round/>
                <a:headEnd/>
                <a:tailEnd/>
              </a:ln>
              <a:solidFill>
                <a:srgbClr val="FF0000"/>
              </a:solidFill>
              <a:effectLst/>
              <a:uLnTx/>
              <a:uFillTx/>
              <a:latin typeface="Impact"/>
              <a:ea typeface="+mn-ea"/>
              <a:cs typeface="+mn-cs"/>
            </a:endParaRPr>
          </a:p>
        </p:txBody>
      </p:sp>
      <p:sp>
        <p:nvSpPr>
          <p:cNvPr id="81923" name="AutoShape 68"/>
          <p:cNvSpPr>
            <a:spLocks noChangeArrowheads="1"/>
          </p:cNvSpPr>
          <p:nvPr/>
        </p:nvSpPr>
        <p:spPr bwMode="auto">
          <a:xfrm>
            <a:off x="228612" y="112772"/>
            <a:ext cx="2470628" cy="2219612"/>
          </a:xfrm>
          <a:prstGeom prst="star32">
            <a:avLst>
              <a:gd name="adj" fmla="val 15056"/>
            </a:avLst>
          </a:prstGeom>
          <a:solidFill>
            <a:srgbClr val="FFFF00"/>
          </a:solidFill>
          <a:ln w="9525">
            <a:solidFill>
              <a:srgbClr val="FF33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00"/>
              </a:solidFill>
              <a:effectLst/>
              <a:uLnTx/>
              <a:uFillTx/>
              <a:latin typeface=".VnTime" pitchFamily="34" charset="0"/>
              <a:ea typeface="+mn-ea"/>
              <a:cs typeface="+mn-cs"/>
            </a:endParaRPr>
          </a:p>
        </p:txBody>
      </p:sp>
      <p:sp>
        <p:nvSpPr>
          <p:cNvPr id="81924" name="AutoShape 68"/>
          <p:cNvSpPr>
            <a:spLocks noChangeArrowheads="1"/>
          </p:cNvSpPr>
          <p:nvPr/>
        </p:nvSpPr>
        <p:spPr bwMode="auto">
          <a:xfrm>
            <a:off x="6248400" y="3471235"/>
            <a:ext cx="2590799" cy="2084633"/>
          </a:xfrm>
          <a:prstGeom prst="star32">
            <a:avLst>
              <a:gd name="adj" fmla="val 15056"/>
            </a:avLst>
          </a:prstGeom>
          <a:solidFill>
            <a:srgbClr val="FFFF00"/>
          </a:solidFill>
          <a:ln w="9525">
            <a:solidFill>
              <a:srgbClr val="FF33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00"/>
              </a:solidFill>
              <a:effectLst/>
              <a:uLnTx/>
              <a:uFillTx/>
              <a:latin typeface=".VnTime" pitchFamily="34" charset="0"/>
              <a:ea typeface="+mn-ea"/>
              <a:cs typeface="+mn-cs"/>
            </a:endParaRPr>
          </a:p>
        </p:txBody>
      </p:sp>
      <p:pic>
        <p:nvPicPr>
          <p:cNvPr id="7" name="Picture 8" descr="Blue_ros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14815" y="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962400" y="289745"/>
            <a:ext cx="2286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748" y="53413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21"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blumen-pflanzen04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523135"/>
            <a:ext cx="1614948"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blumen-pflanzen04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6062" y="1094796"/>
            <a:ext cx="1428750"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14" name="Picture 135" descr="tamtay11">
            <a:extLst>
              <a:ext uri="{FF2B5EF4-FFF2-40B4-BE49-F238E27FC236}">
                <a16:creationId xmlns:a16="http://schemas.microsoft.com/office/drawing/2014/main" id="{864E31D6-8441-4919-A521-0992006B58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9646" y="126998"/>
            <a:ext cx="1389284" cy="1217277"/>
          </a:xfrm>
          <a:prstGeom prst="rect">
            <a:avLst/>
          </a:prstGeom>
          <a:noFill/>
          <a:ln>
            <a:noFill/>
          </a:ln>
        </p:spPr>
      </p:pic>
      <p:pic>
        <p:nvPicPr>
          <p:cNvPr id="15" name="Picture 11" descr="Floral">
            <a:hlinkClick r:id="" action="ppaction://noaction"/>
            <a:extLst>
              <a:ext uri="{FF2B5EF4-FFF2-40B4-BE49-F238E27FC236}">
                <a16:creationId xmlns:a16="http://schemas.microsoft.com/office/drawing/2014/main" id="{4D39B456-7521-48F5-AD64-C7693918E62D}"/>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3500436" y="4747913"/>
            <a:ext cx="239646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hoa 2">
            <a:extLst>
              <a:ext uri="{FF2B5EF4-FFF2-40B4-BE49-F238E27FC236}">
                <a16:creationId xmlns:a16="http://schemas.microsoft.com/office/drawing/2014/main" id="{14C1269B-C32E-4840-B3EA-3D3202D26F9D}"/>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88703" y="5475280"/>
            <a:ext cx="1214440" cy="114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44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inhnen_9"/>
          <p:cNvPicPr>
            <a:picLocks noChangeAspect="1" noChangeArrowheads="1"/>
          </p:cNvPicPr>
          <p:nvPr/>
        </p:nvPicPr>
        <p:blipFill>
          <a:blip r:embed="rId2"/>
          <a:srcRect/>
          <a:stretch>
            <a:fillRect/>
          </a:stretch>
        </p:blipFill>
        <p:spPr bwMode="auto">
          <a:xfrm>
            <a:off x="-152400" y="-27192"/>
            <a:ext cx="9753600" cy="6853237"/>
          </a:xfrm>
          <a:prstGeom prst="rect">
            <a:avLst/>
          </a:prstGeom>
          <a:noFill/>
          <a:ln w="9525">
            <a:noFill/>
            <a:miter lim="800000"/>
            <a:headEnd/>
            <a:tailEnd/>
          </a:ln>
        </p:spPr>
      </p:pic>
      <p:sp>
        <p:nvSpPr>
          <p:cNvPr id="5" name="WordArt 8"/>
          <p:cNvSpPr>
            <a:spLocks noChangeArrowheads="1" noChangeShapeType="1" noTextEdit="1"/>
          </p:cNvSpPr>
          <p:nvPr/>
        </p:nvSpPr>
        <p:spPr bwMode="auto">
          <a:xfrm>
            <a:off x="611188" y="457200"/>
            <a:ext cx="7705725" cy="6096000"/>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err="1" smtClean="0">
                <a:ln w="9525">
                  <a:round/>
                  <a:headEnd/>
                  <a:tailEnd/>
                </a:ln>
                <a:solidFill>
                  <a:srgbClr val="0000FF"/>
                </a:solidFill>
                <a:effectLst/>
                <a:uLnTx/>
                <a:uFillTx/>
                <a:latin typeface="Times New Roman"/>
                <a:ea typeface="+mn-ea"/>
                <a:cs typeface="Times New Roman"/>
              </a:rPr>
              <a:t>Tạm</a:t>
            </a:r>
            <a:r>
              <a:rPr kumimoji="0" lang="en-US" sz="3600" b="1" i="0" u="none" strike="noStrike" kern="10" cap="none" spc="0" normalizeH="0" noProof="0" dirty="0" smtClean="0">
                <a:ln w="9525">
                  <a:round/>
                  <a:headEnd/>
                  <a:tailEnd/>
                </a:ln>
                <a:solidFill>
                  <a:srgbClr val="0000FF"/>
                </a:solidFill>
                <a:effectLst/>
                <a:uLnTx/>
                <a:uFillTx/>
                <a:latin typeface="Times New Roman"/>
                <a:ea typeface="+mn-ea"/>
                <a:cs typeface="Times New Roman"/>
              </a:rPr>
              <a:t> </a:t>
            </a:r>
            <a:r>
              <a:rPr kumimoji="0" lang="en-US" sz="3600" b="1" i="0" u="none" strike="noStrike" kern="10" cap="none" spc="0" normalizeH="0" noProof="0" dirty="0" err="1" smtClean="0">
                <a:ln w="9525">
                  <a:round/>
                  <a:headEnd/>
                  <a:tailEnd/>
                </a:ln>
                <a:solidFill>
                  <a:srgbClr val="0000FF"/>
                </a:solidFill>
                <a:effectLst/>
                <a:uLnTx/>
                <a:uFillTx/>
                <a:latin typeface="Times New Roman"/>
                <a:ea typeface="+mn-ea"/>
                <a:cs typeface="Times New Roman"/>
              </a:rPr>
              <a:t>biệt</a:t>
            </a:r>
            <a:r>
              <a:rPr kumimoji="0" lang="en-US" sz="3600" b="1" i="0" u="none" strike="noStrike" kern="10" cap="none" spc="0" normalizeH="0" noProof="0" dirty="0" smtClean="0">
                <a:ln w="9525">
                  <a:round/>
                  <a:headEnd/>
                  <a:tailEnd/>
                </a:ln>
                <a:solidFill>
                  <a:srgbClr val="0000FF"/>
                </a:solidFill>
                <a:effectLst/>
                <a:uLnTx/>
                <a:uFillTx/>
                <a:latin typeface="Times New Roman"/>
                <a:ea typeface="+mn-ea"/>
                <a:cs typeface="Times New Roman"/>
              </a:rPr>
              <a:t> </a:t>
            </a:r>
            <a:r>
              <a:rPr kumimoji="0" lang="en-US" sz="3600" b="1" i="0" u="none" strike="noStrike" kern="10" cap="none" spc="0" normalizeH="0" noProof="0" dirty="0" err="1" smtClean="0">
                <a:ln w="9525">
                  <a:round/>
                  <a:headEnd/>
                  <a:tailEnd/>
                </a:ln>
                <a:solidFill>
                  <a:srgbClr val="0000FF"/>
                </a:solidFill>
                <a:effectLst/>
                <a:uLnTx/>
                <a:uFillTx/>
                <a:latin typeface="Times New Roman"/>
                <a:ea typeface="+mn-ea"/>
                <a:cs typeface="Times New Roman"/>
              </a:rPr>
              <a:t>các</a:t>
            </a:r>
            <a:r>
              <a:rPr kumimoji="0" lang="en-US" sz="3600" b="1" i="0" u="none" strike="noStrike" kern="10" cap="none" spc="0" normalizeH="0" noProof="0" dirty="0" smtClean="0">
                <a:ln w="9525">
                  <a:round/>
                  <a:headEnd/>
                  <a:tailEnd/>
                </a:ln>
                <a:solidFill>
                  <a:srgbClr val="0000FF"/>
                </a:solidFill>
                <a:effectLst/>
                <a:uLnTx/>
                <a:uFillTx/>
                <a:latin typeface="Times New Roman"/>
                <a:ea typeface="+mn-ea"/>
                <a:cs typeface="Times New Roman"/>
              </a:rPr>
              <a:t> </a:t>
            </a:r>
            <a:r>
              <a:rPr kumimoji="0" lang="en-US" sz="3600" b="1" i="0" u="none" strike="noStrike" kern="10" cap="none" spc="0" normalizeH="0" noProof="0" dirty="0" err="1" smtClean="0">
                <a:ln w="9525">
                  <a:round/>
                  <a:headEnd/>
                  <a:tailEnd/>
                </a:ln>
                <a:solidFill>
                  <a:srgbClr val="0000FF"/>
                </a:solidFill>
                <a:effectLst/>
                <a:uLnTx/>
                <a:uFillTx/>
                <a:latin typeface="Times New Roman"/>
                <a:ea typeface="+mn-ea"/>
                <a:cs typeface="Times New Roman"/>
              </a:rPr>
              <a:t>em</a:t>
            </a:r>
            <a:r>
              <a:rPr kumimoji="0" lang="en-US" sz="3600" b="1" i="0" u="none" strike="noStrike" kern="10" cap="none" spc="0" normalizeH="0" noProof="0" dirty="0" smtClean="0">
                <a:ln w="9525">
                  <a:round/>
                  <a:headEnd/>
                  <a:tailEnd/>
                </a:ln>
                <a:solidFill>
                  <a:srgbClr val="0000FF"/>
                </a:solidFill>
                <a:effectLst/>
                <a:uLnTx/>
                <a:uFillTx/>
                <a:latin typeface="Times New Roman"/>
                <a:ea typeface="+mn-ea"/>
                <a:cs typeface="Times New Roman"/>
              </a:rPr>
              <a:t>!</a:t>
            </a:r>
            <a:endParaRPr kumimoji="0" lang="en-US" sz="3600" b="1" i="0" u="none" strike="noStrike" kern="10" cap="none" spc="0" normalizeH="0" baseline="0" noProof="0" dirty="0">
              <a:ln w="9525">
                <a:round/>
                <a:headEnd/>
                <a:tailEnd/>
              </a:ln>
              <a:solidFill>
                <a:srgbClr val="0000FF"/>
              </a:solidFill>
              <a:effectLst/>
              <a:uLnTx/>
              <a:uFillTx/>
              <a:latin typeface="Times New Roman"/>
              <a:ea typeface="+mn-ea"/>
              <a:cs typeface="Times New Roman"/>
            </a:endParaRPr>
          </a:p>
        </p:txBody>
      </p:sp>
      <p:sp>
        <p:nvSpPr>
          <p:cNvPr id="7" name="Rectangle 6"/>
          <p:cNvSpPr>
            <a:spLocks noChangeArrowheads="1"/>
          </p:cNvSpPr>
          <p:nvPr/>
        </p:nvSpPr>
        <p:spPr bwMode="auto">
          <a:xfrm>
            <a:off x="-152399" y="17463"/>
            <a:ext cx="9640956"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9" name="Picture 8">
            <a:extLst>
              <a:ext uri="{FF2B5EF4-FFF2-40B4-BE49-F238E27FC236}">
                <a16:creationId xmlns:a16="http://schemas.microsoft.com/office/drawing/2014/main" id="{DA8F6E31-8323-459D-A603-BE74EACE7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913" y="566572"/>
            <a:ext cx="1275891" cy="1994540"/>
          </a:xfrm>
          <a:prstGeom prst="rect">
            <a:avLst/>
          </a:prstGeom>
        </p:spPr>
      </p:pic>
      <p:pic>
        <p:nvPicPr>
          <p:cNvPr id="10" name="Picture 11" descr="Floral">
            <a:hlinkClick r:id="" action="ppaction://noaction"/>
            <a:extLst>
              <a:ext uri="{FF2B5EF4-FFF2-40B4-BE49-F238E27FC236}">
                <a16:creationId xmlns:a16="http://schemas.microsoft.com/office/drawing/2014/main" id="{BA8D9F0E-D50B-4EC4-A914-9DEA9FD0F02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208546" y="304800"/>
            <a:ext cx="2216601" cy="214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3B7763D-0188-4BC7-B719-5CED917783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7384" y="4977709"/>
            <a:ext cx="3055382" cy="1600200"/>
          </a:xfrm>
          <a:prstGeom prst="rect">
            <a:avLst/>
          </a:prstGeom>
        </p:spPr>
      </p:pic>
      <p:pic>
        <p:nvPicPr>
          <p:cNvPr id="12" name="Picture 6" descr="Dove-02-june">
            <a:extLst>
              <a:ext uri="{FF2B5EF4-FFF2-40B4-BE49-F238E27FC236}">
                <a16:creationId xmlns:a16="http://schemas.microsoft.com/office/drawing/2014/main" id="{2097EF79-672C-4989-94B9-BC6E65F0F93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57777">
            <a:off x="2852487" y="586010"/>
            <a:ext cx="1276350" cy="70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Dove-02-june">
            <a:extLst>
              <a:ext uri="{FF2B5EF4-FFF2-40B4-BE49-F238E27FC236}">
                <a16:creationId xmlns:a16="http://schemas.microsoft.com/office/drawing/2014/main" id="{CB568DAE-A571-40B6-B18E-3062E1C920E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57777">
            <a:off x="3992930" y="691197"/>
            <a:ext cx="1276350" cy="70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rose19">
            <a:extLst>
              <a:ext uri="{FF2B5EF4-FFF2-40B4-BE49-F238E27FC236}">
                <a16:creationId xmlns:a16="http://schemas.microsoft.com/office/drawing/2014/main" id="{90D33C4E-B1DA-457A-9DBA-DF593F3E42D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028781" y="4207771"/>
            <a:ext cx="1275891"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rose19">
            <a:extLst>
              <a:ext uri="{FF2B5EF4-FFF2-40B4-BE49-F238E27FC236}">
                <a16:creationId xmlns:a16="http://schemas.microsoft.com/office/drawing/2014/main" id="{D0C3BF61-79A8-43D2-B220-CC502044B28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526338" y="4322763"/>
            <a:ext cx="866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rose19">
            <a:extLst>
              <a:ext uri="{FF2B5EF4-FFF2-40B4-BE49-F238E27FC236}">
                <a16:creationId xmlns:a16="http://schemas.microsoft.com/office/drawing/2014/main" id="{1A4F36BC-36BC-44D1-89F7-FA56E0B948E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5792" y="2267501"/>
            <a:ext cx="104064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hoa 2">
            <a:extLst>
              <a:ext uri="{FF2B5EF4-FFF2-40B4-BE49-F238E27FC236}">
                <a16:creationId xmlns:a16="http://schemas.microsoft.com/office/drawing/2014/main" id="{CC8E0219-32FB-489A-915A-A3DEF3BBB626}"/>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2335" y="5618780"/>
            <a:ext cx="1214440" cy="114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93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par>
                                <p:cTn id="7" presetID="6" presetClass="entr" presetSubtype="16"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circle(in)">
                                      <p:cBhvr>
                                        <p:cTn id="9" dur="2000"/>
                                        <p:tgtEl>
                                          <p:spTgt spid="11"/>
                                        </p:tgtEl>
                                      </p:cBhvr>
                                    </p:animEffect>
                                  </p:childTnLst>
                                </p:cTn>
                              </p:par>
                              <p:par>
                                <p:cTn id="10" presetID="0" presetClass="path" presetSubtype="0" accel="50000" decel="50000" fill="hold" nodeType="withEffect">
                                  <p:stCondLst>
                                    <p:cond delay="0"/>
                                  </p:stCondLst>
                                  <p:childTnLst>
                                    <p:animMotion origin="layout" path="M -0.1599 -0.36203 C -0.11371 -0.35787 -0.06753 -0.35324 -0.06302 -0.30926 C -0.05868 -0.26504 -0.14392 -0.14907 -0.13333 -0.09768 C -0.12292 -0.04606 -0.06163 -0.02315 -5.55556E-7 -2.22222E-6 " pathEditMode="relative" rAng="0" ptsTypes="AAAA">
                                      <p:cBhvr>
                                        <p:cTn id="11" dur="3000" fill="hold"/>
                                        <p:tgtEl>
                                          <p:spTgt spid="12"/>
                                        </p:tgtEl>
                                        <p:attrNameLst>
                                          <p:attrName>ppt_x</p:attrName>
                                          <p:attrName>ppt_y</p:attrName>
                                        </p:attrNameLst>
                                      </p:cBhvr>
                                      <p:rCtr x="7986" y="18102"/>
                                    </p:animMotion>
                                  </p:childTnLst>
                                </p:cTn>
                              </p:par>
                              <p:par>
                                <p:cTn id="12" presetID="0" presetClass="path" presetSubtype="0" accel="50000" decel="50000" fill="hold" nodeType="withEffect">
                                  <p:stCondLst>
                                    <p:cond delay="0"/>
                                  </p:stCondLst>
                                  <p:childTnLst>
                                    <p:animMotion origin="layout" path="M -0.14496 -0.45231 C -0.10312 -0.44722 -0.06128 -0.44143 -0.05711 -0.38657 C -0.05312 -0.33125 -0.13038 -0.18588 -0.121 -0.12199 C -0.11145 -0.05764 -0.0559 -0.02893 -4.16667E-6 -2.22222E-6 " pathEditMode="relative" rAng="0" ptsTypes="AAAA">
                                      <p:cBhvr>
                                        <p:cTn id="13" dur="3000" fill="hold"/>
                                        <p:tgtEl>
                                          <p:spTgt spid="13"/>
                                        </p:tgtEl>
                                        <p:attrNameLst>
                                          <p:attrName>ppt_x</p:attrName>
                                          <p:attrName>ppt_y</p:attrName>
                                        </p:attrNameLst>
                                      </p:cBhvr>
                                      <p:rCtr x="7240" y="22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06"/>
            <a:ext cx="9221788" cy="6834187"/>
          </a:xfrm>
          <a:prstGeom prst="rect">
            <a:avLst/>
          </a:prstGeom>
          <a:solidFill>
            <a:schemeClr val="accent1">
              <a:lumMod val="60000"/>
              <a:lumOff val="40000"/>
            </a:schemeClr>
          </a:solidFill>
          <a:ln>
            <a:noFill/>
          </a:ln>
        </p:spPr>
      </p:pic>
      <p:sp>
        <p:nvSpPr>
          <p:cNvPr id="4" name="Rectangle 3"/>
          <p:cNvSpPr/>
          <p:nvPr/>
        </p:nvSpPr>
        <p:spPr>
          <a:xfrm>
            <a:off x="3048000" y="2133600"/>
            <a:ext cx="5334000" cy="2971800"/>
          </a:xfrm>
          <a:prstGeom prst="rect">
            <a:avLst/>
          </a:prstGeom>
          <a:solidFill>
            <a:schemeClr val="accent1">
              <a:lumMod val="60000"/>
              <a:lumOff val="40000"/>
            </a:schemeClr>
          </a:solidFill>
        </p:spPr>
        <p:txBody>
          <a:bodyPr wrap="none">
            <a:prstTxWarp prst="textChevro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54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itchFamily="34" charset="0"/>
                <a:ea typeface="+mn-ea"/>
                <a:cs typeface="+mn-cs"/>
              </a:rPr>
              <a:t>KHỞI ĐỘNG</a:t>
            </a:r>
            <a:endParaRPr kumimoji="0" lang="en-US" sz="54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itchFamily="34" charset="0"/>
              <a:ea typeface="+mn-ea"/>
              <a:cs typeface="+mn-cs"/>
            </a:endParaRPr>
          </a:p>
        </p:txBody>
      </p:sp>
      <p:sp>
        <p:nvSpPr>
          <p:cNvPr id="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22912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03EFBD58-1787-4D13-95A8-D144235006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205974" y="154194"/>
            <a:ext cx="1938025" cy="2713840"/>
          </a:xfrm>
          <a:prstGeom prst="rect">
            <a:avLst/>
          </a:prstGeom>
        </p:spPr>
      </p:pic>
      <p:pic>
        <p:nvPicPr>
          <p:cNvPr id="7" name="Picture 2">
            <a:extLst>
              <a:ext uri="{FF2B5EF4-FFF2-40B4-BE49-F238E27FC236}">
                <a16:creationId xmlns:a16="http://schemas.microsoft.com/office/drawing/2014/main" id="{A40ACE4C-E20A-49A3-98F1-97989D9B8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211797"/>
            <a:ext cx="1772266" cy="16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descr="4BBD0CCD48A74000B8F6581C91102746[1]">
            <a:extLst>
              <a:ext uri="{FF2B5EF4-FFF2-40B4-BE49-F238E27FC236}">
                <a16:creationId xmlns:a16="http://schemas.microsoft.com/office/drawing/2014/main" id="{18FEBB81-0B8E-4378-9E2F-2690D6A95F52}"/>
              </a:ext>
            </a:extLst>
          </p:cNvPr>
          <p:cNvPicPr>
            <a:picLocks noChangeAspect="1" noChangeArrowheads="1" noCrop="1"/>
          </p:cNvPicPr>
          <p:nvPr/>
        </p:nvPicPr>
        <p:blipFill>
          <a:blip r:embed="rId4"/>
          <a:srcRect/>
          <a:stretch>
            <a:fillRect/>
          </a:stretch>
        </p:blipFill>
        <p:spPr bwMode="auto">
          <a:xfrm>
            <a:off x="0" y="171324"/>
            <a:ext cx="1190625" cy="1828052"/>
          </a:xfrm>
          <a:prstGeom prst="rect">
            <a:avLst/>
          </a:prstGeom>
          <a:noFill/>
          <a:ln w="9525">
            <a:noFill/>
            <a:miter lim="800000"/>
            <a:headEnd/>
            <a:tailEnd/>
          </a:ln>
        </p:spPr>
      </p:pic>
      <p:sp>
        <p:nvSpPr>
          <p:cNvPr id="14" name="Rectangle 4">
            <a:extLst>
              <a:ext uri="{FF2B5EF4-FFF2-40B4-BE49-F238E27FC236}">
                <a16:creationId xmlns:a16="http://schemas.microsoft.com/office/drawing/2014/main" id="{12C61C73-DD6D-4691-8F68-253A3CD218DE}"/>
              </a:ext>
            </a:extLst>
          </p:cNvPr>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9" name="Rectangle 8"/>
          <p:cNvSpPr/>
          <p:nvPr/>
        </p:nvSpPr>
        <p:spPr>
          <a:xfrm>
            <a:off x="111987" y="2240710"/>
            <a:ext cx="8708485" cy="2554545"/>
          </a:xfrm>
          <a:prstGeom prst="rect">
            <a:avLst/>
          </a:prstGeom>
          <a:solidFill>
            <a:srgbClr val="FFFF00"/>
          </a:solidFill>
        </p:spPr>
        <p:txBody>
          <a:bodyPr wrap="square">
            <a:spAutoFit/>
          </a:bodyPr>
          <a:lstStyle/>
          <a:p>
            <a:pPr algn="ct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H</a:t>
            </a:r>
            <a:r>
              <a:rPr lang="en-US" sz="3200" dirty="0" err="1" smtClean="0">
                <a:latin typeface="Times New Roman" panose="02020603050405020304" pitchFamily="18" charset="0"/>
                <a:cs typeface="Times New Roman" panose="02020603050405020304" pitchFamily="18" charset="0"/>
              </a:rPr>
              <a:t>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chơi trò chơi “Đố bạn” theo nhóm </a:t>
            </a:r>
            <a:r>
              <a:rPr lang="vi-VN" sz="3200" dirty="0" smtClean="0">
                <a:latin typeface="Times New Roman" panose="02020603050405020304" pitchFamily="18" charset="0"/>
                <a:cs typeface="Times New Roman" panose="02020603050405020304" pitchFamily="18" charset="0"/>
              </a:rPr>
              <a:t>4</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M</a:t>
            </a:r>
            <a:r>
              <a:rPr lang="vi-VN" sz="3200" dirty="0" smtClean="0">
                <a:latin typeface="Times New Roman" panose="02020603050405020304" pitchFamily="18" charset="0"/>
                <a:cs typeface="Times New Roman" panose="02020603050405020304" pitchFamily="18" charset="0"/>
              </a:rPr>
              <a:t>ột </a:t>
            </a:r>
            <a:r>
              <a:rPr lang="vi-VN" sz="3200" dirty="0">
                <a:latin typeface="Times New Roman" panose="02020603050405020304" pitchFamily="18" charset="0"/>
                <a:cs typeface="Times New Roman" panose="02020603050405020304" pitchFamily="18" charset="0"/>
              </a:rPr>
              <a:t>bạn </a:t>
            </a:r>
            <a:r>
              <a:rPr lang="vi-VN" sz="3200" dirty="0" smtClean="0">
                <a:latin typeface="Times New Roman" panose="02020603050405020304" pitchFamily="18" charset="0"/>
                <a:cs typeface="Times New Roman" panose="02020603050405020304" pitchFamily="18" charset="0"/>
              </a:rPr>
              <a:t>trong </a:t>
            </a:r>
            <a:r>
              <a:rPr lang="vi-VN" sz="3200" dirty="0">
                <a:latin typeface="Times New Roman" panose="02020603050405020304" pitchFamily="18" charset="0"/>
                <a:cs typeface="Times New Roman" panose="02020603050405020304" pitchFamily="18" charset="0"/>
              </a:rPr>
              <a:t>nhóm viết ra hai số </a:t>
            </a:r>
            <a:endParaRPr lang="en-US" sz="3200" dirty="0" smtClean="0">
              <a:latin typeface="Times New Roman" panose="02020603050405020304" pitchFamily="18" charset="0"/>
              <a:cs typeface="Times New Roman" panose="02020603050405020304" pitchFamily="18" charset="0"/>
            </a:endParaRPr>
          </a:p>
          <a:p>
            <a:pPr marL="457200" indent="-457200">
              <a:buFontTx/>
              <a:buChar char="-"/>
            </a:pPr>
            <a:r>
              <a:rPr lang="en-US" sz="3200" dirty="0" smtClean="0">
                <a:latin typeface="Times New Roman" panose="02020603050405020304" pitchFamily="18" charset="0"/>
                <a:cs typeface="Times New Roman" panose="02020603050405020304" pitchFamily="18" charset="0"/>
              </a:rPr>
              <a:t>Đ</a:t>
            </a:r>
            <a:r>
              <a:rPr lang="vi-VN" sz="3200" dirty="0" smtClean="0">
                <a:latin typeface="Times New Roman" panose="02020603050405020304" pitchFamily="18" charset="0"/>
                <a:cs typeface="Times New Roman" panose="02020603050405020304" pitchFamily="18" charset="0"/>
              </a:rPr>
              <a:t>ố </a:t>
            </a:r>
            <a:r>
              <a:rPr lang="vi-VN" sz="3200" dirty="0">
                <a:latin typeface="Times New Roman" panose="02020603050405020304" pitchFamily="18" charset="0"/>
                <a:cs typeface="Times New Roman" panose="02020603050405020304" pitchFamily="18" charset="0"/>
              </a:rPr>
              <a:t>bạn tìm được tỉ số phần trăm của hai số </a:t>
            </a:r>
            <a:r>
              <a:rPr lang="en-US" sz="3200" dirty="0" err="1" smtClean="0">
                <a:latin typeface="Times New Roman" panose="02020603050405020304" pitchFamily="18" charset="0"/>
                <a:cs typeface="Times New Roman" panose="02020603050405020304" pitchFamily="18" charset="0"/>
              </a:rPr>
              <a:t>đó</a:t>
            </a:r>
            <a:endParaRPr lang="en-US" sz="3200" dirty="0" smtClean="0">
              <a:latin typeface="Times New Roman" panose="02020603050405020304" pitchFamily="18" charset="0"/>
              <a:cs typeface="Times New Roman" panose="02020603050405020304" pitchFamily="18" charset="0"/>
            </a:endParaRPr>
          </a:p>
          <a:p>
            <a:pPr marL="457200" indent="-457200">
              <a:buFontTx/>
              <a:buChar char="-"/>
            </a:pPr>
            <a:r>
              <a:rPr lang="en-US" sz="3200" dirty="0" err="1" smtClean="0">
                <a:latin typeface="Times New Roman" panose="02020603050405020304" pitchFamily="18" charset="0"/>
                <a:cs typeface="Times New Roman" panose="02020603050405020304" pitchFamily="18" charset="0"/>
              </a:rPr>
              <a:t>Bạn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đố</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nêu kết quả</a:t>
            </a:r>
            <a:endParaRPr 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1019245" y="421553"/>
            <a:ext cx="7155741" cy="1200329"/>
          </a:xfrm>
          <a:prstGeom prst="rect">
            <a:avLst/>
          </a:prstGeom>
          <a:solidFill>
            <a:srgbClr val="92D050"/>
          </a:solidFill>
        </p:spPr>
        <p:txBody>
          <a:bodyPr wrap="none">
            <a:spAutoFit/>
          </a:bodyPr>
          <a:lstStyle/>
          <a:p>
            <a:r>
              <a:rPr lang="en-US" sz="7200" dirty="0" err="1" smtClean="0">
                <a:solidFill>
                  <a:srgbClr val="000000"/>
                </a:solidFill>
                <a:latin typeface="Times New Roman" panose="02020603050405020304" pitchFamily="18" charset="0"/>
                <a:ea typeface="Times New Roman" panose="02020603050405020304" pitchFamily="18" charset="0"/>
              </a:rPr>
              <a:t>Trò</a:t>
            </a:r>
            <a:r>
              <a:rPr lang="en-US" sz="7200" dirty="0" smtClean="0">
                <a:solidFill>
                  <a:srgbClr val="000000"/>
                </a:solidFill>
                <a:latin typeface="Times New Roman" panose="02020603050405020304" pitchFamily="18" charset="0"/>
                <a:ea typeface="Times New Roman" panose="02020603050405020304" pitchFamily="18" charset="0"/>
              </a:rPr>
              <a:t> </a:t>
            </a:r>
            <a:r>
              <a:rPr lang="en-US" sz="7200" dirty="0" err="1" smtClean="0">
                <a:solidFill>
                  <a:srgbClr val="000000"/>
                </a:solidFill>
                <a:latin typeface="Times New Roman" panose="02020603050405020304" pitchFamily="18" charset="0"/>
                <a:ea typeface="Times New Roman" panose="02020603050405020304" pitchFamily="18" charset="0"/>
              </a:rPr>
              <a:t>chơi</a:t>
            </a:r>
            <a:r>
              <a:rPr lang="en-US" sz="7200" dirty="0" smtClean="0">
                <a:solidFill>
                  <a:srgbClr val="000000"/>
                </a:solidFill>
                <a:latin typeface="Times New Roman" panose="02020603050405020304" pitchFamily="18" charset="0"/>
                <a:ea typeface="Times New Roman" panose="02020603050405020304" pitchFamily="18" charset="0"/>
              </a:rPr>
              <a:t>: </a:t>
            </a:r>
            <a:r>
              <a:rPr lang="en-US" sz="7200" dirty="0" err="1" smtClean="0">
                <a:solidFill>
                  <a:srgbClr val="000000"/>
                </a:solidFill>
                <a:latin typeface="Times New Roman" panose="02020603050405020304" pitchFamily="18" charset="0"/>
                <a:ea typeface="Times New Roman" panose="02020603050405020304" pitchFamily="18" charset="0"/>
              </a:rPr>
              <a:t>Đố</a:t>
            </a:r>
            <a:r>
              <a:rPr lang="en-US" sz="7200" dirty="0" smtClean="0">
                <a:solidFill>
                  <a:srgbClr val="000000"/>
                </a:solidFill>
                <a:latin typeface="Times New Roman" panose="02020603050405020304" pitchFamily="18" charset="0"/>
                <a:ea typeface="Times New Roman" panose="02020603050405020304" pitchFamily="18" charset="0"/>
              </a:rPr>
              <a:t> </a:t>
            </a:r>
            <a:r>
              <a:rPr lang="en-US" sz="7200" dirty="0" err="1" smtClean="0">
                <a:solidFill>
                  <a:srgbClr val="000000"/>
                </a:solidFill>
                <a:latin typeface="Times New Roman" panose="02020603050405020304" pitchFamily="18" charset="0"/>
                <a:ea typeface="Times New Roman" panose="02020603050405020304" pitchFamily="18" charset="0"/>
              </a:rPr>
              <a:t>bạn</a:t>
            </a:r>
            <a:r>
              <a:rPr lang="en-US" sz="7200" dirty="0" smtClean="0">
                <a:solidFill>
                  <a:srgbClr val="000000"/>
                </a:solidFill>
                <a:latin typeface="Times New Roman" panose="02020603050405020304" pitchFamily="18" charset="0"/>
                <a:ea typeface="Times New Roman" panose="02020603050405020304" pitchFamily="18" charset="0"/>
              </a:rPr>
              <a:t> ?</a:t>
            </a:r>
            <a:endParaRPr lang="en-US" sz="7200" dirty="0"/>
          </a:p>
        </p:txBody>
      </p:sp>
      <p:pic>
        <p:nvPicPr>
          <p:cNvPr id="11" name="Picture 2">
            <a:extLst>
              <a:ext uri="{FF2B5EF4-FFF2-40B4-BE49-F238E27FC236}">
                <a16:creationId xmlns:a16="http://schemas.microsoft.com/office/drawing/2014/main" id="{A40ACE4C-E20A-49A3-98F1-97989D9B8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303" y="5214926"/>
            <a:ext cx="1772266" cy="16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15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905824" y="810856"/>
            <a:ext cx="5327637" cy="2047737"/>
          </a:xfrm>
          <a:prstGeom prst="snip2DiagRect">
            <a:avLst/>
          </a:prstGeom>
          <a:noFill/>
          <a:ln>
            <a:noFill/>
          </a:ln>
        </p:spPr>
        <p:style>
          <a:lnRef idx="0">
            <a:scrgbClr r="0" g="0" b="0"/>
          </a:lnRef>
          <a:fillRef idx="0">
            <a:scrgbClr r="0" g="0" b="0"/>
          </a:fillRef>
          <a:effectRef idx="0">
            <a:scrgbClr r="0" g="0" b="0"/>
          </a:effectRef>
          <a:fontRef idx="minor">
            <a:schemeClr val="accent3"/>
          </a:fontRef>
        </p:style>
        <p:txBody>
          <a:bodyPr lIns="77404" tIns="38702" rIns="77404" bIns="38702" rtlCol="0" anchor="ctr"/>
          <a:lstStyle/>
          <a:p>
            <a:pPr marL="0" marR="0" lvl="0" indent="0" algn="ctr" defTabSz="914139"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B32C16"/>
              </a:solidFill>
              <a:effectLst/>
              <a:uLnTx/>
              <a:uFillTx/>
              <a:latin typeface="Times New Roman" panose="02020603050405020304" pitchFamily="18" charset="0"/>
              <a:ea typeface="+mn-ea"/>
              <a:cs typeface="+mn-cs"/>
            </a:endParaRPr>
          </a:p>
        </p:txBody>
      </p:sp>
      <p:sp>
        <p:nvSpPr>
          <p:cNvPr id="6" name="Smiley Face 5"/>
          <p:cNvSpPr/>
          <p:nvPr/>
        </p:nvSpPr>
        <p:spPr>
          <a:xfrm>
            <a:off x="4944564" y="3249464"/>
            <a:ext cx="2288896" cy="2000957"/>
          </a:xfrm>
          <a:prstGeom prst="smileyFac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rtlCol="0" anchor="ctr"/>
          <a:lstStyle/>
          <a:p>
            <a:pPr marL="0" marR="0" lvl="0" indent="0" algn="ctr" defTabSz="914139"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p:txBody>
      </p:sp>
      <p:sp>
        <p:nvSpPr>
          <p:cNvPr id="7" name="Snip Diagonal Corner Rectangle 6"/>
          <p:cNvSpPr/>
          <p:nvPr/>
        </p:nvSpPr>
        <p:spPr>
          <a:xfrm>
            <a:off x="1143000" y="1229213"/>
            <a:ext cx="7620000" cy="2020251"/>
          </a:xfrm>
          <a:prstGeom prst="snip2DiagRect">
            <a:avLst>
              <a:gd name="adj1" fmla="val 0"/>
              <a:gd name="adj2" fmla="val 37108"/>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rtlCol="0" anchor="ctr"/>
          <a:lstStyle/>
          <a:p>
            <a:pPr marL="0" marR="0" lvl="0" indent="0" algn="ctr" defTabSz="9141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PHẦN THƯỞNG</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CỦA CÁC EM </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LÀ MỘT TRÀNG VỖ TAY THẬT LỚN</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 name="Tieng-vo-tay">
            <a:hlinkClick r:id="" action="ppaction://media"/>
          </p:cNvPr>
          <p:cNvPicPr>
            <a:picLocks noChangeAspect="1"/>
          </p:cNvPicPr>
          <p:nvPr>
            <a:audioFile r:link="rId1"/>
            <p:extLst>
              <p:ext uri="{DAA4B4D4-6D71-4841-9C94-3DE7FCFB9230}">
                <p14:media xmlns:p14="http://schemas.microsoft.com/office/powerpoint/2010/main" r:embed="rId2">
                  <p14:trim end="3517.5"/>
                </p14:media>
              </p:ext>
            </p:extLst>
          </p:nvPr>
        </p:nvPicPr>
        <p:blipFill>
          <a:blip r:embed="rId5"/>
          <a:stretch>
            <a:fillRect/>
          </a:stretch>
        </p:blipFill>
        <p:spPr>
          <a:xfrm>
            <a:off x="8370399" y="6262767"/>
            <a:ext cx="469236" cy="595539"/>
          </a:xfrm>
          <a:prstGeom prst="rect">
            <a:avLst/>
          </a:prstGeom>
        </p:spPr>
      </p:pic>
      <p:sp>
        <p:nvSpPr>
          <p:cNvPr id="9" name="AutoShape 10"/>
          <p:cNvSpPr>
            <a:spLocks noChangeArrowheads="1"/>
          </p:cNvSpPr>
          <p:nvPr/>
        </p:nvSpPr>
        <p:spPr bwMode="auto">
          <a:xfrm>
            <a:off x="1600200" y="3266670"/>
            <a:ext cx="2819400" cy="2000957"/>
          </a:xfrm>
          <a:prstGeom prst="star32">
            <a:avLst>
              <a:gd name="adj" fmla="val 24385"/>
            </a:avLst>
          </a:prstGeom>
          <a:solidFill>
            <a:srgbClr val="33CC33"/>
          </a:solidFill>
          <a:ln w="28575" algn="ctr">
            <a:solidFill>
              <a:srgbClr val="FF0000"/>
            </a:solidFill>
            <a:miter lim="800000"/>
            <a:headEnd/>
            <a:tailEnd/>
          </a:ln>
        </p:spPr>
        <p:txBody>
          <a:bodyPr wrap="none" lIns="91431" tIns="45716" rIns="91431" bIns="45716"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8"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16614">
            <a:off x="6741384" y="4501391"/>
            <a:ext cx="1954050" cy="123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95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 presetClass="mediacall" presetSubtype="0" fill="hold" nodeType="withEffect">
                                  <p:stCondLst>
                                    <p:cond delay="0"/>
                                  </p:stCondLst>
                                  <p:childTnLst>
                                    <p:cmd type="call" cmd="playFrom(0.0)">
                                      <p:cBhvr>
                                        <p:cTn id="14" dur="4151" fill="hold"/>
                                        <p:tgtEl>
                                          <p:spTgt spid="2"/>
                                        </p:tgtEl>
                                      </p:cBhvr>
                                    </p:cmd>
                                  </p:childTnLst>
                                </p:cTn>
                              </p:par>
                              <p:par>
                                <p:cTn id="15" presetID="8" presetClass="emph" presetSubtype="0" repeatCount="indefinite" fill="hold" grpId="1" nodeType="withEffect">
                                  <p:stCondLst>
                                    <p:cond delay="0"/>
                                  </p:stCondLst>
                                  <p:childTnLst>
                                    <p:animRot by="21600000">
                                      <p:cBhvr>
                                        <p:cTn id="16" dur="2000" fill="hold"/>
                                        <p:tgtEl>
                                          <p:spTgt spid="9"/>
                                        </p:tgtEl>
                                        <p:attrNameLst>
                                          <p:attrName>r</p:attrName>
                                        </p:attrNameLst>
                                      </p:cBhvr>
                                    </p:animRot>
                                  </p:childTnLst>
                                </p:cTn>
                              </p:par>
                              <p:par>
                                <p:cTn id="17" presetID="8" presetClass="emph" presetSubtype="0" fill="hold" grpId="2" nodeType="withEffect">
                                  <p:stCondLst>
                                    <p:cond delay="0"/>
                                  </p:stCondLst>
                                  <p:childTnLst>
                                    <p:animRot by="21600000">
                                      <p:cBhvr>
                                        <p:cTn id="18" dur="2000" fill="hold"/>
                                        <p:tgtEl>
                                          <p:spTgt spid="9"/>
                                        </p:tgtEl>
                                        <p:attrNameLst>
                                          <p:attrName>r</p:attrName>
                                        </p:attrNameLst>
                                      </p:cBhvr>
                                    </p:animRot>
                                  </p:childTnLst>
                                </p:cTn>
                              </p:par>
                              <p:par>
                                <p:cTn id="19" presetID="5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70" decel="100000"/>
                                        <p:tgtEl>
                                          <p:spTgt spid="9"/>
                                        </p:tgtEl>
                                      </p:cBhvr>
                                    </p:animEffect>
                                    <p:animScale>
                                      <p:cBhvr>
                                        <p:cTn id="22" dur="770" decel="100000"/>
                                        <p:tgtEl>
                                          <p:spTgt spid="9"/>
                                        </p:tgtEl>
                                      </p:cBhvr>
                                      <p:from x="10000" y="10000"/>
                                      <p:to x="200000" y="450000"/>
                                    </p:animScale>
                                    <p:animScale>
                                      <p:cBhvr>
                                        <p:cTn id="23" dur="1230" accel="100000" fill="hold">
                                          <p:stCondLst>
                                            <p:cond delay="770"/>
                                          </p:stCondLst>
                                        </p:cTn>
                                        <p:tgtEl>
                                          <p:spTgt spid="9"/>
                                        </p:tgtEl>
                                      </p:cBhvr>
                                      <p:from x="200000" y="450000"/>
                                      <p:to x="100000" y="100000"/>
                                    </p:animScale>
                                    <p:set>
                                      <p:cBhvr>
                                        <p:cTn id="24" dur="770" fill="hold"/>
                                        <p:tgtEl>
                                          <p:spTgt spid="9"/>
                                        </p:tgtEl>
                                        <p:attrNameLst>
                                          <p:attrName>ppt_x</p:attrName>
                                        </p:attrNameLst>
                                      </p:cBhvr>
                                      <p:to>
                                        <p:strVal val="(0.5)"/>
                                      </p:to>
                                    </p:set>
                                    <p:anim from="(0.5)" to="(#ppt_x)" calcmode="lin" valueType="num">
                                      <p:cBhvr>
                                        <p:cTn id="25" dur="1230" accel="100000" fill="hold">
                                          <p:stCondLst>
                                            <p:cond delay="770"/>
                                          </p:stCondLst>
                                        </p:cTn>
                                        <p:tgtEl>
                                          <p:spTgt spid="9"/>
                                        </p:tgtEl>
                                        <p:attrNameLst>
                                          <p:attrName>ppt_x</p:attrName>
                                        </p:attrNameLst>
                                      </p:cBhvr>
                                    </p:anim>
                                    <p:set>
                                      <p:cBhvr>
                                        <p:cTn id="26" dur="770" fill="hold"/>
                                        <p:tgtEl>
                                          <p:spTgt spid="9"/>
                                        </p:tgtEl>
                                        <p:attrNameLst>
                                          <p:attrName>ppt_y</p:attrName>
                                        </p:attrNameLst>
                                      </p:cBhvr>
                                      <p:to>
                                        <p:strVal val="(#ppt_y+0.4)"/>
                                      </p:to>
                                    </p:set>
                                    <p:anim from="(#ppt_y+0.4)" to="(#ppt_y)" calcmode="lin" valueType="num">
                                      <p:cBhvr>
                                        <p:cTn id="27" dur="1230" accel="100000" fill="hold">
                                          <p:stCondLst>
                                            <p:cond delay="770"/>
                                          </p:stCondLst>
                                        </p:cTn>
                                        <p:tgtEl>
                                          <p:spTgt spid="9"/>
                                        </p:tgtEl>
                                        <p:attrNameLst>
                                          <p:attrName>ppt_y</p:attrName>
                                        </p:attrNameLst>
                                      </p:cBhvr>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bldLst>
      <p:bldP spid="6" grpId="0" animBg="1"/>
      <p:bldP spid="7" grpId="0" animBg="1"/>
      <p:bldP spid="9" grpId="0" animBg="1"/>
      <p:bldP spid="9" grpId="1" animBg="1"/>
      <p:bldP spid="9"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76201" y="30173"/>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50179" name="Rectangle 6"/>
          <p:cNvSpPr>
            <a:spLocks noChangeArrowheads="1"/>
          </p:cNvSpPr>
          <p:nvPr/>
        </p:nvSpPr>
        <p:spPr bwMode="auto">
          <a:xfrm>
            <a:off x="76201" y="30173"/>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50180" name="Rectangle 9"/>
          <p:cNvSpPr>
            <a:spLocks noChangeArrowheads="1"/>
          </p:cNvSpPr>
          <p:nvPr/>
        </p:nvSpPr>
        <p:spPr bwMode="auto">
          <a:xfrm>
            <a:off x="76201" y="30173"/>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50181" name="Rectangle 12"/>
          <p:cNvSpPr>
            <a:spLocks noChangeArrowheads="1"/>
          </p:cNvSpPr>
          <p:nvPr/>
        </p:nvSpPr>
        <p:spPr bwMode="auto">
          <a:xfrm>
            <a:off x="76201" y="30173"/>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50182" name="Rectangle 15"/>
          <p:cNvSpPr>
            <a:spLocks noChangeArrowheads="1"/>
          </p:cNvSpPr>
          <p:nvPr/>
        </p:nvSpPr>
        <p:spPr bwMode="auto">
          <a:xfrm>
            <a:off x="76201" y="30173"/>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50183" name="Rectangle 28"/>
          <p:cNvSpPr>
            <a:spLocks noChangeArrowheads="1"/>
          </p:cNvSpPr>
          <p:nvPr/>
        </p:nvSpPr>
        <p:spPr bwMode="auto">
          <a:xfrm>
            <a:off x="76201" y="30173"/>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6" name="Thuong lam thay co oi - Jolie Quynh Anh.mp3">
            <a:hlinkClick r:id="" action="ppaction://media"/>
          </p:cNvPr>
          <p:cNvSpPr>
            <a:spLocks noRot="1" noChangeAspect="1"/>
          </p:cNvSpPr>
          <p:nvPr/>
        </p:nvSpPr>
        <p:spPr bwMode="auto">
          <a:xfrm>
            <a:off x="-669925" y="64404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pitchFamily="34" charset="0"/>
              <a:ea typeface="+mn-ea"/>
              <a:cs typeface="Arial" pitchFamily="34" charset="0"/>
            </a:endParaRPr>
          </a:p>
        </p:txBody>
      </p:sp>
      <p:sp>
        <p:nvSpPr>
          <p:cNvPr id="50185" name="WordArt 21"/>
          <p:cNvSpPr>
            <a:spLocks noChangeArrowheads="1" noChangeShapeType="1" noTextEdit="1"/>
          </p:cNvSpPr>
          <p:nvPr/>
        </p:nvSpPr>
        <p:spPr bwMode="auto">
          <a:xfrm>
            <a:off x="5334026" y="1295400"/>
            <a:ext cx="3362325" cy="1752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a:ea typeface="+mn-ea"/>
              <a:cs typeface="Times New Roman"/>
            </a:endParaRPr>
          </a:p>
        </p:txBody>
      </p:sp>
      <p:sp>
        <p:nvSpPr>
          <p:cNvPr id="50186" name="TextBox 23"/>
          <p:cNvSpPr txBox="1">
            <a:spLocks noChangeArrowheads="1"/>
          </p:cNvSpPr>
          <p:nvPr/>
        </p:nvSpPr>
        <p:spPr bwMode="auto">
          <a:xfrm>
            <a:off x="3179070" y="312739"/>
            <a:ext cx="2612134" cy="861770"/>
          </a:xfrm>
          <a:prstGeom prst="rect">
            <a:avLst/>
          </a:prstGeom>
          <a:solidFill>
            <a:srgbClr val="FFFF00"/>
          </a:solidFill>
          <a:ln/>
        </p:spPr>
        <p:style>
          <a:lnRef idx="0">
            <a:schemeClr val="accent1"/>
          </a:lnRef>
          <a:fillRef idx="3">
            <a:schemeClr val="accent1"/>
          </a:fillRef>
          <a:effectRef idx="3">
            <a:schemeClr val="accent1"/>
          </a:effectRef>
          <a:fontRef idx="minor">
            <a:schemeClr val="lt1"/>
          </a:fontRef>
        </p:style>
        <p:txBody>
          <a:bodyPr wrap="square" lIns="121917" tIns="60958" rIns="121917" bIns="60958">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sng" strike="noStrike" kern="1200" cap="none" spc="0" normalizeH="0" baseline="0" noProof="0" dirty="0" smtClean="0">
                <a:ln>
                  <a:noFill/>
                </a:ln>
                <a:solidFill>
                  <a:srgbClr val="1A7C57"/>
                </a:solidFill>
                <a:effectLst/>
                <a:uLnTx/>
                <a:uFillTx/>
                <a:latin typeface="Aaril"/>
                <a:ea typeface="+mn-ea"/>
                <a:cs typeface="Times New Roman" pitchFamily="18" charset="0"/>
              </a:rPr>
              <a:t>TOÁN 5</a:t>
            </a:r>
            <a:endParaRPr kumimoji="0" lang="en-US" sz="4800" b="1" i="0" u="sng" strike="noStrike" kern="1200" cap="none" spc="0" normalizeH="0" baseline="0" noProof="0" dirty="0">
              <a:ln>
                <a:noFill/>
              </a:ln>
              <a:solidFill>
                <a:srgbClr val="1A7C57"/>
              </a:solidFill>
              <a:effectLst/>
              <a:uLnTx/>
              <a:uFillTx/>
              <a:latin typeface="Aaril"/>
              <a:ea typeface="+mn-ea"/>
              <a:cs typeface="Times New Roman" pitchFamily="18" charset="0"/>
            </a:endParaRPr>
          </a:p>
        </p:txBody>
      </p:sp>
      <p:pic>
        <p:nvPicPr>
          <p:cNvPr id="50187" name="Picture 7" descr="Book-03-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3757269"/>
            <a:ext cx="6839018" cy="194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8" name="TextBox 2"/>
          <p:cNvSpPr txBox="1">
            <a:spLocks noChangeArrowheads="1"/>
          </p:cNvSpPr>
          <p:nvPr/>
        </p:nvSpPr>
        <p:spPr bwMode="auto">
          <a:xfrm>
            <a:off x="1646750" y="4726871"/>
            <a:ext cx="5850500"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rgbClr val="0000FF"/>
                </a:solidFill>
                <a:effectLst/>
                <a:uLnTx/>
                <a:uFillTx/>
                <a:latin typeface="Arial" pitchFamily="34" charset="0"/>
                <a:ea typeface="+mn-ea"/>
                <a:cs typeface="Arial" pitchFamily="34" charset="0"/>
              </a:rPr>
              <a:t>Sách</a:t>
            </a:r>
            <a:r>
              <a:rPr kumimoji="0" lang="en-US" sz="3200" b="1" i="0" u="none" strike="noStrike" kern="1200" cap="none" spc="0" normalizeH="0" noProof="0" dirty="0" smtClean="0">
                <a:ln>
                  <a:noFill/>
                </a:ln>
                <a:solidFill>
                  <a:srgbClr val="0000FF"/>
                </a:solidFill>
                <a:effectLst/>
                <a:uLnTx/>
                <a:uFillTx/>
                <a:latin typeface="Arial" pitchFamily="34" charset="0"/>
                <a:ea typeface="+mn-ea"/>
                <a:cs typeface="Arial" pitchFamily="34" charset="0"/>
              </a:rPr>
              <a:t> </a:t>
            </a:r>
            <a:r>
              <a:rPr kumimoji="0" lang="en-US" sz="3200" b="1" i="0" u="none" strike="noStrike" kern="1200" cap="none" spc="0" normalizeH="0" noProof="0" dirty="0" err="1" smtClean="0">
                <a:ln>
                  <a:noFill/>
                </a:ln>
                <a:solidFill>
                  <a:srgbClr val="0000FF"/>
                </a:solidFill>
                <a:effectLst/>
                <a:uLnTx/>
                <a:uFillTx/>
                <a:latin typeface="Arial" pitchFamily="34" charset="0"/>
                <a:ea typeface="+mn-ea"/>
                <a:cs typeface="Arial" pitchFamily="34" charset="0"/>
              </a:rPr>
              <a:t>giáo</a:t>
            </a:r>
            <a:r>
              <a:rPr kumimoji="0" lang="en-US" sz="3200" b="1" i="0" u="none" strike="noStrike" kern="1200" cap="none" spc="0" normalizeH="0" noProof="0" dirty="0" smtClean="0">
                <a:ln>
                  <a:noFill/>
                </a:ln>
                <a:solidFill>
                  <a:srgbClr val="0000FF"/>
                </a:solidFill>
                <a:effectLst/>
                <a:uLnTx/>
                <a:uFillTx/>
                <a:latin typeface="Arial" pitchFamily="34" charset="0"/>
                <a:ea typeface="+mn-ea"/>
                <a:cs typeface="Arial" pitchFamily="34" charset="0"/>
              </a:rPr>
              <a:t> </a:t>
            </a:r>
            <a:r>
              <a:rPr kumimoji="0" lang="en-US" sz="3200" b="1" i="0" u="none" strike="noStrike" kern="1200" cap="none" spc="0" normalizeH="0" noProof="0" dirty="0" err="1" smtClean="0">
                <a:ln>
                  <a:noFill/>
                </a:ln>
                <a:solidFill>
                  <a:srgbClr val="0000FF"/>
                </a:solidFill>
                <a:effectLst/>
                <a:uLnTx/>
                <a:uFillTx/>
                <a:latin typeface="Arial" pitchFamily="34" charset="0"/>
                <a:ea typeface="+mn-ea"/>
                <a:cs typeface="Arial" pitchFamily="34" charset="0"/>
              </a:rPr>
              <a:t>khoa</a:t>
            </a:r>
            <a:r>
              <a:rPr kumimoji="0" lang="en-US" sz="3200" b="1" i="0" u="none" strike="noStrike" kern="1200" cap="none" spc="0" normalizeH="0" noProof="0" dirty="0" smtClean="0">
                <a:ln>
                  <a:noFill/>
                </a:ln>
                <a:solidFill>
                  <a:srgbClr val="0000FF"/>
                </a:solidFill>
                <a:effectLst/>
                <a:uLnTx/>
                <a:uFillTx/>
                <a:latin typeface="Arial" pitchFamily="34" charset="0"/>
                <a:ea typeface="+mn-ea"/>
                <a:cs typeface="Arial" pitchFamily="34" charset="0"/>
              </a:rPr>
              <a:t> </a:t>
            </a:r>
            <a:r>
              <a:rPr kumimoji="0" lang="en-US" sz="3200" b="1" i="0" u="none" strike="noStrike" kern="1200" cap="none" spc="0" normalizeH="0" noProof="0" dirty="0" err="1" smtClean="0">
                <a:ln>
                  <a:noFill/>
                </a:ln>
                <a:solidFill>
                  <a:srgbClr val="0000FF"/>
                </a:solidFill>
                <a:effectLst/>
                <a:uLnTx/>
                <a:uFillTx/>
                <a:latin typeface="Arial" pitchFamily="34" charset="0"/>
                <a:ea typeface="+mn-ea"/>
                <a:cs typeface="Arial" pitchFamily="34" charset="0"/>
              </a:rPr>
              <a:t>trang</a:t>
            </a:r>
            <a:r>
              <a:rPr kumimoji="0" lang="en-US" sz="3200" b="1" i="0" u="none" strike="noStrike" kern="1200" cap="none" spc="0" normalizeH="0" noProof="0" dirty="0" smtClean="0">
                <a:ln>
                  <a:noFill/>
                </a:ln>
                <a:solidFill>
                  <a:srgbClr val="0000FF"/>
                </a:solidFill>
                <a:effectLst/>
                <a:uLnTx/>
                <a:uFillTx/>
                <a:latin typeface="Arial" pitchFamily="34" charset="0"/>
                <a:ea typeface="+mn-ea"/>
                <a:cs typeface="Arial" pitchFamily="34" charset="0"/>
              </a:rPr>
              <a:t> 98</a:t>
            </a:r>
            <a:endParaRPr kumimoji="0" lang="en-US" sz="3200" b="1"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p:txBody>
      </p:sp>
      <p:sp>
        <p:nvSpPr>
          <p:cNvPr id="4" name="Rectangle 3"/>
          <p:cNvSpPr/>
          <p:nvPr/>
        </p:nvSpPr>
        <p:spPr>
          <a:xfrm>
            <a:off x="164820" y="1833203"/>
            <a:ext cx="8925730" cy="1692725"/>
          </a:xfrm>
          <a:prstGeom prst="rect">
            <a:avLst/>
          </a:prstGeom>
          <a:solidFill>
            <a:srgbClr val="00FF00"/>
          </a:solidFill>
          <a:ln w="57150">
            <a:solidFill>
              <a:srgbClr val="002060"/>
            </a:solidFill>
          </a:ln>
        </p:spPr>
        <p:style>
          <a:lnRef idx="2">
            <a:schemeClr val="accent4"/>
          </a:lnRef>
          <a:fillRef idx="1">
            <a:schemeClr val="lt1"/>
          </a:fillRef>
          <a:effectRef idx="0">
            <a:schemeClr val="accent4"/>
          </a:effectRef>
          <a:fontRef idx="minor">
            <a:schemeClr val="dk1"/>
          </a:fontRef>
        </p:style>
        <p:txBody>
          <a:bodyPr wrap="none">
            <a:prstTxWarp prst="textChevronInverted">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54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mn-ea"/>
                <a:cs typeface="+mn-cs"/>
              </a:rPr>
              <a:t>BÀI </a:t>
            </a:r>
            <a:r>
              <a:rPr kumimoji="0" lang="en-US" sz="54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Tahoma" panose="020B0604030504040204" pitchFamily="34" charset="0"/>
                <a:cs typeface="Tahoma" panose="020B0604030504040204" pitchFamily="34" charset="0"/>
              </a:rPr>
              <a:t>41</a:t>
            </a:r>
            <a:r>
              <a:rPr kumimoji="0" lang="en-US" sz="54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Franklin Gothic Book"/>
                <a:ea typeface="+mn-ea"/>
                <a:cs typeface="+mn-cs"/>
              </a:rPr>
              <a:t>. </a:t>
            </a:r>
            <a:r>
              <a:rPr kumimoji="0" lang="en-US" sz="54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Tahoma" panose="020B0604030504040204" pitchFamily="34" charset="0"/>
                <a:cs typeface="Tahoma" panose="020B0604030504040204" pitchFamily="34" charset="0"/>
              </a:rPr>
              <a:t>TÌM  </a:t>
            </a:r>
            <a:r>
              <a:rPr kumimoji="0" lang="en-US" sz="54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Tahoma" panose="020B0604030504040204" pitchFamily="34" charset="0"/>
                <a:cs typeface="Tahoma" panose="020B0604030504040204" pitchFamily="34" charset="0"/>
              </a:rPr>
              <a:t>TỈ SỐ PHẦN </a:t>
            </a:r>
            <a:r>
              <a:rPr kumimoji="0" lang="en-US" sz="54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Tahoma" panose="020B0604030504040204" pitchFamily="34" charset="0"/>
                <a:cs typeface="Tahoma" panose="020B0604030504040204" pitchFamily="34" charset="0"/>
              </a:rPr>
              <a:t>TRĂM CỦA</a:t>
            </a:r>
            <a:r>
              <a:rPr kumimoji="0" lang="en-US" sz="5400" b="1" i="0" u="none" strike="noStrike" kern="1200" cap="none" spc="0" normalizeH="0" noProof="0" dirty="0" smtClean="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Tahoma" panose="020B0604030504040204" pitchFamily="34" charset="0"/>
                <a:cs typeface="Tahoma" panose="020B0604030504040204" pitchFamily="34" charset="0"/>
              </a:rPr>
              <a:t> HAI SỐ</a:t>
            </a:r>
            <a:endParaRPr kumimoji="0" lang="en-US" sz="54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5400" b="1" dirty="0" smtClean="0">
                <a:ln w="11430"/>
                <a:solidFill>
                  <a:srgbClr val="FF0000"/>
                </a:solidFill>
                <a:effectLst>
                  <a:outerShdw blurRad="50800" dist="39000" dir="5460000" algn="tl">
                    <a:srgbClr val="000000">
                      <a:alpha val="38000"/>
                    </a:srgbClr>
                  </a:outerShdw>
                </a:effectLst>
                <a:latin typeface="Tahoma" panose="020B0604030504040204" pitchFamily="34" charset="0"/>
                <a:ea typeface="Tahoma" panose="020B0604030504040204" pitchFamily="34" charset="0"/>
                <a:cs typeface="Tahoma" panose="020B0604030504040204" pitchFamily="34" charset="0"/>
              </a:rPr>
              <a:t>TIẾT 2</a:t>
            </a:r>
            <a:r>
              <a:rPr kumimoji="0" lang="en-US" sz="54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54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Franklin Gothic Book"/>
              <a:ea typeface="+mn-ea"/>
              <a:cs typeface="+mn-cs"/>
            </a:endParaRPr>
          </a:p>
        </p:txBody>
      </p:sp>
      <p:sp>
        <p:nvSpPr>
          <p:cNvPr id="50192" name="AutoShape 2" descr="Vẽ tranh an toàn giao thông đơn giản và ý nghĩa nhất"/>
          <p:cNvSpPr>
            <a:spLocks noChangeAspect="1" noChangeArrowheads="1"/>
          </p:cNvSpPr>
          <p:nvPr/>
        </p:nvSpPr>
        <p:spPr bwMode="auto">
          <a:xfrm>
            <a:off x="155575" y="-144461"/>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pitchFamily="34" charset="0"/>
              <a:ea typeface="+mn-ea"/>
              <a:cs typeface="Arial" pitchFamily="34" charset="0"/>
            </a:endParaRPr>
          </a:p>
        </p:txBody>
      </p:sp>
      <p:sp>
        <p:nvSpPr>
          <p:cNvPr id="50194" name="AutoShape 2" descr="BÁC HỒ VỚI THIẾU NHI - KHU DI TÍCH KIM LIÊN"/>
          <p:cNvSpPr>
            <a:spLocks noChangeAspect="1" noChangeArrowheads="1"/>
          </p:cNvSpPr>
          <p:nvPr/>
        </p:nvSpPr>
        <p:spPr bwMode="auto">
          <a:xfrm>
            <a:off x="307975" y="793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50195" name="AutoShape 5" descr="Xúc động với chùm hình ảnh Bác Hồ với thiếu nhi đẹp nhất"/>
          <p:cNvSpPr>
            <a:spLocks noChangeAspect="1" noChangeArrowheads="1"/>
          </p:cNvSpPr>
          <p:nvPr/>
        </p:nvSpPr>
        <p:spPr bwMode="auto">
          <a:xfrm>
            <a:off x="460375" y="16033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50196" name="AutoShape 9" descr="Hình ảnh màu hiếm về Chủ tịch Hồ Chí Minh (Phần 2)"/>
          <p:cNvSpPr>
            <a:spLocks noChangeAspect="1" noChangeArrowheads="1"/>
          </p:cNvSpPr>
          <p:nvPr/>
        </p:nvSpPr>
        <p:spPr bwMode="auto">
          <a:xfrm>
            <a:off x="612775" y="31273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 name="AutoShape 2" descr="Đọc truyện Trạng Quỳnh mang lại ý nghĩa cuộc sống"/>
          <p:cNvSpPr>
            <a:spLocks noChangeAspect="1" noChangeArrowheads="1"/>
          </p:cNvSpPr>
          <p:nvPr/>
        </p:nvSpPr>
        <p:spPr bwMode="auto">
          <a:xfrm>
            <a:off x="765175" y="4656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25"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5164" y="4496289"/>
            <a:ext cx="2075386" cy="231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5">
            <a:extLst>
              <a:ext uri="{FF2B5EF4-FFF2-40B4-BE49-F238E27FC236}">
                <a16:creationId xmlns:a16="http://schemas.microsoft.com/office/drawing/2014/main" id="{374EF133-D51B-467E-A006-71789801CD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4330769"/>
            <a:ext cx="1979510" cy="2478088"/>
          </a:xfrm>
          <a:prstGeom prst="rect">
            <a:avLst/>
          </a:prstGeom>
        </p:spPr>
      </p:pic>
      <p:sp>
        <p:nvSpPr>
          <p:cNvPr id="28"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3" name="AutoShape 2" descr="Top 5 rừng nguyên sinh mang vẻ đẹp “ủy mị” ở Việt Nam | Edu2Review"/>
          <p:cNvSpPr>
            <a:spLocks noChangeAspect="1" noChangeArrowheads="1"/>
          </p:cNvSpPr>
          <p:nvPr/>
        </p:nvSpPr>
        <p:spPr bwMode="auto">
          <a:xfrm>
            <a:off x="116681" y="-144461"/>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pic>
        <p:nvPicPr>
          <p:cNvPr id="27" name="Picture 26">
            <a:extLst>
              <a:ext uri="{FF2B5EF4-FFF2-40B4-BE49-F238E27FC236}">
                <a16:creationId xmlns:a16="http://schemas.microsoft.com/office/drawing/2014/main" id="{6ACFE3F5-612E-402F-B890-0C436E55E4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575" y="-29668"/>
            <a:ext cx="2968768" cy="1600200"/>
          </a:xfrm>
          <a:prstGeom prst="rect">
            <a:avLst/>
          </a:prstGeom>
        </p:spPr>
      </p:pic>
      <p:grpSp>
        <p:nvGrpSpPr>
          <p:cNvPr id="30" name="Group 18">
            <a:extLst>
              <a:ext uri="{FF2B5EF4-FFF2-40B4-BE49-F238E27FC236}">
                <a16:creationId xmlns:a16="http://schemas.microsoft.com/office/drawing/2014/main" id="{7FF1C862-BB4C-4A7C-BFC7-37FB9B24675A}"/>
              </a:ext>
            </a:extLst>
          </p:cNvPr>
          <p:cNvGrpSpPr>
            <a:grpSpLocks/>
          </p:cNvGrpSpPr>
          <p:nvPr/>
        </p:nvGrpSpPr>
        <p:grpSpPr bwMode="auto">
          <a:xfrm>
            <a:off x="5784995" y="103256"/>
            <a:ext cx="3119531" cy="1243560"/>
            <a:chOff x="5225" y="9335"/>
            <a:chExt cx="2520" cy="1750"/>
          </a:xfrm>
        </p:grpSpPr>
        <p:sp>
          <p:nvSpPr>
            <p:cNvPr id="31" name="AutoShape 27" descr="2">
              <a:extLst>
                <a:ext uri="{FF2B5EF4-FFF2-40B4-BE49-F238E27FC236}">
                  <a16:creationId xmlns:a16="http://schemas.microsoft.com/office/drawing/2014/main" id="{DA9209D9-5291-42CD-88B7-15F2F31D3E98}"/>
                </a:ext>
              </a:extLst>
            </p:cNvPr>
            <p:cNvSpPr>
              <a:spLocks noChangeArrowheads="1"/>
            </p:cNvSpPr>
            <p:nvPr/>
          </p:nvSpPr>
          <p:spPr bwMode="auto">
            <a:xfrm>
              <a:off x="5225" y="10186"/>
              <a:ext cx="2520" cy="899"/>
            </a:xfrm>
            <a:prstGeom prst="wave">
              <a:avLst>
                <a:gd name="adj1" fmla="val 20644"/>
                <a:gd name="adj2" fmla="val 0"/>
              </a:avLst>
            </a:prstGeom>
            <a:blipFill dpi="0" rotWithShape="0">
              <a:blip r:embed="rId6"/>
              <a:srcRect/>
              <a:stretch>
                <a:fillRect/>
              </a:stretch>
            </a:blipFill>
            <a:ln>
              <a:noFill/>
            </a:ln>
            <a:effectLst>
              <a:outerShdw dist="107763" dir="2700000" algn="ctr" rotWithShape="0">
                <a:srgbClr val="C0C0C0"/>
              </a:outerShdw>
            </a:effectLst>
          </p:spPr>
          <p:txBody>
            <a:bodyPr lIns="91435" tIns="45718" rIns="91435" bIns="4571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Arial" charset="0"/>
              </a:endParaRPr>
            </a:p>
          </p:txBody>
        </p:sp>
        <p:pic>
          <p:nvPicPr>
            <p:cNvPr id="32" name="Picture 26" descr="cosmoS">
              <a:extLst>
                <a:ext uri="{FF2B5EF4-FFF2-40B4-BE49-F238E27FC236}">
                  <a16:creationId xmlns:a16="http://schemas.microsoft.com/office/drawing/2014/main" id="{0A4D7A24-DD45-49FA-845A-6996EECFC4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5" descr="BOOK2">
              <a:extLst>
                <a:ext uri="{FF2B5EF4-FFF2-40B4-BE49-F238E27FC236}">
                  <a16:creationId xmlns:a16="http://schemas.microsoft.com/office/drawing/2014/main" id="{41D6ADC8-76F4-4AF1-BC0E-5A801651D63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4" descr="BOOK1">
              <a:extLst>
                <a:ext uri="{FF2B5EF4-FFF2-40B4-BE49-F238E27FC236}">
                  <a16:creationId xmlns:a16="http://schemas.microsoft.com/office/drawing/2014/main" id="{EDDF5F0E-AB6A-4A7B-861B-7AC637B658D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3" descr="QUILLPEN">
              <a:extLst>
                <a:ext uri="{FF2B5EF4-FFF2-40B4-BE49-F238E27FC236}">
                  <a16:creationId xmlns:a16="http://schemas.microsoft.com/office/drawing/2014/main" id="{B64D58F8-6E3B-44CD-A527-8758A1BCA53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22">
              <a:extLst>
                <a:ext uri="{FF2B5EF4-FFF2-40B4-BE49-F238E27FC236}">
                  <a16:creationId xmlns:a16="http://schemas.microsoft.com/office/drawing/2014/main" id="{00BB12FB-65C2-48C3-BC03-8DB605B9E974}"/>
                </a:ext>
              </a:extLst>
            </p:cNvPr>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VnBangkok"/>
                  <a:ea typeface="+mn-ea"/>
                  <a:cs typeface="Times New Roman" pitchFamily="18" charset="0"/>
                </a:rPr>
                <a:t> </a:t>
              </a:r>
              <a:endParaRPr kumimoji="0" lang="en-US" altLang="en-US" sz="48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
          <p:nvSpPr>
            <p:cNvPr id="37" name="Text Box 21">
              <a:extLst>
                <a:ext uri="{FF2B5EF4-FFF2-40B4-BE49-F238E27FC236}">
                  <a16:creationId xmlns:a16="http://schemas.microsoft.com/office/drawing/2014/main" id="{43CAB956-A1E1-451B-9014-D14A1D8CA576}"/>
                </a:ext>
              </a:extLst>
            </p:cNvPr>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8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39" name="WordArt 20">
              <a:extLst>
                <a:ext uri="{FF2B5EF4-FFF2-40B4-BE49-F238E27FC236}">
                  <a16:creationId xmlns:a16="http://schemas.microsoft.com/office/drawing/2014/main" id="{148D6A42-D6F9-4BE4-A351-495B57DFD50A}"/>
                </a:ext>
              </a:extLst>
            </p:cNvPr>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0" cap="none" spc="0" normalizeH="0" baseline="0" noProof="0">
                  <a:ln>
                    <a:noFill/>
                  </a:ln>
                  <a:solidFill>
                    <a:srgbClr val="FFFFFF"/>
                  </a:solidFill>
                  <a:effectLst/>
                  <a:uLnTx/>
                  <a:uFillTx/>
                  <a:latin typeface="VNbritannic"/>
                  <a:ea typeface="+mn-ea"/>
                  <a:cs typeface="+mn-cs"/>
                </a:rPr>
                <a:t>NÀM </a:t>
              </a:r>
            </a:p>
          </p:txBody>
        </p:sp>
        <p:sp>
          <p:nvSpPr>
            <p:cNvPr id="40" name="Text Box 19">
              <a:extLst>
                <a:ext uri="{FF2B5EF4-FFF2-40B4-BE49-F238E27FC236}">
                  <a16:creationId xmlns:a16="http://schemas.microsoft.com/office/drawing/2014/main" id="{DED76DBB-B266-452F-A13A-6335E68D98DF}"/>
                </a:ext>
              </a:extLst>
            </p:cNvPr>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8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grpSp>
    </p:spTree>
    <p:extLst>
      <p:ext uri="{BB962C8B-B14F-4D97-AF65-F5344CB8AC3E}">
        <p14:creationId xmlns:p14="http://schemas.microsoft.com/office/powerpoint/2010/main" val="10631345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2" presetClass="entr" presetSubtype="8" fill="hold" nodeType="withEffect">
                                  <p:stCondLst>
                                    <p:cond delay="0"/>
                                  </p:stCondLst>
                                  <p:childTnLst>
                                    <p:set>
                                      <p:cBhvr>
                                        <p:cTn id="8" dur="1" fill="hold">
                                          <p:stCondLst>
                                            <p:cond delay="0"/>
                                          </p:stCondLst>
                                        </p:cTn>
                                        <p:tgtEl>
                                          <p:spTgt spid="26"/>
                                        </p:tgtEl>
                                        <p:attrNameLst>
                                          <p:attrName>style.visibility</p:attrName>
                                        </p:attrNameLst>
                                      </p:cBhvr>
                                      <p:to>
                                        <p:strVal val="visible"/>
                                      </p:to>
                                    </p:set>
                                    <p:anim calcmode="lin" valueType="num">
                                      <p:cBhvr additive="base">
                                        <p:cTn id="9" dur="500" fill="hold"/>
                                        <p:tgtEl>
                                          <p:spTgt spid="26"/>
                                        </p:tgtEl>
                                        <p:attrNameLst>
                                          <p:attrName>ppt_x</p:attrName>
                                        </p:attrNameLst>
                                      </p:cBhvr>
                                      <p:tavLst>
                                        <p:tav tm="0">
                                          <p:val>
                                            <p:strVal val="0-#ppt_w/2"/>
                                          </p:val>
                                        </p:tav>
                                        <p:tav tm="100000">
                                          <p:val>
                                            <p:strVal val="#ppt_x"/>
                                          </p:val>
                                        </p:tav>
                                      </p:tavLst>
                                    </p:anim>
                                    <p:anim calcmode="lin" valueType="num">
                                      <p:cBhvr additive="base">
                                        <p:cTn id="10" dur="500" fill="hold"/>
                                        <p:tgtEl>
                                          <p:spTgt spid="26"/>
                                        </p:tgtEl>
                                        <p:attrNameLst>
                                          <p:attrName>ppt_y</p:attrName>
                                        </p:attrNameLst>
                                      </p:cBhvr>
                                      <p:tavLst>
                                        <p:tav tm="0">
                                          <p:val>
                                            <p:strVal val="#ppt_y"/>
                                          </p:val>
                                        </p:tav>
                                        <p:tav tm="100000">
                                          <p:val>
                                            <p:strVal val="#ppt_y"/>
                                          </p:val>
                                        </p:tav>
                                      </p:tavLst>
                                    </p:anim>
                                  </p:childTnLst>
                                </p:cTn>
                              </p:par>
                              <p:par>
                                <p:cTn id="11" presetID="6" presetClass="entr" presetSubtype="16"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circle(in)">
                                      <p:cBhvr>
                                        <p:cTn id="13"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74548583-2689-4E92-ABFE-3BA6CD707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WordArt 5">
            <a:extLst>
              <a:ext uri="{FF2B5EF4-FFF2-40B4-BE49-F238E27FC236}">
                <a16:creationId xmlns:a16="http://schemas.microsoft.com/office/drawing/2014/main" id="{4F42FF9B-F8E7-4EEA-957E-1C8B905A6DD8}"/>
              </a:ext>
            </a:extLst>
          </p:cNvPr>
          <p:cNvSpPr>
            <a:spLocks noChangeArrowheads="1" noChangeShapeType="1" noTextEdit="1"/>
          </p:cNvSpPr>
          <p:nvPr/>
        </p:nvSpPr>
        <p:spPr bwMode="auto">
          <a:xfrm>
            <a:off x="1422952" y="2604051"/>
            <a:ext cx="6298096" cy="2746747"/>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1" i="0" u="none" strike="noStrike" kern="10" cap="none" spc="0" normalizeH="0" baseline="0" noProof="0" dirty="0">
                <a:ln w="9525">
                  <a:round/>
                  <a:headEnd/>
                  <a:tailEnd/>
                </a:ln>
                <a:solidFill>
                  <a:srgbClr val="FF0000"/>
                </a:solidFill>
                <a:effectLst/>
                <a:uLnTx/>
                <a:uFillTx/>
                <a:latin typeface="Tahoma" panose="020B0604030504040204" pitchFamily="34" charset="0"/>
                <a:ea typeface="+mn-ea"/>
                <a:cs typeface="Arial"/>
              </a:rPr>
              <a:t>HOẠT ĐỘNG </a:t>
            </a:r>
            <a:r>
              <a:rPr kumimoji="0" lang="en-US" sz="3600" b="1" i="0" u="none" strike="noStrike" kern="10" cap="none" spc="0" normalizeH="0" baseline="0" noProof="0" dirty="0" smtClean="0">
                <a:ln w="9525">
                  <a:round/>
                  <a:headEnd/>
                  <a:tailEnd/>
                </a:ln>
                <a:solidFill>
                  <a:srgbClr val="FF0000"/>
                </a:solidFill>
                <a:effectLst/>
                <a:uLnTx/>
                <a:uFillTx/>
                <a:latin typeface="Tahoma" panose="020B0604030504040204" pitchFamily="34" charset="0"/>
                <a:ea typeface="+mn-ea"/>
                <a:cs typeface="Arial"/>
              </a:rPr>
              <a:t/>
            </a:r>
            <a:br>
              <a:rPr kumimoji="0" lang="en-US" sz="3600" b="1" i="0" u="none" strike="noStrike" kern="10" cap="none" spc="0" normalizeH="0" baseline="0" noProof="0" dirty="0" smtClean="0">
                <a:ln w="9525">
                  <a:round/>
                  <a:headEnd/>
                  <a:tailEnd/>
                </a:ln>
                <a:solidFill>
                  <a:srgbClr val="FF0000"/>
                </a:solidFill>
                <a:effectLst/>
                <a:uLnTx/>
                <a:uFillTx/>
                <a:latin typeface="Tahoma" panose="020B0604030504040204" pitchFamily="34" charset="0"/>
                <a:ea typeface="+mn-ea"/>
                <a:cs typeface="Arial"/>
              </a:rPr>
            </a:br>
            <a:r>
              <a:rPr kumimoji="0" lang="en-US" sz="3600" b="1" i="0" u="none" strike="noStrike" kern="10" cap="none" spc="0" normalizeH="0" baseline="0" noProof="0" dirty="0" smtClean="0">
                <a:ln w="9525">
                  <a:round/>
                  <a:headEnd/>
                  <a:tailEnd/>
                </a:ln>
                <a:solidFill>
                  <a:srgbClr val="FF0000"/>
                </a:solidFill>
                <a:effectLst/>
                <a:uLnTx/>
                <a:uFillTx/>
                <a:latin typeface="Tahoma" panose="020B0604030504040204" pitchFamily="34" charset="0"/>
                <a:ea typeface="+mn-ea"/>
                <a:cs typeface="Arial"/>
              </a:rPr>
              <a:t>HÌNH</a:t>
            </a:r>
            <a:r>
              <a:rPr kumimoji="0" lang="en-US" sz="3600" b="1" i="0" u="none" strike="noStrike" kern="10" cap="none" spc="0" normalizeH="0" noProof="0" dirty="0" smtClean="0">
                <a:ln w="9525">
                  <a:round/>
                  <a:headEnd/>
                  <a:tailEnd/>
                </a:ln>
                <a:solidFill>
                  <a:srgbClr val="FF0000"/>
                </a:solidFill>
                <a:effectLst/>
                <a:uLnTx/>
                <a:uFillTx/>
                <a:latin typeface="Tahoma" panose="020B0604030504040204" pitchFamily="34" charset="0"/>
                <a:ea typeface="+mn-ea"/>
                <a:cs typeface="Arial"/>
              </a:rPr>
              <a:t> THÀNH KIẾN THỨC MỚI</a:t>
            </a:r>
            <a:endParaRPr kumimoji="0" lang="en-US" sz="3600" b="1" i="0" u="none" strike="noStrike" kern="10" cap="none" spc="0" normalizeH="0" baseline="0" noProof="0" dirty="0">
              <a:ln w="9525">
                <a:round/>
                <a:headEnd/>
                <a:tailEnd/>
              </a:ln>
              <a:solidFill>
                <a:srgbClr val="FF0000"/>
              </a:solidFill>
              <a:effectLst/>
              <a:uLnTx/>
              <a:uFillTx/>
              <a:latin typeface="Franklin Gothic Book"/>
              <a:ea typeface="+mn-ea"/>
              <a:cs typeface="Arial"/>
            </a:endParaRPr>
          </a:p>
        </p:txBody>
      </p:sp>
      <p:sp>
        <p:nvSpPr>
          <p:cNvPr id="5" name="AutoShape 10">
            <a:extLst>
              <a:ext uri="{FF2B5EF4-FFF2-40B4-BE49-F238E27FC236}">
                <a16:creationId xmlns:a16="http://schemas.microsoft.com/office/drawing/2014/main" id="{76C336D4-310B-4A8C-A9BF-A2A2C3702531}"/>
              </a:ext>
            </a:extLst>
          </p:cNvPr>
          <p:cNvSpPr>
            <a:spLocks noChangeArrowheads="1"/>
          </p:cNvSpPr>
          <p:nvPr/>
        </p:nvSpPr>
        <p:spPr bwMode="auto">
          <a:xfrm>
            <a:off x="5937994" y="4625795"/>
            <a:ext cx="1669774" cy="1478605"/>
          </a:xfrm>
          <a:prstGeom prst="star32">
            <a:avLst>
              <a:gd name="adj" fmla="val 10173"/>
            </a:avLst>
          </a:prstGeom>
          <a:solidFill>
            <a:srgbClr val="33CC33"/>
          </a:solidFill>
          <a:ln w="28575" algn="ctr">
            <a:solidFill>
              <a:srgbClr val="FF0000"/>
            </a:solidFill>
            <a:miter lim="800000"/>
            <a:headEnd/>
            <a:tailEnd/>
          </a:ln>
        </p:spPr>
        <p:txBody>
          <a:bodyPr wrap="none" lIns="91431" tIns="45716" rIns="91431" bIns="45716"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grpSp>
        <p:nvGrpSpPr>
          <p:cNvPr id="6" name="Group 18">
            <a:extLst>
              <a:ext uri="{FF2B5EF4-FFF2-40B4-BE49-F238E27FC236}">
                <a16:creationId xmlns:a16="http://schemas.microsoft.com/office/drawing/2014/main" id="{ED986F9C-140D-49F8-98F0-974419026245}"/>
              </a:ext>
            </a:extLst>
          </p:cNvPr>
          <p:cNvGrpSpPr>
            <a:grpSpLocks/>
          </p:cNvGrpSpPr>
          <p:nvPr/>
        </p:nvGrpSpPr>
        <p:grpSpPr bwMode="auto">
          <a:xfrm>
            <a:off x="3307765" y="868016"/>
            <a:ext cx="2364165" cy="982433"/>
            <a:chOff x="5225" y="9335"/>
            <a:chExt cx="2520" cy="1750"/>
          </a:xfrm>
        </p:grpSpPr>
        <p:sp>
          <p:nvSpPr>
            <p:cNvPr id="7" name="AutoShape 27" descr="2">
              <a:extLst>
                <a:ext uri="{FF2B5EF4-FFF2-40B4-BE49-F238E27FC236}">
                  <a16:creationId xmlns:a16="http://schemas.microsoft.com/office/drawing/2014/main" id="{49F68803-388B-4806-94E2-D7B7DF3E4383}"/>
                </a:ext>
              </a:extLst>
            </p:cNvPr>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Arial" pitchFamily="34" charset="0"/>
              </a:endParaRPr>
            </a:p>
          </p:txBody>
        </p:sp>
        <p:pic>
          <p:nvPicPr>
            <p:cNvPr id="8" name="Picture 26" descr="cosmoS">
              <a:extLst>
                <a:ext uri="{FF2B5EF4-FFF2-40B4-BE49-F238E27FC236}">
                  <a16:creationId xmlns:a16="http://schemas.microsoft.com/office/drawing/2014/main" id="{916810DB-B318-46B9-BF2A-5C3488F392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descr="BOOK2">
              <a:extLst>
                <a:ext uri="{FF2B5EF4-FFF2-40B4-BE49-F238E27FC236}">
                  <a16:creationId xmlns:a16="http://schemas.microsoft.com/office/drawing/2014/main" id="{230306F1-ACB9-483F-8118-CF85266D02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descr="BOOK1">
              <a:extLst>
                <a:ext uri="{FF2B5EF4-FFF2-40B4-BE49-F238E27FC236}">
                  <a16:creationId xmlns:a16="http://schemas.microsoft.com/office/drawing/2014/main" id="{5F88AABA-3CA6-4FDA-9742-2C9B3AADFDB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QUILLPEN">
              <a:extLst>
                <a:ext uri="{FF2B5EF4-FFF2-40B4-BE49-F238E27FC236}">
                  <a16:creationId xmlns:a16="http://schemas.microsoft.com/office/drawing/2014/main" id="{A1A6044B-CFC5-42CC-B395-5045C9E8CB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2">
              <a:extLst>
                <a:ext uri="{FF2B5EF4-FFF2-40B4-BE49-F238E27FC236}">
                  <a16:creationId xmlns:a16="http://schemas.microsoft.com/office/drawing/2014/main" id="{C2C52C87-056D-4067-8369-0B45FDC7C173}"/>
                </a:ext>
              </a:extLst>
            </p:cNvPr>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vi-VN" sz="800" b="1" i="0" u="none" strike="noStrike" kern="1200" cap="none" spc="0" normalizeH="0" baseline="0" noProof="0">
                  <a:ln>
                    <a:noFill/>
                  </a:ln>
                  <a:solidFill>
                    <a:srgbClr val="000000"/>
                  </a:solidFill>
                  <a:effectLst/>
                  <a:uLnTx/>
                  <a:uFillTx/>
                  <a:latin typeface="VnBangkok"/>
                  <a:ea typeface="+mn-ea"/>
                  <a:cs typeface="Times New Roman" pitchFamily="18" charset="0"/>
                </a:rPr>
                <a:t> </a:t>
              </a:r>
              <a:endParaRPr kumimoji="0" lang="en-US" altLang="vi-VN" sz="48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p:txBody>
        </p:sp>
        <p:sp>
          <p:nvSpPr>
            <p:cNvPr id="13" name="Text Box 21">
              <a:extLst>
                <a:ext uri="{FF2B5EF4-FFF2-40B4-BE49-F238E27FC236}">
                  <a16:creationId xmlns:a16="http://schemas.microsoft.com/office/drawing/2014/main" id="{AFB6C225-41E5-4A92-AB7D-1DD8D839DC7F}"/>
                </a:ext>
              </a:extLst>
            </p:cNvPr>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vi-VN" altLang="vi-VN" sz="4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14" name="WordArt 20">
              <a:extLst>
                <a:ext uri="{FF2B5EF4-FFF2-40B4-BE49-F238E27FC236}">
                  <a16:creationId xmlns:a16="http://schemas.microsoft.com/office/drawing/2014/main" id="{954AB88B-8F94-4A6E-ACBF-6552D4A01F92}"/>
                </a:ext>
              </a:extLst>
            </p:cNvPr>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0" cap="none" spc="0" normalizeH="0" baseline="0" noProof="0">
                  <a:ln>
                    <a:noFill/>
                  </a:ln>
                  <a:solidFill>
                    <a:srgbClr val="FFFFFF"/>
                  </a:solidFill>
                  <a:effectLst/>
                  <a:uLnTx/>
                  <a:uFillTx/>
                  <a:latin typeface="VNbritannic"/>
                  <a:ea typeface="+mn-ea"/>
                  <a:cs typeface="+mn-cs"/>
                </a:rPr>
                <a:t>NÀM </a:t>
              </a:r>
            </a:p>
          </p:txBody>
        </p:sp>
        <p:sp>
          <p:nvSpPr>
            <p:cNvPr id="15" name="Text Box 19">
              <a:extLst>
                <a:ext uri="{FF2B5EF4-FFF2-40B4-BE49-F238E27FC236}">
                  <a16:creationId xmlns:a16="http://schemas.microsoft.com/office/drawing/2014/main" id="{4C5BB5CB-CD0E-416C-AFF4-992C31D95775}"/>
                </a:ext>
              </a:extLst>
            </p:cNvPr>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vi-VN" altLang="vi-VN" sz="4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pic>
        <p:nvPicPr>
          <p:cNvPr id="17" name="Picture 16">
            <a:extLst>
              <a:ext uri="{FF2B5EF4-FFF2-40B4-BE49-F238E27FC236}">
                <a16:creationId xmlns:a16="http://schemas.microsoft.com/office/drawing/2014/main" id="{73D8D53E-14B8-4495-B0BD-E8ABBB13E9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1324" y="4625795"/>
            <a:ext cx="3055382" cy="1600200"/>
          </a:xfrm>
          <a:prstGeom prst="rect">
            <a:avLst/>
          </a:prstGeom>
        </p:spPr>
      </p:pic>
      <p:pic>
        <p:nvPicPr>
          <p:cNvPr id="18" name="Picture 2">
            <a:extLst>
              <a:ext uri="{FF2B5EF4-FFF2-40B4-BE49-F238E27FC236}">
                <a16:creationId xmlns:a16="http://schemas.microsoft.com/office/drawing/2014/main" id="{C23F759E-1BE2-4756-8B16-5B4378B792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279" y="2693735"/>
            <a:ext cx="1438275"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7" descr="rose19">
            <a:extLst>
              <a:ext uri="{FF2B5EF4-FFF2-40B4-BE49-F238E27FC236}">
                <a16:creationId xmlns:a16="http://schemas.microsoft.com/office/drawing/2014/main" id="{238CF21A-617E-490C-ADF6-70FC0486E2D6}"/>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12068" y="5334233"/>
            <a:ext cx="985486"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7" descr="rose19">
            <a:extLst>
              <a:ext uri="{FF2B5EF4-FFF2-40B4-BE49-F238E27FC236}">
                <a16:creationId xmlns:a16="http://schemas.microsoft.com/office/drawing/2014/main" id="{6D173D1C-8D3A-4DB3-BA01-5DDB0DEEFD2C}"/>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623544" y="5124334"/>
            <a:ext cx="985486"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7" descr="rose19">
            <a:extLst>
              <a:ext uri="{FF2B5EF4-FFF2-40B4-BE49-F238E27FC236}">
                <a16:creationId xmlns:a16="http://schemas.microsoft.com/office/drawing/2014/main" id="{BF5DCF5D-C2AD-4855-86BD-965DCE27F8D3}"/>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399848" y="5124334"/>
            <a:ext cx="985486"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Floral">
            <a:hlinkClick r:id="" action="ppaction://noaction"/>
            <a:extLst>
              <a:ext uri="{FF2B5EF4-FFF2-40B4-BE49-F238E27FC236}">
                <a16:creationId xmlns:a16="http://schemas.microsoft.com/office/drawing/2014/main" id="{77F550CA-C419-4C96-B443-D2DDA4AA3CE6}"/>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flipH="1">
            <a:off x="1929507" y="2485370"/>
            <a:ext cx="1252220" cy="113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8F6167CA-4E70-4571-B2C0-85160F4E67A7}"/>
              </a:ext>
            </a:extLst>
          </p:cNvPr>
          <p:cNvSpPr>
            <a:spLocks noChangeArrowheads="1"/>
          </p:cNvSpPr>
          <p:nvPr/>
        </p:nvSpPr>
        <p:spPr bwMode="auto">
          <a:xfrm>
            <a:off x="0" y="0"/>
            <a:ext cx="9144000" cy="6857999"/>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24707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1" nodeType="withEffect">
                                  <p:stCondLst>
                                    <p:cond delay="0"/>
                                  </p:stCondLst>
                                  <p:childTnLst>
                                    <p:animRot by="21600000">
                                      <p:cBhvr>
                                        <p:cTn id="6" dur="2000" fill="hold"/>
                                        <p:tgtEl>
                                          <p:spTgt spid="5"/>
                                        </p:tgtEl>
                                        <p:attrNameLst>
                                          <p:attrName>r</p:attrName>
                                        </p:attrNameLst>
                                      </p:cBhvr>
                                    </p:animRot>
                                  </p:childTnLst>
                                </p:cTn>
                              </p:par>
                              <p:par>
                                <p:cTn id="7" presetID="8" presetClass="emph" presetSubtype="0" fill="hold" grpId="2" nodeType="withEffect">
                                  <p:stCondLst>
                                    <p:cond delay="0"/>
                                  </p:stCondLst>
                                  <p:childTnLst>
                                    <p:animRot by="21600000">
                                      <p:cBhvr>
                                        <p:cTn id="8" dur="2000" fill="hold"/>
                                        <p:tgtEl>
                                          <p:spTgt spid="5"/>
                                        </p:tgtEl>
                                        <p:attrNameLst>
                                          <p:attrName>r</p:attrName>
                                        </p:attrNameLst>
                                      </p:cBhvr>
                                    </p:animRot>
                                  </p:childTnLst>
                                </p:cTn>
                              </p:par>
                              <p:par>
                                <p:cTn id="9" presetID="5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70" decel="100000"/>
                                        <p:tgtEl>
                                          <p:spTgt spid="5"/>
                                        </p:tgtEl>
                                      </p:cBhvr>
                                    </p:animEffect>
                                    <p:animScale>
                                      <p:cBhvr>
                                        <p:cTn id="12" dur="770" decel="100000"/>
                                        <p:tgtEl>
                                          <p:spTgt spid="5"/>
                                        </p:tgtEl>
                                      </p:cBhvr>
                                      <p:from x="10000" y="10000"/>
                                      <p:to x="200000" y="450000"/>
                                    </p:animScale>
                                    <p:animScale>
                                      <p:cBhvr>
                                        <p:cTn id="13" dur="1230" accel="100000" fill="hold">
                                          <p:stCondLst>
                                            <p:cond delay="770"/>
                                          </p:stCondLst>
                                        </p:cTn>
                                        <p:tgtEl>
                                          <p:spTgt spid="5"/>
                                        </p:tgtEl>
                                      </p:cBhvr>
                                      <p:from x="200000" y="450000"/>
                                      <p:to x="100000" y="100000"/>
                                    </p:animScale>
                                    <p:set>
                                      <p:cBhvr>
                                        <p:cTn id="14" dur="770" fill="hold"/>
                                        <p:tgtEl>
                                          <p:spTgt spid="5"/>
                                        </p:tgtEl>
                                        <p:attrNameLst>
                                          <p:attrName>ppt_x</p:attrName>
                                        </p:attrNameLst>
                                      </p:cBhvr>
                                      <p:to>
                                        <p:strVal val="(0.5)"/>
                                      </p:to>
                                    </p:set>
                                    <p:anim from="(0.5)" to="(#ppt_x)" calcmode="lin" valueType="num">
                                      <p:cBhvr>
                                        <p:cTn id="15" dur="1230" accel="100000" fill="hold">
                                          <p:stCondLst>
                                            <p:cond delay="770"/>
                                          </p:stCondLst>
                                        </p:cTn>
                                        <p:tgtEl>
                                          <p:spTgt spid="5"/>
                                        </p:tgtEl>
                                        <p:attrNameLst>
                                          <p:attrName>ppt_x</p:attrName>
                                        </p:attrNameLst>
                                      </p:cBhvr>
                                    </p:anim>
                                    <p:set>
                                      <p:cBhvr>
                                        <p:cTn id="16" dur="770" fill="hold"/>
                                        <p:tgtEl>
                                          <p:spTgt spid="5"/>
                                        </p:tgtEl>
                                        <p:attrNameLst>
                                          <p:attrName>ppt_y</p:attrName>
                                        </p:attrNameLst>
                                      </p:cBhvr>
                                      <p:to>
                                        <p:strVal val="(#ppt_y+0.4)"/>
                                      </p:to>
                                    </p:set>
                                    <p:anim from="(#ppt_y+0.4)" to="(#ppt_y)" calcmode="lin" valueType="num">
                                      <p:cBhvr>
                                        <p:cTn id="17" dur="1230" accel="100000" fill="hold">
                                          <p:stCondLst>
                                            <p:cond delay="770"/>
                                          </p:stCondLst>
                                        </p:cTn>
                                        <p:tgtEl>
                                          <p:spTgt spid="5"/>
                                        </p:tgtEl>
                                        <p:attrNameLst>
                                          <p:attrName>ppt_y</p:attrName>
                                        </p:attrNameLst>
                                      </p:cBhvr>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5"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6054" t="16410" r="15449" b="54739"/>
          <a:stretch/>
        </p:blipFill>
        <p:spPr bwMode="auto">
          <a:xfrm>
            <a:off x="0" y="116632"/>
            <a:ext cx="9324528" cy="65527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8206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57493" t="43822" r="18670" b="42436"/>
          <a:stretch/>
        </p:blipFill>
        <p:spPr bwMode="auto">
          <a:xfrm>
            <a:off x="323528" y="2745739"/>
            <a:ext cx="8496944" cy="3380423"/>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0" y="548680"/>
            <a:ext cx="9144000" cy="1938992"/>
          </a:xfrm>
          <a:prstGeom prst="rect">
            <a:avLst/>
          </a:prstGeom>
          <a:solidFill>
            <a:srgbClr val="FFFF00"/>
          </a:solidFill>
        </p:spPr>
        <p:txBody>
          <a:bodyPr wrap="square">
            <a:spAutoFit/>
          </a:bodyPr>
          <a:lstStyle/>
          <a:p>
            <a:r>
              <a:rPr lang="vi-VN" sz="3000" b="1" dirty="0" smtClean="0">
                <a:latin typeface="+mj-lt"/>
              </a:rPr>
              <a:t>Bài toán: Một đoàn khách du lịch đi tham quan khu phố cổ Hà Nội có tất cả 48 người, trong đó có 12 nữ. Tìm tỉ số phần trăm của số nữ so với tổng số người của cả đoàn</a:t>
            </a:r>
            <a:r>
              <a:rPr lang="en-US" sz="3000" b="1" dirty="0" smtClean="0">
                <a:latin typeface="+mj-lt"/>
              </a:rPr>
              <a:t>.</a:t>
            </a:r>
            <a:endParaRPr lang="en-US" sz="3000" b="1" dirty="0">
              <a:latin typeface="+mj-lt"/>
            </a:endParaRPr>
          </a:p>
        </p:txBody>
      </p:sp>
    </p:spTree>
    <p:extLst>
      <p:ext uri="{BB962C8B-B14F-4D97-AF65-F5344CB8AC3E}">
        <p14:creationId xmlns:p14="http://schemas.microsoft.com/office/powerpoint/2010/main" val="2237633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761</Words>
  <Application>Microsoft Office PowerPoint</Application>
  <PresentationFormat>On-screen Show (4:3)</PresentationFormat>
  <Paragraphs>89</Paragraphs>
  <Slides>23</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.VnTime</vt:lpstr>
      <vt:lpstr>Aaril</vt:lpstr>
      <vt:lpstr>Arial</vt:lpstr>
      <vt:lpstr>Calibri</vt:lpstr>
      <vt:lpstr>Cambria Math</vt:lpstr>
      <vt:lpstr>Franklin Gothic Book</vt:lpstr>
      <vt:lpstr>Impact</vt:lpstr>
      <vt:lpstr>Tahoma</vt:lpstr>
      <vt:lpstr>Times New Roman</vt:lpstr>
      <vt:lpstr>Trebuchet MS</vt:lpstr>
      <vt:lpstr>VnBangkok</vt:lpstr>
      <vt:lpstr>VNbritannic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36</cp:revision>
  <dcterms:created xsi:type="dcterms:W3CDTF">2021-12-10T14:07:56Z</dcterms:created>
  <dcterms:modified xsi:type="dcterms:W3CDTF">2024-08-29T12:52:21Z</dcterms:modified>
</cp:coreProperties>
</file>