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3" r:id="rId5"/>
    <p:sldId id="318" r:id="rId6"/>
    <p:sldId id="266" r:id="rId7"/>
    <p:sldId id="309" r:id="rId8"/>
    <p:sldId id="311" r:id="rId9"/>
    <p:sldId id="307" r:id="rId10"/>
    <p:sldId id="270" r:id="rId11"/>
    <p:sldId id="300" r:id="rId12"/>
    <p:sldId id="312" r:id="rId13"/>
    <p:sldId id="313" r:id="rId14"/>
    <p:sldId id="314" r:id="rId15"/>
    <p:sldId id="315" r:id="rId16"/>
    <p:sldId id="316" r:id="rId17"/>
    <p:sldId id="317" r:id="rId18"/>
    <p:sldId id="304" r:id="rId19"/>
    <p:sldId id="279" r:id="rId20"/>
    <p:sldId id="280" r:id="rId21"/>
    <p:sldId id="291" r:id="rId22"/>
    <p:sldId id="292" r:id="rId23"/>
    <p:sldId id="296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8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E903-12F4-4BEA-96AB-34A182D9C08A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D9E03-93DD-452C-8509-BF9914BEF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67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1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1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6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19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4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3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33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86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7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53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99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4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4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30.png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9.gif"/><Relationship Id="rId7" Type="http://schemas.openxmlformats.org/officeDocument/2006/relationships/image" Target="../media/image32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eg"/><Relationship Id="rId7" Type="http://schemas.openxmlformats.org/officeDocument/2006/relationships/image" Target="../media/image9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image" Target="../media/image24.gif"/><Relationship Id="rId5" Type="http://schemas.openxmlformats.org/officeDocument/2006/relationships/image" Target="../media/image7.wmf"/><Relationship Id="rId10" Type="http://schemas.openxmlformats.org/officeDocument/2006/relationships/image" Target="../media/image16.gif"/><Relationship Id="rId4" Type="http://schemas.openxmlformats.org/officeDocument/2006/relationships/image" Target="../media/image6.wmf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26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3179070" y="312739"/>
            <a:ext cx="2612134" cy="86177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A7C57"/>
                </a:solidFill>
                <a:effectLst/>
                <a:uLnTx/>
                <a:uFillTx/>
                <a:latin typeface="Aaril"/>
                <a:ea typeface="+mn-ea"/>
                <a:cs typeface="Times New Roman" pitchFamily="18" charset="0"/>
              </a:rPr>
              <a:t>TOÁN 5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1A7C57"/>
              </a:solidFill>
              <a:effectLst/>
              <a:uLnTx/>
              <a:uFillTx/>
              <a:latin typeface="Aaril"/>
              <a:ea typeface="+mn-ea"/>
              <a:cs typeface="Times New Roman" pitchFamily="18" charset="0"/>
            </a:endParaRP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757269"/>
            <a:ext cx="6839018" cy="19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Box 2"/>
          <p:cNvSpPr txBox="1">
            <a:spLocks noChangeArrowheads="1"/>
          </p:cNvSpPr>
          <p:nvPr/>
        </p:nvSpPr>
        <p:spPr bwMode="auto">
          <a:xfrm>
            <a:off x="1359419" y="4739805"/>
            <a:ext cx="6427275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khoa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 – 101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20" y="1833203"/>
            <a:ext cx="8925730" cy="1692725"/>
          </a:xfrm>
          <a:prstGeom prst="rect">
            <a:avLst/>
          </a:prstGeom>
          <a:solidFill>
            <a:srgbClr val="00FF00"/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 GIÁ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TRỊ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TRĂM CỦA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MỘT SỐ CHO TRƯỚC</a:t>
            </a:r>
            <a:endParaRPr kumimoji="0" lang="en-US" sz="54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465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4" y="4496289"/>
            <a:ext cx="2075386" cy="23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0769"/>
            <a:ext cx="1979510" cy="2478088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AutoShape 2" descr="Top 5 rừng nguyên sinh mang vẻ đẹp “ủy mị” ở Việt Nam | Edu2Review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CFE3F5-612E-402F-B890-0C436E55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29668"/>
            <a:ext cx="2968768" cy="1600200"/>
          </a:xfrm>
          <a:prstGeom prst="rect">
            <a:avLst/>
          </a:prstGeom>
        </p:spPr>
      </p:pic>
      <p:grpSp>
        <p:nvGrpSpPr>
          <p:cNvPr id="30" name="Group 18">
            <a:extLst>
              <a:ext uri="{FF2B5EF4-FFF2-40B4-BE49-F238E27FC236}">
                <a16:creationId xmlns:a16="http://schemas.microsoft.com/office/drawing/2014/main" id="{7FF1C862-BB4C-4A7C-BFC7-37FB9B24675A}"/>
              </a:ext>
            </a:extLst>
          </p:cNvPr>
          <p:cNvGrpSpPr>
            <a:grpSpLocks/>
          </p:cNvGrpSpPr>
          <p:nvPr/>
        </p:nvGrpSpPr>
        <p:grpSpPr bwMode="auto">
          <a:xfrm>
            <a:off x="5784995" y="103256"/>
            <a:ext cx="3119531" cy="1243560"/>
            <a:chOff x="5225" y="9335"/>
            <a:chExt cx="2520" cy="1750"/>
          </a:xfrm>
        </p:grpSpPr>
        <p:sp>
          <p:nvSpPr>
            <p:cNvPr id="31" name="AutoShape 27" descr="2">
              <a:extLst>
                <a:ext uri="{FF2B5EF4-FFF2-40B4-BE49-F238E27FC236}">
                  <a16:creationId xmlns:a16="http://schemas.microsoft.com/office/drawing/2014/main" id="{DA9209D9-5291-42CD-88B7-15F2F31D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endParaRPr>
            </a:p>
          </p:txBody>
        </p:sp>
        <p:pic>
          <p:nvPicPr>
            <p:cNvPr id="32" name="Picture 26" descr="cosmoS">
              <a:extLst>
                <a:ext uri="{FF2B5EF4-FFF2-40B4-BE49-F238E27FC236}">
                  <a16:creationId xmlns:a16="http://schemas.microsoft.com/office/drawing/2014/main" id="{0A4D7A24-DD45-49FA-845A-6996EECFC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5" descr="BOOK2">
              <a:extLst>
                <a:ext uri="{FF2B5EF4-FFF2-40B4-BE49-F238E27FC236}">
                  <a16:creationId xmlns:a16="http://schemas.microsoft.com/office/drawing/2014/main" id="{41D6ADC8-76F4-4AF1-BC0E-5A801651D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BOOK1">
              <a:extLst>
                <a:ext uri="{FF2B5EF4-FFF2-40B4-BE49-F238E27FC236}">
                  <a16:creationId xmlns:a16="http://schemas.microsoft.com/office/drawing/2014/main" id="{EDDF5F0E-AB6A-4A7B-861B-7AC637B65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3" descr="QUILLPEN">
              <a:extLst>
                <a:ext uri="{FF2B5EF4-FFF2-40B4-BE49-F238E27FC236}">
                  <a16:creationId xmlns:a16="http://schemas.microsoft.com/office/drawing/2014/main" id="{B64D58F8-6E3B-44CD-A527-8758A1BCA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00BB12FB-65C2-48C3-BC03-8DB605B9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Text Box 21">
              <a:extLst>
                <a:ext uri="{FF2B5EF4-FFF2-40B4-BE49-F238E27FC236}">
                  <a16:creationId xmlns:a16="http://schemas.microsoft.com/office/drawing/2014/main" id="{43CAB956-A1E1-451B-9014-D14A1D8CA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WordArt 20">
              <a:extLst>
                <a:ext uri="{FF2B5EF4-FFF2-40B4-BE49-F238E27FC236}">
                  <a16:creationId xmlns:a16="http://schemas.microsoft.com/office/drawing/2014/main" id="{148D6A42-D6F9-4BE4-A351-495B57DFD5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DED76DBB-B266-452F-A13A-6335E68D9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358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3">
            <a:extLst>
              <a:ext uri="{FF2B5EF4-FFF2-40B4-BE49-F238E27FC236}">
                <a16:creationId xmlns:a16="http://schemas.microsoft.com/office/drawing/2014/main" id="{87DA39B1-F66A-4409-B8F3-8BD24D0E2946}"/>
              </a:ext>
            </a:extLst>
          </p:cNvPr>
          <p:cNvSpPr/>
          <p:nvPr/>
        </p:nvSpPr>
        <p:spPr>
          <a:xfrm>
            <a:off x="1272209" y="237832"/>
            <a:ext cx="6957391" cy="994619"/>
          </a:xfrm>
          <a:prstGeom prst="ribbon2">
            <a:avLst>
              <a:gd name="adj1" fmla="val 16667"/>
              <a:gd name="adj2" fmla="val 51487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5">
            <a:extLst>
              <a:ext uri="{FF2B5EF4-FFF2-40B4-BE49-F238E27FC236}">
                <a16:creationId xmlns:a16="http://schemas.microsoft.com/office/drawing/2014/main" id="{F0F7C02B-AB1A-4387-B75F-CD8D8069F8C7}"/>
              </a:ext>
            </a:extLst>
          </p:cNvPr>
          <p:cNvSpPr/>
          <p:nvPr/>
        </p:nvSpPr>
        <p:spPr>
          <a:xfrm>
            <a:off x="7711" y="1605913"/>
            <a:ext cx="8872329" cy="4537296"/>
          </a:xfrm>
          <a:prstGeom prst="horizontalScroll">
            <a:avLst>
              <a:gd name="adj" fmla="val 9590"/>
            </a:avLst>
          </a:prstGeom>
          <a:solidFill>
            <a:srgbClr val="FFC000"/>
          </a:solidFill>
          <a:ln w="55000" cap="flat" cmpd="thickThin" algn="ctr">
            <a:solidFill>
              <a:srgbClr val="00206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>
              <a:spcBef>
                <a:spcPct val="50000"/>
              </a:spcBef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3600" b="1" dirty="0" smtClean="0">
                <a:latin typeface="+mj-lt"/>
              </a:rPr>
              <a:t>Muốn </a:t>
            </a:r>
            <a:r>
              <a:rPr lang="vi-VN" sz="3600" b="1" dirty="0">
                <a:latin typeface="+mj-lt"/>
              </a:rPr>
              <a:t>tìm giá trị phần trăm của một số cho trước </a:t>
            </a:r>
            <a:r>
              <a:rPr lang="en-US" sz="3600" b="1" dirty="0" smtClean="0">
                <a:latin typeface="+mj-lt"/>
              </a:rPr>
              <a:t>ta </a:t>
            </a:r>
            <a:r>
              <a:rPr lang="en-US" sz="3600" b="1" dirty="0" err="1" smtClean="0">
                <a:latin typeface="+mj-lt"/>
              </a:rPr>
              <a:t>làm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như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sau</a:t>
            </a:r>
            <a:r>
              <a:rPr lang="en-US" sz="3600" b="1" dirty="0" smtClean="0">
                <a:latin typeface="+mj-lt"/>
              </a:rPr>
              <a:t>:</a:t>
            </a:r>
            <a:endParaRPr lang="en-US" sz="3600" b="1" dirty="0">
              <a:latin typeface="+mj-lt"/>
            </a:endParaRPr>
          </a:p>
          <a:p>
            <a:pPr algn="just"/>
            <a:r>
              <a:rPr lang="vi-VN" sz="3600" b="1" dirty="0">
                <a:latin typeface="+mj-lt"/>
              </a:rPr>
              <a:t>+ Chuyển tỉ số phần trăm đã cho về dạng phân số thập phân.</a:t>
            </a:r>
            <a:endParaRPr lang="en-US" sz="3600" b="1" dirty="0">
              <a:latin typeface="+mj-lt"/>
            </a:endParaRPr>
          </a:p>
          <a:p>
            <a:pPr algn="just"/>
            <a:r>
              <a:rPr lang="vi-VN" sz="3600" b="1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latin typeface="+mj-lt"/>
                <a:cs typeface="Times New Roman" panose="02020603050405020304" pitchFamily="18" charset="0"/>
              </a:rPr>
              <a:t>Áp</a:t>
            </a: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latin typeface="+mj-lt"/>
              </a:rPr>
              <a:t>Tìm </a:t>
            </a:r>
            <a:r>
              <a:rPr lang="vi-VN" sz="3600" b="1" dirty="0">
                <a:latin typeface="+mj-lt"/>
              </a:rPr>
              <a:t>phân số của một số cho trước.</a:t>
            </a:r>
            <a:endParaRPr lang="en-US" altLang="en-US" sz="3600" b="1" dirty="0">
              <a:solidFill>
                <a:srgbClr val="0000FF"/>
              </a:solidFill>
              <a:latin typeface="+mj-lt"/>
            </a:endParaRP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51A9E-006B-4447-AAA5-C5108C37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7236296" y="5589463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7249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5218" y="729998"/>
            <a:ext cx="8057033" cy="537429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LUYỆN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TẬP,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 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5" y="4684531"/>
            <a:ext cx="2693641" cy="1370886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id="{AD05A2C2-5725-41D0-81DB-84CFED9D6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762937" y="629130"/>
            <a:ext cx="1703999" cy="9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id="{23CB7168-B27B-4DFA-BDE7-CCA8269D5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4086224" y="602549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F4A78A05-8801-42F8-9968-A7F552F1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18" y="5553944"/>
            <a:ext cx="1605719" cy="13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5" descr="tamtay11">
            <a:extLst>
              <a:ext uri="{FF2B5EF4-FFF2-40B4-BE49-F238E27FC236}">
                <a16:creationId xmlns:a16="http://schemas.microsoft.com/office/drawing/2014/main" id="{264CC97C-77B3-48B6-A310-3F775E57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4" y="2387543"/>
            <a:ext cx="1203077" cy="111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id="{3DC0FC50-80A7-4FF3-9937-F3B48661B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9" y="541885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rose19">
            <a:extLst>
              <a:ext uri="{FF2B5EF4-FFF2-40B4-BE49-F238E27FC236}">
                <a16:creationId xmlns:a16="http://schemas.microsoft.com/office/drawing/2014/main" id="{585EDDC5-BB6B-4679-B626-4073E55E3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15" y="4428910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ose19">
            <a:extLst>
              <a:ext uri="{FF2B5EF4-FFF2-40B4-BE49-F238E27FC236}">
                <a16:creationId xmlns:a16="http://schemas.microsoft.com/office/drawing/2014/main" id="{BCF7231D-0AC0-4167-AFAE-4CE1AE3BF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25" y="5407037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294 C 0.00382 -0.02917 0.00225 -0.02871 0.00208 -0.02524 C 0.00191 -0.02176 0.00486 -0.01227 0.00451 -0.00811 C 0.00416 -0.00394 0.00208 -0.00209 3.05556E-6 4.44444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829 C -0.00364 -0.01829 -0.00226 -0.01806 -0.00208 -0.01574 C -0.00191 -0.01343 -0.00469 -0.00764 -0.00434 -0.00509 C -0.00399 -0.00255 -0.00208 -0.00139 -1.38889E-6 1.11111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28" y="0"/>
            <a:ext cx="9130471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50 000 000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7%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được bao nhiêu tiền lãi?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99" y="3197395"/>
            <a:ext cx="3508189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 biết: Gửi tiết kiệm 50 000 000 đồng. Lãi suất 7% một năm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41462"/>
            <a:ext cx="266429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588" y="5453434"/>
            <a:ext cx="3872123" cy="130753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năm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bao nhiêu tiền lãi?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3548" y="2413713"/>
            <a:ext cx="5181961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giài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Sau một năm cô An nhận được số tiền là: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50 000 000 x 7% = 3 500 000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đồng)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Đáp số: 3 500 000 đồng.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99" y="2381687"/>
            <a:ext cx="3146263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2757" t="27921" r="48718" b="51851"/>
          <a:stretch/>
        </p:blipFill>
        <p:spPr bwMode="auto">
          <a:xfrm>
            <a:off x="107504" y="332656"/>
            <a:ext cx="878497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99592" y="4365104"/>
            <a:ext cx="93610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840" y="4392061"/>
            <a:ext cx="93610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20%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0072" y="4336948"/>
            <a:ext cx="93610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36%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4" y="4336948"/>
            <a:ext cx="93610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24%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7249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5218" y="729998"/>
            <a:ext cx="8057033" cy="537429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VẬN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DỤNG, TRẢI NGHIỆM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5" y="4684531"/>
            <a:ext cx="2693641" cy="1370886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id="{AD05A2C2-5725-41D0-81DB-84CFED9D6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762937" y="629130"/>
            <a:ext cx="1703999" cy="9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id="{23CB7168-B27B-4DFA-BDE7-CCA8269D5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4086224" y="602549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F4A78A05-8801-42F8-9968-A7F552F1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18" y="5553944"/>
            <a:ext cx="1605719" cy="13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5" descr="tamtay11">
            <a:extLst>
              <a:ext uri="{FF2B5EF4-FFF2-40B4-BE49-F238E27FC236}">
                <a16:creationId xmlns:a16="http://schemas.microsoft.com/office/drawing/2014/main" id="{264CC97C-77B3-48B6-A310-3F775E57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4" y="2387543"/>
            <a:ext cx="1203077" cy="111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id="{3DC0FC50-80A7-4FF3-9937-F3B48661B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9" y="541885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rose19">
            <a:extLst>
              <a:ext uri="{FF2B5EF4-FFF2-40B4-BE49-F238E27FC236}">
                <a16:creationId xmlns:a16="http://schemas.microsoft.com/office/drawing/2014/main" id="{585EDDC5-BB6B-4679-B626-4073E55E3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15" y="4428910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ose19">
            <a:extLst>
              <a:ext uri="{FF2B5EF4-FFF2-40B4-BE49-F238E27FC236}">
                <a16:creationId xmlns:a16="http://schemas.microsoft.com/office/drawing/2014/main" id="{BCF7231D-0AC0-4167-AFAE-4CE1AE3BF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25" y="5407037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9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294 C 0.00382 -0.02917 0.00225 -0.02871 0.00208 -0.02524 C 0.00191 -0.02176 0.00486 -0.01227 0.00451 -0.00811 C 0.00416 -0.00394 0.00208 -0.00209 3.05556E-6 4.44444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829 C -0.00364 -0.01829 -0.00226 -0.01806 -0.00208 -0.01574 C -0.00191 -0.01343 -0.00469 -0.00764 -0.00434 -0.00509 C -0.00399 -0.00255 -0.00208 -0.00139 -1.38889E-6 1.11111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756" t="46439" r="48718" b="12821"/>
          <a:stretch/>
        </p:blipFill>
        <p:spPr bwMode="auto">
          <a:xfrm>
            <a:off x="23480" y="25038"/>
            <a:ext cx="9301048" cy="6832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62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4794" t="51449" r="50579" b="34292"/>
          <a:stretch/>
        </p:blipFill>
        <p:spPr bwMode="auto">
          <a:xfrm>
            <a:off x="24926" y="30159"/>
            <a:ext cx="9119074" cy="2318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016" y="2708920"/>
            <a:ext cx="2843808" cy="341632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 tô đồ chơi: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tiền được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29 000 x 10% =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900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(đồng)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 bán sau khi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000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2 900 = 26 100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8352" y="2708920"/>
            <a:ext cx="2843808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ô li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tiền được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8 5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00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10%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850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(đồng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 bán sau khi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8 500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850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7 650 (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6176" y="2709364"/>
            <a:ext cx="2843808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tiền được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73 500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7 350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(đồng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 bán sau khi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73 500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7 350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66 150 (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881" t="64551" r="50352" b="18644"/>
          <a:stretch/>
        </p:blipFill>
        <p:spPr bwMode="auto">
          <a:xfrm>
            <a:off x="107504" y="116632"/>
            <a:ext cx="9036496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183" y="3140524"/>
            <a:ext cx="2843808" cy="341632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tiền được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34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000 x 10%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3 4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00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(đồng)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 bán sau khi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34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000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3 4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00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30 6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00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140524"/>
            <a:ext cx="2843808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tiền được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39 0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00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10%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3 900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(đồng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 bán sau khi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39 000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3 900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35 100 (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176" y="3140968"/>
            <a:ext cx="2843808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tiền được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35 000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3 500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(đồng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 bán sau khi giảm giá là: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35 000 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3 500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31 500 (</a:t>
            </a: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C49E-F251-4D97-828F-AB3CC19D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875D-8730-4D8A-903F-4A3D3B2D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n">
            <a:extLst>
              <a:ext uri="{FF2B5EF4-FFF2-40B4-BE49-F238E27FC236}">
                <a16:creationId xmlns:a16="http://schemas.microsoft.com/office/drawing/2014/main" id="{AF420C88-C591-47CB-BE52-69C1270A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>
            <a:extLst>
              <a:ext uri="{FF2B5EF4-FFF2-40B4-BE49-F238E27FC236}">
                <a16:creationId xmlns:a16="http://schemas.microsoft.com/office/drawing/2014/main" id="{41F7DF15-8C64-4BAA-B16B-71E75FEF3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686800" cy="640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CÁC EM GIỎI LẮM! </a:t>
            </a:r>
          </a:p>
        </p:txBody>
      </p:sp>
      <p:pic>
        <p:nvPicPr>
          <p:cNvPr id="8" name="Picture 7" descr="FSTV116">
            <a:extLst>
              <a:ext uri="{FF2B5EF4-FFF2-40B4-BE49-F238E27FC236}">
                <a16:creationId xmlns:a16="http://schemas.microsoft.com/office/drawing/2014/main" id="{D31E24E8-3818-4877-B7C9-09B7E186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61501" y="76052"/>
            <a:ext cx="2094925" cy="17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894764-721A-4338-84C8-55B636F42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5" y="2255214"/>
            <a:ext cx="2098521" cy="2804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EDD49-912E-48CF-91A3-1D55724A1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4803224" y="5044006"/>
            <a:ext cx="2266582" cy="14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2DB78CB3-4806-4FB1-8DF7-3F7A21BB1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83071" y="1224512"/>
            <a:ext cx="8647275" cy="3670852"/>
          </a:xfrm>
          <a:prstGeom prst="cloudCallout">
            <a:avLst>
              <a:gd name="adj1" fmla="val 40728"/>
              <a:gd name="adj2" fmla="val 62421"/>
            </a:avLst>
          </a:prstGeom>
          <a:solidFill>
            <a:srgbClr val="002060"/>
          </a:solidFill>
          <a:ln w="7620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just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phần trăm của một số cho trước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1" y="190021"/>
            <a:ext cx="753666" cy="10287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52228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2" y="5486400"/>
            <a:ext cx="15847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447771" y="413880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516640" y="5372834"/>
            <a:ext cx="1828800" cy="1371600"/>
          </a:xfrm>
          <a:prstGeom prst="star32">
            <a:avLst>
              <a:gd name="adj" fmla="val 0"/>
            </a:avLst>
          </a:prstGeom>
          <a:solidFill>
            <a:srgbClr val="00B0F0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4876800"/>
            <a:ext cx="3147623" cy="18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rose19">
            <a:extLst>
              <a:ext uri="{FF2B5EF4-FFF2-40B4-BE49-F238E27FC236}">
                <a16:creationId xmlns:a16="http://schemas.microsoft.com/office/drawing/2014/main" id="{2C4F6878-EB28-4E1B-A75C-6CA4753F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2" y="447923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0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3433" y="1233235"/>
            <a:ext cx="7404261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sẵn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quyển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" y="1221691"/>
            <a:ext cx="160795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01913" y="3066013"/>
            <a:ext cx="6096237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79" y="4364126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6881" y="4937213"/>
            <a:ext cx="5011876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85" y="2727325"/>
            <a:ext cx="169982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166306" y="121359"/>
            <a:ext cx="8990012" cy="8382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56316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66" y="4273240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10" y="5359400"/>
            <a:ext cx="259809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316630" y="2037376"/>
            <a:ext cx="1232127" cy="10529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5" name="Picture 17" descr="rose19">
            <a:extLst>
              <a:ext uri="{FF2B5EF4-FFF2-40B4-BE49-F238E27FC236}">
                <a16:creationId xmlns:a16="http://schemas.microsoft.com/office/drawing/2014/main" id="{2B2E634C-48C5-4171-8C3B-E7412A7F2F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50" y="5578091"/>
            <a:ext cx="1607951" cy="127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697125i6o7gtfx8m">
            <a:extLst>
              <a:ext uri="{FF2B5EF4-FFF2-40B4-BE49-F238E27FC236}">
                <a16:creationId xmlns:a16="http://schemas.microsoft.com/office/drawing/2014/main" id="{6F1B858A-EEDD-4D27-8888-8C3BE6D13F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9535" y="5674626"/>
            <a:ext cx="1443038" cy="107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697125i6o7gtfx8m">
            <a:extLst>
              <a:ext uri="{FF2B5EF4-FFF2-40B4-BE49-F238E27FC236}">
                <a16:creationId xmlns:a16="http://schemas.microsoft.com/office/drawing/2014/main" id="{DA7E3F2A-3736-44E7-B6EA-0B598E4505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5206" y="4620288"/>
            <a:ext cx="1699828" cy="12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2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13" grpId="1" animBg="1"/>
      <p:bldP spid="1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3">
            <a:extLst>
              <a:ext uri="{FF2B5EF4-FFF2-40B4-BE49-F238E27FC236}">
                <a16:creationId xmlns:a16="http://schemas.microsoft.com/office/drawing/2014/main" id="{87DA39B1-F66A-4409-B8F3-8BD24D0E2946}"/>
              </a:ext>
            </a:extLst>
          </p:cNvPr>
          <p:cNvSpPr/>
          <p:nvPr/>
        </p:nvSpPr>
        <p:spPr>
          <a:xfrm>
            <a:off x="1272209" y="237832"/>
            <a:ext cx="6957391" cy="994619"/>
          </a:xfrm>
          <a:prstGeom prst="ribbon2">
            <a:avLst>
              <a:gd name="adj1" fmla="val 16667"/>
              <a:gd name="adj2" fmla="val 51487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5">
            <a:extLst>
              <a:ext uri="{FF2B5EF4-FFF2-40B4-BE49-F238E27FC236}">
                <a16:creationId xmlns:a16="http://schemas.microsoft.com/office/drawing/2014/main" id="{F0F7C02B-AB1A-4387-B75F-CD8D8069F8C7}"/>
              </a:ext>
            </a:extLst>
          </p:cNvPr>
          <p:cNvSpPr/>
          <p:nvPr/>
        </p:nvSpPr>
        <p:spPr>
          <a:xfrm>
            <a:off x="135835" y="1491974"/>
            <a:ext cx="8872329" cy="4735081"/>
          </a:xfrm>
          <a:prstGeom prst="horizontalScroll">
            <a:avLst>
              <a:gd name="adj" fmla="val 8381"/>
            </a:avLst>
          </a:prstGeom>
          <a:solidFill>
            <a:srgbClr val="FFFF00"/>
          </a:solidFill>
          <a:ln w="55000" cap="flat" cmpd="thickThin" algn="ctr">
            <a:solidFill>
              <a:srgbClr val="00B05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>
                <a:latin typeface="+mj-lt"/>
              </a:rPr>
              <a:t>Muốn tìm giá trị phần trăm của một số cho trước </a:t>
            </a:r>
            <a:r>
              <a:rPr lang="en-US" sz="3600" b="1" dirty="0">
                <a:latin typeface="+mj-lt"/>
              </a:rPr>
              <a:t>ta </a:t>
            </a:r>
            <a:r>
              <a:rPr lang="en-US" sz="3600" b="1" dirty="0" err="1">
                <a:latin typeface="+mj-lt"/>
              </a:rPr>
              <a:t>làm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như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sau</a:t>
            </a:r>
            <a:r>
              <a:rPr lang="en-US" sz="3600" b="1" dirty="0">
                <a:latin typeface="+mj-lt"/>
              </a:rPr>
              <a:t>:</a:t>
            </a:r>
          </a:p>
          <a:p>
            <a:pPr algn="just"/>
            <a:r>
              <a:rPr lang="vi-VN" sz="3600" b="1" dirty="0">
                <a:latin typeface="+mj-lt"/>
              </a:rPr>
              <a:t>+ Chuyển tỉ số phần trăm đã cho về dạng phân số thập phân.</a:t>
            </a:r>
            <a:endParaRPr lang="en-US" sz="3600" b="1" dirty="0">
              <a:latin typeface="+mj-lt"/>
            </a:endParaRPr>
          </a:p>
          <a:p>
            <a:pPr algn="just"/>
            <a:r>
              <a:rPr lang="vi-VN" sz="3600" b="1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latin typeface="+mj-lt"/>
              </a:rPr>
              <a:t>Tìm phân số của một số cho trước.</a:t>
            </a:r>
            <a:endParaRPr lang="en-US" altLang="en-US" sz="3600" b="1" dirty="0">
              <a:solidFill>
                <a:srgbClr val="0000FF"/>
              </a:solidFill>
              <a:latin typeface="+mj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51A9E-006B-4447-AAA5-C5108C37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17" descr="rose19">
            <a:extLst>
              <a:ext uri="{FF2B5EF4-FFF2-40B4-BE49-F238E27FC236}">
                <a16:creationId xmlns:a16="http://schemas.microsoft.com/office/drawing/2014/main" id="{8AC42A09-DC8E-4ADC-9432-3601F849C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" y="237832"/>
            <a:ext cx="1112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3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33530" y="1958186"/>
            <a:ext cx="4903305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37041"/>
            <a:ext cx="2286000" cy="19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AF733BC-A524-41E4-A13D-C72F9E45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" y="-63982"/>
            <a:ext cx="9098679" cy="6921981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6" tIns="34289" rIns="68576" bIns="34289" anchor="ctr"/>
          <a:lstStyle/>
          <a:p>
            <a:pPr marL="0" marR="0" lvl="0" indent="0" algn="l" defTabSz="6857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2"/>
          <p:cNvSpPr>
            <a:spLocks noChangeArrowheads="1" noChangeShapeType="1" noTextEdit="1"/>
          </p:cNvSpPr>
          <p:nvPr/>
        </p:nvSpPr>
        <p:spPr bwMode="auto">
          <a:xfrm>
            <a:off x="29497" y="1809151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HỌC KẾT THÚC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81923" name="AutoShape 68"/>
          <p:cNvSpPr>
            <a:spLocks noChangeArrowheads="1"/>
          </p:cNvSpPr>
          <p:nvPr/>
        </p:nvSpPr>
        <p:spPr bwMode="auto">
          <a:xfrm>
            <a:off x="228612" y="112772"/>
            <a:ext cx="2470628" cy="2219612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1924" name="AutoShape 68"/>
          <p:cNvSpPr>
            <a:spLocks noChangeArrowheads="1"/>
          </p:cNvSpPr>
          <p:nvPr/>
        </p:nvSpPr>
        <p:spPr bwMode="auto">
          <a:xfrm>
            <a:off x="6248400" y="3471235"/>
            <a:ext cx="2590799" cy="2084633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7" name="Picture 8" descr="Blue_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5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8974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8" y="53413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135"/>
            <a:ext cx="1614948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094796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864E31D6-8441-4919-A521-0992006B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46" y="126998"/>
            <a:ext cx="1389284" cy="121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4D39B456-7521-48F5-AD64-C7693918E6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0436" y="4747913"/>
            <a:ext cx="239646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hoa 2">
            <a:extLst>
              <a:ext uri="{FF2B5EF4-FFF2-40B4-BE49-F238E27FC236}">
                <a16:creationId xmlns:a16="http://schemas.microsoft.com/office/drawing/2014/main" id="{14C1269B-C32E-4840-B3EA-3D3202D26F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03" y="5475280"/>
            <a:ext cx="1214440" cy="1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737309" y="450439"/>
            <a:ext cx="708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CÁC 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1E7493-F1D6-44DD-88E0-16DA622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>
            <a:extLst>
              <a:ext uri="{FF2B5EF4-FFF2-40B4-BE49-F238E27FC236}">
                <a16:creationId xmlns:a16="http://schemas.microsoft.com/office/drawing/2014/main" id="{26A129AF-CDB8-46C7-B883-DAD5CA3E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747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>
            <a:extLst>
              <a:ext uri="{FF2B5EF4-FFF2-40B4-BE49-F238E27FC236}">
                <a16:creationId xmlns:a16="http://schemas.microsoft.com/office/drawing/2014/main" id="{185DCD96-718C-4B3F-A507-586A3348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57" y="2520119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>
            <a:extLst>
              <a:ext uri="{FF2B5EF4-FFF2-40B4-BE49-F238E27FC236}">
                <a16:creationId xmlns:a16="http://schemas.microsoft.com/office/drawing/2014/main" id="{F497FC5D-0886-4500-81EE-D15AD1A73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2" y="3163082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9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0" y="2133600"/>
            <a:ext cx="5334000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824" y="810856"/>
            <a:ext cx="5327637" cy="2047737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B32C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17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0399" y="6262767"/>
            <a:ext cx="469236" cy="595539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17510" y="4232479"/>
            <a:ext cx="2819400" cy="2000957"/>
          </a:xfrm>
          <a:prstGeom prst="star32">
            <a:avLst>
              <a:gd name="adj" fmla="val 24385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741384" y="4501391"/>
            <a:ext cx="1954050" cy="123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36837" y="1399885"/>
            <a:ext cx="8516605" cy="2934574"/>
          </a:xfrm>
          <a:prstGeom prst="cloudCallout">
            <a:avLst>
              <a:gd name="adj1" fmla="val 38604"/>
              <a:gd name="adj2" fmla="val 57006"/>
            </a:avLst>
          </a:prstGeom>
          <a:solidFill>
            <a:srgbClr val="FFFF00"/>
          </a:solidFill>
          <a:ln w="7620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ctr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Cả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lớp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vỗ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tay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hát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tự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chọn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6804248" y="-116167"/>
            <a:ext cx="2288896" cy="2000957"/>
          </a:xfrm>
          <a:prstGeom prst="smileyFac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9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9" grpId="2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26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3179070" y="312739"/>
            <a:ext cx="2612134" cy="86177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A7C57"/>
                </a:solidFill>
                <a:effectLst/>
                <a:uLnTx/>
                <a:uFillTx/>
                <a:latin typeface="Aaril"/>
                <a:ea typeface="+mn-ea"/>
                <a:cs typeface="Times New Roman" pitchFamily="18" charset="0"/>
              </a:rPr>
              <a:t>TOÁN 5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1A7C57"/>
              </a:solidFill>
              <a:effectLst/>
              <a:uLnTx/>
              <a:uFillTx/>
              <a:latin typeface="Aaril"/>
              <a:ea typeface="+mn-ea"/>
              <a:cs typeface="Times New Roman" pitchFamily="18" charset="0"/>
            </a:endParaRP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757269"/>
            <a:ext cx="6839018" cy="19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Box 2"/>
          <p:cNvSpPr txBox="1">
            <a:spLocks noChangeArrowheads="1"/>
          </p:cNvSpPr>
          <p:nvPr/>
        </p:nvSpPr>
        <p:spPr bwMode="auto">
          <a:xfrm>
            <a:off x="1359419" y="4739805"/>
            <a:ext cx="6427275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khoa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 – 101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20" y="1833203"/>
            <a:ext cx="8925730" cy="1692725"/>
          </a:xfrm>
          <a:prstGeom prst="rect">
            <a:avLst/>
          </a:prstGeom>
          <a:solidFill>
            <a:srgbClr val="00FF00"/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 GIÁ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TRỊ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TRĂM CỦA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MỘT SỐ CHO TRƯỚC</a:t>
            </a:r>
            <a:endParaRPr kumimoji="0" lang="en-US" sz="54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465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4" y="4496289"/>
            <a:ext cx="2075386" cy="23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0769"/>
            <a:ext cx="1979510" cy="2478088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AutoShape 2" descr="Top 5 rừng nguyên sinh mang vẻ đẹp “ủy mị” ở Việt Nam | Edu2Review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CFE3F5-612E-402F-B890-0C436E55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29668"/>
            <a:ext cx="2968768" cy="1600200"/>
          </a:xfrm>
          <a:prstGeom prst="rect">
            <a:avLst/>
          </a:prstGeom>
        </p:spPr>
      </p:pic>
      <p:grpSp>
        <p:nvGrpSpPr>
          <p:cNvPr id="30" name="Group 18">
            <a:extLst>
              <a:ext uri="{FF2B5EF4-FFF2-40B4-BE49-F238E27FC236}">
                <a16:creationId xmlns:a16="http://schemas.microsoft.com/office/drawing/2014/main" id="{7FF1C862-BB4C-4A7C-BFC7-37FB9B24675A}"/>
              </a:ext>
            </a:extLst>
          </p:cNvPr>
          <p:cNvGrpSpPr>
            <a:grpSpLocks/>
          </p:cNvGrpSpPr>
          <p:nvPr/>
        </p:nvGrpSpPr>
        <p:grpSpPr bwMode="auto">
          <a:xfrm>
            <a:off x="5784995" y="103256"/>
            <a:ext cx="3119531" cy="1243560"/>
            <a:chOff x="5225" y="9335"/>
            <a:chExt cx="2520" cy="1750"/>
          </a:xfrm>
        </p:grpSpPr>
        <p:sp>
          <p:nvSpPr>
            <p:cNvPr id="31" name="AutoShape 27" descr="2">
              <a:extLst>
                <a:ext uri="{FF2B5EF4-FFF2-40B4-BE49-F238E27FC236}">
                  <a16:creationId xmlns:a16="http://schemas.microsoft.com/office/drawing/2014/main" id="{DA9209D9-5291-42CD-88B7-15F2F31D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endParaRPr>
            </a:p>
          </p:txBody>
        </p:sp>
        <p:pic>
          <p:nvPicPr>
            <p:cNvPr id="32" name="Picture 26" descr="cosmoS">
              <a:extLst>
                <a:ext uri="{FF2B5EF4-FFF2-40B4-BE49-F238E27FC236}">
                  <a16:creationId xmlns:a16="http://schemas.microsoft.com/office/drawing/2014/main" id="{0A4D7A24-DD45-49FA-845A-6996EECFC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5" descr="BOOK2">
              <a:extLst>
                <a:ext uri="{FF2B5EF4-FFF2-40B4-BE49-F238E27FC236}">
                  <a16:creationId xmlns:a16="http://schemas.microsoft.com/office/drawing/2014/main" id="{41D6ADC8-76F4-4AF1-BC0E-5A801651D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BOOK1">
              <a:extLst>
                <a:ext uri="{FF2B5EF4-FFF2-40B4-BE49-F238E27FC236}">
                  <a16:creationId xmlns:a16="http://schemas.microsoft.com/office/drawing/2014/main" id="{EDDF5F0E-AB6A-4A7B-861B-7AC637B65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3" descr="QUILLPEN">
              <a:extLst>
                <a:ext uri="{FF2B5EF4-FFF2-40B4-BE49-F238E27FC236}">
                  <a16:creationId xmlns:a16="http://schemas.microsoft.com/office/drawing/2014/main" id="{B64D58F8-6E3B-44CD-A527-8758A1BCA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00BB12FB-65C2-48C3-BC03-8DB605B9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Text Box 21">
              <a:extLst>
                <a:ext uri="{FF2B5EF4-FFF2-40B4-BE49-F238E27FC236}">
                  <a16:creationId xmlns:a16="http://schemas.microsoft.com/office/drawing/2014/main" id="{43CAB956-A1E1-451B-9014-D14A1D8CA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WordArt 20">
              <a:extLst>
                <a:ext uri="{FF2B5EF4-FFF2-40B4-BE49-F238E27FC236}">
                  <a16:creationId xmlns:a16="http://schemas.microsoft.com/office/drawing/2014/main" id="{148D6A42-D6F9-4BE4-A351-495B57DFD5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DED76DBB-B266-452F-A13A-6335E68D9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80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4F42FF9B-F8E7-4EEA-957E-1C8B905A6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2952" y="2604051"/>
            <a:ext cx="6298096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HOẠT ĐỘNG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/>
            </a:r>
            <a:b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</a:b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HÌNH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 THÀNH KIẾN THỨC MỚI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Arial"/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76C336D4-310B-4A8C-A9BF-A2A2C370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994" y="4625795"/>
            <a:ext cx="1669774" cy="1478605"/>
          </a:xfrm>
          <a:prstGeom prst="star32">
            <a:avLst>
              <a:gd name="adj" fmla="val 10173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ED986F9C-140D-49F8-98F0-974419026245}"/>
              </a:ext>
            </a:extLst>
          </p:cNvPr>
          <p:cNvGrpSpPr>
            <a:grpSpLocks/>
          </p:cNvGrpSpPr>
          <p:nvPr/>
        </p:nvGrpSpPr>
        <p:grpSpPr bwMode="auto">
          <a:xfrm>
            <a:off x="3307765" y="868016"/>
            <a:ext cx="2364165" cy="982433"/>
            <a:chOff x="5225" y="9335"/>
            <a:chExt cx="2520" cy="1750"/>
          </a:xfrm>
        </p:grpSpPr>
        <p:sp>
          <p:nvSpPr>
            <p:cNvPr id="7" name="AutoShape 27" descr="2">
              <a:extLst>
                <a:ext uri="{FF2B5EF4-FFF2-40B4-BE49-F238E27FC236}">
                  <a16:creationId xmlns:a16="http://schemas.microsoft.com/office/drawing/2014/main" id="{49F68803-388B-4806-94E2-D7B7DF3E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Arial" pitchFamily="34" charset="0"/>
              </a:endParaRPr>
            </a:p>
          </p:txBody>
        </p:sp>
        <p:pic>
          <p:nvPicPr>
            <p:cNvPr id="8" name="Picture 26" descr="cosmoS">
              <a:extLst>
                <a:ext uri="{FF2B5EF4-FFF2-40B4-BE49-F238E27FC236}">
                  <a16:creationId xmlns:a16="http://schemas.microsoft.com/office/drawing/2014/main" id="{916810DB-B318-46B9-BF2A-5C3488F3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5" descr="BOOK2">
              <a:extLst>
                <a:ext uri="{FF2B5EF4-FFF2-40B4-BE49-F238E27FC236}">
                  <a16:creationId xmlns:a16="http://schemas.microsoft.com/office/drawing/2014/main" id="{230306F1-ACB9-483F-8118-CF85266D0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BOOK1">
              <a:extLst>
                <a:ext uri="{FF2B5EF4-FFF2-40B4-BE49-F238E27FC236}">
                  <a16:creationId xmlns:a16="http://schemas.microsoft.com/office/drawing/2014/main" id="{5F88AABA-3CA6-4FDA-9742-2C9B3AADF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QUILLPEN">
              <a:extLst>
                <a:ext uri="{FF2B5EF4-FFF2-40B4-BE49-F238E27FC236}">
                  <a16:creationId xmlns:a16="http://schemas.microsoft.com/office/drawing/2014/main" id="{A1A6044B-CFC5-42CC-B395-5045C9E8C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C2C52C87-056D-4067-8369-0B45FDC7C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AFB6C225-41E5-4A92-AB7D-1DD8D839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WordArt 20">
              <a:extLst>
                <a:ext uri="{FF2B5EF4-FFF2-40B4-BE49-F238E27FC236}">
                  <a16:creationId xmlns:a16="http://schemas.microsoft.com/office/drawing/2014/main" id="{954AB88B-8F94-4A6E-ACBF-6552D4A01F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4C5BB5CB-CD0E-416C-AFF4-992C31D95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D8D53E-14B8-4495-B0BD-E8ABBB13E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24" y="4625795"/>
            <a:ext cx="3055382" cy="16002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23F759E-1BE2-4756-8B16-5B4378B7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9" y="2693735"/>
            <a:ext cx="14382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 descr="rose19">
            <a:extLst>
              <a:ext uri="{FF2B5EF4-FFF2-40B4-BE49-F238E27FC236}">
                <a16:creationId xmlns:a16="http://schemas.microsoft.com/office/drawing/2014/main" id="{238CF21A-617E-490C-ADF6-70FC0486E2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8" y="5334233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rose19">
            <a:extLst>
              <a:ext uri="{FF2B5EF4-FFF2-40B4-BE49-F238E27FC236}">
                <a16:creationId xmlns:a16="http://schemas.microsoft.com/office/drawing/2014/main" id="{6D173D1C-8D3A-4DB3-BA01-5DDB0DEEF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44" y="512433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rose19">
            <a:extLst>
              <a:ext uri="{FF2B5EF4-FFF2-40B4-BE49-F238E27FC236}">
                <a16:creationId xmlns:a16="http://schemas.microsoft.com/office/drawing/2014/main" id="{BF5DCF5D-C2AD-4855-86BD-965DCE27F8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48" y="512433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77F550CA-C419-4C96-B443-D2DDA4AA3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9507" y="2485370"/>
            <a:ext cx="1252220" cy="11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6167CA-4E70-4571-B2C0-85160F4E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56410" t="19363" r="16346" b="40303"/>
          <a:stretch/>
        </p:blipFill>
        <p:spPr bwMode="auto">
          <a:xfrm>
            <a:off x="107504" y="188640"/>
            <a:ext cx="892899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66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latin typeface="+mj-lt"/>
              </a:rPr>
              <a:t>Bài toán: </a:t>
            </a:r>
            <a:r>
              <a:rPr lang="vi-VN" sz="2800" b="1" dirty="0">
                <a:latin typeface="+mj-lt"/>
              </a:rPr>
              <a:t>Tại một lễ hội, năm ngoái lượng rác thải trung bình của mỗi khách du lịch là 300g. Năm nay do tuyên truyền nâng cao ý thức nên lượng rác thải trung bình của mỗi khách chỉ còn 80% của năm ngoái. Hỏi năm nay lượng rác thải trung bình của mỗi người là bao nhiêu gam?</a:t>
            </a:r>
            <a:endParaRPr lang="en-US" sz="2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573016"/>
            <a:ext cx="842493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ượng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rác thải trung bình của mỗi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x 80% = 240 (g)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240 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7" y="270575"/>
            <a:ext cx="753666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8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2" y="5486400"/>
            <a:ext cx="15847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690334" y="3631374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516640" y="5237299"/>
            <a:ext cx="1828800" cy="1507135"/>
          </a:xfrm>
          <a:prstGeom prst="star32">
            <a:avLst>
              <a:gd name="adj" fmla="val 0"/>
            </a:avLst>
          </a:prstGeom>
          <a:solidFill>
            <a:srgbClr val="00B0F0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4876800"/>
            <a:ext cx="3147623" cy="18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rose19">
            <a:extLst>
              <a:ext uri="{FF2B5EF4-FFF2-40B4-BE49-F238E27FC236}">
                <a16:creationId xmlns:a16="http://schemas.microsoft.com/office/drawing/2014/main" id="{2C4F6878-EB28-4E1B-A75C-6CA4753F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2" y="447923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7">
            <a:extLst>
              <a:ext uri="{FF2B5EF4-FFF2-40B4-BE49-F238E27FC236}">
                <a16:creationId xmlns:a16="http://schemas.microsoft.com/office/drawing/2014/main" id="{A41CBBFF-7DC3-4736-8F08-C7B74FB7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6" y="4095430"/>
            <a:ext cx="1543050" cy="1358900"/>
          </a:xfrm>
          <a:prstGeom prst="sun">
            <a:avLst>
              <a:gd name="adj" fmla="val 1988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14677" y="1151582"/>
            <a:ext cx="8078411" cy="3355006"/>
          </a:xfrm>
          <a:prstGeom prst="cloudCallout">
            <a:avLst>
              <a:gd name="adj1" fmla="val 38604"/>
              <a:gd name="adj2" fmla="val 57006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just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alt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phần trăm của một số cho 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1" grpId="0" animBg="1"/>
      <p:bldP spid="11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750</Words>
  <Application>Microsoft Office PowerPoint</Application>
  <PresentationFormat>On-screen Show (4:3)</PresentationFormat>
  <Paragraphs>93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.VnTime</vt:lpstr>
      <vt:lpstr>Aaril</vt:lpstr>
      <vt:lpstr>Arial</vt:lpstr>
      <vt:lpstr>Calibri</vt:lpstr>
      <vt:lpstr>Courier New</vt:lpstr>
      <vt:lpstr>Franklin Gothic Book</vt:lpstr>
      <vt:lpstr>Impact</vt:lpstr>
      <vt:lpstr>Tahoma</vt:lpstr>
      <vt:lpstr>Times New Roman</vt:lpstr>
      <vt:lpstr>Trebuchet MS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50</cp:revision>
  <dcterms:created xsi:type="dcterms:W3CDTF">2021-12-10T14:07:56Z</dcterms:created>
  <dcterms:modified xsi:type="dcterms:W3CDTF">2024-08-29T12:45:24Z</dcterms:modified>
</cp:coreProperties>
</file>