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0"/>
  </p:notes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57" r:id="rId10"/>
    <p:sldId id="267" r:id="rId11"/>
    <p:sldId id="268" r:id="rId12"/>
    <p:sldId id="294" r:id="rId13"/>
    <p:sldId id="272" r:id="rId14"/>
    <p:sldId id="273" r:id="rId15"/>
    <p:sldId id="295" r:id="rId16"/>
    <p:sldId id="296" r:id="rId17"/>
    <p:sldId id="297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D4EFFD"/>
    <a:srgbClr val="FF6F48"/>
    <a:srgbClr val="219DAB"/>
    <a:srgbClr val="F58A7E"/>
    <a:srgbClr val="4BC03C"/>
    <a:srgbClr val="D6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5216" autoAdjust="0"/>
  </p:normalViewPr>
  <p:slideViewPr>
    <p:cSldViewPr snapToGrid="0">
      <p:cViewPr varScale="1">
        <p:scale>
          <a:sx n="96" d="100"/>
          <a:sy n="96" d="100"/>
        </p:scale>
        <p:origin x="2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347FA5-A5AC-4D6B-A560-8C9F40F65984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FB84BD-B12F-4C0C-8F2B-7F0CC311C4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4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br>
              <a:rPr lang="en-US" dirty="0"/>
            </a:b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80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4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92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221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2A4C81-C65C-4915-A231-CA23486873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99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64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54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5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0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5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4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05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83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04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7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333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949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3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6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6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2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2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FF547-F597-49B4-A5FB-19ACE155246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F4003-3118-4545-BFD9-2821AE7D22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42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1583844-69C6-3DFC-1910-93D52B776E2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83953"/>
            <a:ext cx="1459926" cy="14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74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C398A95-5811-62E7-FCBD-933FC50316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0" y="83953"/>
            <a:ext cx="1459926" cy="14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6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slide" Target="slide4.xml"/><Relationship Id="rId10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8.png"/><Relationship Id="rId10" Type="http://schemas.openxmlformats.org/officeDocument/2006/relationships/image" Target="../media/image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715153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624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21(1)">
            <a:hlinkClick r:id="" action="ppaction://media"/>
            <a:extLst>
              <a:ext uri="{FF2B5EF4-FFF2-40B4-BE49-F238E27FC236}">
                <a16:creationId xmlns:a16="http://schemas.microsoft.com/office/drawing/2014/main" id="{C5246F56-8F75-DBE9-1AD9-A3753C915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12C441-31A9-C945-F06F-6BC441A00FEA}"/>
                  </a:ext>
                </a:extLst>
              </p:cNvPr>
              <p:cNvSpPr txBox="1"/>
              <p:nvPr/>
            </p:nvSpPr>
            <p:spPr>
              <a:xfrm>
                <a:off x="1249680" y="883920"/>
                <a:ext cx="10495280" cy="3913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A. TÌM GIÁ TRỊ PHẦN TRĂM CỦA MỘT SỐ CHO TRƯỚC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Ví dụ: Tìm 15% của số 120 000.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Có thể làm theo cách tìm phân số của một số như sau: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15% của 120 000 là: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120 000 × 15% = 120 000 ×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          </a:t>
                </a:r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= 18 000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Vậy 15% của 120 000 là 18 000.</a:t>
                </a:r>
              </a:p>
              <a:p>
                <a:r>
                  <a:rPr lang="vi-VN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Nhận xét: Muốn tìm 15% của 120 000 ta lấy 120 000 nhân với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412C441-31A9-C945-F06F-6BC441A00F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680" y="883920"/>
                <a:ext cx="10495280" cy="3913892"/>
              </a:xfrm>
              <a:prstGeom prst="rect">
                <a:avLst/>
              </a:prstGeom>
              <a:blipFill>
                <a:blip r:embed="rId2"/>
                <a:stretch>
                  <a:fillRect l="-1161" t="-1558" b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318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26543E-CF75-4575-C949-28EB58AF3B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55" y="873761"/>
            <a:ext cx="7564812" cy="584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BA383-2489-6C32-6D22-CA121EA89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" y="1308078"/>
            <a:ext cx="10840720" cy="27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0590E7-5D06-228F-2578-60E6B267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266613"/>
              </p:ext>
            </p:extLst>
          </p:nvPr>
        </p:nvGraphicFramePr>
        <p:xfrm>
          <a:off x="863600" y="1694974"/>
          <a:ext cx="4704080" cy="701040"/>
        </p:xfrm>
        <a:graphic>
          <a:graphicData uri="http://schemas.openxmlformats.org/drawingml/2006/table">
            <a:tbl>
              <a:tblPr/>
              <a:tblGrid>
                <a:gridCol w="470408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t-BR" sz="4000" dirty="0">
                          <a:solidFill>
                            <a:srgbClr val="000000"/>
                          </a:solidFill>
                          <a:effectLst/>
                        </a:rPr>
                        <a:t>a) 60% của 250 </a:t>
                      </a:r>
                      <a:r>
                        <a:rPr lang="pt-BR" sz="40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pt-BR" sz="40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725A7-FE18-8BFD-5EE3-EEB8046A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662784"/>
              </p:ext>
            </p:extLst>
          </p:nvPr>
        </p:nvGraphicFramePr>
        <p:xfrm>
          <a:off x="6837680" y="1705134"/>
          <a:ext cx="4704080" cy="701040"/>
        </p:xfrm>
        <a:graphic>
          <a:graphicData uri="http://schemas.openxmlformats.org/drawingml/2006/table">
            <a:tbl>
              <a:tblPr/>
              <a:tblGrid>
                <a:gridCol w="470408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4000" dirty="0">
                          <a:solidFill>
                            <a:srgbClr val="000000"/>
                          </a:solidFill>
                          <a:effectLst/>
                        </a:rPr>
                        <a:t>b) 75% của 12 m.</a:t>
                      </a:r>
                      <a:endParaRPr lang="pt-BR" sz="4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/>
              <p:nvPr/>
            </p:nvSpPr>
            <p:spPr>
              <a:xfrm>
                <a:off x="782320" y="2682240"/>
                <a:ext cx="4064000" cy="14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60% </a:t>
                </a:r>
                <a:r>
                  <a:rPr lang="fr-FR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250 </a:t>
                </a:r>
                <a:r>
                  <a:rPr lang="fr-FR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là:</a:t>
                </a:r>
              </a:p>
              <a:p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250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60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150 </a:t>
                </a:r>
                <a:r>
                  <a:rPr lang="fr-FR" sz="3600" i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</a:t>
                </a:r>
                <a:endParaRPr lang="en-US" sz="36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0" y="2682240"/>
                <a:ext cx="4064000" cy="1433213"/>
              </a:xfrm>
              <a:prstGeom prst="rect">
                <a:avLst/>
              </a:prstGeom>
              <a:blipFill>
                <a:blip r:embed="rId3"/>
                <a:stretch>
                  <a:fillRect l="-4498" t="-638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1764E-0C8B-8C61-29E7-DA0BE82DDD67}"/>
                  </a:ext>
                </a:extLst>
              </p:cNvPr>
              <p:cNvSpPr txBox="1"/>
              <p:nvPr/>
            </p:nvSpPr>
            <p:spPr>
              <a:xfrm>
                <a:off x="7213600" y="2509520"/>
                <a:ext cx="4064000" cy="1482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75% </a:t>
                </a:r>
                <a:r>
                  <a:rPr lang="fr-FR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 m là: 12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75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9 m</a:t>
                </a:r>
                <a:endParaRPr lang="en-US" sz="3600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1764E-0C8B-8C61-29E7-DA0BE82DD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0" y="2509520"/>
                <a:ext cx="4064000" cy="1482265"/>
              </a:xfrm>
              <a:prstGeom prst="rect">
                <a:avLst/>
              </a:prstGeom>
              <a:blipFill>
                <a:blip r:embed="rId4"/>
                <a:stretch>
                  <a:fillRect l="-4498" t="-6584" b="-3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25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0590E7-5D06-228F-2578-60E6B267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662243"/>
              </p:ext>
            </p:extLst>
          </p:nvPr>
        </p:nvGraphicFramePr>
        <p:xfrm>
          <a:off x="772160" y="1766094"/>
          <a:ext cx="6360160" cy="640080"/>
        </p:xfrm>
        <a:graphic>
          <a:graphicData uri="http://schemas.openxmlformats.org/drawingml/2006/table">
            <a:tbl>
              <a:tblPr/>
              <a:tblGrid>
                <a:gridCol w="636016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3600" dirty="0">
                          <a:solidFill>
                            <a:srgbClr val="000000"/>
                          </a:solidFill>
                          <a:effectLst/>
                        </a:rPr>
                        <a:t>c) 120% của 150 người.</a:t>
                      </a:r>
                      <a:endParaRPr lang="pt-BR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725A7-FE18-8BFD-5EE3-EEB8046A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784701"/>
              </p:ext>
            </p:extLst>
          </p:nvPr>
        </p:nvGraphicFramePr>
        <p:xfrm>
          <a:off x="6837680" y="1705134"/>
          <a:ext cx="4704080" cy="640080"/>
        </p:xfrm>
        <a:graphic>
          <a:graphicData uri="http://schemas.openxmlformats.org/drawingml/2006/table">
            <a:tbl>
              <a:tblPr/>
              <a:tblGrid>
                <a:gridCol w="470408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3600" dirty="0">
                          <a:solidFill>
                            <a:srgbClr val="000000"/>
                          </a:solidFill>
                          <a:effectLst/>
                        </a:rPr>
                        <a:t>d) 64% của 12,5 g.</a:t>
                      </a:r>
                      <a:endParaRPr lang="pt-BR" sz="36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/>
              <p:nvPr/>
            </p:nvSpPr>
            <p:spPr>
              <a:xfrm>
                <a:off x="782320" y="2682240"/>
                <a:ext cx="5161280" cy="1482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120% của 150 người là: 150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120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vi-VN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180 người.</a:t>
                </a:r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0" y="2682240"/>
                <a:ext cx="5161280" cy="1482265"/>
              </a:xfrm>
              <a:prstGeom prst="rect">
                <a:avLst/>
              </a:prstGeom>
              <a:blipFill>
                <a:blip r:embed="rId3"/>
                <a:stretch>
                  <a:fillRect l="-3542" t="-6173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1764E-0C8B-8C61-29E7-DA0BE82DDD67}"/>
                  </a:ext>
                </a:extLst>
              </p:cNvPr>
              <p:cNvSpPr txBox="1"/>
              <p:nvPr/>
            </p:nvSpPr>
            <p:spPr>
              <a:xfrm>
                <a:off x="7213600" y="2509520"/>
                <a:ext cx="4064000" cy="1482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64% </a:t>
                </a:r>
                <a:r>
                  <a:rPr lang="fr-FR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12,5 g là: 12,5 ×</a:t>
                </a:r>
                <a:r>
                  <a:rPr lang="en-US" sz="36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64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8 g.</a:t>
                </a:r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1764E-0C8B-8C61-29E7-DA0BE82DD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0" y="2509520"/>
                <a:ext cx="4064000" cy="1482265"/>
              </a:xfrm>
              <a:prstGeom prst="rect">
                <a:avLst/>
              </a:prstGeom>
              <a:blipFill>
                <a:blip r:embed="rId4"/>
                <a:stretch>
                  <a:fillRect l="-4498" t="-6584" b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355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8">
            <a:extLst>
              <a:ext uri="{FF2B5EF4-FFF2-40B4-BE49-F238E27FC236}">
                <a16:creationId xmlns:a16="http://schemas.microsoft.com/office/drawing/2014/main" id="{FC91B4AC-7B8A-4107-13DD-76130C4BB72D}"/>
              </a:ext>
            </a:extLst>
          </p:cNvPr>
          <p:cNvSpPr txBox="1"/>
          <p:nvPr/>
        </p:nvSpPr>
        <p:spPr>
          <a:xfrm flipH="1">
            <a:off x="341806" y="260708"/>
            <a:ext cx="11576923" cy="6463285"/>
          </a:xfrm>
          <a:custGeom>
            <a:avLst/>
            <a:gdLst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0 w 4007538"/>
              <a:gd name="connsiteY6" fmla="*/ 112371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7289 w 4007538"/>
              <a:gd name="connsiteY0" fmla="*/ 0 h 1123712"/>
              <a:gd name="connsiteX1" fmla="*/ 4007538 w 4007538"/>
              <a:gd name="connsiteY1" fmla="*/ 0 h 1123712"/>
              <a:gd name="connsiteX2" fmla="*/ 4007538 w 4007538"/>
              <a:gd name="connsiteY2" fmla="*/ 0 h 1123712"/>
              <a:gd name="connsiteX3" fmla="*/ 4007538 w 4007538"/>
              <a:gd name="connsiteY3" fmla="*/ 936423 h 1123712"/>
              <a:gd name="connsiteX4" fmla="*/ 3820249 w 4007538"/>
              <a:gd name="connsiteY4" fmla="*/ 1123712 h 1123712"/>
              <a:gd name="connsiteX5" fmla="*/ 0 w 4007538"/>
              <a:gd name="connsiteY5" fmla="*/ 1123712 h 1123712"/>
              <a:gd name="connsiteX6" fmla="*/ 172720 w 4007538"/>
              <a:gd name="connsiteY6" fmla="*/ 1062752 h 1123712"/>
              <a:gd name="connsiteX7" fmla="*/ 0 w 4007538"/>
              <a:gd name="connsiteY7" fmla="*/ 187289 h 1123712"/>
              <a:gd name="connsiteX8" fmla="*/ 187289 w 4007538"/>
              <a:gd name="connsiteY8" fmla="*/ 0 h 1123712"/>
              <a:gd name="connsiteX0" fmla="*/ 188912 w 4009161"/>
              <a:gd name="connsiteY0" fmla="*/ 0 h 1123712"/>
              <a:gd name="connsiteX1" fmla="*/ 4009161 w 4009161"/>
              <a:gd name="connsiteY1" fmla="*/ 0 h 1123712"/>
              <a:gd name="connsiteX2" fmla="*/ 4009161 w 4009161"/>
              <a:gd name="connsiteY2" fmla="*/ 0 h 1123712"/>
              <a:gd name="connsiteX3" fmla="*/ 4009161 w 4009161"/>
              <a:gd name="connsiteY3" fmla="*/ 936423 h 1123712"/>
              <a:gd name="connsiteX4" fmla="*/ 3821872 w 4009161"/>
              <a:gd name="connsiteY4" fmla="*/ 1123712 h 1123712"/>
              <a:gd name="connsiteX5" fmla="*/ 1623 w 4009161"/>
              <a:gd name="connsiteY5" fmla="*/ 1123712 h 1123712"/>
              <a:gd name="connsiteX6" fmla="*/ 174343 w 4009161"/>
              <a:gd name="connsiteY6" fmla="*/ 1062752 h 1123712"/>
              <a:gd name="connsiteX7" fmla="*/ 1623 w 4009161"/>
              <a:gd name="connsiteY7" fmla="*/ 187289 h 1123712"/>
              <a:gd name="connsiteX8" fmla="*/ 188912 w 4009161"/>
              <a:gd name="connsiteY8" fmla="*/ 0 h 1123712"/>
              <a:gd name="connsiteX0" fmla="*/ 238089 w 4058338"/>
              <a:gd name="connsiteY0" fmla="*/ 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238089 w 4058338"/>
              <a:gd name="connsiteY8" fmla="*/ 0 h 1123712"/>
              <a:gd name="connsiteX0" fmla="*/ 370169 w 4058338"/>
              <a:gd name="connsiteY0" fmla="*/ 20320 h 1123712"/>
              <a:gd name="connsiteX1" fmla="*/ 4058338 w 4058338"/>
              <a:gd name="connsiteY1" fmla="*/ 0 h 1123712"/>
              <a:gd name="connsiteX2" fmla="*/ 4058338 w 4058338"/>
              <a:gd name="connsiteY2" fmla="*/ 0 h 1123712"/>
              <a:gd name="connsiteX3" fmla="*/ 4058338 w 4058338"/>
              <a:gd name="connsiteY3" fmla="*/ 936423 h 1123712"/>
              <a:gd name="connsiteX4" fmla="*/ 3871049 w 4058338"/>
              <a:gd name="connsiteY4" fmla="*/ 1123712 h 1123712"/>
              <a:gd name="connsiteX5" fmla="*/ 50800 w 4058338"/>
              <a:gd name="connsiteY5" fmla="*/ 1123712 h 1123712"/>
              <a:gd name="connsiteX6" fmla="*/ 223520 w 4058338"/>
              <a:gd name="connsiteY6" fmla="*/ 1062752 h 1123712"/>
              <a:gd name="connsiteX7" fmla="*/ 0 w 4058338"/>
              <a:gd name="connsiteY7" fmla="*/ 329529 h 1123712"/>
              <a:gd name="connsiteX8" fmla="*/ 370169 w 4058338"/>
              <a:gd name="connsiteY8" fmla="*/ 20320 h 1123712"/>
              <a:gd name="connsiteX0" fmla="*/ 370169 w 4058338"/>
              <a:gd name="connsiteY0" fmla="*/ 121536 h 1224928"/>
              <a:gd name="connsiteX1" fmla="*/ 535492 w 4058338"/>
              <a:gd name="connsiteY1" fmla="*/ 0 h 1224928"/>
              <a:gd name="connsiteX2" fmla="*/ 4058338 w 4058338"/>
              <a:gd name="connsiteY2" fmla="*/ 101216 h 1224928"/>
              <a:gd name="connsiteX3" fmla="*/ 4058338 w 4058338"/>
              <a:gd name="connsiteY3" fmla="*/ 101216 h 1224928"/>
              <a:gd name="connsiteX4" fmla="*/ 4058338 w 4058338"/>
              <a:gd name="connsiteY4" fmla="*/ 1037639 h 1224928"/>
              <a:gd name="connsiteX5" fmla="*/ 3871049 w 4058338"/>
              <a:gd name="connsiteY5" fmla="*/ 1224928 h 1224928"/>
              <a:gd name="connsiteX6" fmla="*/ 50800 w 4058338"/>
              <a:gd name="connsiteY6" fmla="*/ 1224928 h 1224928"/>
              <a:gd name="connsiteX7" fmla="*/ 223520 w 4058338"/>
              <a:gd name="connsiteY7" fmla="*/ 1163968 h 1224928"/>
              <a:gd name="connsiteX8" fmla="*/ 0 w 4058338"/>
              <a:gd name="connsiteY8" fmla="*/ 430745 h 1224928"/>
              <a:gd name="connsiteX9" fmla="*/ 370169 w 4058338"/>
              <a:gd name="connsiteY9" fmla="*/ 121536 h 1224928"/>
              <a:gd name="connsiteX0" fmla="*/ 370169 w 4058338"/>
              <a:gd name="connsiteY0" fmla="*/ 123784 h 1227176"/>
              <a:gd name="connsiteX1" fmla="*/ 535492 w 4058338"/>
              <a:gd name="connsiteY1" fmla="*/ 2248 h 1227176"/>
              <a:gd name="connsiteX2" fmla="*/ 4058338 w 4058338"/>
              <a:gd name="connsiteY2" fmla="*/ 103464 h 1227176"/>
              <a:gd name="connsiteX3" fmla="*/ 4058338 w 4058338"/>
              <a:gd name="connsiteY3" fmla="*/ 103464 h 1227176"/>
              <a:gd name="connsiteX4" fmla="*/ 4058338 w 4058338"/>
              <a:gd name="connsiteY4" fmla="*/ 1039887 h 1227176"/>
              <a:gd name="connsiteX5" fmla="*/ 3871049 w 4058338"/>
              <a:gd name="connsiteY5" fmla="*/ 1227176 h 1227176"/>
              <a:gd name="connsiteX6" fmla="*/ 50800 w 4058338"/>
              <a:gd name="connsiteY6" fmla="*/ 1227176 h 1227176"/>
              <a:gd name="connsiteX7" fmla="*/ 223520 w 4058338"/>
              <a:gd name="connsiteY7" fmla="*/ 1166216 h 1227176"/>
              <a:gd name="connsiteX8" fmla="*/ 0 w 4058338"/>
              <a:gd name="connsiteY8" fmla="*/ 432993 h 1227176"/>
              <a:gd name="connsiteX9" fmla="*/ 370169 w 4058338"/>
              <a:gd name="connsiteY9" fmla="*/ 123784 h 1227176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58338"/>
              <a:gd name="connsiteY0" fmla="*/ 162560 h 1265952"/>
              <a:gd name="connsiteX1" fmla="*/ 535492 w 4058338"/>
              <a:gd name="connsiteY1" fmla="*/ 41024 h 1265952"/>
              <a:gd name="connsiteX2" fmla="*/ 4058338 w 4058338"/>
              <a:gd name="connsiteY2" fmla="*/ 142240 h 1265952"/>
              <a:gd name="connsiteX3" fmla="*/ 3844978 w 4058338"/>
              <a:gd name="connsiteY3" fmla="*/ 0 h 1265952"/>
              <a:gd name="connsiteX4" fmla="*/ 4058338 w 4058338"/>
              <a:gd name="connsiteY4" fmla="*/ 1078663 h 1265952"/>
              <a:gd name="connsiteX5" fmla="*/ 3871049 w 4058338"/>
              <a:gd name="connsiteY5" fmla="*/ 1265952 h 1265952"/>
              <a:gd name="connsiteX6" fmla="*/ 50800 w 4058338"/>
              <a:gd name="connsiteY6" fmla="*/ 1265952 h 1265952"/>
              <a:gd name="connsiteX7" fmla="*/ 223520 w 4058338"/>
              <a:gd name="connsiteY7" fmla="*/ 1204992 h 1265952"/>
              <a:gd name="connsiteX8" fmla="*/ 0 w 4058338"/>
              <a:gd name="connsiteY8" fmla="*/ 471769 h 1265952"/>
              <a:gd name="connsiteX9" fmla="*/ 370169 w 4058338"/>
              <a:gd name="connsiteY9" fmla="*/ 162560 h 1265952"/>
              <a:gd name="connsiteX0" fmla="*/ 370169 w 4060279"/>
              <a:gd name="connsiteY0" fmla="*/ 162560 h 1265952"/>
              <a:gd name="connsiteX1" fmla="*/ 535492 w 4060279"/>
              <a:gd name="connsiteY1" fmla="*/ 41024 h 1265952"/>
              <a:gd name="connsiteX2" fmla="*/ 3613972 w 4060279"/>
              <a:gd name="connsiteY2" fmla="*/ 10544 h 1265952"/>
              <a:gd name="connsiteX3" fmla="*/ 4058338 w 4060279"/>
              <a:gd name="connsiteY3" fmla="*/ 142240 h 1265952"/>
              <a:gd name="connsiteX4" fmla="*/ 3844978 w 4060279"/>
              <a:gd name="connsiteY4" fmla="*/ 0 h 1265952"/>
              <a:gd name="connsiteX5" fmla="*/ 4058338 w 4060279"/>
              <a:gd name="connsiteY5" fmla="*/ 1078663 h 1265952"/>
              <a:gd name="connsiteX6" fmla="*/ 3871049 w 4060279"/>
              <a:gd name="connsiteY6" fmla="*/ 1265952 h 1265952"/>
              <a:gd name="connsiteX7" fmla="*/ 50800 w 4060279"/>
              <a:gd name="connsiteY7" fmla="*/ 1265952 h 1265952"/>
              <a:gd name="connsiteX8" fmla="*/ 223520 w 4060279"/>
              <a:gd name="connsiteY8" fmla="*/ 1204992 h 1265952"/>
              <a:gd name="connsiteX9" fmla="*/ 0 w 4060279"/>
              <a:gd name="connsiteY9" fmla="*/ 471769 h 1265952"/>
              <a:gd name="connsiteX10" fmla="*/ 370169 w 4060279"/>
              <a:gd name="connsiteY10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871049 w 4079230"/>
              <a:gd name="connsiteY7" fmla="*/ 126595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65952"/>
              <a:gd name="connsiteX1" fmla="*/ 535492 w 4079230"/>
              <a:gd name="connsiteY1" fmla="*/ 41024 h 1265952"/>
              <a:gd name="connsiteX2" fmla="*/ 3613972 w 4079230"/>
              <a:gd name="connsiteY2" fmla="*/ 10544 h 1265952"/>
              <a:gd name="connsiteX3" fmla="*/ 4058338 w 4079230"/>
              <a:gd name="connsiteY3" fmla="*/ 142240 h 1265952"/>
              <a:gd name="connsiteX4" fmla="*/ 3844978 w 4079230"/>
              <a:gd name="connsiteY4" fmla="*/ 0 h 1265952"/>
              <a:gd name="connsiteX5" fmla="*/ 4061012 w 4079230"/>
              <a:gd name="connsiteY5" fmla="*/ 335664 h 1265952"/>
              <a:gd name="connsiteX6" fmla="*/ 4058338 w 4079230"/>
              <a:gd name="connsiteY6" fmla="*/ 1078663 h 1265952"/>
              <a:gd name="connsiteX7" fmla="*/ 3799929 w 4079230"/>
              <a:gd name="connsiteY7" fmla="*/ 1204992 h 1265952"/>
              <a:gd name="connsiteX8" fmla="*/ 50800 w 4079230"/>
              <a:gd name="connsiteY8" fmla="*/ 1265952 h 1265952"/>
              <a:gd name="connsiteX9" fmla="*/ 223520 w 4079230"/>
              <a:gd name="connsiteY9" fmla="*/ 1204992 h 1265952"/>
              <a:gd name="connsiteX10" fmla="*/ 0 w 4079230"/>
              <a:gd name="connsiteY10" fmla="*/ 471769 h 1265952"/>
              <a:gd name="connsiteX11" fmla="*/ 370169 w 4079230"/>
              <a:gd name="connsiteY11" fmla="*/ 162560 h 1265952"/>
              <a:gd name="connsiteX0" fmla="*/ 370169 w 4079230"/>
              <a:gd name="connsiteY0" fmla="*/ 162560 h 1282304"/>
              <a:gd name="connsiteX1" fmla="*/ 535492 w 4079230"/>
              <a:gd name="connsiteY1" fmla="*/ 41024 h 1282304"/>
              <a:gd name="connsiteX2" fmla="*/ 3613972 w 4079230"/>
              <a:gd name="connsiteY2" fmla="*/ 10544 h 1282304"/>
              <a:gd name="connsiteX3" fmla="*/ 4058338 w 4079230"/>
              <a:gd name="connsiteY3" fmla="*/ 142240 h 1282304"/>
              <a:gd name="connsiteX4" fmla="*/ 3844978 w 4079230"/>
              <a:gd name="connsiteY4" fmla="*/ 0 h 1282304"/>
              <a:gd name="connsiteX5" fmla="*/ 4061012 w 4079230"/>
              <a:gd name="connsiteY5" fmla="*/ 335664 h 1282304"/>
              <a:gd name="connsiteX6" fmla="*/ 4058338 w 4079230"/>
              <a:gd name="connsiteY6" fmla="*/ 1078663 h 1282304"/>
              <a:gd name="connsiteX7" fmla="*/ 3799929 w 4079230"/>
              <a:gd name="connsiteY7" fmla="*/ 1204992 h 1282304"/>
              <a:gd name="connsiteX8" fmla="*/ 50800 w 4079230"/>
              <a:gd name="connsiteY8" fmla="*/ 1265952 h 1282304"/>
              <a:gd name="connsiteX9" fmla="*/ 223520 w 4079230"/>
              <a:gd name="connsiteY9" fmla="*/ 1204992 h 1282304"/>
              <a:gd name="connsiteX10" fmla="*/ 0 w 4079230"/>
              <a:gd name="connsiteY10" fmla="*/ 471769 h 1282304"/>
              <a:gd name="connsiteX11" fmla="*/ 370169 w 4079230"/>
              <a:gd name="connsiteY11" fmla="*/ 162560 h 1282304"/>
              <a:gd name="connsiteX0" fmla="*/ 370169 w 4079230"/>
              <a:gd name="connsiteY0" fmla="*/ 162560 h 1267479"/>
              <a:gd name="connsiteX1" fmla="*/ 535492 w 4079230"/>
              <a:gd name="connsiteY1" fmla="*/ 41024 h 1267479"/>
              <a:gd name="connsiteX2" fmla="*/ 3613972 w 4079230"/>
              <a:gd name="connsiteY2" fmla="*/ 10544 h 1267479"/>
              <a:gd name="connsiteX3" fmla="*/ 4058338 w 4079230"/>
              <a:gd name="connsiteY3" fmla="*/ 142240 h 1267479"/>
              <a:gd name="connsiteX4" fmla="*/ 3844978 w 4079230"/>
              <a:gd name="connsiteY4" fmla="*/ 0 h 1267479"/>
              <a:gd name="connsiteX5" fmla="*/ 4061012 w 4079230"/>
              <a:gd name="connsiteY5" fmla="*/ 335664 h 1267479"/>
              <a:gd name="connsiteX6" fmla="*/ 4058338 w 4079230"/>
              <a:gd name="connsiteY6" fmla="*/ 1078663 h 1267479"/>
              <a:gd name="connsiteX7" fmla="*/ 3799929 w 4079230"/>
              <a:gd name="connsiteY7" fmla="*/ 1204992 h 1267479"/>
              <a:gd name="connsiteX8" fmla="*/ 2069651 w 4079230"/>
              <a:gd name="connsiteY8" fmla="*/ 1199264 h 1267479"/>
              <a:gd name="connsiteX9" fmla="*/ 50800 w 4079230"/>
              <a:gd name="connsiteY9" fmla="*/ 1265952 h 1267479"/>
              <a:gd name="connsiteX10" fmla="*/ 223520 w 4079230"/>
              <a:gd name="connsiteY10" fmla="*/ 1204992 h 1267479"/>
              <a:gd name="connsiteX11" fmla="*/ 0 w 4079230"/>
              <a:gd name="connsiteY11" fmla="*/ 471769 h 1267479"/>
              <a:gd name="connsiteX12" fmla="*/ 370169 w 4079230"/>
              <a:gd name="connsiteY12" fmla="*/ 162560 h 1267479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50800 w 4079230"/>
              <a:gd name="connsiteY9" fmla="*/ 1265952 h 1290704"/>
              <a:gd name="connsiteX10" fmla="*/ 223520 w 4079230"/>
              <a:gd name="connsiteY10" fmla="*/ 1204992 h 1290704"/>
              <a:gd name="connsiteX11" fmla="*/ 0 w 4079230"/>
              <a:gd name="connsiteY11" fmla="*/ 471769 h 1290704"/>
              <a:gd name="connsiteX12" fmla="*/ 370169 w 4079230"/>
              <a:gd name="connsiteY12" fmla="*/ 162560 h 1290704"/>
              <a:gd name="connsiteX0" fmla="*/ 370169 w 4079230"/>
              <a:gd name="connsiteY0" fmla="*/ 162560 h 1290704"/>
              <a:gd name="connsiteX1" fmla="*/ 535492 w 4079230"/>
              <a:gd name="connsiteY1" fmla="*/ 41024 h 1290704"/>
              <a:gd name="connsiteX2" fmla="*/ 3613972 w 4079230"/>
              <a:gd name="connsiteY2" fmla="*/ 10544 h 1290704"/>
              <a:gd name="connsiteX3" fmla="*/ 4058338 w 4079230"/>
              <a:gd name="connsiteY3" fmla="*/ 142240 h 1290704"/>
              <a:gd name="connsiteX4" fmla="*/ 3844978 w 4079230"/>
              <a:gd name="connsiteY4" fmla="*/ 0 h 1290704"/>
              <a:gd name="connsiteX5" fmla="*/ 4061012 w 4079230"/>
              <a:gd name="connsiteY5" fmla="*/ 335664 h 1290704"/>
              <a:gd name="connsiteX6" fmla="*/ 4058338 w 4079230"/>
              <a:gd name="connsiteY6" fmla="*/ 1078663 h 1290704"/>
              <a:gd name="connsiteX7" fmla="*/ 3799929 w 4079230"/>
              <a:gd name="connsiteY7" fmla="*/ 1204992 h 1290704"/>
              <a:gd name="connsiteX8" fmla="*/ 2079811 w 4079230"/>
              <a:gd name="connsiteY8" fmla="*/ 1290704 h 1290704"/>
              <a:gd name="connsiteX9" fmla="*/ 1073971 w 4079230"/>
              <a:gd name="connsiteY9" fmla="*/ 1209424 h 1290704"/>
              <a:gd name="connsiteX10" fmla="*/ 50800 w 4079230"/>
              <a:gd name="connsiteY10" fmla="*/ 1265952 h 1290704"/>
              <a:gd name="connsiteX11" fmla="*/ 223520 w 4079230"/>
              <a:gd name="connsiteY11" fmla="*/ 1204992 h 1290704"/>
              <a:gd name="connsiteX12" fmla="*/ 0 w 4079230"/>
              <a:gd name="connsiteY12" fmla="*/ 471769 h 1290704"/>
              <a:gd name="connsiteX13" fmla="*/ 370169 w 4079230"/>
              <a:gd name="connsiteY13" fmla="*/ 162560 h 1290704"/>
              <a:gd name="connsiteX0" fmla="*/ 425033 w 4134094"/>
              <a:gd name="connsiteY0" fmla="*/ 16256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425033 w 4134094"/>
              <a:gd name="connsiteY13" fmla="*/ 162560 h 1290704"/>
              <a:gd name="connsiteX0" fmla="*/ 292953 w 4134094"/>
              <a:gd name="connsiteY0" fmla="*/ 101600 h 1290704"/>
              <a:gd name="connsiteX1" fmla="*/ 590356 w 4134094"/>
              <a:gd name="connsiteY1" fmla="*/ 410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  <a:gd name="connsiteX0" fmla="*/ 292953 w 4134094"/>
              <a:gd name="connsiteY0" fmla="*/ 101600 h 1290704"/>
              <a:gd name="connsiteX1" fmla="*/ 651316 w 4134094"/>
              <a:gd name="connsiteY1" fmla="*/ 91824 h 1290704"/>
              <a:gd name="connsiteX2" fmla="*/ 3668836 w 4134094"/>
              <a:gd name="connsiteY2" fmla="*/ 10544 h 1290704"/>
              <a:gd name="connsiteX3" fmla="*/ 4113202 w 4134094"/>
              <a:gd name="connsiteY3" fmla="*/ 142240 h 1290704"/>
              <a:gd name="connsiteX4" fmla="*/ 3899842 w 4134094"/>
              <a:gd name="connsiteY4" fmla="*/ 0 h 1290704"/>
              <a:gd name="connsiteX5" fmla="*/ 4115876 w 4134094"/>
              <a:gd name="connsiteY5" fmla="*/ 335664 h 1290704"/>
              <a:gd name="connsiteX6" fmla="*/ 4113202 w 4134094"/>
              <a:gd name="connsiteY6" fmla="*/ 1078663 h 1290704"/>
              <a:gd name="connsiteX7" fmla="*/ 3854793 w 4134094"/>
              <a:gd name="connsiteY7" fmla="*/ 1204992 h 1290704"/>
              <a:gd name="connsiteX8" fmla="*/ 2134675 w 4134094"/>
              <a:gd name="connsiteY8" fmla="*/ 1290704 h 1290704"/>
              <a:gd name="connsiteX9" fmla="*/ 1128835 w 4134094"/>
              <a:gd name="connsiteY9" fmla="*/ 1209424 h 1290704"/>
              <a:gd name="connsiteX10" fmla="*/ 105664 w 4134094"/>
              <a:gd name="connsiteY10" fmla="*/ 1265952 h 1290704"/>
              <a:gd name="connsiteX11" fmla="*/ 105664 w 4134094"/>
              <a:gd name="connsiteY11" fmla="*/ 1174512 h 1290704"/>
              <a:gd name="connsiteX12" fmla="*/ 54864 w 4134094"/>
              <a:gd name="connsiteY12" fmla="*/ 471769 h 1290704"/>
              <a:gd name="connsiteX13" fmla="*/ 292953 w 4134094"/>
              <a:gd name="connsiteY13" fmla="*/ 101600 h 12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34094" h="1290704">
                <a:moveTo>
                  <a:pt x="292953" y="101600"/>
                </a:moveTo>
                <a:cubicBezTo>
                  <a:pt x="368381" y="101728"/>
                  <a:pt x="575888" y="91696"/>
                  <a:pt x="651316" y="91824"/>
                </a:cubicBezTo>
                <a:cubicBezTo>
                  <a:pt x="1321876" y="-26709"/>
                  <a:pt x="2662996" y="37637"/>
                  <a:pt x="3668836" y="10544"/>
                </a:cubicBezTo>
                <a:cubicBezTo>
                  <a:pt x="4255977" y="27413"/>
                  <a:pt x="4083168" y="164317"/>
                  <a:pt x="4113202" y="142240"/>
                </a:cubicBezTo>
                <a:lnTo>
                  <a:pt x="3899842" y="0"/>
                </a:lnTo>
                <a:cubicBezTo>
                  <a:pt x="3881661" y="16997"/>
                  <a:pt x="4080316" y="155887"/>
                  <a:pt x="4115876" y="335664"/>
                </a:cubicBezTo>
                <a:cubicBezTo>
                  <a:pt x="4151436" y="515441"/>
                  <a:pt x="4126236" y="908375"/>
                  <a:pt x="4113202" y="1078663"/>
                </a:cubicBezTo>
                <a:cubicBezTo>
                  <a:pt x="4113202" y="1182100"/>
                  <a:pt x="3958230" y="1204992"/>
                  <a:pt x="3854793" y="1204992"/>
                </a:cubicBezTo>
                <a:cubicBezTo>
                  <a:pt x="3523345" y="1238639"/>
                  <a:pt x="2759530" y="1280544"/>
                  <a:pt x="2134675" y="1290704"/>
                </a:cubicBezTo>
                <a:cubicBezTo>
                  <a:pt x="1799395" y="1283931"/>
                  <a:pt x="1464115" y="1216197"/>
                  <a:pt x="1128835" y="1209424"/>
                </a:cubicBezTo>
                <a:lnTo>
                  <a:pt x="105664" y="1265952"/>
                </a:lnTo>
                <a:lnTo>
                  <a:pt x="105664" y="1174512"/>
                </a:lnTo>
                <a:cubicBezTo>
                  <a:pt x="-97536" y="1197651"/>
                  <a:pt x="54864" y="783910"/>
                  <a:pt x="54864" y="471769"/>
                </a:cubicBezTo>
                <a:cubicBezTo>
                  <a:pt x="54864" y="368332"/>
                  <a:pt x="189516" y="101600"/>
                  <a:pt x="292953" y="1016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F930A"/>
            </a:solidFill>
            <a:prstDash val="dash"/>
          </a:ln>
        </p:spPr>
        <p:txBody>
          <a:bodyPr wrap="square" tIns="91440" bIns="18288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Poppins Light"/>
                <a:ea typeface="Arial Unicode MS"/>
              </a:defRPr>
            </a:lvl9pPr>
          </a:lstStyle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56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F0590E7-5D06-228F-2578-60E6B267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010141"/>
              </p:ext>
            </p:extLst>
          </p:nvPr>
        </p:nvGraphicFramePr>
        <p:xfrm>
          <a:off x="772160" y="1766094"/>
          <a:ext cx="6360160" cy="640080"/>
        </p:xfrm>
        <a:graphic>
          <a:graphicData uri="http://schemas.openxmlformats.org/drawingml/2006/table">
            <a:tbl>
              <a:tblPr/>
              <a:tblGrid>
                <a:gridCol w="636016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e) 30% </a:t>
                      </a:r>
                      <a:r>
                        <a:rPr lang="en-US" sz="3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của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800 m</a:t>
                      </a:r>
                      <a:r>
                        <a:rPr lang="en-US" sz="3600" b="0" i="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3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pt-BR" sz="60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E725A7-FE18-8BFD-5EE3-EEB8046A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719365"/>
              </p:ext>
            </p:extLst>
          </p:nvPr>
        </p:nvGraphicFramePr>
        <p:xfrm>
          <a:off x="6502400" y="1867694"/>
          <a:ext cx="5191760" cy="579120"/>
        </p:xfrm>
        <a:graphic>
          <a:graphicData uri="http://schemas.openxmlformats.org/drawingml/2006/table">
            <a:tbl>
              <a:tblPr/>
              <a:tblGrid>
                <a:gridCol w="5191760">
                  <a:extLst>
                    <a:ext uri="{9D8B030D-6E8A-4147-A177-3AD203B41FA5}">
                      <a16:colId xmlns:a16="http://schemas.microsoft.com/office/drawing/2014/main" val="31849073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pl-PL" sz="3200" dirty="0">
                          <a:solidFill>
                            <a:srgbClr val="000000"/>
                          </a:solidFill>
                          <a:effectLst/>
                        </a:rPr>
                        <a:t>g) 175% của 30 000 đồng.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9006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/>
              <p:nvPr/>
            </p:nvSpPr>
            <p:spPr>
              <a:xfrm>
                <a:off x="782320" y="2682240"/>
                <a:ext cx="5161280" cy="1433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30% </a:t>
                </a:r>
                <a:r>
                  <a:rPr lang="fr-FR" sz="36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800 </a:t>
                </a:r>
                <a:r>
                  <a:rPr lang="en-US" sz="3600" dirty="0">
                    <a:solidFill>
                      <a:srgbClr val="FF0000"/>
                    </a:solidFill>
                  </a:rPr>
                  <a:t>m</a:t>
                </a:r>
                <a:r>
                  <a:rPr lang="en-US" sz="36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là:</a:t>
                </a:r>
              </a:p>
              <a:p>
                <a:pPr lvl="0"/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800 ×</a:t>
                </a:r>
                <a:r>
                  <a:rPr lang="en-US" sz="36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240 m2.</a:t>
                </a:r>
                <a:endPara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5960B75-72D4-6733-6DFB-841EDBC9B1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320" y="2682240"/>
                <a:ext cx="5161280" cy="1433213"/>
              </a:xfrm>
              <a:prstGeom prst="rect">
                <a:avLst/>
              </a:prstGeom>
              <a:blipFill>
                <a:blip r:embed="rId3"/>
                <a:stretch>
                  <a:fillRect l="-3542" t="-6383" b="-6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1764E-0C8B-8C61-29E7-DA0BE82DDD67}"/>
                  </a:ext>
                </a:extLst>
              </p:cNvPr>
              <p:cNvSpPr txBox="1"/>
              <p:nvPr/>
            </p:nvSpPr>
            <p:spPr>
              <a:xfrm>
                <a:off x="6512560" y="2672080"/>
                <a:ext cx="5161280" cy="129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fr-FR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175% </a:t>
                </a:r>
                <a:r>
                  <a:rPr lang="fr-FR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fr-FR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30 000 </a:t>
                </a:r>
                <a:r>
                  <a:rPr lang="fr-FR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fr-FR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là: </a:t>
                </a:r>
              </a:p>
              <a:p>
                <a:pPr lvl="0"/>
                <a:r>
                  <a:rPr lang="fr-FR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30 000 ×</a:t>
                </a:r>
                <a:r>
                  <a:rPr lang="en-US" sz="3200" dirty="0">
                    <a:solidFill>
                      <a:srgbClr val="FF0000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175</m:t>
                        </m:r>
                      </m:num>
                      <m:den>
                        <m: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fr-FR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52 500 </a:t>
                </a:r>
                <a:r>
                  <a:rPr lang="fr-FR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fr-FR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11764E-0C8B-8C61-29E7-DA0BE82DDD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2560" y="2672080"/>
                <a:ext cx="5161280" cy="1291316"/>
              </a:xfrm>
              <a:prstGeom prst="rect">
                <a:avLst/>
              </a:prstGeom>
              <a:blipFill>
                <a:blip r:embed="rId4"/>
                <a:stretch>
                  <a:fillRect l="-2952" t="-6132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00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594809"/>
            <a:ext cx="9339881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8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2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5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17360" y="642441"/>
            <a:ext cx="6097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5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0063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70 %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91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90 %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5"/>
            <a:ext cx="4281016" cy="1277244"/>
            <a:chOff x="990071" y="3965497"/>
            <a:chExt cx="4714805" cy="127724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7"/>
              <a:ext cx="4246692" cy="1277244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992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80 %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3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966" y="2802681"/>
                <a:ext cx="4288084" cy="8810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60 %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70 %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60 %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50 %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80 %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90001" y="423231"/>
            <a:ext cx="85311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7 </a:t>
            </a:r>
            <a:r>
              <a:rPr kumimoji="0" lang="en-US" altLang="zh-CN" sz="60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60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10</a:t>
            </a:r>
            <a:endParaRPr kumimoji="0" lang="zh-CN" altLang="en-US" sz="60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103830" y="-191486"/>
            <a:ext cx="12192000" cy="7049485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6</a:t>
                </a:r>
                <a:r>
                  <a:rPr kumimoji="0" lang="vi-VN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0 %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50 %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40 %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70 %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sp>
        <p:nvSpPr>
          <p:cNvPr id="2" name="PA-文本框 54">
            <a:extLst>
              <a:ext uri="{FF2B5EF4-FFF2-40B4-BE49-F238E27FC236}">
                <a16:creationId xmlns:a16="http://schemas.microsoft.com/office/drawing/2014/main" id="{A186950F-EFE1-D611-F475-538C7C30DD2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1710" y="596088"/>
            <a:ext cx="944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12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24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744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6EB3E3-8B09-287C-6825-A7913FE3D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3">
            <a:extLst>
              <a:ext uri="{FF2B5EF4-FFF2-40B4-BE49-F238E27FC236}">
                <a16:creationId xmlns:a16="http://schemas.microsoft.com/office/drawing/2014/main" id="{DB970A40-24F0-3181-32E1-0F0BB36DFE3D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13" name="圆角矩形 22">
              <a:extLst>
                <a:ext uri="{FF2B5EF4-FFF2-40B4-BE49-F238E27FC236}">
                  <a16:creationId xmlns:a16="http://schemas.microsoft.com/office/drawing/2014/main" id="{C00F29F9-CE73-9C9E-87C6-AE3D4BCB4710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  <p:sp>
          <p:nvSpPr>
            <p:cNvPr id="16" name="圆角矩形 25">
              <a:extLst>
                <a:ext uri="{FF2B5EF4-FFF2-40B4-BE49-F238E27FC236}">
                  <a16:creationId xmlns:a16="http://schemas.microsoft.com/office/drawing/2014/main" id="{6C231FF6-7D12-1A7E-B692-9D2462672A57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A0FD72A-297D-5E30-15E9-DD07FA7FF8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8" name="PA-文本框 54">
            <a:extLst>
              <a:ext uri="{FF2B5EF4-FFF2-40B4-BE49-F238E27FC236}">
                <a16:creationId xmlns:a16="http://schemas.microsoft.com/office/drawing/2014/main" id="{EB8E369B-AF8F-18FA-2F02-6BBD8582F49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17360" y="642441"/>
            <a:ext cx="6097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Tìm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tỉ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số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phần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trăm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của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2,4 </a:t>
            </a:r>
            <a:r>
              <a:rPr kumimoji="0" lang="en-US" altLang="zh-CN" sz="5400" b="0" i="0" u="none" strike="noStrike" kern="1200" cap="none" spc="-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và</a:t>
            </a:r>
            <a:r>
              <a:rPr kumimoji="0" lang="en-US" altLang="zh-CN" sz="5400" b="0" i="0" u="none" strike="noStrike" kern="1200" cap="none" spc="-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思源黑体 CN" panose="020B0500000000000000" pitchFamily="34" charset="-122"/>
              </a:rPr>
              <a:t> 12</a:t>
            </a:r>
            <a:endParaRPr kumimoji="0" lang="zh-CN" altLang="en-US" sz="5400" b="1" i="0" u="none" strike="noStrike" kern="1200" cap="none" spc="-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81F94BC-902F-88EF-10DF-1CA3FBAD36E5}"/>
              </a:ext>
            </a:extLst>
          </p:cNvPr>
          <p:cNvGrpSpPr/>
          <p:nvPr/>
        </p:nvGrpSpPr>
        <p:grpSpPr>
          <a:xfrm>
            <a:off x="1819311" y="2413908"/>
            <a:ext cx="4292321" cy="1170582"/>
            <a:chOff x="1092954" y="2371436"/>
            <a:chExt cx="4611922" cy="117058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F186786-14EE-9C23-E917-EDB14C8D1753}"/>
                </a:ext>
              </a:extLst>
            </p:cNvPr>
            <p:cNvGrpSpPr/>
            <p:nvPr/>
          </p:nvGrpSpPr>
          <p:grpSpPr>
            <a:xfrm>
              <a:off x="1456545" y="2371436"/>
              <a:ext cx="4248331" cy="1132616"/>
              <a:chOff x="1108416" y="4554145"/>
              <a:chExt cx="5124211" cy="1371634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8115663-3735-B642-ADAF-A98A03454589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14BA41BC-80EC-EBFE-5445-B84DB5D6299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55D20A4A-6040-6CAD-7032-799CFA011E03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3" name="Rectangle 6">
                <a:extLst>
                  <a:ext uri="{FF2B5EF4-FFF2-40B4-BE49-F238E27FC236}">
                    <a16:creationId xmlns:a16="http://schemas.microsoft.com/office/drawing/2014/main" id="{77445C2C-CF74-21AD-B554-AB5A0CEC1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1181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30 %</a:t>
                </a:r>
                <a:endParaRPr kumimoji="0" lang="en-US" altLang="en-US" sz="5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9637C4C-9564-23A2-E964-DF9481112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2A81387-09FC-2797-5607-5BE0A29A8EDA}"/>
              </a:ext>
            </a:extLst>
          </p:cNvPr>
          <p:cNvGrpSpPr/>
          <p:nvPr/>
        </p:nvGrpSpPr>
        <p:grpSpPr>
          <a:xfrm>
            <a:off x="6311333" y="2281120"/>
            <a:ext cx="4382495" cy="1203763"/>
            <a:chOff x="6092322" y="2271847"/>
            <a:chExt cx="4568775" cy="120376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CE301FE-4227-717D-2A46-E6DEACBA84BA}"/>
                </a:ext>
              </a:extLst>
            </p:cNvPr>
            <p:cNvGrpSpPr/>
            <p:nvPr/>
          </p:nvGrpSpPr>
          <p:grpSpPr>
            <a:xfrm>
              <a:off x="6363536" y="2382011"/>
              <a:ext cx="4297561" cy="1093599"/>
              <a:chOff x="1122602" y="2520411"/>
              <a:chExt cx="5016486" cy="1306792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0E430445-59EE-E6A2-A097-F80E7BEA8C44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3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8A9EED51-59C9-2732-9338-7ED6326F54A4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905D337-197D-B33E-3E42-4F8A46B35A5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id="{78B8BB85-6B4E-EE70-3298-6CFE01AC7D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103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54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40 %</a:t>
                </a:r>
                <a:endParaRPr kumimoji="0" lang="en-US" altLang="en-US" sz="54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4316FB5-B57D-F251-16EB-B9BF29B0A5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4EB36D8-96B8-CE5F-3D22-1954E75F4659}"/>
              </a:ext>
            </a:extLst>
          </p:cNvPr>
          <p:cNvGrpSpPr/>
          <p:nvPr/>
        </p:nvGrpSpPr>
        <p:grpSpPr>
          <a:xfrm>
            <a:off x="1738957" y="3902175"/>
            <a:ext cx="4281016" cy="1277244"/>
            <a:chOff x="990071" y="3965497"/>
            <a:chExt cx="4714805" cy="12772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9570BD-FE1C-2C1E-BC76-F008B095E719}"/>
                </a:ext>
              </a:extLst>
            </p:cNvPr>
            <p:cNvGrpSpPr/>
            <p:nvPr/>
          </p:nvGrpSpPr>
          <p:grpSpPr>
            <a:xfrm>
              <a:off x="1458184" y="3965497"/>
              <a:ext cx="4246692" cy="1277244"/>
              <a:chOff x="1181980" y="2520411"/>
              <a:chExt cx="4957108" cy="1526236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136E01B6-23F5-156A-5AD9-0F4F0EC955B4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126D136A-C561-5B1A-AFF7-65A89A92B0C4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9DBA0C64-72DB-15C0-DCAD-C3CCA10F439E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59B8B80-08E1-A89B-499C-D6C931B25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1033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20 %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6C2A486-8AB7-5187-2068-ECB4F18F60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730E03-7837-863D-9F15-C6BFFA6FD821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26EE470-B0B6-D4DC-7B53-22D114FEF323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4CA6E06-9F74-DBD1-0E26-51BBC1F22B82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50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30E694DD-FFD2-4745-39DF-7392704A4DE5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6DE1BFE4-F605-5A89-F09C-B4E48A5477E0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9" name="Rectangle 33">
                <a:extLst>
                  <a:ext uri="{FF2B5EF4-FFF2-40B4-BE49-F238E27FC236}">
                    <a16:creationId xmlns:a16="http://schemas.microsoft.com/office/drawing/2014/main" id="{D0A91E0E-7E1F-390E-B1EF-8CFD15FEF6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43966" y="2802681"/>
                <a:ext cx="4288084" cy="97892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50 %</a:t>
                </a: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C02C5F2-F61B-8178-640B-AB9DF9153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2" name="Picture 51">
            <a:hlinkClick r:id="rId7" action="ppaction://hlinksldjump"/>
            <a:extLst>
              <a:ext uri="{FF2B5EF4-FFF2-40B4-BE49-F238E27FC236}">
                <a16:creationId xmlns:a16="http://schemas.microsoft.com/office/drawing/2014/main" id="{A36C3EC9-9E7D-EB55-B4EE-D25F099DF5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432114C-DD99-BFD0-1F64-4E0474683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31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512503" y="404487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9B01BA-D613-F5AE-494D-0E31DB4EE6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722" y="2264684"/>
            <a:ext cx="10358002" cy="3231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005BF4-53FB-56C3-F411-7285BEF0B4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7843" y="1068213"/>
            <a:ext cx="2455441" cy="133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588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257</TotalTime>
  <Words>412</Words>
  <Application>Microsoft Office PowerPoint</Application>
  <PresentationFormat>Widescreen</PresentationFormat>
  <Paragraphs>60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微软雅黑</vt:lpstr>
      <vt:lpstr>Arial</vt:lpstr>
      <vt:lpstr>Calibri</vt:lpstr>
      <vt:lpstr>Calibri Light</vt:lpstr>
      <vt:lpstr>Cambria</vt:lpstr>
      <vt:lpstr>Cambria Math</vt:lpstr>
      <vt:lpstr>SVN-Cookies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LE OANH</cp:lastModifiedBy>
  <cp:revision>16</cp:revision>
  <dcterms:created xsi:type="dcterms:W3CDTF">2023-12-05T13:32:39Z</dcterms:created>
  <dcterms:modified xsi:type="dcterms:W3CDTF">2025-12-14T14:28:42Z</dcterms:modified>
</cp:coreProperties>
</file>