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8" r:id="rId2"/>
    <p:sldId id="290" r:id="rId3"/>
    <p:sldId id="289" r:id="rId4"/>
    <p:sldId id="350" r:id="rId5"/>
    <p:sldId id="351" r:id="rId6"/>
    <p:sldId id="346" r:id="rId7"/>
    <p:sldId id="301" r:id="rId8"/>
    <p:sldId id="294" r:id="rId9"/>
    <p:sldId id="352" r:id="rId10"/>
    <p:sldId id="347" r:id="rId11"/>
    <p:sldId id="308" r:id="rId12"/>
    <p:sldId id="333" r:id="rId13"/>
    <p:sldId id="357" r:id="rId14"/>
    <p:sldId id="349" r:id="rId15"/>
    <p:sldId id="300" r:id="rId16"/>
    <p:sldId id="274" r:id="rId17"/>
    <p:sldId id="275" r:id="rId18"/>
    <p:sldId id="277" r:id="rId19"/>
    <p:sldId id="278" r:id="rId20"/>
    <p:sldId id="279" r:id="rId21"/>
    <p:sldId id="358" r:id="rId22"/>
    <p:sldId id="343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F1"/>
    <a:srgbClr val="72B35B"/>
    <a:srgbClr val="454141"/>
    <a:srgbClr val="EB6363"/>
    <a:srgbClr val="8ABB82"/>
    <a:srgbClr val="5A5656"/>
    <a:srgbClr val="6BB2F8"/>
    <a:srgbClr val="A7B9EB"/>
    <a:srgbClr val="828758"/>
    <a:srgbClr val="366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5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5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95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510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6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65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56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16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22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38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0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7644BA-7DBF-34EA-6B52-1DD424BFB0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3" y="513962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4.pn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3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sv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7.svg"/><Relationship Id="rId4" Type="http://schemas.openxmlformats.org/officeDocument/2006/relationships/image" Target="../media/image27.svg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7.svg"/><Relationship Id="rId4" Type="http://schemas.openxmlformats.org/officeDocument/2006/relationships/image" Target="../media/image27.svg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47.png"/><Relationship Id="rId5" Type="http://schemas.openxmlformats.org/officeDocument/2006/relationships/image" Target="../media/image28.png"/><Relationship Id="rId10" Type="http://schemas.openxmlformats.org/officeDocument/2006/relationships/image" Target="../media/image37.svg"/><Relationship Id="rId4" Type="http://schemas.openxmlformats.org/officeDocument/2006/relationships/image" Target="../media/image27.sv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8B503-A290-EADD-2F4F-12D660FCB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681" y="2472863"/>
            <a:ext cx="7907197" cy="1871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CB4E8-40A4-BDD2-1FD9-6E6E0AEDB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918" y="1445954"/>
            <a:ext cx="2605896" cy="8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90FC1-84B2-7E47-9E95-D6891C702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55" y="1681655"/>
            <a:ext cx="6269484" cy="48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884" y="586733"/>
            <a:ext cx="58098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tỉ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trăm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</a:t>
            </a:r>
            <a:endParaRPr lang="zh-CN" altLang="en-US" sz="3600" b="1" dirty="0">
              <a:solidFill>
                <a:srgbClr val="00206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A20230-A3B0-E123-7E55-4619967E2620}"/>
              </a:ext>
            </a:extLst>
          </p:cNvPr>
          <p:cNvSpPr/>
          <p:nvPr/>
        </p:nvSpPr>
        <p:spPr>
          <a:xfrm>
            <a:off x="965199" y="451945"/>
            <a:ext cx="758497" cy="7062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7BA73-AB09-3CE8-8F27-7FC216C2E8CD}"/>
              </a:ext>
            </a:extLst>
          </p:cNvPr>
          <p:cNvSpPr txBox="1"/>
          <p:nvPr/>
        </p:nvSpPr>
        <p:spPr>
          <a:xfrm>
            <a:off x="1229710" y="1524000"/>
            <a:ext cx="7598980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</a:rPr>
              <a:t>a) 3 và 4</a:t>
            </a:r>
          </a:p>
          <a:p>
            <a:pPr>
              <a:lnSpc>
                <a:spcPct val="150000"/>
              </a:lnSpc>
            </a:pPr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</a:rPr>
              <a:t>b) 5 và 4</a:t>
            </a:r>
          </a:p>
          <a:p>
            <a:pPr>
              <a:lnSpc>
                <a:spcPct val="150000"/>
              </a:lnSpc>
            </a:pPr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</a:rPr>
              <a:t>c) 16 và 50</a:t>
            </a:r>
          </a:p>
          <a:p>
            <a:pPr>
              <a:lnSpc>
                <a:spcPct val="150000"/>
              </a:lnSpc>
            </a:pPr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</a:rPr>
              <a:t>d) 3,9 và 13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C4A13-A7A9-3545-4127-39741E2E1274}"/>
              </a:ext>
            </a:extLst>
          </p:cNvPr>
          <p:cNvSpPr txBox="1"/>
          <p:nvPr/>
        </p:nvSpPr>
        <p:spPr>
          <a:xfrm>
            <a:off x="3541987" y="1765738"/>
            <a:ext cx="353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0,75 = 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081C-7890-AA92-BDC7-63AAAB355614}"/>
              </a:ext>
            </a:extLst>
          </p:cNvPr>
          <p:cNvSpPr txBox="1"/>
          <p:nvPr/>
        </p:nvSpPr>
        <p:spPr>
          <a:xfrm>
            <a:off x="3520966" y="2690648"/>
            <a:ext cx="4729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1,25 = 125%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AFFE9-110F-C384-3619-512A53F9F9B9}"/>
              </a:ext>
            </a:extLst>
          </p:cNvPr>
          <p:cNvSpPr txBox="1"/>
          <p:nvPr/>
        </p:nvSpPr>
        <p:spPr>
          <a:xfrm>
            <a:off x="3930870" y="3678620"/>
            <a:ext cx="4729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0,32 = 32%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CC678-CB57-4CF6-767B-B66E66845A9E}"/>
              </a:ext>
            </a:extLst>
          </p:cNvPr>
          <p:cNvSpPr txBox="1"/>
          <p:nvPr/>
        </p:nvSpPr>
        <p:spPr>
          <a:xfrm>
            <a:off x="4067505" y="4719144"/>
            <a:ext cx="4729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 = 30%</a:t>
            </a:r>
          </a:p>
        </p:txBody>
      </p:sp>
    </p:spTree>
    <p:extLst>
      <p:ext uri="{BB962C8B-B14F-4D97-AF65-F5344CB8AC3E}">
        <p14:creationId xmlns:p14="http://schemas.microsoft.com/office/powerpoint/2010/main" val="8537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7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EB921D-A68D-5F5A-B048-1E797576950F}"/>
              </a:ext>
            </a:extLst>
          </p:cNvPr>
          <p:cNvSpPr txBox="1"/>
          <p:nvPr/>
        </p:nvSpPr>
        <p:spPr>
          <a:xfrm>
            <a:off x="1066800" y="3257974"/>
            <a:ext cx="1005840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các thao tác sau:</a:t>
            </a:r>
            <a:endParaRPr lang="en-US" sz="36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36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Tìm thương của 1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vi-VN" sz="36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</a:t>
            </a:r>
            <a:r>
              <a:rPr lang="vi-VN" sz="36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dạng số thập phân.</a:t>
            </a:r>
            <a:endParaRPr lang="en-US" sz="36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36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Nhân thương đó với 100 và viết thêm kí hiệu % vào bên phải tích vừa tìm được.</a:t>
            </a:r>
            <a:endParaRPr lang="en-US" sz="36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9B82E-B270-4DCE-9AB7-2CCC4074B4E0}"/>
              </a:ext>
            </a:extLst>
          </p:cNvPr>
          <p:cNvSpPr txBox="1"/>
          <p:nvPr/>
        </p:nvSpPr>
        <p:spPr>
          <a:xfrm>
            <a:off x="1506071" y="641873"/>
            <a:ext cx="97308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16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16 : 50 = 0,32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0,32 x 100 = 32%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endParaRPr lang="en-US" sz="36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884" y="555956"/>
            <a:ext cx="464315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A20230-A3B0-E123-7E55-4619967E2620}"/>
              </a:ext>
            </a:extLst>
          </p:cNvPr>
          <p:cNvSpPr/>
          <p:nvPr/>
        </p:nvSpPr>
        <p:spPr>
          <a:xfrm>
            <a:off x="965199" y="451945"/>
            <a:ext cx="758497" cy="7062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6FB85-249B-C224-D887-1E75D7AD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020" y="1368479"/>
            <a:ext cx="9667875" cy="1514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D8D4C-1A5B-4084-DA33-7D432158994D}"/>
              </a:ext>
            </a:extLst>
          </p:cNvPr>
          <p:cNvSpPr txBox="1"/>
          <p:nvPr/>
        </p:nvSpPr>
        <p:spPr>
          <a:xfrm>
            <a:off x="872359" y="3142593"/>
            <a:ext cx="4645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atin typeface="Cambria" panose="02040503050406030204" pitchFamily="18" charset="0"/>
                <a:ea typeface="Cambria" panose="02040503050406030204" pitchFamily="18" charset="0"/>
              </a:rPr>
              <a:t>a) 34,4% + 9%</a:t>
            </a:r>
          </a:p>
          <a:p>
            <a:r>
              <a:rPr lang="pt-BR" sz="4800" dirty="0">
                <a:latin typeface="Cambria" panose="02040503050406030204" pitchFamily="18" charset="0"/>
                <a:ea typeface="Cambria" panose="02040503050406030204" pitchFamily="18" charset="0"/>
              </a:rPr>
              <a:t>b) 10% - 4,5%</a:t>
            </a:r>
          </a:p>
          <a:p>
            <a:r>
              <a:rPr lang="pt-BR" sz="4800" dirty="0">
                <a:latin typeface="Cambria" panose="02040503050406030204" pitchFamily="18" charset="0"/>
                <a:ea typeface="Cambria" panose="02040503050406030204" pitchFamily="18" charset="0"/>
              </a:rPr>
              <a:t>c) 7,8% × 2</a:t>
            </a:r>
          </a:p>
          <a:p>
            <a:r>
              <a:rPr lang="pt-BR" sz="4800" dirty="0">
                <a:latin typeface="Cambria" panose="02040503050406030204" pitchFamily="18" charset="0"/>
                <a:ea typeface="Cambria" panose="02040503050406030204" pitchFamily="18" charset="0"/>
              </a:rPr>
              <a:t>d) 74,5% : 5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615A4-681D-31A8-37A0-41DD3BE211E9}"/>
              </a:ext>
            </a:extLst>
          </p:cNvPr>
          <p:cNvSpPr txBox="1"/>
          <p:nvPr/>
        </p:nvSpPr>
        <p:spPr>
          <a:xfrm>
            <a:off x="4971394" y="3184634"/>
            <a:ext cx="353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43,4 %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2781C-9252-357B-38A8-77D3AC568BE9}"/>
              </a:ext>
            </a:extLst>
          </p:cNvPr>
          <p:cNvSpPr txBox="1"/>
          <p:nvPr/>
        </p:nvSpPr>
        <p:spPr>
          <a:xfrm>
            <a:off x="4750677" y="3909848"/>
            <a:ext cx="353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5,5 %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01B4B-BE5D-5DFD-06CE-1FB1C25C7E8D}"/>
              </a:ext>
            </a:extLst>
          </p:cNvPr>
          <p:cNvSpPr txBox="1"/>
          <p:nvPr/>
        </p:nvSpPr>
        <p:spPr>
          <a:xfrm>
            <a:off x="4067505" y="4624552"/>
            <a:ext cx="353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15,6 %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725205-CC62-EAB4-8612-FA8784E5EEB9}"/>
              </a:ext>
            </a:extLst>
          </p:cNvPr>
          <p:cNvSpPr txBox="1"/>
          <p:nvPr/>
        </p:nvSpPr>
        <p:spPr>
          <a:xfrm>
            <a:off x="4172609" y="5307724"/>
            <a:ext cx="353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14,9 %</a:t>
            </a:r>
          </a:p>
        </p:txBody>
      </p:sp>
    </p:spTree>
    <p:extLst>
      <p:ext uri="{BB962C8B-B14F-4D97-AF65-F5344CB8AC3E}">
        <p14:creationId xmlns:p14="http://schemas.microsoft.com/office/powerpoint/2010/main" val="3658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6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Vận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 </a:t>
            </a:r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dụng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02010" y="1640414"/>
            <a:ext cx="5953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thêm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ví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dụ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tỉ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phần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trăm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hai</a:t>
            </a:r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</a:t>
            </a:r>
            <a:endParaRPr lang="zh-CN" altLang="en-US" sz="4000" b="1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646630" y="180198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819720" y="329017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819720" y="193458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53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81 và 900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81 %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99411" y="416255"/>
                <a:ext cx="694182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48 và 600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48 %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29891" y="416255"/>
                <a:ext cx="685038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</a:t>
                </a: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và 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500</a:t>
                </a:r>
                <a:endPara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452D8-F524-6FEC-048A-453724A5E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341" y="2597828"/>
            <a:ext cx="892531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754581" y="1116571"/>
            <a:ext cx="1091241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em có một vườn cây có 34 cây bưởi và 56 cây cam.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của số cây bưởi và số cây cam là?</a:t>
            </a:r>
            <a:endParaRPr lang="en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365656" y="3475575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711D3B-CBA1-53E3-1485-272634CF350B}"/>
                  </a:ext>
                </a:extLst>
              </p:cNvPr>
              <p:cNvSpPr txBox="1"/>
              <p:nvPr/>
            </p:nvSpPr>
            <p:spPr>
              <a:xfrm>
                <a:off x="3393440" y="2641600"/>
                <a:ext cx="4500880" cy="217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7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34</m:t>
                          </m:r>
                        </m:num>
                        <m:den>
                          <m:r>
                            <a:rPr lang="nl-NL" sz="7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en-US" sz="7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711D3B-CBA1-53E3-1485-272634CF3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440" y="2641600"/>
                <a:ext cx="4500880" cy="21738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1309927" y="1238491"/>
            <a:ext cx="935243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của số cây cam và số cây bưởi là?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365656" y="3475575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711D3B-CBA1-53E3-1485-272634CF350B}"/>
                  </a:ext>
                </a:extLst>
              </p:cNvPr>
              <p:cNvSpPr txBox="1"/>
              <p:nvPr/>
            </p:nvSpPr>
            <p:spPr>
              <a:xfrm>
                <a:off x="3393440" y="2641600"/>
                <a:ext cx="4500880" cy="2269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56</m:t>
                          </m:r>
                        </m:num>
                        <m:den>
                          <m:r>
                            <a:rPr kumimoji="0" lang="en-US" sz="7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711D3B-CBA1-53E3-1485-272634CF3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440" y="2641600"/>
                <a:ext cx="4500880" cy="2269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2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780301" y="954011"/>
            <a:ext cx="10568420" cy="14465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của số cây bưởi và tổng số cây có trong vườn là?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365656" y="3475575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711D3B-CBA1-53E3-1485-272634CF350B}"/>
                  </a:ext>
                </a:extLst>
              </p:cNvPr>
              <p:cNvSpPr txBox="1"/>
              <p:nvPr/>
            </p:nvSpPr>
            <p:spPr>
              <a:xfrm>
                <a:off x="3393440" y="2641600"/>
                <a:ext cx="4500880" cy="217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34</m:t>
                          </m:r>
                        </m:num>
                        <m:den>
                          <m:r>
                            <a:rPr kumimoji="0" lang="en-US" sz="7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711D3B-CBA1-53E3-1485-272634CF3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440" y="2641600"/>
                <a:ext cx="4500880" cy="21738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36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8D27D-7289-B92E-E82B-0B3C5A546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60" y="971549"/>
            <a:ext cx="11202084" cy="4956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08CEE-F51D-F64D-ACB3-D7F73CEC7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6939" y="4369183"/>
            <a:ext cx="200243" cy="7669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2F949847-2528-9230-4425-1A0E703E4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5351" y="219841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1657B5-28E1-6DA1-F1B1-523B17000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5275" y="4453366"/>
            <a:ext cx="203640" cy="77994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CE1E76D1-3BAB-407F-4516-D0C16018E9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7600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856" y="542456"/>
            <a:ext cx="107866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A.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tỉ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trăm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hai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số</a:t>
            </a:r>
            <a:endParaRPr lang="en-US" altLang="zh-C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雷盖体" panose="00000800000000000000" pitchFamily="2" charset="-122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33C5EE2F-83D9-BC50-499A-30573DB8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80" y="1222626"/>
            <a:ext cx="9638584" cy="488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Ví dụ: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Tìm tỉ số phần trăm của hai số 3 và 5.</a:t>
            </a:r>
          </a:p>
          <a:p>
            <a:pPr algn="just">
              <a:lnSpc>
                <a:spcPct val="150000"/>
              </a:lnSpc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Ta có: Thương của 3 và 5 là 3 : 5.</a:t>
            </a:r>
          </a:p>
          <a:p>
            <a:pPr algn="just">
              <a:lnSpc>
                <a:spcPct val="150000"/>
              </a:lnSpc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Mặt khác, ta nhận thấy 3 : 5 = 0,6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                                         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= 0,6 × 100% = 60%</a:t>
            </a:r>
          </a:p>
          <a:p>
            <a:pPr algn="just">
              <a:lnSpc>
                <a:spcPct val="150000"/>
              </a:lnSpc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 thể viết gọn là 3 : 5 = 0,6 = 60%.</a:t>
            </a:r>
          </a:p>
          <a:p>
            <a:pPr algn="just">
              <a:lnSpc>
                <a:spcPct val="150000"/>
              </a:lnSpc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Vậy tỉ số phần trăm của hai số 3 và 5 là 60%.</a:t>
            </a:r>
          </a:p>
        </p:txBody>
      </p:sp>
    </p:spTree>
    <p:extLst>
      <p:ext uri="{BB962C8B-B14F-4D97-AF65-F5344CB8AC3E}">
        <p14:creationId xmlns:p14="http://schemas.microsoft.com/office/powerpoint/2010/main" val="21994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0114B-8BB9-A156-5A05-72D607CA9AFE}"/>
              </a:ext>
            </a:extLst>
          </p:cNvPr>
          <p:cNvSpPr/>
          <p:nvPr/>
        </p:nvSpPr>
        <p:spPr>
          <a:xfrm>
            <a:off x="663388" y="1554480"/>
            <a:ext cx="11304494" cy="423672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tỉ số phần trăm của hai số, ta làm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thương của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thương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và viết thêm kí hiệu % vào bên phải tích tìm được</a:t>
            </a:r>
          </a:p>
        </p:txBody>
      </p:sp>
    </p:spTree>
    <p:extLst>
      <p:ext uri="{BB962C8B-B14F-4D97-AF65-F5344CB8AC3E}">
        <p14:creationId xmlns:p14="http://schemas.microsoft.com/office/powerpoint/2010/main" val="25587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童趣六一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469</Words>
  <Application>Microsoft Office PowerPoint</Application>
  <PresentationFormat>Widescreen</PresentationFormat>
  <Paragraphs>74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#9Slide03 Penumbra</vt:lpstr>
      <vt:lpstr>Arial</vt:lpstr>
      <vt:lpstr>Cambria</vt:lpstr>
      <vt:lpstr>Cambria Math</vt:lpstr>
      <vt:lpstr>UTM Avo</vt:lpstr>
      <vt:lpstr>雷盖体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童趣六一</dc:title>
  <dc:creator>Huong Thao - 0972115126</dc:creator>
  <cp:keywords>www.1ppt.com</cp:keywords>
  <dc:description>第一PPT</dc:description>
  <cp:lastModifiedBy>LE OANH</cp:lastModifiedBy>
  <cp:revision>473</cp:revision>
  <dcterms:created xsi:type="dcterms:W3CDTF">2018-02-23T07:21:57Z</dcterms:created>
  <dcterms:modified xsi:type="dcterms:W3CDTF">2025-12-16T01:44:05Z</dcterms:modified>
</cp:coreProperties>
</file>