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83" r:id="rId2"/>
    <p:sldId id="284" r:id="rId3"/>
    <p:sldId id="325" r:id="rId4"/>
    <p:sldId id="286" r:id="rId5"/>
    <p:sldId id="321" r:id="rId6"/>
    <p:sldId id="294" r:id="rId7"/>
    <p:sldId id="320" r:id="rId8"/>
    <p:sldId id="319" r:id="rId9"/>
    <p:sldId id="295" r:id="rId10"/>
    <p:sldId id="323" r:id="rId11"/>
    <p:sldId id="304" r:id="rId12"/>
    <p:sldId id="324" r:id="rId13"/>
    <p:sldId id="305" r:id="rId14"/>
    <p:sldId id="306" r:id="rId15"/>
    <p:sldId id="309" r:id="rId16"/>
  </p:sldIdLst>
  <p:sldSz cx="12192000" cy="6858000"/>
  <p:notesSz cx="6858000" cy="9144000"/>
  <p:embeddedFontLst>
    <p:embeddedFont>
      <p:font typeface=".VnAvant" panose="020B7200000000000000" pitchFamily="34" charset="0"/>
      <p:regular r:id="rId18"/>
      <p:bold r:id="rId19"/>
      <p:italic r:id="rId20"/>
      <p:boldItalic r:id="rId21"/>
    </p:embeddedFont>
    <p:embeddedFont>
      <p:font typeface="等线" panose="02010600030101010101" pitchFamily="2" charset="-122"/>
      <p:regular r:id="rId22"/>
      <p:bold r:id="rId23"/>
    </p:embeddedFont>
    <p:embeddedFont>
      <p:font typeface="小白" panose="020B0604020202020204" charset="-122"/>
      <p:regular r:id="rId24"/>
    </p:embeddedFont>
    <p:embeddedFont>
      <p:font typeface="HP001 4 hàng" panose="020B0603050302020204" pitchFamily="3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字魂7号-温暖童稚体" panose="00000500000000000000" charset="-122"/>
      <p:regular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C9D2"/>
    <a:srgbClr val="CDBF97"/>
    <a:srgbClr val="8D7545"/>
    <a:srgbClr val="ECE8E5"/>
    <a:srgbClr val="E4CBCB"/>
    <a:srgbClr val="A88755"/>
    <a:srgbClr val="1F2020"/>
    <a:srgbClr val="263B45"/>
    <a:srgbClr val="193B3C"/>
    <a:srgbClr val="4E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2020/8/14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66C64F-C3C6-4CE6-B1CE-E46CF10141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/>
        </p:blipFill>
        <p:spPr>
          <a:xfrm>
            <a:off x="0" y="0"/>
            <a:ext cx="1219962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/>
        </p:blipFill>
        <p:spPr>
          <a:xfrm>
            <a:off x="-7620" y="-137160"/>
            <a:ext cx="12207240" cy="3810000"/>
          </a:xfrm>
          <a:prstGeom prst="rect">
            <a:avLst/>
          </a:prstGeom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9E5B72C-2A32-4EE6-A3FE-14C26B420730}"/>
              </a:ext>
            </a:extLst>
          </p:cNvPr>
          <p:cNvSpPr txBox="1"/>
          <p:nvPr/>
        </p:nvSpPr>
        <p:spPr>
          <a:xfrm>
            <a:off x="526312" y="4214648"/>
            <a:ext cx="10604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Xin 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tất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cả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7200" b="1" dirty="0" smtClean="0">
                <a:latin typeface="HP001 4 hàng" panose="020B0603050302020204" pitchFamily="34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con!</a:t>
            </a:r>
            <a:endParaRPr lang="zh-CN" altLang="en-US" sz="7200" b="1" dirty="0">
              <a:latin typeface="HP001 4 hàng" panose="020B0603050302020204" pitchFamily="34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5cd2f624bc9c0">
            <a:hlinkClick r:id="" action="ppaction://media"/>
            <a:extLst>
              <a:ext uri="{FF2B5EF4-FFF2-40B4-BE49-F238E27FC236}">
                <a16:creationId xmlns:a16="http://schemas.microsoft.com/office/drawing/2014/main" id="{D58F9198-396A-4FAE-9119-C3CFD6087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353666" y="3551237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1" y="294287"/>
            <a:ext cx="2291255" cy="322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84081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 smtClean="0">
                <a:latin typeface="UTM Avo" panose="02040603050506020204" pitchFamily="18" charset="0"/>
              </a:rPr>
              <a:t>Nghỉ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giải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lao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64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1026" y="1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3</a:t>
            </a:r>
            <a:r>
              <a:rPr lang="en-US" sz="3200" dirty="0" smtClean="0">
                <a:latin typeface="UTM Avo" panose="020406030505060202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</a:rPr>
              <a:t>Tập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2" y="903890"/>
            <a:ext cx="10836166" cy="567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7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4596" y="63061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3</a:t>
            </a:r>
            <a:r>
              <a:rPr lang="en-US" sz="3200" dirty="0" smtClean="0">
                <a:latin typeface="UTM Avo" panose="020406030505060202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</a:rPr>
              <a:t>Tập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12164" y="152352"/>
            <a:ext cx="2173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726" y="1258645"/>
            <a:ext cx="520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UTM Avo" panose="02040603050506020204" pitchFamily="18" charset="0"/>
              </a:rPr>
              <a:t>Sóc</a:t>
            </a:r>
            <a:r>
              <a:rPr lang="en-US" sz="3600" dirty="0" smtClean="0">
                <a:latin typeface="UTM Avo" panose="02040603050506020204" pitchFamily="18" charset="0"/>
              </a:rPr>
              <a:t>, </a:t>
            </a:r>
            <a:r>
              <a:rPr lang="en-US" sz="3600" dirty="0" err="1" smtClean="0">
                <a:latin typeface="UTM Avo" panose="02040603050506020204" pitchFamily="18" charset="0"/>
              </a:rPr>
              <a:t>nhím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và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thỏ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ngọc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Học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lớp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cô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sơn</a:t>
            </a:r>
            <a:r>
              <a:rPr lang="en-US" sz="3600" dirty="0" smtClean="0">
                <a:latin typeface="UTM Avo" panose="02040603050506020204" pitchFamily="18" charset="0"/>
              </a:rPr>
              <a:t> ca </a:t>
            </a:r>
          </a:p>
          <a:p>
            <a:r>
              <a:rPr lang="en-US" sz="3600" dirty="0" err="1" smtClean="0">
                <a:latin typeface="UTM Avo" panose="02040603050506020204" pitchFamily="18" charset="0"/>
              </a:rPr>
              <a:t>Bác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ngựa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đón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từ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nhà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</a:p>
          <a:p>
            <a:r>
              <a:rPr lang="en-US" sz="3600" dirty="0" err="1" smtClean="0">
                <a:latin typeface="UTM Avo" panose="02040603050506020204" pitchFamily="18" charset="0"/>
              </a:rPr>
              <a:t>Đưa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cả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ba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học</a:t>
            </a:r>
            <a:r>
              <a:rPr lang="en-US" sz="3600" dirty="0" smtClean="0">
                <a:latin typeface="UTM Avo" panose="02040603050506020204" pitchFamily="18" charset="0"/>
              </a:rPr>
              <a:t>.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74083" y="3949842"/>
            <a:ext cx="533400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UTM Avo" panose="02040603050506020204" pitchFamily="18" charset="0"/>
              </a:rPr>
              <a:t>Sóc</a:t>
            </a:r>
            <a:r>
              <a:rPr lang="en-US" sz="3600" dirty="0" smtClean="0">
                <a:latin typeface="UTM Avo" panose="02040603050506020204" pitchFamily="18" charset="0"/>
              </a:rPr>
              <a:t>, </a:t>
            </a:r>
            <a:r>
              <a:rPr lang="en-US" sz="3600" dirty="0" err="1" smtClean="0">
                <a:latin typeface="UTM Avo" panose="02040603050506020204" pitchFamily="18" charset="0"/>
              </a:rPr>
              <a:t>nhím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và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thỏ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ngọc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Học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lớp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cô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sơn</a:t>
            </a:r>
            <a:r>
              <a:rPr lang="en-US" sz="3600" dirty="0" smtClean="0">
                <a:latin typeface="UTM Avo" panose="02040603050506020204" pitchFamily="18" charset="0"/>
              </a:rPr>
              <a:t> ca </a:t>
            </a:r>
          </a:p>
          <a:p>
            <a:r>
              <a:rPr lang="en-US" sz="3600" dirty="0" err="1" smtClean="0">
                <a:latin typeface="UTM Avo" panose="02040603050506020204" pitchFamily="18" charset="0"/>
              </a:rPr>
              <a:t>Bác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ngựa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đón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từ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nhà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</a:p>
          <a:p>
            <a:r>
              <a:rPr lang="en-US" sz="3600" dirty="0" err="1" smtClean="0">
                <a:latin typeface="UTM Avo" panose="02040603050506020204" pitchFamily="18" charset="0"/>
              </a:rPr>
              <a:t>Đưa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cả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ba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học</a:t>
            </a:r>
            <a:r>
              <a:rPr lang="en-US" sz="4000" dirty="0" smtClean="0">
                <a:latin typeface="UTM Avo" panose="02040603050506020204" pitchFamily="18" charset="0"/>
              </a:rPr>
              <a:t>.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19888" y="1226372"/>
            <a:ext cx="62501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UTM Avo" panose="02040603050506020204" pitchFamily="18" charset="0"/>
              </a:rPr>
              <a:t>Vó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ngựa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va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lóc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cóc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Xe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cứ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lăn</a:t>
            </a:r>
            <a:r>
              <a:rPr lang="en-US" sz="3600" dirty="0" smtClean="0">
                <a:latin typeface="UTM Avo" panose="02040603050506020204" pitchFamily="18" charset="0"/>
              </a:rPr>
              <a:t> bon </a:t>
            </a:r>
            <a:r>
              <a:rPr lang="en-US" sz="3600" dirty="0" err="1" smtClean="0">
                <a:latin typeface="UTM Avo" panose="02040603050506020204" pitchFamily="18" charset="0"/>
              </a:rPr>
              <a:t>bon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Chim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chóc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liệng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vòng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tròn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Hát</a:t>
            </a:r>
            <a:r>
              <a:rPr lang="en-US" sz="3600" dirty="0" smtClean="0">
                <a:latin typeface="UTM Avo" panose="02040603050506020204" pitchFamily="18" charset="0"/>
              </a:rPr>
              <a:t> ca </a:t>
            </a:r>
            <a:r>
              <a:rPr lang="en-US" sz="3600" dirty="0" err="1" smtClean="0">
                <a:latin typeface="UTM Avo" panose="02040603050506020204" pitchFamily="18" charset="0"/>
              </a:rPr>
              <a:t>vang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rộn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rã</a:t>
            </a:r>
            <a:r>
              <a:rPr lang="en-US" sz="3600" dirty="0" smtClean="0">
                <a:latin typeface="UTM Avo" panose="02040603050506020204" pitchFamily="18" charset="0"/>
              </a:rPr>
              <a:t>.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4568" y="1811104"/>
            <a:ext cx="1731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s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ơn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ca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564874" y="1231986"/>
            <a:ext cx="1988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l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óc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cóc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414270" y="2318510"/>
            <a:ext cx="3655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l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iệng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vòng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43200" y="3932159"/>
            <a:ext cx="232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hỏ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ngọc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507916" y="1312436"/>
            <a:ext cx="118333" cy="55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4573791" y="1905902"/>
            <a:ext cx="118333" cy="55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208489" y="2465302"/>
            <a:ext cx="118333" cy="55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4455456" y="2927882"/>
            <a:ext cx="118333" cy="55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8048514" y="4046679"/>
            <a:ext cx="118333" cy="55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7101843" y="4541522"/>
            <a:ext cx="118333" cy="55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7779568" y="5079406"/>
            <a:ext cx="118333" cy="55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7048053" y="5638799"/>
            <a:ext cx="118333" cy="55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10361401" y="1314226"/>
            <a:ext cx="118333" cy="55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10070934" y="1819843"/>
            <a:ext cx="118333" cy="55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11921247" y="2379239"/>
            <a:ext cx="118333" cy="55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10253824" y="2927875"/>
            <a:ext cx="118333" cy="55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4541519" y="2917127"/>
            <a:ext cx="118333" cy="55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10339882" y="2917124"/>
            <a:ext cx="118333" cy="55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7134117" y="5649556"/>
            <a:ext cx="118333" cy="55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83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44" grpId="0"/>
      <p:bldP spid="45" grpId="0"/>
      <p:bldP spid="7" grpId="0"/>
      <p:bldP spid="46" grpId="0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F05641-4A96-4EDD-8E5B-25B18DEF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" y="4792701"/>
            <a:ext cx="2291255" cy="223870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3098" y="315310"/>
            <a:ext cx="6674039" cy="8996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latin typeface="UTM Avo" panose="02040603050506020204" pitchFamily="18" charset="0"/>
              </a:rPr>
              <a:t>? </a:t>
            </a:r>
            <a:r>
              <a:rPr lang="en-US" sz="3200" dirty="0" err="1" smtClean="0">
                <a:latin typeface="UTM Avo" panose="02040603050506020204" pitchFamily="18" charset="0"/>
              </a:rPr>
              <a:t>Nói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lại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các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câu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sau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cho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đủ</a:t>
            </a:r>
            <a:r>
              <a:rPr lang="en-US" sz="3200" dirty="0" smtClean="0">
                <a:latin typeface="UTM Avo" panose="02040603050506020204" pitchFamily="18" charset="0"/>
              </a:rPr>
              <a:t> ý: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944310" y="1441666"/>
            <a:ext cx="10026972" cy="13627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UTM Avo" panose="02040603050506020204" pitchFamily="18" charset="0"/>
              </a:rPr>
              <a:t>a) </a:t>
            </a:r>
            <a:r>
              <a:rPr lang="en-US" sz="3600" dirty="0" err="1" smtClean="0">
                <a:latin typeface="UTM Avo" panose="02040603050506020204" pitchFamily="18" charset="0"/>
              </a:rPr>
              <a:t>Sóc</a:t>
            </a:r>
            <a:r>
              <a:rPr lang="en-US" sz="3600" dirty="0" smtClean="0">
                <a:latin typeface="UTM Avo" panose="02040603050506020204" pitchFamily="18" charset="0"/>
              </a:rPr>
              <a:t>, </a:t>
            </a:r>
            <a:r>
              <a:rPr lang="en-US" sz="3600" dirty="0" err="1" smtClean="0">
                <a:latin typeface="UTM Avo" panose="02040603050506020204" pitchFamily="18" charset="0"/>
              </a:rPr>
              <a:t>nhím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và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thỏ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học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lớp</a:t>
            </a:r>
            <a:r>
              <a:rPr lang="en-US" sz="3600" dirty="0" smtClean="0">
                <a:latin typeface="UTM Avo" panose="02040603050506020204" pitchFamily="18" charset="0"/>
              </a:rPr>
              <a:t>...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860227" y="3541532"/>
            <a:ext cx="10195139" cy="136570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b</a:t>
            </a:r>
            <a:r>
              <a:rPr lang="en-US" sz="3600" dirty="0" smtClean="0">
                <a:latin typeface="UTM Avo" panose="02040603050506020204" pitchFamily="18" charset="0"/>
              </a:rPr>
              <a:t>)..................</a:t>
            </a:r>
            <a:r>
              <a:rPr lang="en-US" sz="3600" dirty="0" err="1" smtClean="0">
                <a:latin typeface="UTM Avo" panose="02040603050506020204" pitchFamily="18" charset="0"/>
              </a:rPr>
              <a:t>đưa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cả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ba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bạn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học</a:t>
            </a:r>
            <a:r>
              <a:rPr lang="en-US" sz="3600" dirty="0" smtClean="0">
                <a:latin typeface="UTM Avo" panose="02040603050506020204" pitchFamily="18" charset="0"/>
              </a:rPr>
              <a:t>.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648499" y="1773435"/>
            <a:ext cx="2659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c</a:t>
            </a:r>
            <a:r>
              <a:rPr lang="en-US" sz="3600" dirty="0" err="1" smtClean="0">
                <a:latin typeface="UTM Avo" panose="02040603050506020204" pitchFamily="18" charset="0"/>
              </a:rPr>
              <a:t>ô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sơn</a:t>
            </a:r>
            <a:r>
              <a:rPr lang="en-US" sz="3600" dirty="0" smtClean="0">
                <a:latin typeface="UTM Avo" panose="02040603050506020204" pitchFamily="18" charset="0"/>
              </a:rPr>
              <a:t> ca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30749" y="3850510"/>
            <a:ext cx="262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b</a:t>
            </a:r>
            <a:r>
              <a:rPr lang="en-US" sz="3600" dirty="0" err="1" smtClean="0">
                <a:latin typeface="UTM Avo" panose="02040603050506020204" pitchFamily="18" charset="0"/>
              </a:rPr>
              <a:t>ác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ngựa</a:t>
            </a:r>
            <a:r>
              <a:rPr lang="en-US" sz="3600" dirty="0" smtClean="0">
                <a:latin typeface="UTM Avo" panose="02040603050506020204" pitchFamily="18" charset="0"/>
              </a:rPr>
              <a:t>   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60227" y="5526909"/>
            <a:ext cx="10111056" cy="11997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UTM Avo" panose="02040603050506020204" pitchFamily="18" charset="0"/>
              </a:rPr>
              <a:t>c) Ba </a:t>
            </a:r>
            <a:r>
              <a:rPr lang="en-US" sz="3600" dirty="0" err="1" smtClean="0">
                <a:latin typeface="UTM Avo" panose="02040603050506020204" pitchFamily="18" charset="0"/>
              </a:rPr>
              <a:t>bạn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hứa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học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tập</a:t>
            </a:r>
            <a:r>
              <a:rPr lang="en-US" sz="3600" dirty="0" smtClean="0">
                <a:latin typeface="UTM Avo" panose="02040603050506020204" pitchFamily="18" charset="0"/>
              </a:rPr>
              <a:t>............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80650" y="5757890"/>
            <a:ext cx="262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c</a:t>
            </a:r>
            <a:r>
              <a:rPr lang="en-US" sz="3600" dirty="0" err="1" smtClean="0">
                <a:latin typeface="UTM Avo" panose="02040603050506020204" pitchFamily="18" charset="0"/>
              </a:rPr>
              <a:t>hăm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chỉ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91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3" grpId="0" animBg="1"/>
      <p:bldP spid="28" grpId="0"/>
      <p:bldP spid="29" grpId="0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2563" y="525516"/>
            <a:ext cx="4487907" cy="893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latin typeface="UTM Avo" panose="02040603050506020204" pitchFamily="18" charset="0"/>
              </a:rPr>
              <a:t>4. </a:t>
            </a:r>
            <a:r>
              <a:rPr lang="en-US" sz="4800" dirty="0" err="1" smtClean="0">
                <a:latin typeface="UTM Avo" panose="02040603050506020204" pitchFamily="18" charset="0"/>
              </a:rPr>
              <a:t>Tập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viết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7" y="2301765"/>
            <a:ext cx="11267089" cy="25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1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id="{55AFD542-B6EA-471C-B6A5-3565E23FE932}"/>
              </a:ext>
            </a:extLst>
          </p:cNvPr>
          <p:cNvSpPr/>
          <p:nvPr/>
        </p:nvSpPr>
        <p:spPr>
          <a:xfrm>
            <a:off x="1123615" y="1010673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1" y="1012586"/>
            <a:ext cx="4972385" cy="49723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1" y="999536"/>
            <a:ext cx="2880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c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ủ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riềng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2A75259-2CE7-4ACC-B46E-DDE826DB0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935361" y="1052771"/>
            <a:ext cx="3918180" cy="10560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B3745BA-1D42-4CD8-9A35-934887B42D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2361376"/>
            <a:ext cx="4259484" cy="8906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3A335A-4540-4649-B398-FC10228286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3834207"/>
            <a:ext cx="4259484" cy="8906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1D034BC-3C80-4037-8EE1-26A12C56E7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5211044"/>
            <a:ext cx="4259484" cy="8906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4800" b="1" dirty="0" smtClean="0">
                <a:latin typeface="UTM Avo" pitchFamily="18" charset="0"/>
              </a:rPr>
              <a:t>KHỞI ĐỘNG</a:t>
            </a:r>
            <a:endParaRPr lang="en-US" sz="4800" b="1" dirty="0">
              <a:latin typeface="UTM Avo" pitchFamily="18" charset="0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36145" y="2207202"/>
            <a:ext cx="2779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x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em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xiếc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2" y="3803397"/>
            <a:ext cx="3774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k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hiêng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vác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40156" y="5086766"/>
            <a:ext cx="3304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g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iếng</a:t>
            </a:r>
            <a:r>
              <a:rPr lang="en-US" altLang="zh-CN" sz="4400" dirty="0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chemeClr val="bg1"/>
                </a:solidFill>
                <a:latin typeface="UTM Avo" pitchFamily="18" charset="0"/>
                <a:ea typeface="字魂17号-萌趣果冻体" panose="02000000000000000000" pitchFamily="2" charset="-122"/>
              </a:rPr>
              <a:t>khơi</a:t>
            </a:r>
            <a:endParaRPr lang="zh-CN" altLang="en-US" sz="4400" dirty="0">
              <a:solidFill>
                <a:schemeClr val="bg1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5153" y="150602"/>
            <a:ext cx="5368066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UTM Avo" panose="02040603050506020204" pitchFamily="18" charset="0"/>
              </a:rPr>
              <a:t>Đọc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thành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tiếng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1" y="1271286"/>
            <a:ext cx="11109433" cy="537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5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442745" y="430924"/>
            <a:ext cx="11377447" cy="6096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0" y="1416803"/>
            <a:ext cx="11960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54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54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84: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ong</a:t>
            </a:r>
            <a:r>
              <a:rPr lang="en-US" altLang="zh-CN" sz="5400" b="1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-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oc</a:t>
            </a:r>
            <a:endParaRPr lang="zh-CN" altLang="en-US" sz="5400" b="1" dirty="0">
              <a:solidFill>
                <a:srgbClr val="FF0000"/>
              </a:solidFill>
              <a:latin typeface="UTM Avo" pitchFamily="18" charset="0"/>
              <a:ea typeface="小白" panose="02010601030101010101" pitchFamily="2" charset="-122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47419" y="2653929"/>
            <a:ext cx="3788785" cy="3610684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ong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3369" y="19849"/>
            <a:ext cx="76962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854317" y="2653929"/>
            <a:ext cx="3933657" cy="3610684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oc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 dirty="0" err="1" smtClea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sz="6600" b="1" kern="0" dirty="0" smtClea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6600" b="1" kern="0" dirty="0" err="1" smtClea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8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1052" y="882879"/>
            <a:ext cx="3510438" cy="2023240"/>
            <a:chOff x="3810000" y="1424287"/>
            <a:chExt cx="2209801" cy="1510383"/>
          </a:xfrm>
        </p:grpSpPr>
        <p:sp>
          <p:nvSpPr>
            <p:cNvPr id="11" name="Rectangle 10"/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ong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o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latin typeface=".VnAvant" pitchFamily="34" charset="0"/>
                </a:rPr>
                <a:t>ng</a:t>
              </a:r>
              <a:endParaRPr lang="en-US" sz="3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43384" y="4025461"/>
            <a:ext cx="5116892" cy="1282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o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– 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ngờ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o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ng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04386" y="798787"/>
            <a:ext cx="3773214" cy="2103124"/>
            <a:chOff x="3810000" y="1424287"/>
            <a:chExt cx="2209801" cy="1510383"/>
          </a:xfrm>
        </p:grpSpPr>
        <p:sp>
          <p:nvSpPr>
            <p:cNvPr id="16" name="Rectangle 15"/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oc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o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.VnAvant" pitchFamily="34" charset="0"/>
                </a:rPr>
                <a:t>c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943721" y="4004450"/>
            <a:ext cx="4743768" cy="1303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o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– </a:t>
            </a:r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c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ờ</a:t>
            </a:r>
            <a:r>
              <a:rPr lang="en-US" sz="5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oc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7739" y="3009430"/>
            <a:ext cx="2399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UTM Avo" panose="02040603050506020204" pitchFamily="18" charset="0"/>
              </a:rPr>
              <a:t>b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óng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56284" y="3228900"/>
            <a:ext cx="1438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UTM Avo" panose="02040603050506020204" pitchFamily="18" charset="0"/>
              </a:rPr>
              <a:t>s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óc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55" y="5948852"/>
            <a:ext cx="6274673" cy="762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b</a:t>
            </a:r>
            <a:r>
              <a:rPr lang="en-US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ờ</a:t>
            </a:r>
            <a:r>
              <a:rPr lang="en-US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o</a:t>
            </a:r>
            <a:r>
              <a:rPr lang="en-US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ng</a:t>
            </a:r>
            <a:r>
              <a:rPr lang="en-US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– </a:t>
            </a:r>
            <a:r>
              <a:rPr lang="en-US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bong</a:t>
            </a:r>
            <a:r>
              <a:rPr lang="en-US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– </a:t>
            </a:r>
            <a:r>
              <a:rPr lang="en-US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sắc</a:t>
            </a:r>
            <a:r>
              <a:rPr lang="en-US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– </a:t>
            </a:r>
            <a:r>
              <a:rPr lang="en-US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bóng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29008" y="4113265"/>
            <a:ext cx="2976667" cy="1554198"/>
            <a:chOff x="3810000" y="1405139"/>
            <a:chExt cx="2209801" cy="1529531"/>
          </a:xfrm>
        </p:grpSpPr>
        <p:sp>
          <p:nvSpPr>
            <p:cNvPr id="11" name="Rectangle 10"/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bóng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bong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03396" y="4314760"/>
            <a:ext cx="2991388" cy="1492583"/>
            <a:chOff x="3810000" y="1405139"/>
            <a:chExt cx="2220730" cy="1529531"/>
          </a:xfrm>
        </p:grpSpPr>
        <p:sp>
          <p:nvSpPr>
            <p:cNvPr id="15" name="Rectangle 14"/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chemeClr val="tx1"/>
                  </a:solidFill>
                  <a:latin typeface="UTM Avo" panose="02040603050506020204" pitchFamily="18" charset="0"/>
                </a:rPr>
                <a:t>sóc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sóc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25830" y="2242584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ʹ</a:t>
              </a:r>
              <a:endParaRPr lang="en-US" sz="3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789683" y="5969873"/>
            <a:ext cx="5328748" cy="741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</a:t>
            </a:r>
            <a:r>
              <a:rPr lang="en-US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ờ</a:t>
            </a:r>
            <a:r>
              <a:rPr lang="en-US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- </a:t>
            </a:r>
            <a:r>
              <a:rPr lang="en-US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ó</a:t>
            </a:r>
            <a:r>
              <a:rPr lang="en-US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</a:t>
            </a:r>
            <a:r>
              <a:rPr lang="en-US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– </a:t>
            </a:r>
            <a:r>
              <a:rPr lang="en-US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só</a:t>
            </a:r>
            <a:r>
              <a:rPr lang="en-US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</a:t>
            </a:r>
            <a:r>
              <a:rPr lang="en-US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– </a:t>
            </a:r>
            <a:r>
              <a:rPr lang="en-US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sắc</a:t>
            </a:r>
            <a:r>
              <a:rPr lang="en-US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só</a:t>
            </a:r>
            <a:r>
              <a:rPr lang="en-US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94" y="136633"/>
            <a:ext cx="3142757" cy="2833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62" y="136634"/>
            <a:ext cx="3426371" cy="28337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78820" y="3244334"/>
            <a:ext cx="234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ʹ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93939" y="5010068"/>
            <a:ext cx="3273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ʹ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3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7" y="1387366"/>
            <a:ext cx="9753600" cy="539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0730" y="136634"/>
            <a:ext cx="3888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54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gài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8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61">
            <a:extLst>
              <a:ext uri="{FF2B5EF4-FFF2-40B4-BE49-F238E27FC236}">
                <a16:creationId xmlns:a16="http://schemas.microsoft.com/office/drawing/2014/main" id="{BCFF5C50-AC38-470C-9C35-1E9C08737EE9}"/>
              </a:ext>
            </a:extLst>
          </p:cNvPr>
          <p:cNvGrpSpPr/>
          <p:nvPr/>
        </p:nvGrpSpPr>
        <p:grpSpPr>
          <a:xfrm>
            <a:off x="11399821" y="357354"/>
            <a:ext cx="467620" cy="470659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4CBE5A8A-BF07-42F2-9470-BA3AFF719DB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F8348A0C-E527-4220-933C-EA9D3C93C68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115614" y="136634"/>
            <a:ext cx="9858688" cy="5851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latin typeface="UTM Avo" panose="02040603050506020204" pitchFamily="18" charset="0"/>
              </a:rPr>
              <a:t>2. </a:t>
            </a:r>
            <a:r>
              <a:rPr lang="en-US" sz="3200" dirty="0" err="1" smtClean="0">
                <a:latin typeface="UTM Avo" panose="02040603050506020204" pitchFamily="18" charset="0"/>
              </a:rPr>
              <a:t>Tiếng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nào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có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vần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r>
              <a:rPr lang="en-US" sz="3200" dirty="0" err="1" smtClean="0">
                <a:latin typeface="UTM Avo" panose="02040603050506020204" pitchFamily="18" charset="0"/>
              </a:rPr>
              <a:t>?Tiếng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nào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có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</a:rPr>
              <a:t>vần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US" sz="3200" dirty="0" smtClean="0">
                <a:latin typeface="UTM Avo" panose="02040603050506020204" pitchFamily="18" charset="0"/>
              </a:rPr>
              <a:t>?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1" y="1051034"/>
            <a:ext cx="10457793" cy="551793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424856" y="3757451"/>
            <a:ext cx="3731172" cy="12717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424856" y="2469128"/>
            <a:ext cx="4288220" cy="98009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822029" y="3909849"/>
            <a:ext cx="3594538" cy="121920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290442" y="4096405"/>
            <a:ext cx="882869" cy="113511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64373" y="2086305"/>
            <a:ext cx="3731172" cy="12717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12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</TotalTime>
  <Words>229</Words>
  <Application>Microsoft Office PowerPoint</Application>
  <PresentationFormat>Widescreen</PresentationFormat>
  <Paragraphs>62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.VnAvant</vt:lpstr>
      <vt:lpstr>Arial</vt:lpstr>
      <vt:lpstr>等线</vt:lpstr>
      <vt:lpstr>Times New Roman</vt:lpstr>
      <vt:lpstr>Lato Regular</vt:lpstr>
      <vt:lpstr>字魂17号-萌趣果冻体</vt:lpstr>
      <vt:lpstr>小白</vt:lpstr>
      <vt:lpstr>HP001 4 hàng</vt:lpstr>
      <vt:lpstr>Calibri</vt:lpstr>
      <vt:lpstr>字魂7号-温暖童稚体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DELL OS</cp:lastModifiedBy>
  <cp:revision>210</cp:revision>
  <dcterms:created xsi:type="dcterms:W3CDTF">2019-03-29T12:25:33Z</dcterms:created>
  <dcterms:modified xsi:type="dcterms:W3CDTF">2020-08-14T08:49:49Z</dcterms:modified>
</cp:coreProperties>
</file>