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6"/>
  </p:notesMasterIdLst>
  <p:handoutMasterIdLst>
    <p:handoutMasterId r:id="rId27"/>
  </p:handoutMasterIdLst>
  <p:sldIdLst>
    <p:sldId id="283" r:id="rId2"/>
    <p:sldId id="258" r:id="rId3"/>
    <p:sldId id="357" r:id="rId4"/>
    <p:sldId id="359" r:id="rId5"/>
    <p:sldId id="360" r:id="rId6"/>
    <p:sldId id="361" r:id="rId7"/>
    <p:sldId id="347" r:id="rId8"/>
    <p:sldId id="333" r:id="rId9"/>
    <p:sldId id="335" r:id="rId10"/>
    <p:sldId id="364" r:id="rId11"/>
    <p:sldId id="366" r:id="rId12"/>
    <p:sldId id="365" r:id="rId13"/>
    <p:sldId id="337" r:id="rId14"/>
    <p:sldId id="338" r:id="rId15"/>
    <p:sldId id="370" r:id="rId16"/>
    <p:sldId id="297" r:id="rId17"/>
    <p:sldId id="298" r:id="rId18"/>
    <p:sldId id="299" r:id="rId19"/>
    <p:sldId id="300" r:id="rId20"/>
    <p:sldId id="349" r:id="rId21"/>
    <p:sldId id="313" r:id="rId22"/>
    <p:sldId id="367" r:id="rId23"/>
    <p:sldId id="368" r:id="rId24"/>
    <p:sldId id="369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959F"/>
    <a:srgbClr val="341213"/>
    <a:srgbClr val="4DC8F5"/>
    <a:srgbClr val="FFF9D1"/>
    <a:srgbClr val="FF5050"/>
    <a:srgbClr val="0099FF"/>
    <a:srgbClr val="F5750B"/>
    <a:srgbClr val="18ADB4"/>
    <a:srgbClr val="5CA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8" autoAdjust="0"/>
    <p:restoredTop sz="96691" autoAdjust="0"/>
  </p:normalViewPr>
  <p:slideViewPr>
    <p:cSldViewPr>
      <p:cViewPr varScale="1">
        <p:scale>
          <a:sx n="95" d="100"/>
          <a:sy n="95" d="100"/>
        </p:scale>
        <p:origin x="-79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>
                <a:latin typeface="UTM Avo" panose="02040603050506020204" pitchFamily="18" charset="0"/>
              </a:rPr>
              <a:t>2024/12/15</a:t>
            </a:fld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>
                <a:latin typeface="UTM Avo" panose="02040603050506020204" pitchFamily="18" charset="0"/>
              </a:rPr>
              <a:t>‹#›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8EFC2C-4F6E-4872-8EE0-24AACB29B952}" type="datetimeFigureOut">
              <a:rPr lang="zh-CN" altLang="en-US" smtClean="0"/>
              <a:pPr/>
              <a:t>2024/12/15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97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533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Chọn đáp án đúng sau đó bấm vào ô tô để v</a:t>
            </a:r>
            <a:r>
              <a:rPr lang="vi-VN"/>
              <a:t>ư</a:t>
            </a:r>
            <a:r>
              <a:rPr lang="en-US"/>
              <a:t>ợt ch</a:t>
            </a:r>
            <a:r>
              <a:rPr lang="vi-VN"/>
              <a:t>ư</a:t>
            </a:r>
            <a:r>
              <a:rPr lang="en-US"/>
              <a:t>ớng ngại vật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5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15/12/2024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4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15/12/2024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15/12/2024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15/12/2024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15/12/2024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34" r:id="rId5"/>
    <p:sldLayoutId id="2147483735" r:id="rId6"/>
    <p:sldLayoutId id="2147483738" r:id="rId7"/>
    <p:sldLayoutId id="2147483740" r:id="rId8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8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17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5.jp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1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18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0.jp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microsoft.com/office/2007/relationships/hdphoto" Target="../media/hdphoto4.wdp"/><Relationship Id="rId17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2.jpg"/><Relationship Id="rId1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6492675" y="10058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95536" y="1302720"/>
            <a:ext cx="8525090" cy="1732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3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15: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Nấu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bữa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cơm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tiên</a:t>
            </a:r>
            <a:endParaRPr lang="en-US" sz="38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C">
            <a:extLst>
              <a:ext uri="{FF2B5EF4-FFF2-40B4-BE49-F238E27FC236}">
                <a16:creationId xmlns:a16="http://schemas.microsoft.com/office/drawing/2014/main" xmlns="" id="{76B788F4-1E00-4B17-B281-37BA4428D5D2}"/>
              </a:ext>
            </a:extLst>
          </p:cNvPr>
          <p:cNvGrpSpPr/>
          <p:nvPr/>
        </p:nvGrpSpPr>
        <p:grpSpPr>
          <a:xfrm>
            <a:off x="213536" y="3909016"/>
            <a:ext cx="8930464" cy="1510535"/>
            <a:chOff x="449862" y="677113"/>
            <a:chExt cx="5351477" cy="1510535"/>
          </a:xfrm>
        </p:grpSpPr>
        <p:pic>
          <p:nvPicPr>
            <p:cNvPr id="26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955222E8-4703-442F-AB45-4E862A8C4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62" y="748669"/>
              <a:ext cx="799462" cy="87255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DB0EB34-61CF-4775-A899-A26370F8A7FE}"/>
                </a:ext>
              </a:extLst>
            </p:cNvPr>
            <p:cNvSpPr txBox="1"/>
            <p:nvPr/>
          </p:nvSpPr>
          <p:spPr>
            <a:xfrm>
              <a:off x="601659" y="677113"/>
              <a:ext cx="591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8" name="textbox1">
              <a:extLst>
                <a:ext uri="{FF2B5EF4-FFF2-40B4-BE49-F238E27FC236}">
                  <a16:creationId xmlns:a16="http://schemas.microsoft.com/office/drawing/2014/main" xmlns="" id="{DB6DAB9B-D1F0-4A42-8E89-39A04E282DD5}"/>
                </a:ext>
              </a:extLst>
            </p:cNvPr>
            <p:cNvSpPr/>
            <p:nvPr/>
          </p:nvSpPr>
          <p:spPr>
            <a:xfrm>
              <a:off x="1286373" y="864209"/>
              <a:ext cx="451496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thêm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một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má.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xmlns="" id="{DF28B66C-C472-46A4-B610-EBCD928DD348}"/>
              </a:ext>
            </a:extLst>
          </p:cNvPr>
          <p:cNvGrpSpPr/>
          <p:nvPr/>
        </p:nvGrpSpPr>
        <p:grpSpPr>
          <a:xfrm flipH="1">
            <a:off x="-180529" y="2839331"/>
            <a:ext cx="7970426" cy="995156"/>
            <a:chOff x="2358643" y="534283"/>
            <a:chExt cx="4044749" cy="995156"/>
          </a:xfrm>
        </p:grpSpPr>
        <p:pic>
          <p:nvPicPr>
            <p:cNvPr id="3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EA6B6F00-5DF9-44E6-B5C8-B9B685924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928" y="623719"/>
              <a:ext cx="617284" cy="90572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5A436B8-973C-40EA-9527-C65852A0598F}"/>
                </a:ext>
              </a:extLst>
            </p:cNvPr>
            <p:cNvSpPr txBox="1"/>
            <p:nvPr/>
          </p:nvSpPr>
          <p:spPr>
            <a:xfrm>
              <a:off x="5377476" y="534283"/>
              <a:ext cx="866785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2" name="textbox1">
              <a:extLst>
                <a:ext uri="{FF2B5EF4-FFF2-40B4-BE49-F238E27FC236}">
                  <a16:creationId xmlns:a16="http://schemas.microsoft.com/office/drawing/2014/main" xmlns="" id="{92959BE5-AC4E-4768-A1E0-B0BEA2830601}"/>
                </a:ext>
              </a:extLst>
            </p:cNvPr>
            <p:cNvSpPr/>
            <p:nvPr/>
          </p:nvSpPr>
          <p:spPr>
            <a:xfrm>
              <a:off x="2358643" y="623719"/>
              <a:ext cx="404474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            Chỉ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thiếu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trái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ớt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phần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bố.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xmlns="" id="{14B15C71-8450-444F-B2E2-7C6EB7248C59}"/>
              </a:ext>
            </a:extLst>
          </p:cNvPr>
          <p:cNvGrpSpPr/>
          <p:nvPr/>
        </p:nvGrpSpPr>
        <p:grpSpPr>
          <a:xfrm>
            <a:off x="259260" y="1827453"/>
            <a:ext cx="6378560" cy="1015663"/>
            <a:chOff x="868111" y="505270"/>
            <a:chExt cx="3999414" cy="1015663"/>
          </a:xfrm>
        </p:grpSpPr>
        <p:pic>
          <p:nvPicPr>
            <p:cNvPr id="3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5D841A05-028A-4604-8E50-EFBF1E5BA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111" y="604906"/>
              <a:ext cx="833532" cy="816390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9EE3A2B-A367-4330-867B-40683B1ECF9C}"/>
                </a:ext>
              </a:extLst>
            </p:cNvPr>
            <p:cNvSpPr txBox="1"/>
            <p:nvPr/>
          </p:nvSpPr>
          <p:spPr>
            <a:xfrm>
              <a:off x="1009923" y="505270"/>
              <a:ext cx="6660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dirty="0">
                  <a:solidFill>
                    <a:schemeClr val="bg1"/>
                  </a:solidFill>
                  <a:latin typeface="Times New Roman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6" name="textbox1">
              <a:extLst>
                <a:ext uri="{FF2B5EF4-FFF2-40B4-BE49-F238E27FC236}">
                  <a16:creationId xmlns:a16="http://schemas.microsoft.com/office/drawing/2014/main" xmlns="" id="{E903350C-5E53-4692-9FBB-8772781A00F8}"/>
                </a:ext>
              </a:extLst>
            </p:cNvPr>
            <p:cNvSpPr/>
            <p:nvPr/>
          </p:nvSpPr>
          <p:spPr>
            <a:xfrm>
              <a:off x="1655105" y="592023"/>
              <a:ext cx="32124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Chuẩn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bị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rất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đầy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đủ.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99EC313-70F5-4E95-A7ED-C70E1F508A9E}"/>
              </a:ext>
            </a:extLst>
          </p:cNvPr>
          <p:cNvSpPr/>
          <p:nvPr/>
        </p:nvSpPr>
        <p:spPr>
          <a:xfrm>
            <a:off x="107504" y="423974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Mâm cơm được bạn nhỏ chuẩn bị như thế nào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đúng:</a:t>
            </a: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95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grpSp>
        <p:nvGrpSpPr>
          <p:cNvPr id="19" name="C">
            <a:extLst>
              <a:ext uri="{FF2B5EF4-FFF2-40B4-BE49-F238E27FC236}">
                <a16:creationId xmlns:a16="http://schemas.microsoft.com/office/drawing/2014/main" xmlns="" id="{CDF31F54-C674-4CED-82C7-7BEB83941F34}"/>
              </a:ext>
            </a:extLst>
          </p:cNvPr>
          <p:cNvGrpSpPr/>
          <p:nvPr/>
        </p:nvGrpSpPr>
        <p:grpSpPr>
          <a:xfrm>
            <a:off x="14203" y="3865934"/>
            <a:ext cx="8605445" cy="943502"/>
            <a:chOff x="-3280163" y="360266"/>
            <a:chExt cx="8605445" cy="943502"/>
          </a:xfrm>
        </p:grpSpPr>
        <p:pic>
          <p:nvPicPr>
            <p:cNvPr id="2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8FB26387-8FBB-4CC4-90B7-8E842F87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0163" y="360266"/>
              <a:ext cx="1044315" cy="94350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4516714-3E5A-4EBC-8D5E-A2FFDC6F7EA1}"/>
                </a:ext>
              </a:extLst>
            </p:cNvPr>
            <p:cNvSpPr txBox="1"/>
            <p:nvPr/>
          </p:nvSpPr>
          <p:spPr>
            <a:xfrm>
              <a:off x="-3132577" y="398376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2" name="textbox1">
              <a:extLst>
                <a:ext uri="{FF2B5EF4-FFF2-40B4-BE49-F238E27FC236}">
                  <a16:creationId xmlns:a16="http://schemas.microsoft.com/office/drawing/2014/main" xmlns="" id="{AB10ECA4-0906-4B98-B557-1901744D4462}"/>
                </a:ext>
              </a:extLst>
            </p:cNvPr>
            <p:cNvSpPr/>
            <p:nvPr/>
          </p:nvSpPr>
          <p:spPr>
            <a:xfrm>
              <a:off x="-2211606" y="360990"/>
              <a:ext cx="753688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Lần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đầu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nấu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cơm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vất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vả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32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430974BF-8ABF-44DB-999B-1A2D59675D4C}"/>
              </a:ext>
            </a:extLst>
          </p:cNvPr>
          <p:cNvGrpSpPr/>
          <p:nvPr/>
        </p:nvGrpSpPr>
        <p:grpSpPr>
          <a:xfrm flipH="1">
            <a:off x="34406" y="2755787"/>
            <a:ext cx="8465178" cy="949852"/>
            <a:chOff x="1570260" y="445945"/>
            <a:chExt cx="9177175" cy="949852"/>
          </a:xfrm>
        </p:grpSpPr>
        <p:pic>
          <p:nvPicPr>
            <p:cNvPr id="2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8607B713-A032-4F75-BEC2-8CA9E4333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3120" y="445945"/>
              <a:ext cx="1044315" cy="94985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0AD75CD-419E-443B-B839-A5997EB5D982}"/>
                </a:ext>
              </a:extLst>
            </p:cNvPr>
            <p:cNvSpPr txBox="1"/>
            <p:nvPr/>
          </p:nvSpPr>
          <p:spPr>
            <a:xfrm>
              <a:off x="9760911" y="556505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9" name="textbox1">
              <a:extLst>
                <a:ext uri="{FF2B5EF4-FFF2-40B4-BE49-F238E27FC236}">
                  <a16:creationId xmlns:a16="http://schemas.microsoft.com/office/drawing/2014/main" xmlns="" id="{89CC3E9B-D274-45C9-9F36-3305D0B0B57E}"/>
                </a:ext>
              </a:extLst>
            </p:cNvPr>
            <p:cNvSpPr/>
            <p:nvPr/>
          </p:nvSpPr>
          <p:spPr>
            <a:xfrm>
              <a:off x="1570260" y="495784"/>
              <a:ext cx="80406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Ôi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, con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tôi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đảm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đang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32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40" name="A">
            <a:extLst>
              <a:ext uri="{FF2B5EF4-FFF2-40B4-BE49-F238E27FC236}">
                <a16:creationId xmlns:a16="http://schemas.microsoft.com/office/drawing/2014/main" xmlns="" id="{2116ABC2-B33D-4B5B-946A-A7D6194493C2}"/>
              </a:ext>
            </a:extLst>
          </p:cNvPr>
          <p:cNvGrpSpPr/>
          <p:nvPr/>
        </p:nvGrpSpPr>
        <p:grpSpPr>
          <a:xfrm>
            <a:off x="42083" y="1738542"/>
            <a:ext cx="7619405" cy="941557"/>
            <a:chOff x="-3576163" y="535209"/>
            <a:chExt cx="8049165" cy="941557"/>
          </a:xfrm>
        </p:grpSpPr>
        <p:pic>
          <p:nvPicPr>
            <p:cNvPr id="4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F3098EA1-E562-4BE7-AFC8-0544A3DD0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76163" y="535209"/>
              <a:ext cx="1044315" cy="94155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9323667-0675-495E-8369-17345411F9FC}"/>
                </a:ext>
              </a:extLst>
            </p:cNvPr>
            <p:cNvSpPr txBox="1"/>
            <p:nvPr/>
          </p:nvSpPr>
          <p:spPr>
            <a:xfrm>
              <a:off x="-3448053" y="616183"/>
              <a:ext cx="7880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44" name="textbox1">
              <a:extLst>
                <a:ext uri="{FF2B5EF4-FFF2-40B4-BE49-F238E27FC236}">
                  <a16:creationId xmlns:a16="http://schemas.microsoft.com/office/drawing/2014/main" xmlns="" id="{FD43F29C-F0BC-4F21-AB12-6B5B03066DB6}"/>
                </a:ext>
              </a:extLst>
            </p:cNvPr>
            <p:cNvSpPr/>
            <p:nvPr/>
          </p:nvSpPr>
          <p:spPr>
            <a:xfrm>
              <a:off x="-2525391" y="646961"/>
              <a:ext cx="69983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Con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vết</a:t>
              </a:r>
              <a:r>
                <a:rPr lang="en-US" altLang="zh-CN" sz="3200" b="1" dirty="0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kìa</a:t>
              </a:r>
              <a:r>
                <a:rPr lang="en-US" altLang="zh-CN" sz="32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32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359FF2D0-1AFA-45BB-83F2-74DDB4196DF5}"/>
              </a:ext>
            </a:extLst>
          </p:cNvPr>
          <p:cNvSpPr/>
          <p:nvPr/>
        </p:nvSpPr>
        <p:spPr>
          <a:xfrm>
            <a:off x="14203" y="339502"/>
            <a:ext cx="9055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nhọ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con?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214" y="411510"/>
            <a:ext cx="8939749" cy="70784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Qua bài thơ, em hiểu điều gì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47614"/>
            <a:ext cx="9036496" cy="19389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   Bạn </a:t>
            </a:r>
            <a:r>
              <a:rPr lang="en-US" sz="4000" b="1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 chăm làm việc nhà, thể hiện tình cảm yêu thương, quan tâm đến bố mẹ và gia đình.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2E06ED-57EF-48A7-91A3-2723B0F9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0" r="11991" b="9401"/>
          <a:stretch/>
        </p:blipFill>
        <p:spPr>
          <a:xfrm>
            <a:off x="5017959" y="3333250"/>
            <a:ext cx="318312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2787774"/>
            <a:ext cx="3447073" cy="830952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48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48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83518"/>
            <a:ext cx="8964488" cy="340088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câu dưới đây thuộc mẫu câu nào?</a:t>
            </a:r>
          </a:p>
          <a:p>
            <a:pPr>
              <a:spcBef>
                <a:spcPts val="600"/>
              </a:spcBef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	a) Bạn nhỏ rất chăm chỉ.</a:t>
            </a:r>
          </a:p>
          <a:p>
            <a:pPr>
              <a:spcBef>
                <a:spcPts val="600"/>
              </a:spcBef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	b) Bạn nhỏ lau từng chiếc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	c) Má bạn nhỏ hồng ánh lửa.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5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064" y="483518"/>
            <a:ext cx="8388424" cy="1800448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24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Các câu dưới đây thuộc mẫu câu nào?</a:t>
            </a:r>
          </a:p>
          <a:p>
            <a:pPr>
              <a:spcBef>
                <a:spcPts val="600"/>
              </a:spcBef>
            </a:pPr>
            <a:r>
              <a:rPr lang="vi-VN" sz="2400" b="1" dirty="0">
                <a:latin typeface="+mj-lt"/>
                <a:cs typeface="Times New Roman" pitchFamily="18" charset="0"/>
              </a:rPr>
              <a:t>	</a:t>
            </a:r>
            <a:r>
              <a:rPr lang="vi-VN" sz="2400" dirty="0">
                <a:latin typeface="+mj-lt"/>
                <a:cs typeface="Times New Roman" pitchFamily="18" charset="0"/>
              </a:rPr>
              <a:t>a) Bạn nhỏ rất chăm chỉ.</a:t>
            </a:r>
          </a:p>
          <a:p>
            <a:pPr>
              <a:spcBef>
                <a:spcPts val="600"/>
              </a:spcBef>
            </a:pPr>
            <a:r>
              <a:rPr lang="vi-VN" sz="2400" dirty="0">
                <a:latin typeface="+mj-lt"/>
                <a:cs typeface="Times New Roman" pitchFamily="18" charset="0"/>
              </a:rPr>
              <a:t>	b) Bạn nhỏ lau từng chiếc </a:t>
            </a:r>
            <a:r>
              <a:rPr lang="en-US" sz="2400" dirty="0" err="1">
                <a:latin typeface="+mj-lt"/>
                <a:cs typeface="Times New Roman" pitchFamily="18" charset="0"/>
              </a:rPr>
              <a:t>bát</a:t>
            </a:r>
            <a:r>
              <a:rPr lang="en-US" sz="2400" dirty="0">
                <a:latin typeface="+mj-lt"/>
                <a:cs typeface="Times New Roman" pitchFamily="18" charset="0"/>
              </a:rPr>
              <a:t>.</a:t>
            </a:r>
            <a:endParaRPr lang="vi-VN" sz="2400" dirty="0">
              <a:latin typeface="+mj-lt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2400" dirty="0">
                <a:latin typeface="+mj-lt"/>
                <a:cs typeface="Times New Roman" pitchFamily="18" charset="0"/>
              </a:rPr>
              <a:t>	c) Má bạn nhỏ hồng ánh lửa.</a:t>
            </a:r>
            <a:endParaRPr lang="en-US" sz="2800" dirty="0">
              <a:latin typeface="+mj-lt"/>
              <a:cs typeface="Times New Roman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5C2928-6D3B-4657-A7E6-4E81627BD39E}"/>
              </a:ext>
            </a:extLst>
          </p:cNvPr>
          <p:cNvGrpSpPr/>
          <p:nvPr/>
        </p:nvGrpSpPr>
        <p:grpSpPr>
          <a:xfrm>
            <a:off x="576064" y="483518"/>
            <a:ext cx="8064388" cy="4662879"/>
            <a:chOff x="3639881" y="771549"/>
            <a:chExt cx="7144540" cy="52556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1AC2BC2-DC26-4491-9B8C-4E38B9189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84" t="10957" r="5174" b="11991"/>
            <a:stretch/>
          </p:blipFill>
          <p:spPr>
            <a:xfrm>
              <a:off x="3639881" y="771549"/>
              <a:ext cx="7144540" cy="525569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D4302B8-EE30-4B0E-BD6E-58F1212A4C0C}"/>
                </a:ext>
              </a:extLst>
            </p:cNvPr>
            <p:cNvSpPr/>
            <p:nvPr/>
          </p:nvSpPr>
          <p:spPr>
            <a:xfrm>
              <a:off x="3639881" y="1519760"/>
              <a:ext cx="5494602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Em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hãy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chọn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đáp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án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đúng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để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chiếc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xe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có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thể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vượt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qua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chướng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ngại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vật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và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về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đích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nhanh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nhất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UTM Avo"/>
                </a:rPr>
                <a:t>nhé</a:t>
              </a:r>
              <a:r>
                <a:rPr lang="en-US" dirty="0">
                  <a:solidFill>
                    <a:prstClr val="black"/>
                  </a:solidFill>
                  <a:latin typeface="UTM Avo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8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9312" b="17415"/>
          <a:stretch/>
        </p:blipFill>
        <p:spPr>
          <a:xfrm>
            <a:off x="5574067" y="3287378"/>
            <a:ext cx="2408108" cy="1500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2640" y="3356076"/>
            <a:ext cx="3471428" cy="147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087" y="3957333"/>
            <a:ext cx="1014184" cy="1014184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5817943" y="2199902"/>
            <a:ext cx="3179451" cy="6061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Ai thế nào?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 flipH="1">
            <a:off x="2784618" y="2240173"/>
            <a:ext cx="3011517" cy="55822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Ai làm gì?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32111" y="2207619"/>
            <a:ext cx="2706990" cy="63796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Ai là gì?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722644" y="123478"/>
            <a:ext cx="7903615" cy="1683749"/>
            <a:chOff x="3546742" y="-121206"/>
            <a:chExt cx="6553100" cy="242392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546742" y="37962"/>
              <a:ext cx="6553100" cy="2264754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728181" y="-121206"/>
              <a:ext cx="6361970" cy="1982759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4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Bạn nhỏ rất chăm chỉ.</a:t>
              </a:r>
            </a:p>
            <a:p>
              <a:pPr>
                <a:spcBef>
                  <a:spcPts val="600"/>
                </a:spcBef>
              </a:pPr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     Câu </a:t>
              </a:r>
              <a:r>
                <a:rPr lang="en-US" sz="4000">
                  <a:latin typeface="Times New Roman" pitchFamily="18" charset="0"/>
                  <a:cs typeface="Times New Roman" pitchFamily="18" charset="0"/>
                </a:rPr>
                <a:t>trên thuộc mẫu câu nào? </a:t>
              </a:r>
              <a:endParaRPr lang="vi-VN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4998482" y="3710188"/>
            <a:ext cx="1199429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9566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5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849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9 -0.16875 C -0.22331 -0.21458 -0.2655 -0.23819 -0.3099 -0.23819 C -0.36029 -0.23819 -0.40065 -0.21458 -0.42878 -0.16875 L -0.56368 0.03565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956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5 L -0.91237 0.0162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30609" y="2892369"/>
            <a:ext cx="2467542" cy="246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637" y="2844567"/>
            <a:ext cx="3828726" cy="20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21258" y="3517812"/>
            <a:ext cx="2057107" cy="1509767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2708568" y="2054686"/>
            <a:ext cx="3024336" cy="6208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Ai làm gì?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5989146" y="2020819"/>
            <a:ext cx="3175774" cy="65470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Ai thế nào?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07504" y="2037753"/>
            <a:ext cx="2592288" cy="62084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Ai là gì?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282886" y="195486"/>
            <a:ext cx="8714508" cy="1465858"/>
            <a:chOff x="3436491" y="233293"/>
            <a:chExt cx="4806636" cy="139372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233293"/>
              <a:ext cx="4806636" cy="13937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94441" y="268437"/>
              <a:ext cx="4490736" cy="1309528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4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Bạn nhỏ lau từng chiếc bát.</a:t>
              </a:r>
            </a:p>
            <a:p>
              <a:pPr>
                <a:spcBef>
                  <a:spcPts val="600"/>
                </a:spcBef>
              </a:pPr>
              <a:r>
                <a:rPr lang="en-US" sz="4000" smtClean="0">
                  <a:latin typeface="Times New Roman" pitchFamily="18" charset="0"/>
                  <a:cs typeface="Times New Roman" pitchFamily="18" charset="0"/>
                </a:rPr>
                <a:t>         Câu </a:t>
              </a:r>
              <a:r>
                <a:rPr lang="en-US" sz="4000">
                  <a:latin typeface="Times New Roman" pitchFamily="18" charset="0"/>
                  <a:cs typeface="Times New Roman" pitchFamily="18" charset="0"/>
                </a:rPr>
                <a:t>trên thuộc mẫu câu nào? </a:t>
              </a:r>
              <a:endParaRPr lang="en-US" sz="4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5478365" y="3954146"/>
            <a:ext cx="1266397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5539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5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84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8 L -0.19514 -0.16883 C -0.22326 -0.21451 -0.26545 -0.23827 -0.3099 -0.23827 C -0.36024 -0.23827 -0.40069 -0.21451 -0.42882 -0.16883 L -0.56372 0.0358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1" y="-1370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956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72 0.0358 L -0.91233 0.0160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446229" y="2823440"/>
            <a:ext cx="2320060" cy="2320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2640" y="2823440"/>
            <a:ext cx="3471428" cy="201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98615" y="3867328"/>
            <a:ext cx="1629795" cy="1078853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257270" y="2188130"/>
            <a:ext cx="2688160" cy="56823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3202278" y="2143848"/>
            <a:ext cx="2688160" cy="584054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B. Ai làm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250242" y="2110739"/>
            <a:ext cx="2688160" cy="5714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defRPr/>
            </a:pP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>
                <a:solidFill>
                  <a:srgbClr val="FFFF00"/>
                </a:solidFill>
                <a:latin typeface="UTM Avo" panose="02040603050506020204" pitchFamily="18" charset="0"/>
                <a:cs typeface="Times New Roman" pitchFamily="18" charset="0"/>
              </a:rPr>
              <a:t> Ai thế nào?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403876" y="655987"/>
            <a:ext cx="8740124" cy="1265301"/>
            <a:chOff x="3956672" y="48411"/>
            <a:chExt cx="3840703" cy="114335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956672" y="48411"/>
              <a:ext cx="3804672" cy="114335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840703" cy="79958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2400" b="1">
                  <a:latin typeface="UTM Avo" panose="02040603050506020204" pitchFamily="18" charset="0"/>
                  <a:cs typeface="Times New Roman" pitchFamily="18" charset="0"/>
                </a:rPr>
                <a:t>Má bạn nhỏ hồng ánh lửa.</a:t>
              </a:r>
              <a:endParaRPr lang="en-US" sz="2400" b="1">
                <a:latin typeface="+mj-lt"/>
                <a:cs typeface="Times New Roman" pitchFamily="18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2400">
                  <a:latin typeface="UTM Avo" panose="02040603050506020204" pitchFamily="18" charset="0"/>
                  <a:cs typeface="Times New Roman" pitchFamily="18" charset="0"/>
                </a:rPr>
                <a:t>Câu trên thuộc mẫu câu nào? </a:t>
              </a:r>
              <a:r>
                <a:rPr lang="en-US" sz="240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Chọn ý đúng nhất:</a:t>
              </a:r>
              <a:endPara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3488" y="1230097"/>
            <a:ext cx="457200" cy="4572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5169916" y="3913404"/>
            <a:ext cx="1274292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1050" b="1" kern="0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928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56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956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961" y="1298075"/>
            <a:ext cx="7387423" cy="415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49226" y="1285786"/>
            <a:ext cx="2973758" cy="2999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" y="-380578"/>
            <a:ext cx="7387423" cy="4151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67898" y="2042723"/>
            <a:ext cx="2467542" cy="2467542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401668" y="483518"/>
            <a:ext cx="4220146" cy="1629115"/>
          </a:xfrm>
          <a:prstGeom prst="cloudCallout">
            <a:avLst>
              <a:gd name="adj1" fmla="val -40816"/>
              <a:gd name="adj2" fmla="val 7346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>
                <a:srgbClr val="000000"/>
              </a:buClr>
            </a:pP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ơn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rất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nhiều</a:t>
            </a:r>
            <a:r>
              <a:rPr lang="en-US" sz="2700" b="1" kern="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3488" y="4452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5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2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78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78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>
            <a:extLst>
              <a:ext uri="{FF2B5EF4-FFF2-40B4-BE49-F238E27FC236}">
                <a16:creationId xmlns:a16="http://schemas.microsoft.com/office/drawing/2014/main" xmlns="" id="{9160F304-D3FE-44CE-A91E-4B34DBB1045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83568" y="267494"/>
            <a:ext cx="5254625" cy="44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2743200" lvl="8" indent="0" algn="ctr" defTabSz="457143">
              <a:buNone/>
              <a:defRPr/>
            </a:pPr>
            <a:r>
              <a:rPr lang="en-US" altLang="zh-CN" sz="27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  <a:endParaRPr lang="en-US" altLang="zh-CN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8CE4AE-86B6-4F6D-B109-C3A70019C5C1}"/>
              </a:ext>
            </a:extLst>
          </p:cNvPr>
          <p:cNvSpPr txBox="1"/>
          <p:nvPr/>
        </p:nvSpPr>
        <p:spPr>
          <a:xfrm>
            <a:off x="971600" y="710690"/>
            <a:ext cx="842966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(cha,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, con)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trống</a:t>
            </a:r>
            <a:r>
              <a:rPr lang="en-US" sz="2400" dirty="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  <a:endParaRPr lang="vi-VN" sz="24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7022B4-ED16-4F23-80F7-C21301E61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1835696" y="1143373"/>
            <a:ext cx="5838115" cy="36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C">
            <a:extLst>
              <a:ext uri="{FF2B5EF4-FFF2-40B4-BE49-F238E27FC236}">
                <a16:creationId xmlns:a16="http://schemas.microsoft.com/office/drawing/2014/main" xmlns="" id="{44A47BF2-CA4B-4E70-A5FE-C38B67FD474B}"/>
              </a:ext>
            </a:extLst>
          </p:cNvPr>
          <p:cNvGrpSpPr/>
          <p:nvPr/>
        </p:nvGrpSpPr>
        <p:grpSpPr>
          <a:xfrm>
            <a:off x="298898" y="3359252"/>
            <a:ext cx="7153422" cy="915894"/>
            <a:chOff x="-164801" y="530731"/>
            <a:chExt cx="7153422" cy="915894"/>
          </a:xfrm>
        </p:grpSpPr>
        <p:pic>
          <p:nvPicPr>
            <p:cNvPr id="31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45ED485B-B7B8-439B-A031-0B93706A6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801" y="530731"/>
              <a:ext cx="935125" cy="915894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B3E13BD-A0D2-4188-BCAC-58007F80E6BC}"/>
                </a:ext>
              </a:extLst>
            </p:cNvPr>
            <p:cNvSpPr txBox="1"/>
            <p:nvPr/>
          </p:nvSpPr>
          <p:spPr>
            <a:xfrm>
              <a:off x="-130630" y="551171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33" name="textbox1">
              <a:extLst>
                <a:ext uri="{FF2B5EF4-FFF2-40B4-BE49-F238E27FC236}">
                  <a16:creationId xmlns:a16="http://schemas.microsoft.com/office/drawing/2014/main" xmlns="" id="{26769DE2-D410-4EC8-B6E4-9AC10F590844}"/>
                </a:ext>
              </a:extLst>
            </p:cNvPr>
            <p:cNvSpPr/>
            <p:nvPr/>
          </p:nvSpPr>
          <p:spPr>
            <a:xfrm>
              <a:off x="833179" y="585796"/>
              <a:ext cx="615544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lửa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4" name="A">
            <a:extLst>
              <a:ext uri="{FF2B5EF4-FFF2-40B4-BE49-F238E27FC236}">
                <a16:creationId xmlns:a16="http://schemas.microsoft.com/office/drawing/2014/main" xmlns="" id="{3EFA96BD-412A-40DF-940F-C938BBEC2973}"/>
              </a:ext>
            </a:extLst>
          </p:cNvPr>
          <p:cNvGrpSpPr/>
          <p:nvPr/>
        </p:nvGrpSpPr>
        <p:grpSpPr>
          <a:xfrm>
            <a:off x="333069" y="1430822"/>
            <a:ext cx="6630781" cy="830997"/>
            <a:chOff x="-341591" y="462685"/>
            <a:chExt cx="3780719" cy="830997"/>
          </a:xfrm>
        </p:grpSpPr>
        <p:pic>
          <p:nvPicPr>
            <p:cNvPr id="35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1E0EE2EE-D18C-4971-B78C-DBBA0A978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1591" y="669985"/>
              <a:ext cx="568299" cy="62369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EF3C00E-CD3E-4EE2-999E-B84C895CB82E}"/>
                </a:ext>
              </a:extLst>
            </p:cNvPr>
            <p:cNvSpPr txBox="1"/>
            <p:nvPr/>
          </p:nvSpPr>
          <p:spPr>
            <a:xfrm>
              <a:off x="-247390" y="462685"/>
              <a:ext cx="466162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7" name="textbox1">
              <a:extLst>
                <a:ext uri="{FF2B5EF4-FFF2-40B4-BE49-F238E27FC236}">
                  <a16:creationId xmlns:a16="http://schemas.microsoft.com/office/drawing/2014/main" xmlns="" id="{BD39EB16-9D7F-46EF-9534-1B3AAF519F54}"/>
                </a:ext>
              </a:extLst>
            </p:cNvPr>
            <p:cNvSpPr/>
            <p:nvPr/>
          </p:nvSpPr>
          <p:spPr>
            <a:xfrm>
              <a:off x="226708" y="585796"/>
              <a:ext cx="32124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nữa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8" name="B">
            <a:extLst>
              <a:ext uri="{FF2B5EF4-FFF2-40B4-BE49-F238E27FC236}">
                <a16:creationId xmlns:a16="http://schemas.microsoft.com/office/drawing/2014/main" xmlns="" id="{E7D4A85E-BF32-4AAA-8F24-26148FB45311}"/>
              </a:ext>
            </a:extLst>
          </p:cNvPr>
          <p:cNvGrpSpPr/>
          <p:nvPr/>
        </p:nvGrpSpPr>
        <p:grpSpPr>
          <a:xfrm>
            <a:off x="434428" y="2367498"/>
            <a:ext cx="6081788" cy="830997"/>
            <a:chOff x="354263" y="483519"/>
            <a:chExt cx="5231741" cy="830997"/>
          </a:xfrm>
        </p:grpSpPr>
        <p:pic>
          <p:nvPicPr>
            <p:cNvPr id="39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xmlns="" id="{8D9E3AA2-EC4D-4F45-A36B-8690763DF7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63" y="584457"/>
              <a:ext cx="745388" cy="730059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D649585B-F74B-4E89-89CF-EE609747BD11}"/>
                </a:ext>
              </a:extLst>
            </p:cNvPr>
            <p:cNvSpPr txBox="1"/>
            <p:nvPr/>
          </p:nvSpPr>
          <p:spPr>
            <a:xfrm>
              <a:off x="381426" y="483519"/>
              <a:ext cx="731071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41" name="textbox1">
              <a:extLst>
                <a:ext uri="{FF2B5EF4-FFF2-40B4-BE49-F238E27FC236}">
                  <a16:creationId xmlns:a16="http://schemas.microsoft.com/office/drawing/2014/main" xmlns="" id="{E0386452-7B53-446F-AC63-34A63975795C}"/>
                </a:ext>
              </a:extLst>
            </p:cNvPr>
            <p:cNvSpPr/>
            <p:nvPr/>
          </p:nvSpPr>
          <p:spPr>
            <a:xfrm>
              <a:off x="1112496" y="545074"/>
              <a:ext cx="44735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rồi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dirty="0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và</a:t>
              </a:r>
              <a:r>
                <a:rPr lang="en-US" altLang="zh-CN" sz="4000" b="1" dirty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err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tiếng</a:t>
              </a:r>
              <a:r>
                <a:rPr lang="en-US" altLang="zh-CN" sz="4000" b="1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4000" b="1" smtClean="0">
                  <a:solidFill>
                    <a:srgbClr val="FF0000"/>
                  </a:solidFill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4000" b="1" smtClean="0">
                  <a:latin typeface="Times New Roman" pitchFamily="18" charset="0"/>
                  <a:ea typeface="方正卡通简体" pitchFamily="65" charset="-122"/>
                  <a:cs typeface="Times New Roman" pitchFamily="18" charset="0"/>
                </a:rPr>
                <a:t>.</a:t>
              </a:r>
              <a:endParaRPr lang="zh-CN" altLang="en-US" sz="4000" b="1" dirty="0">
                <a:latin typeface="Times New Roman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690F06F-1A39-42D7-97C5-345B7F5679E2}"/>
              </a:ext>
            </a:extLst>
          </p:cNvPr>
          <p:cNvSpPr/>
          <p:nvPr/>
        </p:nvSpPr>
        <p:spPr>
          <a:xfrm>
            <a:off x="179512" y="267494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Những tiếng nào trong khổ thơ cuối bắt vần với nhau? </a:t>
            </a:r>
            <a:r>
              <a:rPr 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ý đúng:</a:t>
            </a:r>
          </a:p>
        </p:txBody>
      </p:sp>
      <p:pic>
        <p:nvPicPr>
          <p:cNvPr id="4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34ADBB5-F9F0-4B95-8E74-F45F54EF2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76 0.00093 L -1.0007 0.00093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3457E-7 L 0.88316 1.23457E-7 " pathEditMode="relative" rAng="0" ptsTypes="AA">
                                      <p:cBhvr>
                                        <p:cTn id="32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95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19672" y="1851818"/>
            <a:ext cx="6858000" cy="14398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8119"/>
                </a:solidFill>
              </a:rPr>
              <a:t/>
            </a:r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Hoc10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185" y="459754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có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Này thức chan, thức gắp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Cơm chín đầy một nồi.</a:t>
            </a: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038" y="2623921"/>
            <a:ext cx="2853703" cy="24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BA1455-BF20-4997-807C-F3D0C35DB187}"/>
              </a:ext>
            </a:extLst>
          </p:cNvPr>
          <p:cNvSpPr/>
          <p:nvPr/>
        </p:nvSpPr>
        <p:spPr>
          <a:xfrm>
            <a:off x="5031777" y="802907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Bát đã lau từng chén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Đũa lại so từng đôi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Thêm trái ớt đỏ tươi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Để góc mâm phần bố.</a:t>
            </a: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E93CCD8-BDC5-4332-842F-02ECB878F551}"/>
              </a:ext>
            </a:extLst>
          </p:cNvPr>
          <p:cNvSpPr/>
          <p:nvPr/>
        </p:nvSpPr>
        <p:spPr>
          <a:xfrm>
            <a:off x="5046467" y="2211710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đủ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Lại thừa vết nhọ nồi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Trên má hồng ánh </a:t>
            </a:r>
            <a:r>
              <a:rPr lang="vi-VN" sz="2400">
                <a:solidFill>
                  <a:prstClr val="black"/>
                </a:solidFill>
                <a:latin typeface="+mj-lt"/>
                <a:cs typeface="Times New Roman" pitchFamily="18" charset="0"/>
              </a:rPr>
              <a:t>lửa.</a:t>
            </a:r>
            <a:endParaRPr lang="en-US" sz="24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1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56" y="435641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44" y="1128282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683996" y="2737046"/>
            <a:ext cx="3108644" cy="240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129394C-39C9-41C8-BDD8-FE69E523D9FC}"/>
              </a:ext>
            </a:extLst>
          </p:cNvPr>
          <p:cNvCxnSpPr>
            <a:cxnSpLocks/>
          </p:cNvCxnSpPr>
          <p:nvPr/>
        </p:nvCxnSpPr>
        <p:spPr>
          <a:xfrm>
            <a:off x="4678653" y="330594"/>
            <a:ext cx="0" cy="481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3">
            <a:extLst>
              <a:ext uri="{FF2B5EF4-FFF2-40B4-BE49-F238E27FC236}">
                <a16:creationId xmlns:a16="http://schemas.microsoft.com/office/drawing/2014/main" xmlns="" id="{AB067D72-AA5E-44AD-B77C-DB6EDC0643CF}"/>
              </a:ext>
            </a:extLst>
          </p:cNvPr>
          <p:cNvSpPr/>
          <p:nvPr/>
        </p:nvSpPr>
        <p:spPr>
          <a:xfrm>
            <a:off x="5342332" y="489940"/>
            <a:ext cx="3074760" cy="4688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C5A9A01-A273-443B-BC0E-3B83DB457FE4}"/>
              </a:ext>
            </a:extLst>
          </p:cNvPr>
          <p:cNvSpPr/>
          <p:nvPr/>
        </p:nvSpPr>
        <p:spPr>
          <a:xfrm>
            <a:off x="5076056" y="1157903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chan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73AFB51-9971-43F1-AFCF-CFAE33DF6FB5}"/>
              </a:ext>
            </a:extLst>
          </p:cNvPr>
          <p:cNvSpPr/>
          <p:nvPr/>
        </p:nvSpPr>
        <p:spPr>
          <a:xfrm>
            <a:off x="5083732" y="1587820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gắp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14CB06-5606-43F6-A7F3-7C81B6FB4CB9}"/>
              </a:ext>
            </a:extLst>
          </p:cNvPr>
          <p:cNvSpPr/>
          <p:nvPr/>
        </p:nvSpPr>
        <p:spPr>
          <a:xfrm>
            <a:off x="414168" y="772234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Bát đã lau từng chén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Đũa lại so từng đôi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Thêm trái ớt đỏ tươi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Để góc mâm phần bố.</a:t>
            </a: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4A2C142-756C-492A-B48A-9A1D6A04C53A}"/>
              </a:ext>
            </a:extLst>
          </p:cNvPr>
          <p:cNvSpPr/>
          <p:nvPr/>
        </p:nvSpPr>
        <p:spPr>
          <a:xfrm>
            <a:off x="5076056" y="2041227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góc mâm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F95BB7D-9FE5-43F5-8341-110F8FA08BC1}"/>
              </a:ext>
            </a:extLst>
          </p:cNvPr>
          <p:cNvSpPr/>
          <p:nvPr/>
        </p:nvSpPr>
        <p:spPr>
          <a:xfrm>
            <a:off x="447823" y="2029026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đủ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Lại thừa vết nhọ nồi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Trên má hồng ánh </a:t>
            </a:r>
            <a:r>
              <a:rPr lang="vi-VN" sz="2400">
                <a:solidFill>
                  <a:prstClr val="black"/>
                </a:solidFill>
                <a:latin typeface="+mj-lt"/>
                <a:cs typeface="Times New Roman" pitchFamily="18" charset="0"/>
              </a:rPr>
              <a:t>lửa.</a:t>
            </a:r>
            <a:endParaRPr lang="en-US" sz="24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EEF027B-9BDA-48CC-9477-20328FB82DCF}"/>
              </a:ext>
            </a:extLst>
          </p:cNvPr>
          <p:cNvSpPr/>
          <p:nvPr/>
        </p:nvSpPr>
        <p:spPr>
          <a:xfrm>
            <a:off x="5068380" y="2447654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nhọ nồi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04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1" grpId="0"/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0FF356-E5DD-4902-BC42-94C63727889F}"/>
              </a:ext>
            </a:extLst>
          </p:cNvPr>
          <p:cNvSpPr/>
          <p:nvPr/>
        </p:nvSpPr>
        <p:spPr>
          <a:xfrm>
            <a:off x="5150030" y="339502"/>
            <a:ext cx="3993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có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Này thức chan, thức gắp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Cơm chín đầy một nồi.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Bát đã lau từng chén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Đũa lại so từng đôi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Thêm trái ớt đỏ tươi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Để góc mâm phần bố.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đủ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Lại thừa vết nhọ nồi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cs typeface="Times New Roman" pitchFamily="18" charset="0"/>
              </a:rPr>
              <a:t>Trần Quốc Toàn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8BFEA-01D2-4AD6-B7DB-9A3E95FD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542683" y="1076546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98DD84-EB52-48BC-982E-97B9D459EFD2}"/>
              </a:ext>
            </a:extLst>
          </p:cNvPr>
          <p:cNvSpPr txBox="1"/>
          <p:nvPr/>
        </p:nvSpPr>
        <p:spPr>
          <a:xfrm>
            <a:off x="-82619" y="446414"/>
            <a:ext cx="47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Nấu bữa cơm đầu tiên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552C5DF-23BE-4CC3-840B-1C0C0E235ABE}"/>
              </a:ext>
            </a:extLst>
          </p:cNvPr>
          <p:cNvCxnSpPr>
            <a:cxnSpLocks/>
          </p:cNvCxnSpPr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254FC8F-A5F8-4CDB-AD5C-B443C85D4B66}"/>
              </a:ext>
            </a:extLst>
          </p:cNvPr>
          <p:cNvCxnSpPr>
            <a:cxnSpLocks/>
          </p:cNvCxnSpPr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AE33EE3-9B1A-4A97-9A68-4A1629316DDB}"/>
              </a:ext>
            </a:extLst>
          </p:cNvPr>
          <p:cNvCxnSpPr>
            <a:cxnSpLocks/>
          </p:cNvCxnSpPr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xmlns="" id="{06C117BC-732A-4836-A73E-CA26EB2139EA}"/>
              </a:ext>
            </a:extLst>
          </p:cNvPr>
          <p:cNvSpPr/>
          <p:nvPr/>
        </p:nvSpPr>
        <p:spPr>
          <a:xfrm>
            <a:off x="251520" y="4188929"/>
            <a:ext cx="4313519" cy="831093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THƠ CHIA LÀM MẤY ĐOẠN ?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89B97A13-65CA-4438-8805-31839AAF6C23}"/>
              </a:ext>
            </a:extLst>
          </p:cNvPr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C32601A-65A9-435B-8180-FF28F7A450EC}"/>
              </a:ext>
            </a:extLst>
          </p:cNvPr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9E763E8-2ED9-43E6-8057-FD8C2E852040}"/>
              </a:ext>
            </a:extLst>
          </p:cNvPr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212F5FE-FC61-4664-A6B2-D15757A0EAE7}"/>
              </a:ext>
            </a:extLst>
          </p:cNvPr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xmlns="" id="{C8800ACA-C713-4F7D-A467-4B567C603304}"/>
              </a:ext>
            </a:extLst>
          </p:cNvPr>
          <p:cNvSpPr/>
          <p:nvPr/>
        </p:nvSpPr>
        <p:spPr>
          <a:xfrm>
            <a:off x="315053" y="4271216"/>
            <a:ext cx="2909031" cy="604863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2826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30234CF-D9C2-4D19-BEC2-3E5C7ADBC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1"/>
          <a:stretch/>
        </p:blipFill>
        <p:spPr>
          <a:xfrm>
            <a:off x="0" y="342094"/>
            <a:ext cx="9144000" cy="48014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473BA2-C0C2-4FFB-82E5-E64AAA71F18B}"/>
              </a:ext>
            </a:extLst>
          </p:cNvPr>
          <p:cNvSpPr/>
          <p:nvPr/>
        </p:nvSpPr>
        <p:spPr>
          <a:xfrm>
            <a:off x="855872" y="742950"/>
            <a:ext cx="754713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/>
            <a:r>
              <a:rPr lang="vi-VN" sz="6600" b="1" spc="38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 khỉ thông minh</a:t>
            </a:r>
            <a:endParaRPr lang="en-US" sz="6600" b="1" spc="38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7" name="Picture 2" descr="Pin on Mainan">
            <a:extLst>
              <a:ext uri="{FF2B5EF4-FFF2-40B4-BE49-F238E27FC236}">
                <a16:creationId xmlns:a16="http://schemas.microsoft.com/office/drawing/2014/main" xmlns="" id="{45D658DC-6C22-472B-8E48-BB7283A930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571750"/>
            <a:ext cx="2286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schoolers GIFs - Get the best GIF on GIPHY">
            <a:extLst>
              <a:ext uri="{FF2B5EF4-FFF2-40B4-BE49-F238E27FC236}">
                <a16:creationId xmlns:a16="http://schemas.microsoft.com/office/drawing/2014/main" xmlns="" id="{8E48B77C-9BE7-4D26-B0AD-9440C143D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1543051"/>
            <a:ext cx="2568773" cy="25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3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45A2AA-A3C3-442B-967A-DF297234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348"/>
            <a:ext cx="9144000" cy="4819152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A2EB0D5-FABB-4B6E-9A9A-1721EF6F8C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1830" y="2009135"/>
            <a:ext cx="342945" cy="34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7893D2-E349-4AAF-8A1B-4171741F5F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899592" y="1608767"/>
            <a:ext cx="1694230" cy="1443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559E7B-7516-445E-BD05-ECFEB38347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906386" y="1714831"/>
            <a:ext cx="1299886" cy="1443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EFA58F-84FC-4479-80F0-6077409F9E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1041508" y="868761"/>
            <a:ext cx="1169906" cy="994458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2C2E494-DB51-4A2B-9806-D60D8CFB6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91" y="312019"/>
            <a:ext cx="3960440" cy="19405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xmlns="" id="{79515941-7688-460F-BB67-0B3BD9249DEE}"/>
              </a:ext>
            </a:extLst>
          </p:cNvPr>
          <p:cNvSpPr/>
          <p:nvPr/>
        </p:nvSpPr>
        <p:spPr>
          <a:xfrm>
            <a:off x="-64970" y="2880348"/>
            <a:ext cx="9142318" cy="218524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280988" marR="0" lvl="0" indent="-280988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Công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núi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trời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Nghĩa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ngoài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 Đông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3A7388-12F8-4BAE-84B8-ACE10F6A1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29" y="821754"/>
            <a:ext cx="698604" cy="460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83C007-03FC-439B-AC90-2DC4734DDC2E}"/>
              </a:ext>
            </a:extLst>
          </p:cNvPr>
          <p:cNvSpPr/>
          <p:nvPr/>
        </p:nvSpPr>
        <p:spPr>
          <a:xfrm>
            <a:off x="3652400" y="3156567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D8BD864-0D8F-4019-835C-EF98972464D6}"/>
              </a:ext>
            </a:extLst>
          </p:cNvPr>
          <p:cNvSpPr/>
          <p:nvPr/>
        </p:nvSpPr>
        <p:spPr>
          <a:xfrm>
            <a:off x="3168825" y="2953148"/>
            <a:ext cx="1337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4 -0.08305 L -0.76527 0.2395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16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1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2" grpId="0" animBg="1"/>
      <p:bldP spid="22" grpId="1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652"/>
            <a:ext cx="9144000" cy="48337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A1F21A-212B-44FF-B207-7D59651DAC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141787" y="2345103"/>
            <a:ext cx="1299886" cy="1443904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55C4B5CE-51CF-4455-8822-5A4AED17D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63EF5B-B3BC-42E8-BE7D-5AFA6D8EFB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141787" y="2079258"/>
            <a:ext cx="1474470" cy="1709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0A17149-A6FB-42BE-A8A5-7D8EFD72B4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856720" y="1337568"/>
            <a:ext cx="1169906" cy="994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B71250-1DEC-45E8-935B-37E3F38C16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17" t="48580" r="22101" b="17898"/>
          <a:stretch/>
        </p:blipFill>
        <p:spPr>
          <a:xfrm>
            <a:off x="3635896" y="350652"/>
            <a:ext cx="2946052" cy="2274021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B13F754B-6380-4783-8CCC-815CFE5A3B82}"/>
              </a:ext>
            </a:extLst>
          </p:cNvPr>
          <p:cNvSpPr/>
          <p:nvPr/>
        </p:nvSpPr>
        <p:spPr>
          <a:xfrm>
            <a:off x="34632" y="3219822"/>
            <a:ext cx="9144000" cy="1964614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0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(2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  Có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chẳng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hay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phô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con,       </a:t>
            </a: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trầm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trồ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471DF4-BEB8-4E32-8992-2DD3229692B9}"/>
              </a:ext>
            </a:extLst>
          </p:cNvPr>
          <p:cNvSpPr/>
          <p:nvPr/>
        </p:nvSpPr>
        <p:spPr>
          <a:xfrm>
            <a:off x="2411760" y="4022109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074CA8-E9DB-47F1-97BE-AB949700F48B}"/>
              </a:ext>
            </a:extLst>
          </p:cNvPr>
          <p:cNvSpPr/>
          <p:nvPr/>
        </p:nvSpPr>
        <p:spPr>
          <a:xfrm>
            <a:off x="2139801" y="3246833"/>
            <a:ext cx="975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3D23998-BEB1-40A5-BE02-13B0DB2DF9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52" y="1177212"/>
            <a:ext cx="931351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4188E-6 L -0.88056 0.2668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28" y="13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4" grpId="0" animBg="1"/>
      <p:bldP spid="4" grpId="1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2F3A7A-AB9F-4CF2-83A9-99CDEADD7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020536-7DAA-4883-8218-85CA54B9C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/>
        </p:blipFill>
        <p:spPr>
          <a:xfrm>
            <a:off x="497103" y="1962531"/>
            <a:ext cx="1299886" cy="1443904"/>
          </a:xfrm>
          <a:prstGeom prst="rect">
            <a:avLst/>
          </a:prstGeom>
        </p:spPr>
      </p:pic>
      <p:pic>
        <p:nvPicPr>
          <p:cNvPr id="16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7A26D514-56A3-4985-9ECA-A06F0950D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045" y="1543050"/>
            <a:ext cx="457200" cy="45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9C7B9C-1544-493A-9A88-7ACD00D5E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/>
        </p:blipFill>
        <p:spPr>
          <a:xfrm>
            <a:off x="409811" y="1792839"/>
            <a:ext cx="1474470" cy="1709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BFFF75-A043-4261-9A1A-4232BDC8CB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/>
        </p:blipFill>
        <p:spPr>
          <a:xfrm>
            <a:off x="714375" y="1257300"/>
            <a:ext cx="1169906" cy="99445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EA76C236-73F4-4861-A051-DE5D3126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339801"/>
            <a:ext cx="2804152" cy="2061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xmlns="" id="{0C3B1C7D-1729-4029-A8D0-9C0708E9E709}"/>
              </a:ext>
            </a:extLst>
          </p:cNvPr>
          <p:cNvSpPr/>
          <p:nvPr/>
        </p:nvSpPr>
        <p:spPr>
          <a:xfrm>
            <a:off x="107503" y="3327438"/>
            <a:ext cx="8904873" cy="17097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(3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) Ơn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Nghĩa      bằng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cưu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1F3F85B-3D3C-4232-AC0C-236C5673EF45}"/>
              </a:ext>
            </a:extLst>
          </p:cNvPr>
          <p:cNvSpPr/>
          <p:nvPr/>
        </p:nvSpPr>
        <p:spPr>
          <a:xfrm>
            <a:off x="1797277" y="4002292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DE21717-EB07-468C-BD29-C449BD4AF1C3}"/>
              </a:ext>
            </a:extLst>
          </p:cNvPr>
          <p:cNvSpPr/>
          <p:nvPr/>
        </p:nvSpPr>
        <p:spPr>
          <a:xfrm>
            <a:off x="6081216" y="3435197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0D238D6-5211-4F27-BF1A-2C173BC361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49" y="413070"/>
            <a:ext cx="931351" cy="6209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23C85D-534B-465D-BCD1-405BDEA136AD}"/>
              </a:ext>
            </a:extLst>
          </p:cNvPr>
          <p:cNvSpPr/>
          <p:nvPr/>
        </p:nvSpPr>
        <p:spPr>
          <a:xfrm>
            <a:off x="5940152" y="2880692"/>
            <a:ext cx="975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BF346EA-DD61-4C3E-962B-5B3D727E9826}"/>
              </a:ext>
            </a:extLst>
          </p:cNvPr>
          <p:cNvSpPr/>
          <p:nvPr/>
        </p:nvSpPr>
        <p:spPr>
          <a:xfrm>
            <a:off x="1507912" y="3825717"/>
            <a:ext cx="975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4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6121E-6 L -0.84306 0.37369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53" y="186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1" grpId="1" animBg="1"/>
      <p:bldP spid="22" grpId="0" animBg="1"/>
      <p:bldP spid="22" grpId="1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4B4044-C96C-4F71-939A-17C7A9CF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" y="1128579"/>
            <a:ext cx="4498447" cy="343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4E5F59-507C-40DD-9BB1-E2190178D95C}"/>
              </a:ext>
            </a:extLst>
          </p:cNvPr>
          <p:cNvSpPr txBox="1"/>
          <p:nvPr/>
        </p:nvSpPr>
        <p:spPr>
          <a:xfrm>
            <a:off x="1187624" y="472217"/>
            <a:ext cx="545641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t="9090" r="16748" b="4843"/>
          <a:stretch/>
        </p:blipFill>
        <p:spPr bwMode="auto">
          <a:xfrm>
            <a:off x="4923942" y="1275606"/>
            <a:ext cx="411255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920" y="2283718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483518"/>
            <a:ext cx="8352928" cy="707842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nhỏ trong bài thơ làm việc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287408"/>
            <a:ext cx="8496944" cy="132339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640" y="2427734"/>
            <a:ext cx="2887175" cy="243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2554</TotalTime>
  <Words>616</Words>
  <Application>Microsoft Office PowerPoint</Application>
  <PresentationFormat>On-screen Show (16:9)</PresentationFormat>
  <Paragraphs>125</Paragraphs>
  <Slides>24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Hoc10 chúc các em học tốt!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RedStar</cp:lastModifiedBy>
  <cp:revision>308</cp:revision>
  <dcterms:created xsi:type="dcterms:W3CDTF">2015-09-25T00:55:29Z</dcterms:created>
  <dcterms:modified xsi:type="dcterms:W3CDTF">2024-12-15T13:54:20Z</dcterms:modified>
</cp:coreProperties>
</file>