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6" r:id="rId3"/>
    <p:sldId id="259" r:id="rId4"/>
    <p:sldId id="258" r:id="rId5"/>
    <p:sldId id="270" r:id="rId6"/>
    <p:sldId id="261" r:id="rId7"/>
    <p:sldId id="271" r:id="rId8"/>
    <p:sldId id="273" r:id="rId9"/>
    <p:sldId id="272" r:id="rId10"/>
    <p:sldId id="274" r:id="rId11"/>
    <p:sldId id="275" r:id="rId12"/>
    <p:sldId id="276" r:id="rId13"/>
    <p:sldId id="269" r:id="rId14"/>
    <p:sldId id="278" r:id="rId15"/>
    <p:sldId id="277" r:id="rId16"/>
    <p:sldId id="260" r:id="rId17"/>
    <p:sldId id="268"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558" autoAdjust="0"/>
  </p:normalViewPr>
  <p:slideViewPr>
    <p:cSldViewPr>
      <p:cViewPr varScale="1">
        <p:scale>
          <a:sx n="44" d="100"/>
          <a:sy n="44" d="100"/>
        </p:scale>
        <p:origin x="8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5B9C"/>
        </a:solidFill>
        <a:effectLst/>
      </p:bgPr>
    </p:bg>
    <p:spTree>
      <p:nvGrpSpPr>
        <p:cNvPr id="1" name=""/>
        <p:cNvGrpSpPr/>
        <p:nvPr/>
      </p:nvGrpSpPr>
      <p:grpSpPr>
        <a:xfrm>
          <a:off x="0" y="0"/>
          <a:ext cx="0" cy="0"/>
          <a:chOff x="0" y="0"/>
          <a:chExt cx="0" cy="0"/>
        </a:xfrm>
      </p:grpSpPr>
      <p:grpSp>
        <p:nvGrpSpPr>
          <p:cNvPr id="2" name="Group 2"/>
          <p:cNvGrpSpPr/>
          <p:nvPr/>
        </p:nvGrpSpPr>
        <p:grpSpPr>
          <a:xfrm>
            <a:off x="1752601" y="2028082"/>
            <a:ext cx="15381248" cy="6230836"/>
            <a:chOff x="0" y="0"/>
            <a:chExt cx="12236577" cy="8307781"/>
          </a:xfrm>
        </p:grpSpPr>
        <p:grpSp>
          <p:nvGrpSpPr>
            <p:cNvPr id="3" name="Group 3"/>
            <p:cNvGrpSpPr/>
            <p:nvPr/>
          </p:nvGrpSpPr>
          <p:grpSpPr>
            <a:xfrm>
              <a:off x="0" y="0"/>
              <a:ext cx="12236577" cy="8307781"/>
              <a:chOff x="0" y="0"/>
              <a:chExt cx="3104465" cy="2107715"/>
            </a:xfrm>
          </p:grpSpPr>
          <p:sp>
            <p:nvSpPr>
              <p:cNvPr id="4" name="Freeform 4"/>
              <p:cNvSpPr/>
              <p:nvPr/>
            </p:nvSpPr>
            <p:spPr>
              <a:xfrm>
                <a:off x="0" y="0"/>
                <a:ext cx="3104465" cy="2107715"/>
              </a:xfrm>
              <a:custGeom>
                <a:avLst/>
                <a:gdLst/>
                <a:ahLst/>
                <a:cxnLst/>
                <a:rect l="l" t="t" r="r" b="b"/>
                <a:pathLst>
                  <a:path w="3104465" h="2107715">
                    <a:moveTo>
                      <a:pt x="2980005" y="2107715"/>
                    </a:moveTo>
                    <a:lnTo>
                      <a:pt x="124460" y="2107715"/>
                    </a:lnTo>
                    <a:cubicBezTo>
                      <a:pt x="55880" y="2107715"/>
                      <a:pt x="0" y="2051835"/>
                      <a:pt x="0" y="1983255"/>
                    </a:cubicBezTo>
                    <a:lnTo>
                      <a:pt x="0" y="124460"/>
                    </a:lnTo>
                    <a:cubicBezTo>
                      <a:pt x="0" y="55880"/>
                      <a:pt x="55880" y="0"/>
                      <a:pt x="124460" y="0"/>
                    </a:cubicBezTo>
                    <a:lnTo>
                      <a:pt x="2980005" y="0"/>
                    </a:lnTo>
                    <a:cubicBezTo>
                      <a:pt x="3048585" y="0"/>
                      <a:pt x="3104465" y="55880"/>
                      <a:pt x="3104465" y="124460"/>
                    </a:cubicBezTo>
                    <a:lnTo>
                      <a:pt x="3104465" y="1983255"/>
                    </a:lnTo>
                    <a:cubicBezTo>
                      <a:pt x="3104465" y="2051835"/>
                      <a:pt x="3048585" y="2107715"/>
                      <a:pt x="2980005" y="2107715"/>
                    </a:cubicBezTo>
                    <a:close/>
                  </a:path>
                </a:pathLst>
              </a:custGeom>
              <a:solidFill>
                <a:srgbClr val="FDFAF2"/>
              </a:solidFill>
            </p:spPr>
          </p:sp>
        </p:grpSp>
        <p:grpSp>
          <p:nvGrpSpPr>
            <p:cNvPr id="5" name="Group 5"/>
            <p:cNvGrpSpPr/>
            <p:nvPr/>
          </p:nvGrpSpPr>
          <p:grpSpPr>
            <a:xfrm>
              <a:off x="0" y="0"/>
              <a:ext cx="12236577" cy="1344603"/>
              <a:chOff x="0" y="0"/>
              <a:chExt cx="7980398" cy="876917"/>
            </a:xfrm>
          </p:grpSpPr>
          <p:sp>
            <p:nvSpPr>
              <p:cNvPr id="6" name="Freeform 6"/>
              <p:cNvSpPr/>
              <p:nvPr/>
            </p:nvSpPr>
            <p:spPr>
              <a:xfrm>
                <a:off x="0" y="0"/>
                <a:ext cx="7980398" cy="876917"/>
              </a:xfrm>
              <a:custGeom>
                <a:avLst/>
                <a:gdLst/>
                <a:ahLst/>
                <a:cxnLst/>
                <a:rect l="l" t="t" r="r" b="b"/>
                <a:pathLst>
                  <a:path w="7980398" h="876917">
                    <a:moveTo>
                      <a:pt x="7855938" y="876917"/>
                    </a:moveTo>
                    <a:lnTo>
                      <a:pt x="124460" y="876917"/>
                    </a:lnTo>
                    <a:cubicBezTo>
                      <a:pt x="55880" y="876917"/>
                      <a:pt x="0" y="821037"/>
                      <a:pt x="0" y="752457"/>
                    </a:cubicBezTo>
                    <a:lnTo>
                      <a:pt x="0" y="124460"/>
                    </a:lnTo>
                    <a:cubicBezTo>
                      <a:pt x="0" y="55880"/>
                      <a:pt x="55880" y="0"/>
                      <a:pt x="124460" y="0"/>
                    </a:cubicBezTo>
                    <a:lnTo>
                      <a:pt x="7855938" y="0"/>
                    </a:lnTo>
                    <a:cubicBezTo>
                      <a:pt x="7924519" y="0"/>
                      <a:pt x="7980398" y="55880"/>
                      <a:pt x="7980398" y="124460"/>
                    </a:cubicBezTo>
                    <a:lnTo>
                      <a:pt x="7980398" y="752457"/>
                    </a:lnTo>
                    <a:cubicBezTo>
                      <a:pt x="7980398" y="821037"/>
                      <a:pt x="7924519" y="876917"/>
                      <a:pt x="7855938" y="876917"/>
                    </a:cubicBezTo>
                    <a:close/>
                  </a:path>
                </a:pathLst>
              </a:custGeom>
              <a:solidFill>
                <a:srgbClr val="FFD159"/>
              </a:solidFill>
            </p:spPr>
          </p:sp>
        </p:grpSp>
      </p:grpSp>
      <p:sp>
        <p:nvSpPr>
          <p:cNvPr id="10" name="TextBox 10"/>
          <p:cNvSpPr txBox="1"/>
          <p:nvPr/>
        </p:nvSpPr>
        <p:spPr>
          <a:xfrm>
            <a:off x="2518522" y="3937847"/>
            <a:ext cx="13849406" cy="3118674"/>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CHÀO MỪNG CÁC EM ĐẾN VỚI BÀI HỌC NGÀY HÔM NAY!</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22694" flipH="1">
            <a:off x="1153220" y="1227804"/>
            <a:ext cx="2427690" cy="1469856"/>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5726" flipH="1">
            <a:off x="16318337" y="5764642"/>
            <a:ext cx="1953056" cy="195305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2002">
            <a:off x="4122023" y="8515655"/>
            <a:ext cx="1877965" cy="244758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9815">
            <a:off x="12620632" y="-516698"/>
            <a:ext cx="2099711" cy="1633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7" name="Group 3"/>
          <p:cNvGrpSpPr/>
          <p:nvPr/>
        </p:nvGrpSpPr>
        <p:grpSpPr>
          <a:xfrm>
            <a:off x="1828800" y="1181100"/>
            <a:ext cx="14973300" cy="7924800"/>
            <a:chOff x="0" y="0"/>
            <a:chExt cx="6802443" cy="6923243"/>
          </a:xfrm>
        </p:grpSpPr>
        <p:grpSp>
          <p:nvGrpSpPr>
            <p:cNvPr id="8" name="Group 4"/>
            <p:cNvGrpSpPr/>
            <p:nvPr/>
          </p:nvGrpSpPr>
          <p:grpSpPr>
            <a:xfrm>
              <a:off x="0" y="0"/>
              <a:ext cx="6802443" cy="6923243"/>
              <a:chOff x="0" y="0"/>
              <a:chExt cx="1383426" cy="1407994"/>
            </a:xfrm>
          </p:grpSpPr>
          <p:sp>
            <p:nvSpPr>
              <p:cNvPr id="11" name="Freeform 5"/>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EF5B9C">
                  <a:alpha val="10980"/>
                </a:srgbClr>
              </a:solidFill>
            </p:spPr>
          </p:sp>
        </p:grpSp>
        <p:grpSp>
          <p:nvGrpSpPr>
            <p:cNvPr id="9" name="Group 6"/>
            <p:cNvGrpSpPr/>
            <p:nvPr/>
          </p:nvGrpSpPr>
          <p:grpSpPr>
            <a:xfrm>
              <a:off x="0" y="0"/>
              <a:ext cx="6802443" cy="998545"/>
              <a:chOff x="0" y="0"/>
              <a:chExt cx="2617777" cy="384269"/>
            </a:xfrm>
          </p:grpSpPr>
          <p:sp>
            <p:nvSpPr>
              <p:cNvPr id="10" name="Freeform 7"/>
              <p:cNvSpPr/>
              <p:nvPr/>
            </p:nvSpPr>
            <p:spPr>
              <a:xfrm>
                <a:off x="0" y="0"/>
                <a:ext cx="2617777" cy="384269"/>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EF5B9C"/>
              </a:solidFill>
            </p:spPr>
          </p:sp>
        </p:grpSp>
      </p:grpSp>
      <p:sp>
        <p:nvSpPr>
          <p:cNvPr id="3" name="Rectangle 2"/>
          <p:cNvSpPr/>
          <p:nvPr/>
        </p:nvSpPr>
        <p:spPr>
          <a:xfrm>
            <a:off x="4114800" y="2270159"/>
            <a:ext cx="11353800" cy="2308324"/>
          </a:xfrm>
          <a:prstGeom prst="rect">
            <a:avLst/>
          </a:prstGeom>
        </p:spPr>
        <p:txBody>
          <a:bodyPr wrap="square">
            <a:spAutoFit/>
          </a:bodyPr>
          <a:lstStyle/>
          <a:p>
            <a:pPr>
              <a:lnSpc>
                <a:spcPct val="150000"/>
              </a:lnSpc>
            </a:pP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3. </a:t>
            </a:r>
            <a:r>
              <a:rPr lang="vi-VN" sz="4800" b="1" i="1" dirty="0">
                <a:solidFill>
                  <a:srgbClr val="000000"/>
                </a:solidFill>
                <a:ea typeface="Arial" panose="020B0604020202020204" pitchFamily="34" charset="0"/>
                <a:cs typeface="Arial" panose="020B0604020202020204" pitchFamily="34" charset="0"/>
              </a:rPr>
              <a:t>Khi cậu bé ôm cây xanh mà khóc, điều kì lạ gì đã xảy ra?</a:t>
            </a:r>
            <a:endParaRPr lang="en-US" sz="4800" b="1" i="1" dirty="0">
              <a:latin typeface="Arial" panose="020B0604020202020204" pitchFamily="34" charset="0"/>
              <a:cs typeface="Arial" panose="020B0604020202020204" pitchFamily="34" charset="0"/>
            </a:endParaRPr>
          </a:p>
        </p:txBody>
      </p:sp>
      <p:pic>
        <p:nvPicPr>
          <p:cNvPr id="13"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11786" y="1301256"/>
            <a:ext cx="1418896" cy="1486463"/>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1752600"/>
            <a:ext cx="1486463" cy="1035119"/>
          </a:xfrm>
          <a:prstGeom prst="rect">
            <a:avLst/>
          </a:prstGeom>
        </p:spPr>
      </p:pic>
      <p:sp>
        <p:nvSpPr>
          <p:cNvPr id="4" name="Rectangle 3"/>
          <p:cNvSpPr/>
          <p:nvPr/>
        </p:nvSpPr>
        <p:spPr>
          <a:xfrm>
            <a:off x="2571750" y="4434099"/>
            <a:ext cx="13487400" cy="3970318"/>
          </a:xfrm>
          <a:prstGeom prst="rect">
            <a:avLst/>
          </a:prstGeom>
        </p:spPr>
        <p:txBody>
          <a:bodyPr wrap="square">
            <a:spAutoFit/>
          </a:bodyPr>
          <a:lstStyle/>
          <a:p>
            <a:pPr marL="571500" indent="-571500" algn="just">
              <a:lnSpc>
                <a:spcPct val="150000"/>
              </a:lnSpc>
              <a:spcBef>
                <a:spcPts val="200"/>
              </a:spcBef>
              <a:spcAft>
                <a:spcPts val="200"/>
              </a:spcAft>
              <a:buFont typeface="Symbol" panose="05050102010706020507" pitchFamily="18" charset="2"/>
              <a:buChar char="Þ"/>
            </a:pPr>
            <a:r>
              <a:rPr lang="vi-VN" sz="4200" dirty="0">
                <a:solidFill>
                  <a:srgbClr val="000000"/>
                </a:solidFill>
                <a:ea typeface="Arial" panose="020B0604020202020204" pitchFamily="34" charset="0"/>
                <a:cs typeface="Times New Roman" panose="02020603050405020304" pitchFamily="18" charset="0"/>
              </a:rPr>
              <a:t>Khi cậu bé ôm cây xanh mà khóc, điều kì lạ là từ các cành lá, những đài hoa bé tí trổ ra, nở trắng như mây. Hoa tàn, quả xu</a:t>
            </a:r>
            <a:r>
              <a:rPr lang="en-US" sz="4200" dirty="0">
                <a:solidFill>
                  <a:srgbClr val="000000"/>
                </a:solidFill>
                <a:latin typeface="Arial" panose="020B0604020202020204" pitchFamily="34" charset="0"/>
                <a:ea typeface="Arial" panose="020B0604020202020204" pitchFamily="34" charset="0"/>
                <a:cs typeface="Arial" panose="020B0604020202020204" pitchFamily="34" charset="0"/>
              </a:rPr>
              <a:t>ấ</a:t>
            </a:r>
            <a:r>
              <a:rPr lang="vi-VN" sz="4200" dirty="0">
                <a:solidFill>
                  <a:srgbClr val="000000"/>
                </a:solidFill>
                <a:ea typeface="Arial" panose="020B0604020202020204" pitchFamily="34" charset="0"/>
                <a:cs typeface="Times New Roman" panose="02020603050405020304" pitchFamily="18" charset="0"/>
              </a:rPr>
              <a:t>t hiện, lớn nhanh, da căng mịn, xanh óng ánh, rồi chín. Một quả rơi vào lòng cậu.</a:t>
            </a:r>
            <a:endParaRPr lang="en-US" sz="4200" dirty="0">
              <a:solidFill>
                <a:srgbClr val="000000"/>
              </a:solidFill>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8000" r="19600"/>
          <a:stretch/>
        </p:blipFill>
        <p:spPr>
          <a:xfrm>
            <a:off x="15500113" y="7212001"/>
            <a:ext cx="2327255" cy="3080442"/>
          </a:xfrm>
          <a:prstGeom prst="rect">
            <a:avLst/>
          </a:prstGeom>
        </p:spPr>
      </p:pic>
    </p:spTree>
    <p:extLst>
      <p:ext uri="{BB962C8B-B14F-4D97-AF65-F5344CB8AC3E}">
        <p14:creationId xmlns:p14="http://schemas.microsoft.com/office/powerpoint/2010/main" val="2280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7" name="Group 3"/>
          <p:cNvGrpSpPr/>
          <p:nvPr/>
        </p:nvGrpSpPr>
        <p:grpSpPr>
          <a:xfrm>
            <a:off x="1828800" y="1181100"/>
            <a:ext cx="14973300" cy="7924800"/>
            <a:chOff x="0" y="0"/>
            <a:chExt cx="6802443" cy="6923243"/>
          </a:xfrm>
        </p:grpSpPr>
        <p:grpSp>
          <p:nvGrpSpPr>
            <p:cNvPr id="8" name="Group 4"/>
            <p:cNvGrpSpPr/>
            <p:nvPr/>
          </p:nvGrpSpPr>
          <p:grpSpPr>
            <a:xfrm>
              <a:off x="0" y="0"/>
              <a:ext cx="6802443" cy="6923243"/>
              <a:chOff x="0" y="0"/>
              <a:chExt cx="1383426" cy="1407994"/>
            </a:xfrm>
          </p:grpSpPr>
          <p:sp>
            <p:nvSpPr>
              <p:cNvPr id="11" name="Freeform 5"/>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EF5B9C">
                  <a:alpha val="10980"/>
                </a:srgbClr>
              </a:solidFill>
            </p:spPr>
          </p:sp>
        </p:grpSp>
        <p:grpSp>
          <p:nvGrpSpPr>
            <p:cNvPr id="9" name="Group 6"/>
            <p:cNvGrpSpPr/>
            <p:nvPr/>
          </p:nvGrpSpPr>
          <p:grpSpPr>
            <a:xfrm>
              <a:off x="0" y="0"/>
              <a:ext cx="6802443" cy="998545"/>
              <a:chOff x="0" y="0"/>
              <a:chExt cx="2617777" cy="384269"/>
            </a:xfrm>
          </p:grpSpPr>
          <p:sp>
            <p:nvSpPr>
              <p:cNvPr id="10" name="Freeform 7"/>
              <p:cNvSpPr/>
              <p:nvPr/>
            </p:nvSpPr>
            <p:spPr>
              <a:xfrm>
                <a:off x="0" y="0"/>
                <a:ext cx="2617777" cy="384269"/>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EF5B9C"/>
              </a:solidFill>
            </p:spPr>
          </p:sp>
        </p:grpSp>
      </p:grpSp>
      <p:sp>
        <p:nvSpPr>
          <p:cNvPr id="3" name="Rectangle 2"/>
          <p:cNvSpPr/>
          <p:nvPr/>
        </p:nvSpPr>
        <p:spPr>
          <a:xfrm>
            <a:off x="2909723" y="2224938"/>
            <a:ext cx="12811454" cy="2308324"/>
          </a:xfrm>
          <a:prstGeom prst="rect">
            <a:avLst/>
          </a:prstGeom>
        </p:spPr>
        <p:txBody>
          <a:bodyPr wrap="square">
            <a:spAutoFit/>
          </a:bodyPr>
          <a:lstStyle/>
          <a:p>
            <a:pPr>
              <a:lnSpc>
                <a:spcPct val="150000"/>
              </a:lnSpc>
            </a:pP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4. </a:t>
            </a:r>
            <a:r>
              <a:rPr lang="vi-VN" sz="4800" b="1" i="1" dirty="0">
                <a:solidFill>
                  <a:srgbClr val="000000"/>
                </a:solidFill>
                <a:ea typeface="Arial" panose="020B0604020202020204" pitchFamily="34" charset="0"/>
                <a:cs typeface="Arial" panose="020B0604020202020204" pitchFamily="34" charset="0"/>
              </a:rPr>
              <a:t>Những hình ảnh nào của cây vú sữa gợi cho cậu bé nhớ đến mẹ?</a:t>
            </a:r>
            <a:endParaRPr lang="en-US" sz="4800" b="1" i="1" dirty="0">
              <a:latin typeface="Arial" panose="020B0604020202020204" pitchFamily="34" charset="0"/>
              <a:cs typeface="Arial" panose="020B0604020202020204" pitchFamily="34" charset="0"/>
            </a:endParaRPr>
          </a:p>
        </p:txBody>
      </p:sp>
      <p:pic>
        <p:nvPicPr>
          <p:cNvPr id="13"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11786" y="1301256"/>
            <a:ext cx="1418896" cy="1486463"/>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1752600"/>
            <a:ext cx="1486463" cy="1035119"/>
          </a:xfrm>
          <a:prstGeom prst="rect">
            <a:avLst/>
          </a:prstGeom>
        </p:spPr>
      </p:pic>
      <p:sp>
        <p:nvSpPr>
          <p:cNvPr id="4" name="Rectangle 3"/>
          <p:cNvSpPr/>
          <p:nvPr/>
        </p:nvSpPr>
        <p:spPr>
          <a:xfrm>
            <a:off x="2571750" y="4575936"/>
            <a:ext cx="13487400" cy="2896499"/>
          </a:xfrm>
          <a:prstGeom prst="rect">
            <a:avLst/>
          </a:prstGeom>
        </p:spPr>
        <p:txBody>
          <a:bodyPr wrap="square">
            <a:spAutoFit/>
          </a:bodyPr>
          <a:lstStyle/>
          <a:p>
            <a:pPr marL="571500" indent="-571500" algn="just">
              <a:lnSpc>
                <a:spcPct val="150000"/>
              </a:lnSpc>
              <a:spcBef>
                <a:spcPts val="200"/>
              </a:spcBef>
              <a:spcAft>
                <a:spcPts val="200"/>
              </a:spcAft>
              <a:buFont typeface="Symbol" panose="05050102010706020507" pitchFamily="18" charset="2"/>
              <a:buChar char="Þ"/>
            </a:pPr>
            <a:r>
              <a:rPr lang="vi-VN" sz="4200" dirty="0">
                <a:solidFill>
                  <a:srgbClr val="000000"/>
                </a:solidFill>
                <a:ea typeface="Arial" panose="020B0604020202020204" pitchFamily="34" charset="0"/>
                <a:cs typeface="Times New Roman" panose="02020603050405020304" pitchFamily="18" charset="0"/>
              </a:rPr>
              <a:t>Những hình ảnh của cây vú sữa gợi cho cậu bé nhớ đến mẹ: một dòng sữa của quả trắng trào ra, ngọt thơm như sữa mẹ.</a:t>
            </a:r>
            <a:endParaRPr lang="en-US" sz="4200" dirty="0">
              <a:solidFill>
                <a:srgbClr val="000000"/>
              </a:solidFill>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8000" r="19600"/>
          <a:stretch/>
        </p:blipFill>
        <p:spPr>
          <a:xfrm>
            <a:off x="15163800" y="6540565"/>
            <a:ext cx="2831779" cy="3748249"/>
          </a:xfrm>
          <a:prstGeom prst="rect">
            <a:avLst/>
          </a:prstGeom>
        </p:spPr>
      </p:pic>
    </p:spTree>
    <p:extLst>
      <p:ext uri="{BB962C8B-B14F-4D97-AF65-F5344CB8AC3E}">
        <p14:creationId xmlns:p14="http://schemas.microsoft.com/office/powerpoint/2010/main" val="26807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1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15648">
            <a:off x="-300715" y="997998"/>
            <a:ext cx="4002505" cy="466393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17079" y="-1672464"/>
            <a:ext cx="3192885" cy="3344927"/>
          </a:xfrm>
          <a:prstGeom prst="rect">
            <a:avLst/>
          </a:prstGeom>
        </p:spPr>
      </p:pic>
      <p:sp>
        <p:nvSpPr>
          <p:cNvPr id="4" name="TextBox 4"/>
          <p:cNvSpPr txBox="1"/>
          <p:nvPr/>
        </p:nvSpPr>
        <p:spPr>
          <a:xfrm>
            <a:off x="5374042" y="2600642"/>
            <a:ext cx="7078955" cy="1923604"/>
          </a:xfrm>
          <a:prstGeom prst="rect">
            <a:avLst/>
          </a:prstGeom>
        </p:spPr>
        <p:txBody>
          <a:bodyPr wrap="square" lIns="0" tIns="0" rIns="0" bIns="0" rtlCol="0" anchor="t">
            <a:spAutoFit/>
          </a:bodyPr>
          <a:lstStyle/>
          <a:p>
            <a:pPr algn="ctr">
              <a:lnSpc>
                <a:spcPts val="15000"/>
              </a:lnSpc>
            </a:pPr>
            <a:r>
              <a:rPr lang="en-US" sz="9400" b="1" dirty="0">
                <a:solidFill>
                  <a:srgbClr val="000000"/>
                </a:solidFill>
                <a:latin typeface="Arial" panose="020B0604020202020204" pitchFamily="34" charset="0"/>
                <a:cs typeface="Arial" panose="020B0604020202020204" pitchFamily="34" charset="0"/>
              </a:rPr>
              <a:t>LUYỆN TẬP</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5564" flipH="1">
            <a:off x="12829776" y="1852876"/>
            <a:ext cx="4748799" cy="341913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985" y="4978399"/>
            <a:ext cx="5313071" cy="5529943"/>
          </a:xfrm>
          <a:prstGeom prst="rect">
            <a:avLst/>
          </a:prstGeom>
        </p:spPr>
      </p:pic>
    </p:spTree>
    <p:extLst>
      <p:ext uri="{BB962C8B-B14F-4D97-AF65-F5344CB8AC3E}">
        <p14:creationId xmlns:p14="http://schemas.microsoft.com/office/powerpoint/2010/main" val="110132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17" name="Group 17"/>
          <p:cNvGrpSpPr/>
          <p:nvPr/>
        </p:nvGrpSpPr>
        <p:grpSpPr>
          <a:xfrm>
            <a:off x="1676400" y="932938"/>
            <a:ext cx="15156917" cy="8325362"/>
            <a:chOff x="0" y="0"/>
            <a:chExt cx="6802443" cy="6923243"/>
          </a:xfrm>
        </p:grpSpPr>
        <p:grpSp>
          <p:nvGrpSpPr>
            <p:cNvPr id="18" name="Group 18"/>
            <p:cNvGrpSpPr/>
            <p:nvPr/>
          </p:nvGrpSpPr>
          <p:grpSpPr>
            <a:xfrm>
              <a:off x="0" y="0"/>
              <a:ext cx="6802443" cy="6923243"/>
              <a:chOff x="0" y="0"/>
              <a:chExt cx="1383426" cy="1407994"/>
            </a:xfrm>
          </p:grpSpPr>
          <p:sp>
            <p:nvSpPr>
              <p:cNvPr id="19" name="Freeform 19"/>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FFD159">
                  <a:alpha val="23922"/>
                </a:srgbClr>
              </a:solidFill>
            </p:spPr>
          </p:sp>
        </p:grpSp>
        <p:grpSp>
          <p:nvGrpSpPr>
            <p:cNvPr id="20" name="Group 20"/>
            <p:cNvGrpSpPr/>
            <p:nvPr/>
          </p:nvGrpSpPr>
          <p:grpSpPr>
            <a:xfrm>
              <a:off x="0" y="0"/>
              <a:ext cx="6802443" cy="1030136"/>
              <a:chOff x="0" y="0"/>
              <a:chExt cx="2617777" cy="396426"/>
            </a:xfrm>
          </p:grpSpPr>
          <p:sp>
            <p:nvSpPr>
              <p:cNvPr id="21" name="Freeform 21"/>
              <p:cNvSpPr/>
              <p:nvPr/>
            </p:nvSpPr>
            <p:spPr>
              <a:xfrm>
                <a:off x="0" y="0"/>
                <a:ext cx="2617777" cy="396426"/>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FFD159"/>
              </a:solidFill>
            </p:spPr>
          </p:sp>
        </p:gr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1091" flipH="1">
            <a:off x="1274447" y="935868"/>
            <a:ext cx="1097280" cy="1486463"/>
          </a:xfrm>
          <a:prstGeom prst="rect">
            <a:avLst/>
          </a:prstGeom>
        </p:spPr>
      </p:pic>
      <p:pic>
        <p:nvPicPr>
          <p:cNvPr id="27"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01010">
            <a:off x="16000506" y="1556913"/>
            <a:ext cx="1225104" cy="1229575"/>
          </a:xfrm>
          <a:prstGeom prst="rect">
            <a:avLst/>
          </a:prstGeom>
        </p:spPr>
      </p:pic>
      <p:sp>
        <p:nvSpPr>
          <p:cNvPr id="28" name="Rectangle 27"/>
          <p:cNvSpPr/>
          <p:nvPr/>
        </p:nvSpPr>
        <p:spPr>
          <a:xfrm>
            <a:off x="2632519" y="2202607"/>
            <a:ext cx="13244677" cy="2031325"/>
          </a:xfrm>
          <a:prstGeom prst="rect">
            <a:avLst/>
          </a:prstGeom>
        </p:spPr>
        <p:txBody>
          <a:bodyPr wrap="square">
            <a:spAutoFit/>
          </a:bodyPr>
          <a:lstStyle/>
          <a:p>
            <a:pPr>
              <a:lnSpc>
                <a:spcPct val="150000"/>
              </a:lnSpc>
            </a:pP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1. Theo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em</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nếu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được</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gặp</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lại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mẹ</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cậu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bé</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sẽ</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nói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lời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xin</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lỗi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như</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thế</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nào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Mẹ</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sẽ</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an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ủi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cậu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như</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thế</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nào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4200" b="1" i="1" dirty="0">
              <a:latin typeface="Arial" panose="020B0604020202020204" pitchFamily="34" charset="0"/>
              <a:cs typeface="Arial" panose="020B0604020202020204" pitchFamily="34" charset="0"/>
            </a:endParaRPr>
          </a:p>
        </p:txBody>
      </p:sp>
      <p:sp>
        <p:nvSpPr>
          <p:cNvPr id="29" name="Rectangle 28"/>
          <p:cNvSpPr/>
          <p:nvPr/>
        </p:nvSpPr>
        <p:spPr>
          <a:xfrm>
            <a:off x="2511157" y="4000500"/>
            <a:ext cx="13567043" cy="4873129"/>
          </a:xfrm>
          <a:prstGeom prst="rect">
            <a:avLst/>
          </a:prstGeom>
        </p:spPr>
        <p:txBody>
          <a:bodyPr wrap="square">
            <a:spAutoFit/>
          </a:bodyPr>
          <a:lstStyle/>
          <a:p>
            <a:pPr algn="just">
              <a:lnSpc>
                <a:spcPct val="200000"/>
              </a:lnSpc>
              <a:spcBef>
                <a:spcPts val="200"/>
              </a:spcBef>
              <a:spcAft>
                <a:spcPts val="200"/>
              </a:spcAft>
            </a:pP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dirty="0">
                <a:solidFill>
                  <a:srgbClr val="000000"/>
                </a:solidFill>
                <a:ea typeface="Arial" panose="020B0604020202020204" pitchFamily="34" charset="0"/>
                <a:cs typeface="Times New Roman" panose="02020603050405020304" pitchFamily="18" charset="0"/>
              </a:rPr>
              <a:t> </a:t>
            </a:r>
            <a:r>
              <a:rPr lang="vi-VN" sz="3800" dirty="0">
                <a:solidFill>
                  <a:srgbClr val="000000"/>
                </a:solidFill>
                <a:ea typeface="Arial" panose="020B0604020202020204" pitchFamily="34" charset="0"/>
                <a:cs typeface="Times New Roman" panose="02020603050405020304" pitchFamily="18" charset="0"/>
              </a:rPr>
              <a:t>Nếu được gặp lại mẹ:</a:t>
            </a:r>
            <a:endParaRPr lang="en-US" sz="3800" dirty="0">
              <a:ea typeface="Arial" panose="020B0604020202020204" pitchFamily="34" charset="0"/>
              <a:cs typeface="Times New Roman" panose="02020603050405020304" pitchFamily="18" charset="0"/>
            </a:endParaRPr>
          </a:p>
          <a:p>
            <a:pPr marR="0" lvl="0" algn="just">
              <a:lnSpc>
                <a:spcPct val="200000"/>
              </a:lnSpc>
              <a:spcBef>
                <a:spcPts val="200"/>
              </a:spcBef>
              <a:spcAft>
                <a:spcPts val="200"/>
              </a:spcAft>
            </a:pPr>
            <a:r>
              <a:rPr lang="en-US" sz="3800" dirty="0">
                <a:solidFill>
                  <a:srgbClr val="000000"/>
                </a:solidFill>
                <a:ea typeface="Arial" panose="020B0604020202020204" pitchFamily="34" charset="0"/>
                <a:cs typeface="Times New Roman" panose="02020603050405020304" pitchFamily="18" charset="0"/>
              </a:rPr>
              <a:t>	</a:t>
            </a:r>
            <a:r>
              <a:rPr lang="en-US" sz="3800" b="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b="1" dirty="0">
                <a:solidFill>
                  <a:srgbClr val="000000"/>
                </a:solidFill>
                <a:ea typeface="Arial" panose="020B0604020202020204" pitchFamily="34" charset="0"/>
                <a:cs typeface="Times New Roman" panose="02020603050405020304" pitchFamily="18" charset="0"/>
              </a:rPr>
              <a:t> </a:t>
            </a:r>
            <a:r>
              <a:rPr lang="vi-VN" sz="3800" b="1" dirty="0">
                <a:solidFill>
                  <a:srgbClr val="000000"/>
                </a:solidFill>
                <a:ea typeface="Arial" panose="020B0604020202020204" pitchFamily="34" charset="0"/>
                <a:cs typeface="Times New Roman" panose="02020603050405020304" pitchFamily="18" charset="0"/>
              </a:rPr>
              <a:t>Cậu bé sẽ xin lỗi mẹ: </a:t>
            </a:r>
            <a:r>
              <a:rPr lang="vi-VN" sz="3800" i="1" dirty="0">
                <a:solidFill>
                  <a:srgbClr val="000000"/>
                </a:solidFill>
                <a:ea typeface="Arial" panose="020B0604020202020204" pitchFamily="34" charset="0"/>
                <a:cs typeface="Times New Roman" panose="02020603050405020304" pitchFamily="18" charset="0"/>
              </a:rPr>
              <a:t>“Con xin lỗi mẹ vì đã ham chơi, </a:t>
            </a:r>
            <a:r>
              <a:rPr lang="en-US" sz="3800" i="1" dirty="0">
                <a:solidFill>
                  <a:srgbClr val="000000"/>
                </a:solidFill>
                <a:ea typeface="Arial" panose="020B0604020202020204" pitchFamily="34" charset="0"/>
                <a:cs typeface="Times New Roman" panose="02020603050405020304" pitchFamily="18" charset="0"/>
              </a:rPr>
              <a:t>	</a:t>
            </a:r>
            <a:r>
              <a:rPr lang="vi-VN" sz="3800" i="1" dirty="0">
                <a:solidFill>
                  <a:srgbClr val="000000"/>
                </a:solidFill>
                <a:ea typeface="Arial" panose="020B0604020202020204" pitchFamily="34" charset="0"/>
                <a:cs typeface="Times New Roman" panose="02020603050405020304" pitchFamily="18" charset="0"/>
              </a:rPr>
              <a:t>bỏ nhà đi.”.</a:t>
            </a:r>
            <a:endParaRPr lang="en-US" sz="3800" i="1" dirty="0">
              <a:ea typeface="Arial" panose="020B0604020202020204" pitchFamily="34" charset="0"/>
              <a:cs typeface="Times New Roman" panose="02020603050405020304" pitchFamily="18" charset="0"/>
            </a:endParaRPr>
          </a:p>
          <a:p>
            <a:pPr marR="0" lvl="0" algn="just">
              <a:lnSpc>
                <a:spcPct val="200000"/>
              </a:lnSpc>
              <a:spcBef>
                <a:spcPts val="200"/>
              </a:spcBef>
              <a:spcAft>
                <a:spcPts val="200"/>
              </a:spcAft>
            </a:pPr>
            <a:r>
              <a:rPr lang="en-US" sz="3800" dirty="0">
                <a:solidFill>
                  <a:srgbClr val="000000"/>
                </a:solidFill>
                <a:ea typeface="Arial" panose="020B0604020202020204" pitchFamily="34" charset="0"/>
                <a:cs typeface="Times New Roman" panose="02020603050405020304" pitchFamily="18" charset="0"/>
              </a:rPr>
              <a:t>	</a:t>
            </a:r>
            <a:r>
              <a:rPr lang="en-US" sz="3800" b="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b="1" dirty="0">
                <a:solidFill>
                  <a:srgbClr val="000000"/>
                </a:solidFill>
                <a:ea typeface="Arial" panose="020B0604020202020204" pitchFamily="34" charset="0"/>
                <a:cs typeface="Times New Roman" panose="02020603050405020304" pitchFamily="18" charset="0"/>
              </a:rPr>
              <a:t> </a:t>
            </a:r>
            <a:r>
              <a:rPr lang="vi-VN" sz="3800" b="1" dirty="0">
                <a:solidFill>
                  <a:srgbClr val="000000"/>
                </a:solidFill>
                <a:ea typeface="Arial" panose="020B0604020202020204" pitchFamily="34" charset="0"/>
                <a:cs typeface="Times New Roman" panose="02020603050405020304" pitchFamily="18" charset="0"/>
              </a:rPr>
              <a:t>Mẹ sẽ an ủi cậu bé:</a:t>
            </a:r>
            <a:r>
              <a:rPr lang="vi-VN" sz="3800" dirty="0">
                <a:solidFill>
                  <a:srgbClr val="000000"/>
                </a:solidFill>
                <a:ea typeface="Arial" panose="020B0604020202020204" pitchFamily="34" charset="0"/>
                <a:cs typeface="Times New Roman" panose="02020603050405020304" pitchFamily="18" charset="0"/>
              </a:rPr>
              <a:t> </a:t>
            </a:r>
            <a:r>
              <a:rPr lang="vi-VN" sz="3800" i="1" dirty="0">
                <a:solidFill>
                  <a:srgbClr val="000000"/>
                </a:solidFill>
                <a:ea typeface="Arial" panose="020B0604020202020204" pitchFamily="34" charset="0"/>
                <a:cs typeface="Times New Roman" panose="02020603050405020304" pitchFamily="18" charset="0"/>
              </a:rPr>
              <a:t>“Con biết lỗi và trở về là được rồi.”</a:t>
            </a:r>
            <a:endParaRPr lang="en-US" sz="3800" i="1"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510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17" name="Group 17"/>
          <p:cNvGrpSpPr/>
          <p:nvPr/>
        </p:nvGrpSpPr>
        <p:grpSpPr>
          <a:xfrm>
            <a:off x="1676400" y="932938"/>
            <a:ext cx="15156917" cy="8325362"/>
            <a:chOff x="0" y="0"/>
            <a:chExt cx="6802443" cy="6923243"/>
          </a:xfrm>
        </p:grpSpPr>
        <p:grpSp>
          <p:nvGrpSpPr>
            <p:cNvPr id="18" name="Group 18"/>
            <p:cNvGrpSpPr/>
            <p:nvPr/>
          </p:nvGrpSpPr>
          <p:grpSpPr>
            <a:xfrm>
              <a:off x="0" y="0"/>
              <a:ext cx="6802443" cy="6923243"/>
              <a:chOff x="0" y="0"/>
              <a:chExt cx="1383426" cy="1407994"/>
            </a:xfrm>
          </p:grpSpPr>
          <p:sp>
            <p:nvSpPr>
              <p:cNvPr id="19" name="Freeform 19"/>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FFD159">
                  <a:alpha val="23922"/>
                </a:srgbClr>
              </a:solidFill>
            </p:spPr>
          </p:sp>
        </p:grpSp>
        <p:grpSp>
          <p:nvGrpSpPr>
            <p:cNvPr id="20" name="Group 20"/>
            <p:cNvGrpSpPr/>
            <p:nvPr/>
          </p:nvGrpSpPr>
          <p:grpSpPr>
            <a:xfrm>
              <a:off x="0" y="0"/>
              <a:ext cx="6802443" cy="1030136"/>
              <a:chOff x="0" y="0"/>
              <a:chExt cx="2617777" cy="396426"/>
            </a:xfrm>
          </p:grpSpPr>
          <p:sp>
            <p:nvSpPr>
              <p:cNvPr id="21" name="Freeform 21"/>
              <p:cNvSpPr/>
              <p:nvPr/>
            </p:nvSpPr>
            <p:spPr>
              <a:xfrm>
                <a:off x="0" y="0"/>
                <a:ext cx="2617777" cy="396426"/>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FFD159"/>
              </a:solidFill>
            </p:spPr>
          </p:sp>
        </p:gr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1091" flipH="1">
            <a:off x="1274447" y="935868"/>
            <a:ext cx="1097280" cy="1486463"/>
          </a:xfrm>
          <a:prstGeom prst="rect">
            <a:avLst/>
          </a:prstGeom>
        </p:spPr>
      </p:pic>
      <p:pic>
        <p:nvPicPr>
          <p:cNvPr id="27"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01010">
            <a:off x="16000506" y="1556913"/>
            <a:ext cx="1225104" cy="1229575"/>
          </a:xfrm>
          <a:prstGeom prst="rect">
            <a:avLst/>
          </a:prstGeom>
        </p:spPr>
      </p:pic>
      <p:sp>
        <p:nvSpPr>
          <p:cNvPr id="28" name="Rectangle 27"/>
          <p:cNvSpPr/>
          <p:nvPr/>
        </p:nvSpPr>
        <p:spPr>
          <a:xfrm>
            <a:off x="2632519" y="2202607"/>
            <a:ext cx="13244677" cy="2477088"/>
          </a:xfrm>
          <a:prstGeom prst="rect">
            <a:avLst/>
          </a:prstGeom>
        </p:spPr>
        <p:txBody>
          <a:bodyPr wrap="square">
            <a:spAutoFit/>
          </a:bodyPr>
          <a:lstStyle/>
          <a:p>
            <a:pPr>
              <a:lnSpc>
                <a:spcPct val="200000"/>
              </a:lnSpc>
            </a:pP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2.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Dựa</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theo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truyện</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Sự</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tích</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cây</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vú</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sữa</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hãy</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cùng</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bạn</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hỏi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đáp</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theo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mẫu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câu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Ai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thế</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nào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a:t>
            </a:r>
          </a:p>
        </p:txBody>
      </p:sp>
      <p:sp>
        <p:nvSpPr>
          <p:cNvPr id="2" name="Oval 1"/>
          <p:cNvSpPr/>
          <p:nvPr/>
        </p:nvSpPr>
        <p:spPr>
          <a:xfrm>
            <a:off x="3352800" y="5372100"/>
            <a:ext cx="762000" cy="7620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M</a:t>
            </a:r>
          </a:p>
        </p:txBody>
      </p:sp>
      <p:sp>
        <p:nvSpPr>
          <p:cNvPr id="3" name="TextBox 2"/>
          <p:cNvSpPr txBox="1"/>
          <p:nvPr/>
        </p:nvSpPr>
        <p:spPr>
          <a:xfrm>
            <a:off x="4492357" y="4807091"/>
            <a:ext cx="9525000" cy="2477088"/>
          </a:xfrm>
          <a:prstGeom prst="rect">
            <a:avLst/>
          </a:prstGeom>
          <a:noFill/>
        </p:spPr>
        <p:txBody>
          <a:bodyPr wrap="square" rtlCol="0">
            <a:spAutoFit/>
          </a:bodyPr>
          <a:lstStyle/>
          <a:p>
            <a:pPr marL="285750" indent="-285750">
              <a:lnSpc>
                <a:spcPct val="200000"/>
              </a:lnSpc>
              <a:buFontTx/>
              <a:buChar char="-"/>
            </a:pPr>
            <a:r>
              <a:rPr lang="en-US" sz="4200" dirty="0" err="1">
                <a:latin typeface="Arial" panose="020B0604020202020204" pitchFamily="34" charset="0"/>
                <a:cs typeface="Arial" panose="020B0604020202020204" pitchFamily="34" charset="0"/>
              </a:rPr>
              <a:t>Lúc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cậu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bé</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285750" indent="-285750">
              <a:lnSpc>
                <a:spcPct val="200000"/>
              </a:lnSpc>
              <a:buFontTx/>
              <a:buChar char="-"/>
            </a:pPr>
            <a:r>
              <a:rPr lang="en-US" sz="4200" dirty="0" err="1">
                <a:latin typeface="Arial" panose="020B0604020202020204" pitchFamily="34" charset="0"/>
                <a:cs typeface="Arial" panose="020B0604020202020204" pitchFamily="34" charset="0"/>
              </a:rPr>
              <a:t>Lúc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cậu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bé</a:t>
            </a:r>
            <a:r>
              <a:rPr lang="en-US" sz="4200" dirty="0">
                <a:latin typeface="Arial" panose="020B0604020202020204" pitchFamily="34" charset="0"/>
                <a:cs typeface="Arial" panose="020B0604020202020204" pitchFamily="34" charset="0"/>
              </a:rPr>
              <a:t> ham </a:t>
            </a:r>
            <a:r>
              <a:rPr lang="en-US" sz="4200" dirty="0" err="1">
                <a:latin typeface="Arial" panose="020B0604020202020204" pitchFamily="34" charset="0"/>
                <a:cs typeface="Arial" panose="020B0604020202020204" pitchFamily="34" charset="0"/>
              </a:rPr>
              <a:t>chơi</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5941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17" name="Group 17"/>
          <p:cNvGrpSpPr/>
          <p:nvPr/>
        </p:nvGrpSpPr>
        <p:grpSpPr>
          <a:xfrm>
            <a:off x="1676400" y="932938"/>
            <a:ext cx="15156917" cy="8325362"/>
            <a:chOff x="0" y="0"/>
            <a:chExt cx="6802443" cy="6923243"/>
          </a:xfrm>
        </p:grpSpPr>
        <p:grpSp>
          <p:nvGrpSpPr>
            <p:cNvPr id="18" name="Group 18"/>
            <p:cNvGrpSpPr/>
            <p:nvPr/>
          </p:nvGrpSpPr>
          <p:grpSpPr>
            <a:xfrm>
              <a:off x="0" y="0"/>
              <a:ext cx="6802443" cy="6923243"/>
              <a:chOff x="0" y="0"/>
              <a:chExt cx="1383426" cy="1407994"/>
            </a:xfrm>
          </p:grpSpPr>
          <p:sp>
            <p:nvSpPr>
              <p:cNvPr id="19" name="Freeform 19"/>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FFD159">
                  <a:alpha val="23922"/>
                </a:srgbClr>
              </a:solidFill>
            </p:spPr>
          </p:sp>
        </p:grpSp>
        <p:grpSp>
          <p:nvGrpSpPr>
            <p:cNvPr id="20" name="Group 20"/>
            <p:cNvGrpSpPr/>
            <p:nvPr/>
          </p:nvGrpSpPr>
          <p:grpSpPr>
            <a:xfrm>
              <a:off x="0" y="0"/>
              <a:ext cx="6802443" cy="1030136"/>
              <a:chOff x="0" y="0"/>
              <a:chExt cx="2617777" cy="396426"/>
            </a:xfrm>
          </p:grpSpPr>
          <p:sp>
            <p:nvSpPr>
              <p:cNvPr id="21" name="Freeform 21"/>
              <p:cNvSpPr/>
              <p:nvPr/>
            </p:nvSpPr>
            <p:spPr>
              <a:xfrm>
                <a:off x="0" y="0"/>
                <a:ext cx="2617777" cy="396426"/>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FFD159"/>
              </a:solidFill>
            </p:spPr>
          </p:sp>
        </p:gr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1091" flipH="1">
            <a:off x="1274447" y="935868"/>
            <a:ext cx="1097280" cy="1486463"/>
          </a:xfrm>
          <a:prstGeom prst="rect">
            <a:avLst/>
          </a:prstGeom>
        </p:spPr>
      </p:pic>
      <p:pic>
        <p:nvPicPr>
          <p:cNvPr id="27"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01010">
            <a:off x="16000506" y="1556913"/>
            <a:ext cx="1225104" cy="1229575"/>
          </a:xfrm>
          <a:prstGeom prst="rect">
            <a:avLst/>
          </a:prstGeom>
        </p:spPr>
      </p:pic>
      <p:sp>
        <p:nvSpPr>
          <p:cNvPr id="28" name="Rectangle 27"/>
          <p:cNvSpPr/>
          <p:nvPr/>
        </p:nvSpPr>
        <p:spPr>
          <a:xfrm>
            <a:off x="2632519" y="2202607"/>
            <a:ext cx="13244677" cy="6555641"/>
          </a:xfrm>
          <a:prstGeom prst="rect">
            <a:avLst/>
          </a:prstGeom>
        </p:spPr>
        <p:txBody>
          <a:bodyPr wrap="square">
            <a:spAutoFit/>
          </a:bodyPr>
          <a:lstStyle/>
          <a:p>
            <a:pPr>
              <a:lnSpc>
                <a:spcPct val="200000"/>
              </a:lnSpc>
            </a:pP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2.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Dựa</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theo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truyện</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Sự</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tích</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cây</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vú</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sữa</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hãy</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cùng</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bạn</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hỏi</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đáp</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theo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mẫu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câu</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Ai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thế</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ea typeface="Arial" panose="020B0604020202020204" pitchFamily="34" charset="0"/>
                <a:cs typeface="Arial" panose="020B0604020202020204" pitchFamily="34" charset="0"/>
              </a:rPr>
              <a:t>nào</a:t>
            </a:r>
            <a:r>
              <a:rPr lang="en-US" sz="4200" b="1" i="1" dirty="0">
                <a:solidFill>
                  <a:srgbClr val="000000"/>
                </a:solidFill>
                <a:latin typeface="Arial" panose="020B0604020202020204" pitchFamily="34" charset="0"/>
                <a:ea typeface="Arial" panose="020B0604020202020204" pitchFamily="34" charset="0"/>
                <a:cs typeface="Arial" panose="020B0604020202020204" pitchFamily="34" charset="0"/>
              </a:rPr>
              <a:t>?</a:t>
            </a:r>
          </a:p>
          <a:p>
            <a:pPr marL="2114550" lvl="3" indent="-742950">
              <a:lnSpc>
                <a:spcPct val="200000"/>
              </a:lnSpc>
              <a:buAutoNum type="alphaLcPeriod"/>
            </a:pPr>
            <a:r>
              <a:rPr lang="en-US" sz="4200" dirty="0">
                <a:solidFill>
                  <a:srgbClr val="000000"/>
                </a:solidFill>
                <a:latin typeface="Arial" panose="020B0604020202020204" pitchFamily="34" charset="0"/>
                <a:cs typeface="Arial" panose="020B0604020202020204" pitchFamily="34" charset="0"/>
              </a:rPr>
              <a:t>Ở </a:t>
            </a:r>
            <a:r>
              <a:rPr lang="en-US" sz="4200" dirty="0" err="1">
                <a:solidFill>
                  <a:srgbClr val="000000"/>
                </a:solidFill>
                <a:latin typeface="Arial" panose="020B0604020202020204" pitchFamily="34" charset="0"/>
                <a:cs typeface="Arial" panose="020B0604020202020204" pitchFamily="34" charset="0"/>
              </a:rPr>
              <a:t>nhà</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cảnh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vật</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vẫn</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như</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xưa</a:t>
            </a:r>
            <a:endParaRPr lang="en-US" sz="4200" dirty="0">
              <a:solidFill>
                <a:srgbClr val="000000"/>
              </a:solidFill>
              <a:latin typeface="Arial" panose="020B0604020202020204" pitchFamily="34" charset="0"/>
              <a:cs typeface="Arial" panose="020B0604020202020204" pitchFamily="34" charset="0"/>
            </a:endParaRPr>
          </a:p>
          <a:p>
            <a:pPr marL="2114550" lvl="3" indent="-742950">
              <a:lnSpc>
                <a:spcPct val="200000"/>
              </a:lnSpc>
              <a:buAutoNum type="alphaLcPeriod"/>
            </a:pPr>
            <a:r>
              <a:rPr lang="en-US" sz="4200" dirty="0" err="1">
                <a:solidFill>
                  <a:srgbClr val="000000"/>
                </a:solidFill>
                <a:latin typeface="Arial" panose="020B0604020202020204" pitchFamily="34" charset="0"/>
                <a:cs typeface="Arial" panose="020B0604020202020204" pitchFamily="34" charset="0"/>
              </a:rPr>
              <a:t>Những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đài</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hoa</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nở</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trắng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như</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mây</a:t>
            </a:r>
            <a:endParaRPr lang="en-US" sz="4200" dirty="0">
              <a:solidFill>
                <a:srgbClr val="000000"/>
              </a:solidFill>
              <a:latin typeface="Arial" panose="020B0604020202020204" pitchFamily="34" charset="0"/>
              <a:cs typeface="Arial" panose="020B0604020202020204" pitchFamily="34" charset="0"/>
            </a:endParaRPr>
          </a:p>
          <a:p>
            <a:pPr marL="2114550" lvl="3" indent="-742950">
              <a:lnSpc>
                <a:spcPct val="200000"/>
              </a:lnSpc>
              <a:buAutoNum type="alphaLcPeriod"/>
            </a:pPr>
            <a:r>
              <a:rPr lang="en-US" sz="4200" dirty="0" err="1">
                <a:solidFill>
                  <a:srgbClr val="000000"/>
                </a:solidFill>
                <a:latin typeface="Arial" panose="020B0604020202020204" pitchFamily="34" charset="0"/>
                <a:cs typeface="Arial" panose="020B0604020202020204" pitchFamily="34" charset="0"/>
              </a:rPr>
              <a:t>Trái</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cây</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chín</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và</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ngọt</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thơm</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mùi</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sữa</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mẹ</a:t>
            </a:r>
            <a:endParaRPr lang="en-US" sz="4200" dirty="0">
              <a:latin typeface="Arial" panose="020B0604020202020204" pitchFamily="34" charset="0"/>
              <a:cs typeface="Arial" panose="020B0604020202020204" pitchFamily="34" charset="0"/>
            </a:endParaRPr>
          </a:p>
        </p:txBody>
      </p:sp>
      <p:sp>
        <p:nvSpPr>
          <p:cNvPr id="11" name="TextBox 10"/>
          <p:cNvSpPr txBox="1"/>
          <p:nvPr/>
        </p:nvSpPr>
        <p:spPr>
          <a:xfrm>
            <a:off x="4038600" y="4787930"/>
            <a:ext cx="10363200" cy="3970318"/>
          </a:xfrm>
          <a:prstGeom prst="rect">
            <a:avLst/>
          </a:prstGeom>
          <a:noFill/>
        </p:spPr>
        <p:txBody>
          <a:bodyPr wrap="square" rtlCol="0">
            <a:spAutoFit/>
          </a:bodyPr>
          <a:lstStyle/>
          <a:p>
            <a:pPr marL="742950" indent="-742950">
              <a:lnSpc>
                <a:spcPct val="200000"/>
              </a:lnSpc>
              <a:buAutoNum type="alphaLcPeriod"/>
            </a:pPr>
            <a:r>
              <a:rPr lang="en-US" sz="4200" b="1" dirty="0">
                <a:latin typeface="Arial" panose="020B0604020202020204" pitchFamily="34" charset="0"/>
                <a:cs typeface="Arial" panose="020B0604020202020204" pitchFamily="34" charset="0"/>
              </a:rPr>
              <a:t>Ở </a:t>
            </a:r>
            <a:r>
              <a:rPr lang="en-US" sz="4200" b="1" dirty="0" err="1">
                <a:latin typeface="Arial" panose="020B0604020202020204" pitchFamily="34" charset="0"/>
                <a:cs typeface="Arial" panose="020B0604020202020204" pitchFamily="34" charset="0"/>
              </a:rPr>
              <a:t>nhà</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cảnh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vật</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thế</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nào</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rồi</a:t>
            </a:r>
            <a:r>
              <a:rPr lang="en-US" sz="4200" b="1" dirty="0">
                <a:latin typeface="Arial" panose="020B0604020202020204" pitchFamily="34" charset="0"/>
                <a:cs typeface="Arial" panose="020B0604020202020204" pitchFamily="34" charset="0"/>
              </a:rPr>
              <a:t>?</a:t>
            </a:r>
          </a:p>
          <a:p>
            <a:pPr marL="742950" indent="-742950">
              <a:lnSpc>
                <a:spcPct val="200000"/>
              </a:lnSpc>
              <a:buAutoNum type="alphaLcPeriod"/>
            </a:pPr>
            <a:r>
              <a:rPr lang="en-US" sz="4200" b="1" dirty="0" err="1">
                <a:latin typeface="Arial" panose="020B0604020202020204" pitchFamily="34" charset="0"/>
                <a:cs typeface="Arial" panose="020B0604020202020204" pitchFamily="34" charset="0"/>
              </a:rPr>
              <a:t>Những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đài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hoa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trông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như</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thế</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nào</a:t>
            </a:r>
            <a:r>
              <a:rPr lang="en-US" sz="4200" b="1" dirty="0">
                <a:latin typeface="Arial" panose="020B0604020202020204" pitchFamily="34" charset="0"/>
                <a:cs typeface="Arial" panose="020B0604020202020204" pitchFamily="34" charset="0"/>
              </a:rPr>
              <a:t>?</a:t>
            </a:r>
          </a:p>
          <a:p>
            <a:pPr marL="742950" indent="-742950">
              <a:lnSpc>
                <a:spcPct val="200000"/>
              </a:lnSpc>
              <a:buAutoNum type="alphaLcPeriod"/>
            </a:pPr>
            <a:r>
              <a:rPr lang="en-US" sz="4200" b="1" dirty="0" err="1">
                <a:latin typeface="Arial" panose="020B0604020202020204" pitchFamily="34" charset="0"/>
                <a:cs typeface="Arial" panose="020B0604020202020204" pitchFamily="34" charset="0"/>
              </a:rPr>
              <a:t>Trái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cây</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như</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thế</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nào</a:t>
            </a:r>
            <a:r>
              <a:rPr lang="en-US" sz="4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825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barn(inVertical)">
                                      <p:cBhvr>
                                        <p:cTn id="7" dur="500"/>
                                        <p:tgtEl>
                                          <p:spTgt spid="2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8">
                                            <p:txEl>
                                              <p:pRg st="2" end="2"/>
                                            </p:txEl>
                                          </p:spTgt>
                                        </p:tgtEl>
                                        <p:attrNameLst>
                                          <p:attrName>style.visibility</p:attrName>
                                        </p:attrNameLst>
                                      </p:cBhvr>
                                      <p:to>
                                        <p:strVal val="visible"/>
                                      </p:to>
                                    </p:set>
                                    <p:animEffect transition="in" filter="barn(inVertical)">
                                      <p:cBhvr>
                                        <p:cTn id="10" dur="500"/>
                                        <p:tgtEl>
                                          <p:spTgt spid="28">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animEffect transition="in" filter="barn(inVertical)">
                                      <p:cBhvr>
                                        <p:cTn id="13" dur="500"/>
                                        <p:tgtEl>
                                          <p:spTgt spid="2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8">
                                            <p:txEl>
                                              <p:pRg st="1" end="1"/>
                                            </p:txEl>
                                          </p:spTgt>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8">
                                            <p:txEl>
                                              <p:pRg st="2" end="2"/>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8">
                                            <p:txEl>
                                              <p:pRg st="3" end="3"/>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5B9C"/>
        </a:solidFill>
        <a:effectLst/>
      </p:bgPr>
    </p:bg>
    <p:spTree>
      <p:nvGrpSpPr>
        <p:cNvPr id="1" name=""/>
        <p:cNvGrpSpPr/>
        <p:nvPr/>
      </p:nvGrpSpPr>
      <p:grpSpPr>
        <a:xfrm>
          <a:off x="0" y="0"/>
          <a:ext cx="0" cy="0"/>
          <a:chOff x="0" y="0"/>
          <a:chExt cx="0" cy="0"/>
        </a:xfrm>
      </p:grpSpPr>
      <p:sp>
        <p:nvSpPr>
          <p:cNvPr id="2" name="TextBox 2"/>
          <p:cNvSpPr txBox="1"/>
          <p:nvPr/>
        </p:nvSpPr>
        <p:spPr>
          <a:xfrm>
            <a:off x="2533248" y="1524270"/>
            <a:ext cx="10305373" cy="1110176"/>
          </a:xfrm>
          <a:prstGeom prst="rect">
            <a:avLst/>
          </a:prstGeom>
        </p:spPr>
        <p:txBody>
          <a:bodyPr lIns="0" tIns="0" rIns="0" bIns="0" rtlCol="0" anchor="t">
            <a:spAutoFit/>
          </a:bodyPr>
          <a:lstStyle/>
          <a:p>
            <a:pPr algn="ctr">
              <a:lnSpc>
                <a:spcPts val="9600"/>
              </a:lnSpc>
            </a:pPr>
            <a:r>
              <a:rPr lang="en-US" sz="6400" b="1" dirty="0">
                <a:solidFill>
                  <a:srgbClr val="FDFAF2"/>
                </a:solidFill>
                <a:latin typeface="Arial" panose="020B0604020202020204" pitchFamily="34" charset="0"/>
                <a:cs typeface="Arial" panose="020B0604020202020204" pitchFamily="34" charset="0"/>
              </a:rPr>
              <a:t>CỦNG CỐ, DẶN DÒ</a:t>
            </a:r>
          </a:p>
        </p:txBody>
      </p:sp>
      <p:grpSp>
        <p:nvGrpSpPr>
          <p:cNvPr id="4" name="Group 4"/>
          <p:cNvGrpSpPr/>
          <p:nvPr/>
        </p:nvGrpSpPr>
        <p:grpSpPr>
          <a:xfrm>
            <a:off x="556472" y="3238500"/>
            <a:ext cx="13525500" cy="5942960"/>
            <a:chOff x="0" y="0"/>
            <a:chExt cx="4509001" cy="742320"/>
          </a:xfrm>
        </p:grpSpPr>
        <p:sp>
          <p:nvSpPr>
            <p:cNvPr id="5" name="Freeform 5"/>
            <p:cNvSpPr/>
            <p:nvPr/>
          </p:nvSpPr>
          <p:spPr>
            <a:xfrm>
              <a:off x="0" y="0"/>
              <a:ext cx="4509001" cy="742320"/>
            </a:xfrm>
            <a:custGeom>
              <a:avLst/>
              <a:gdLst/>
              <a:ahLst/>
              <a:cxnLst/>
              <a:rect l="l" t="t" r="r" b="b"/>
              <a:pathLst>
                <a:path w="4509001" h="742320">
                  <a:moveTo>
                    <a:pt x="4384541" y="742320"/>
                  </a:moveTo>
                  <a:lnTo>
                    <a:pt x="124460" y="742320"/>
                  </a:lnTo>
                  <a:cubicBezTo>
                    <a:pt x="55880" y="742320"/>
                    <a:pt x="0" y="686440"/>
                    <a:pt x="0" y="617860"/>
                  </a:cubicBezTo>
                  <a:lnTo>
                    <a:pt x="0" y="124460"/>
                  </a:lnTo>
                  <a:cubicBezTo>
                    <a:pt x="0" y="55880"/>
                    <a:pt x="55880" y="0"/>
                    <a:pt x="124460" y="0"/>
                  </a:cubicBezTo>
                  <a:lnTo>
                    <a:pt x="4384541" y="0"/>
                  </a:lnTo>
                  <a:cubicBezTo>
                    <a:pt x="4453121" y="0"/>
                    <a:pt x="4509001" y="55880"/>
                    <a:pt x="4509001" y="124460"/>
                  </a:cubicBezTo>
                  <a:lnTo>
                    <a:pt x="4509001" y="617860"/>
                  </a:lnTo>
                  <a:cubicBezTo>
                    <a:pt x="4509001" y="686440"/>
                    <a:pt x="4453121" y="742320"/>
                    <a:pt x="4384541" y="742320"/>
                  </a:cubicBezTo>
                  <a:close/>
                </a:path>
              </a:pathLst>
            </a:custGeom>
            <a:solidFill>
              <a:srgbClr val="FDFAF2"/>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44600" y="1866900"/>
            <a:ext cx="2581818" cy="2103008"/>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01010">
            <a:off x="12773654" y="-772316"/>
            <a:ext cx="2645664" cy="2655319"/>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6557" y="637081"/>
            <a:ext cx="1777870" cy="27779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5B9C"/>
        </a:solidFill>
        <a:effectLst/>
      </p:bgPr>
    </p:bg>
    <p:spTree>
      <p:nvGrpSpPr>
        <p:cNvPr id="1" name=""/>
        <p:cNvGrpSpPr/>
        <p:nvPr/>
      </p:nvGrpSpPr>
      <p:grpSpPr>
        <a:xfrm>
          <a:off x="0" y="0"/>
          <a:ext cx="0" cy="0"/>
          <a:chOff x="0" y="0"/>
          <a:chExt cx="0" cy="0"/>
        </a:xfrm>
      </p:grpSpPr>
      <p:grpSp>
        <p:nvGrpSpPr>
          <p:cNvPr id="2" name="Group 2"/>
          <p:cNvGrpSpPr/>
          <p:nvPr/>
        </p:nvGrpSpPr>
        <p:grpSpPr>
          <a:xfrm>
            <a:off x="1752601" y="2028082"/>
            <a:ext cx="15381248" cy="6230836"/>
            <a:chOff x="0" y="0"/>
            <a:chExt cx="12236577" cy="8307781"/>
          </a:xfrm>
        </p:grpSpPr>
        <p:grpSp>
          <p:nvGrpSpPr>
            <p:cNvPr id="3" name="Group 3"/>
            <p:cNvGrpSpPr/>
            <p:nvPr/>
          </p:nvGrpSpPr>
          <p:grpSpPr>
            <a:xfrm>
              <a:off x="0" y="0"/>
              <a:ext cx="12236577" cy="8307781"/>
              <a:chOff x="0" y="0"/>
              <a:chExt cx="3104465" cy="2107715"/>
            </a:xfrm>
          </p:grpSpPr>
          <p:sp>
            <p:nvSpPr>
              <p:cNvPr id="4" name="Freeform 4"/>
              <p:cNvSpPr/>
              <p:nvPr/>
            </p:nvSpPr>
            <p:spPr>
              <a:xfrm>
                <a:off x="0" y="0"/>
                <a:ext cx="3104465" cy="2107715"/>
              </a:xfrm>
              <a:custGeom>
                <a:avLst/>
                <a:gdLst/>
                <a:ahLst/>
                <a:cxnLst/>
                <a:rect l="l" t="t" r="r" b="b"/>
                <a:pathLst>
                  <a:path w="3104465" h="2107715">
                    <a:moveTo>
                      <a:pt x="2980005" y="2107715"/>
                    </a:moveTo>
                    <a:lnTo>
                      <a:pt x="124460" y="2107715"/>
                    </a:lnTo>
                    <a:cubicBezTo>
                      <a:pt x="55880" y="2107715"/>
                      <a:pt x="0" y="2051835"/>
                      <a:pt x="0" y="1983255"/>
                    </a:cubicBezTo>
                    <a:lnTo>
                      <a:pt x="0" y="124460"/>
                    </a:lnTo>
                    <a:cubicBezTo>
                      <a:pt x="0" y="55880"/>
                      <a:pt x="55880" y="0"/>
                      <a:pt x="124460" y="0"/>
                    </a:cubicBezTo>
                    <a:lnTo>
                      <a:pt x="2980005" y="0"/>
                    </a:lnTo>
                    <a:cubicBezTo>
                      <a:pt x="3048585" y="0"/>
                      <a:pt x="3104465" y="55880"/>
                      <a:pt x="3104465" y="124460"/>
                    </a:cubicBezTo>
                    <a:lnTo>
                      <a:pt x="3104465" y="1983255"/>
                    </a:lnTo>
                    <a:cubicBezTo>
                      <a:pt x="3104465" y="2051835"/>
                      <a:pt x="3048585" y="2107715"/>
                      <a:pt x="2980005" y="2107715"/>
                    </a:cubicBezTo>
                    <a:close/>
                  </a:path>
                </a:pathLst>
              </a:custGeom>
              <a:solidFill>
                <a:srgbClr val="FDFAF2"/>
              </a:solidFill>
            </p:spPr>
          </p:sp>
        </p:grpSp>
        <p:grpSp>
          <p:nvGrpSpPr>
            <p:cNvPr id="5" name="Group 5"/>
            <p:cNvGrpSpPr/>
            <p:nvPr/>
          </p:nvGrpSpPr>
          <p:grpSpPr>
            <a:xfrm>
              <a:off x="0" y="0"/>
              <a:ext cx="12236577" cy="1344603"/>
              <a:chOff x="0" y="0"/>
              <a:chExt cx="7980398" cy="876917"/>
            </a:xfrm>
          </p:grpSpPr>
          <p:sp>
            <p:nvSpPr>
              <p:cNvPr id="6" name="Freeform 6"/>
              <p:cNvSpPr/>
              <p:nvPr/>
            </p:nvSpPr>
            <p:spPr>
              <a:xfrm>
                <a:off x="0" y="0"/>
                <a:ext cx="7980398" cy="876917"/>
              </a:xfrm>
              <a:custGeom>
                <a:avLst/>
                <a:gdLst/>
                <a:ahLst/>
                <a:cxnLst/>
                <a:rect l="l" t="t" r="r" b="b"/>
                <a:pathLst>
                  <a:path w="7980398" h="876917">
                    <a:moveTo>
                      <a:pt x="7855938" y="876917"/>
                    </a:moveTo>
                    <a:lnTo>
                      <a:pt x="124460" y="876917"/>
                    </a:lnTo>
                    <a:cubicBezTo>
                      <a:pt x="55880" y="876917"/>
                      <a:pt x="0" y="821037"/>
                      <a:pt x="0" y="752457"/>
                    </a:cubicBezTo>
                    <a:lnTo>
                      <a:pt x="0" y="124460"/>
                    </a:lnTo>
                    <a:cubicBezTo>
                      <a:pt x="0" y="55880"/>
                      <a:pt x="55880" y="0"/>
                      <a:pt x="124460" y="0"/>
                    </a:cubicBezTo>
                    <a:lnTo>
                      <a:pt x="7855938" y="0"/>
                    </a:lnTo>
                    <a:cubicBezTo>
                      <a:pt x="7924519" y="0"/>
                      <a:pt x="7980398" y="55880"/>
                      <a:pt x="7980398" y="124460"/>
                    </a:cubicBezTo>
                    <a:lnTo>
                      <a:pt x="7980398" y="752457"/>
                    </a:lnTo>
                    <a:cubicBezTo>
                      <a:pt x="7980398" y="821037"/>
                      <a:pt x="7924519" y="876917"/>
                      <a:pt x="7855938" y="876917"/>
                    </a:cubicBezTo>
                    <a:close/>
                  </a:path>
                </a:pathLst>
              </a:custGeom>
              <a:solidFill>
                <a:srgbClr val="FFD159"/>
              </a:solidFill>
            </p:spPr>
          </p:sp>
        </p:grpSp>
      </p:grpSp>
      <p:sp>
        <p:nvSpPr>
          <p:cNvPr id="10" name="TextBox 10"/>
          <p:cNvSpPr txBox="1"/>
          <p:nvPr/>
        </p:nvSpPr>
        <p:spPr>
          <a:xfrm>
            <a:off x="2518522" y="3751352"/>
            <a:ext cx="13849406" cy="3118674"/>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a:solidFill>
                  <a:srgbClr val="000000"/>
                </a:solidFill>
                <a:latin typeface="Arial" panose="020B0604020202020204" pitchFamily="34" charset="0"/>
                <a:cs typeface="Arial" panose="020B0604020202020204" pitchFamily="34" charset="0"/>
              </a:rPr>
              <a:t>TRONG BÀI HỌC SAU!</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22694" flipH="1">
            <a:off x="1153220" y="1227804"/>
            <a:ext cx="2427690" cy="1469856"/>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5726" flipH="1">
            <a:off x="16318337" y="5764642"/>
            <a:ext cx="1953056" cy="195305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2002">
            <a:off x="4122023" y="8515655"/>
            <a:ext cx="1877965" cy="244758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39815">
            <a:off x="12620632" y="-516698"/>
            <a:ext cx="2099711" cy="1633957"/>
          </a:xfrm>
          <a:prstGeom prst="rect">
            <a:avLst/>
          </a:prstGeom>
        </p:spPr>
      </p:pic>
    </p:spTree>
    <p:extLst>
      <p:ext uri="{BB962C8B-B14F-4D97-AF65-F5344CB8AC3E}">
        <p14:creationId xmlns:p14="http://schemas.microsoft.com/office/powerpoint/2010/main" val="507341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1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88137" y="-871572"/>
            <a:ext cx="2868614" cy="3005215"/>
          </a:xfrm>
          <a:prstGeom prst="rect">
            <a:avLst/>
          </a:prstGeom>
        </p:spPr>
      </p:pic>
      <p:grpSp>
        <p:nvGrpSpPr>
          <p:cNvPr id="3" name="Group 3"/>
          <p:cNvGrpSpPr/>
          <p:nvPr/>
        </p:nvGrpSpPr>
        <p:grpSpPr>
          <a:xfrm>
            <a:off x="1524000" y="2133642"/>
            <a:ext cx="15468600" cy="6016434"/>
            <a:chOff x="0" y="0"/>
            <a:chExt cx="16158220" cy="6969619"/>
          </a:xfrm>
        </p:grpSpPr>
        <p:grpSp>
          <p:nvGrpSpPr>
            <p:cNvPr id="4" name="Group 4"/>
            <p:cNvGrpSpPr/>
            <p:nvPr/>
          </p:nvGrpSpPr>
          <p:grpSpPr>
            <a:xfrm>
              <a:off x="0" y="0"/>
              <a:ext cx="16158220" cy="6969619"/>
              <a:chOff x="0" y="0"/>
              <a:chExt cx="4099400" cy="1768218"/>
            </a:xfrm>
          </p:grpSpPr>
          <p:sp>
            <p:nvSpPr>
              <p:cNvPr id="5" name="Freeform 5"/>
              <p:cNvSpPr/>
              <p:nvPr/>
            </p:nvSpPr>
            <p:spPr>
              <a:xfrm>
                <a:off x="0" y="0"/>
                <a:ext cx="4099400" cy="1768218"/>
              </a:xfrm>
              <a:custGeom>
                <a:avLst/>
                <a:gdLst/>
                <a:ahLst/>
                <a:cxnLst/>
                <a:rect l="l" t="t" r="r" b="b"/>
                <a:pathLst>
                  <a:path w="4099400" h="1768218">
                    <a:moveTo>
                      <a:pt x="3974940" y="1768218"/>
                    </a:moveTo>
                    <a:lnTo>
                      <a:pt x="124460" y="1768218"/>
                    </a:lnTo>
                    <a:cubicBezTo>
                      <a:pt x="55880" y="1768218"/>
                      <a:pt x="0" y="1712338"/>
                      <a:pt x="0" y="1643758"/>
                    </a:cubicBezTo>
                    <a:lnTo>
                      <a:pt x="0" y="124460"/>
                    </a:lnTo>
                    <a:cubicBezTo>
                      <a:pt x="0" y="55880"/>
                      <a:pt x="55880" y="0"/>
                      <a:pt x="124460" y="0"/>
                    </a:cubicBezTo>
                    <a:lnTo>
                      <a:pt x="3974940" y="0"/>
                    </a:lnTo>
                    <a:cubicBezTo>
                      <a:pt x="4043520" y="0"/>
                      <a:pt x="4099400" y="55880"/>
                      <a:pt x="4099400" y="124460"/>
                    </a:cubicBezTo>
                    <a:lnTo>
                      <a:pt x="4099400" y="1643758"/>
                    </a:lnTo>
                    <a:cubicBezTo>
                      <a:pt x="4099400" y="1712338"/>
                      <a:pt x="4043520" y="1768218"/>
                      <a:pt x="3974940" y="1768218"/>
                    </a:cubicBezTo>
                    <a:close/>
                  </a:path>
                </a:pathLst>
              </a:custGeom>
              <a:solidFill>
                <a:srgbClr val="FDFAF2"/>
              </a:solidFill>
            </p:spPr>
          </p:sp>
        </p:grpSp>
        <p:grpSp>
          <p:nvGrpSpPr>
            <p:cNvPr id="6" name="Group 6"/>
            <p:cNvGrpSpPr/>
            <p:nvPr/>
          </p:nvGrpSpPr>
          <p:grpSpPr>
            <a:xfrm>
              <a:off x="0" y="0"/>
              <a:ext cx="16158220" cy="1344603"/>
              <a:chOff x="0" y="0"/>
              <a:chExt cx="10537999" cy="876917"/>
            </a:xfrm>
          </p:grpSpPr>
          <p:sp>
            <p:nvSpPr>
              <p:cNvPr id="7" name="Freeform 7"/>
              <p:cNvSpPr/>
              <p:nvPr/>
            </p:nvSpPr>
            <p:spPr>
              <a:xfrm>
                <a:off x="0" y="0"/>
                <a:ext cx="10537999" cy="876917"/>
              </a:xfrm>
              <a:custGeom>
                <a:avLst/>
                <a:gdLst/>
                <a:ahLst/>
                <a:cxnLst/>
                <a:rect l="l" t="t" r="r" b="b"/>
                <a:pathLst>
                  <a:path w="10537999" h="876917">
                    <a:moveTo>
                      <a:pt x="10413539" y="876917"/>
                    </a:moveTo>
                    <a:lnTo>
                      <a:pt x="124460" y="876917"/>
                    </a:lnTo>
                    <a:cubicBezTo>
                      <a:pt x="55880" y="876917"/>
                      <a:pt x="0" y="821037"/>
                      <a:pt x="0" y="752457"/>
                    </a:cubicBezTo>
                    <a:lnTo>
                      <a:pt x="0" y="124460"/>
                    </a:lnTo>
                    <a:cubicBezTo>
                      <a:pt x="0" y="55880"/>
                      <a:pt x="55880" y="0"/>
                      <a:pt x="124460" y="0"/>
                    </a:cubicBezTo>
                    <a:lnTo>
                      <a:pt x="10413539" y="0"/>
                    </a:lnTo>
                    <a:cubicBezTo>
                      <a:pt x="10482119" y="0"/>
                      <a:pt x="10537999" y="55880"/>
                      <a:pt x="10537999" y="124460"/>
                    </a:cubicBezTo>
                    <a:lnTo>
                      <a:pt x="10537999" y="752457"/>
                    </a:lnTo>
                    <a:cubicBezTo>
                      <a:pt x="10537999" y="821037"/>
                      <a:pt x="10482119" y="876917"/>
                      <a:pt x="10413539" y="876917"/>
                    </a:cubicBezTo>
                    <a:close/>
                  </a:path>
                </a:pathLst>
              </a:custGeom>
              <a:solidFill>
                <a:srgbClr val="EF5B9C"/>
              </a:solidFill>
            </p:spPr>
          </p:sp>
        </p:grpSp>
      </p:grpSp>
      <p:grpSp>
        <p:nvGrpSpPr>
          <p:cNvPr id="8" name="Group 8"/>
          <p:cNvGrpSpPr/>
          <p:nvPr/>
        </p:nvGrpSpPr>
        <p:grpSpPr>
          <a:xfrm>
            <a:off x="2438400" y="4258329"/>
            <a:ext cx="14012811" cy="2706915"/>
            <a:chOff x="-1674893" y="27619"/>
            <a:chExt cx="18683747" cy="3609220"/>
          </a:xfrm>
        </p:grpSpPr>
        <p:sp>
          <p:nvSpPr>
            <p:cNvPr id="9" name="TextBox 9"/>
            <p:cNvSpPr txBox="1"/>
            <p:nvPr/>
          </p:nvSpPr>
          <p:spPr>
            <a:xfrm>
              <a:off x="-1674893" y="1339545"/>
              <a:ext cx="18683747" cy="2297294"/>
            </a:xfrm>
            <a:prstGeom prst="rect">
              <a:avLst/>
            </a:prstGeom>
          </p:spPr>
          <p:txBody>
            <a:bodyPr wrap="square" lIns="0" tIns="0" rIns="0" bIns="0" rtlCol="0" anchor="t">
              <a:spAutoFit/>
            </a:bodyPr>
            <a:lstStyle/>
            <a:p>
              <a:pPr algn="ctr">
                <a:lnSpc>
                  <a:spcPts val="15000"/>
                </a:lnSpc>
              </a:pPr>
              <a:r>
                <a:rPr lang="en-US" sz="9600" b="1" dirty="0">
                  <a:solidFill>
                    <a:srgbClr val="000000"/>
                  </a:solidFill>
                  <a:latin typeface="Arial" panose="020B0604020202020204" pitchFamily="34" charset="0"/>
                  <a:cs typeface="Arial" panose="020B0604020202020204" pitchFamily="34" charset="0"/>
                </a:rPr>
                <a:t>SỰ TÍCH CÂY VÚ SỮA</a:t>
              </a:r>
            </a:p>
          </p:txBody>
        </p:sp>
        <p:sp>
          <p:nvSpPr>
            <p:cNvPr id="10" name="TextBox 10"/>
            <p:cNvSpPr txBox="1"/>
            <p:nvPr/>
          </p:nvSpPr>
          <p:spPr>
            <a:xfrm>
              <a:off x="2362327" y="27619"/>
              <a:ext cx="9855082" cy="826209"/>
            </a:xfrm>
            <a:prstGeom prst="rect">
              <a:avLst/>
            </a:prstGeom>
          </p:spPr>
          <p:txBody>
            <a:bodyPr lIns="0" tIns="0" rIns="0" bIns="0" rtlCol="0" anchor="t">
              <a:spAutoFit/>
            </a:bodyPr>
            <a:lstStyle/>
            <a:p>
              <a:pPr algn="ctr">
                <a:lnSpc>
                  <a:spcPts val="4480"/>
                </a:lnSpc>
              </a:pPr>
              <a:r>
                <a:rPr lang="en-US" sz="6400" b="1" i="1" dirty="0" err="1">
                  <a:solidFill>
                    <a:srgbClr val="000000"/>
                  </a:solidFill>
                  <a:latin typeface="Arial" panose="020B0604020202020204" pitchFamily="34" charset="0"/>
                  <a:cs typeface="Arial" panose="020B0604020202020204" pitchFamily="34" charset="0"/>
                </a:rPr>
                <a:t>Bài</a:t>
              </a:r>
              <a:r>
                <a:rPr lang="en-US" sz="6400" b="1" i="1" dirty="0">
                  <a:solidFill>
                    <a:srgbClr val="000000"/>
                  </a:solidFill>
                  <a:latin typeface="Arial" panose="020B0604020202020204" pitchFamily="34" charset="0"/>
                  <a:cs typeface="Arial" panose="020B0604020202020204" pitchFamily="34" charset="0"/>
                </a:rPr>
                <a:t> </a:t>
              </a:r>
              <a:r>
                <a:rPr lang="en-US" sz="6400" b="1" i="1" dirty="0" err="1">
                  <a:solidFill>
                    <a:srgbClr val="000000"/>
                  </a:solidFill>
                  <a:latin typeface="Arial" panose="020B0604020202020204" pitchFamily="34" charset="0"/>
                  <a:cs typeface="Arial" panose="020B0604020202020204" pitchFamily="34" charset="0"/>
                </a:rPr>
                <a:t>đọc</a:t>
              </a:r>
              <a:r>
                <a:rPr lang="en-US" sz="6400" b="1" i="1" dirty="0">
                  <a:solidFill>
                    <a:srgbClr val="000000"/>
                  </a:solidFill>
                  <a:latin typeface="Arial" panose="020B0604020202020204" pitchFamily="34" charset="0"/>
                  <a:cs typeface="Arial" panose="020B0604020202020204" pitchFamily="34" charset="0"/>
                </a:rPr>
                <a:t> 2</a:t>
              </a:r>
            </a:p>
          </p:txBody>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13794" y="6878673"/>
            <a:ext cx="2519776" cy="2533595"/>
          </a:xfrm>
          <a:prstGeom prst="rect">
            <a:avLst/>
          </a:prstGeom>
        </p:spPr>
      </p:pic>
      <p:sp>
        <p:nvSpPr>
          <p:cNvPr id="12" name="TextBox 12"/>
          <p:cNvSpPr txBox="1"/>
          <p:nvPr/>
        </p:nvSpPr>
        <p:spPr>
          <a:xfrm>
            <a:off x="4822001" y="2635326"/>
            <a:ext cx="8679941" cy="604524"/>
          </a:xfrm>
          <a:prstGeom prst="rect">
            <a:avLst/>
          </a:prstGeom>
        </p:spPr>
        <p:txBody>
          <a:bodyPr lIns="0" tIns="0" rIns="0" bIns="0" rtlCol="0" anchor="t">
            <a:spAutoFit/>
          </a:bodyPr>
          <a:lstStyle/>
          <a:p>
            <a:pPr algn="ctr">
              <a:lnSpc>
                <a:spcPts val="4080"/>
              </a:lnSpc>
            </a:pPr>
            <a:r>
              <a:rPr lang="en-US" sz="7200" dirty="0">
                <a:solidFill>
                  <a:srgbClr val="FDFAF2"/>
                </a:solidFill>
                <a:latin typeface="Arial" panose="020B0604020202020204" pitchFamily="34" charset="0"/>
                <a:cs typeface="Arial" panose="020B0604020202020204" pitchFamily="34" charset="0"/>
              </a:rPr>
              <a:t>BÀI 15</a:t>
            </a: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07067">
            <a:off x="14091677" y="7293289"/>
            <a:ext cx="2489538" cy="2498624"/>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61641">
            <a:off x="591572" y="411637"/>
            <a:ext cx="2565264" cy="524496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04376">
            <a:off x="4932684" y="8517516"/>
            <a:ext cx="2981431" cy="298143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44962">
            <a:off x="5685983" y="-1147186"/>
            <a:ext cx="2519776" cy="2533595"/>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58546">
            <a:off x="-231188" y="8288754"/>
            <a:ext cx="2519776" cy="2533595"/>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19445">
            <a:off x="16564626" y="866845"/>
            <a:ext cx="2519776" cy="2533595"/>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36698">
            <a:off x="9978902" y="8741434"/>
            <a:ext cx="2519776" cy="2533595"/>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15648">
            <a:off x="-300715" y="997998"/>
            <a:ext cx="4002505" cy="466393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17079" y="-1672464"/>
            <a:ext cx="3192885" cy="3344927"/>
          </a:xfrm>
          <a:prstGeom prst="rect">
            <a:avLst/>
          </a:prstGeom>
        </p:spPr>
      </p:pic>
      <p:sp>
        <p:nvSpPr>
          <p:cNvPr id="4" name="TextBox 4"/>
          <p:cNvSpPr txBox="1"/>
          <p:nvPr/>
        </p:nvSpPr>
        <p:spPr>
          <a:xfrm>
            <a:off x="7181850" y="2471430"/>
            <a:ext cx="3653842" cy="1717073"/>
          </a:xfrm>
          <a:prstGeom prst="rect">
            <a:avLst/>
          </a:prstGeom>
        </p:spPr>
        <p:txBody>
          <a:bodyPr wrap="square" lIns="0" tIns="0" rIns="0" bIns="0" rtlCol="0" anchor="t">
            <a:spAutoFit/>
          </a:bodyPr>
          <a:lstStyle/>
          <a:p>
            <a:pPr algn="ctr">
              <a:lnSpc>
                <a:spcPts val="15000"/>
              </a:lnSpc>
            </a:pPr>
            <a:r>
              <a:rPr lang="en-US" sz="9400" b="1" dirty="0">
                <a:solidFill>
                  <a:srgbClr val="000000"/>
                </a:solidFill>
                <a:latin typeface="Arial" panose="020B0604020202020204" pitchFamily="34" charset="0"/>
                <a:cs typeface="Arial" panose="020B0604020202020204" pitchFamily="34" charset="0"/>
              </a:rPr>
              <a:t>ĐỌC</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5564" flipH="1">
            <a:off x="12829776" y="1852876"/>
            <a:ext cx="4748799" cy="341913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985" y="4978399"/>
            <a:ext cx="5313071" cy="55299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sp>
        <p:nvSpPr>
          <p:cNvPr id="2" name="TextBox 2"/>
          <p:cNvSpPr txBox="1"/>
          <p:nvPr/>
        </p:nvSpPr>
        <p:spPr>
          <a:xfrm>
            <a:off x="5257800" y="692988"/>
            <a:ext cx="6790611" cy="1231106"/>
          </a:xfrm>
          <a:prstGeom prst="rect">
            <a:avLst/>
          </a:prstGeom>
        </p:spPr>
        <p:txBody>
          <a:bodyPr wrap="square" lIns="0" tIns="0" rIns="0" bIns="0" rtlCol="0" anchor="t">
            <a:spAutoFit/>
          </a:bodyPr>
          <a:lstStyle/>
          <a:p>
            <a:pPr algn="ctr">
              <a:lnSpc>
                <a:spcPts val="9600"/>
              </a:lnSpc>
            </a:pPr>
            <a:r>
              <a:rPr lang="en-US" sz="4800" b="1" dirty="0">
                <a:solidFill>
                  <a:srgbClr val="FF0000"/>
                </a:solidFill>
                <a:latin typeface="Arial" panose="020B0604020202020204" pitchFamily="34" charset="0"/>
                <a:cs typeface="Arial" panose="020B0604020202020204" pitchFamily="34" charset="0"/>
              </a:rPr>
              <a:t>SỰ TÍCH CÂY VÚ SỮA</a:t>
            </a:r>
          </a:p>
        </p:txBody>
      </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1091" flipH="1">
            <a:off x="3884064" y="301863"/>
            <a:ext cx="1097280" cy="1486463"/>
          </a:xfrm>
          <a:prstGeom prst="rect">
            <a:avLst/>
          </a:prstGeom>
        </p:spPr>
      </p:pic>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45302" y="878706"/>
            <a:ext cx="1498279" cy="1498279"/>
          </a:xfrm>
          <a:prstGeom prst="rect">
            <a:avLst/>
          </a:prstGeom>
        </p:spPr>
      </p:pic>
      <p:sp>
        <p:nvSpPr>
          <p:cNvPr id="27" name="TextBox 26"/>
          <p:cNvSpPr txBox="1"/>
          <p:nvPr/>
        </p:nvSpPr>
        <p:spPr>
          <a:xfrm>
            <a:off x="389811" y="2400300"/>
            <a:ext cx="11658600" cy="5647893"/>
          </a:xfrm>
          <a:prstGeom prst="rect">
            <a:avLst/>
          </a:prstGeom>
          <a:noFill/>
        </p:spPr>
        <p:txBody>
          <a:bodyPr wrap="square" rtlCol="0">
            <a:spAutoFit/>
          </a:bodyPr>
          <a:lstStyle/>
          <a:p>
            <a:pPr marL="742950" indent="-742950" algn="just">
              <a:lnSpc>
                <a:spcPct val="150000"/>
              </a:lnSpc>
              <a:buAutoNum type="arabicPeriod"/>
            </a:pPr>
            <a:r>
              <a:rPr lang="en-US" sz="3500" dirty="0" err="1">
                <a:latin typeface="Arial" panose="020B0604020202020204" pitchFamily="34" charset="0"/>
                <a:cs typeface="Arial" panose="020B0604020202020204" pitchFamily="34" charset="0"/>
              </a:rPr>
              <a:t>Ngày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xưa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có</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một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bé</a:t>
            </a:r>
            <a:r>
              <a:rPr lang="en-US" sz="3500" dirty="0">
                <a:latin typeface="Arial" panose="020B0604020202020204" pitchFamily="34" charset="0"/>
                <a:cs typeface="Arial" panose="020B0604020202020204" pitchFamily="34" charset="0"/>
              </a:rPr>
              <a:t> ham </a:t>
            </a:r>
            <a:r>
              <a:rPr lang="en-US" sz="3500" dirty="0" err="1">
                <a:latin typeface="Arial" panose="020B0604020202020204" pitchFamily="34" charset="0"/>
                <a:cs typeface="Arial" panose="020B0604020202020204" pitchFamily="34" charset="0"/>
              </a:rPr>
              <a:t>chơi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Một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lần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bị</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mẹ</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mắng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vùng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vằng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bỏ</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la </a:t>
            </a:r>
            <a:r>
              <a:rPr lang="en-US" sz="3500" dirty="0" err="1">
                <a:latin typeface="Arial" panose="020B0604020202020204" pitchFamily="34" charset="0"/>
                <a:cs typeface="Arial" panose="020B0604020202020204" pitchFamily="34" charset="0"/>
              </a:rPr>
              <a:t>cà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khắp</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chẳng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nghĩ</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đến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mẹ</a:t>
            </a:r>
            <a:r>
              <a:rPr lang="en-US" sz="3500" dirty="0">
                <a:latin typeface="Arial" panose="020B0604020202020204" pitchFamily="34" charset="0"/>
                <a:cs typeface="Arial" panose="020B0604020202020204" pitchFamily="34" charset="0"/>
              </a:rPr>
              <a:t> ở </a:t>
            </a:r>
            <a:r>
              <a:rPr lang="en-US" sz="3500" dirty="0" err="1">
                <a:latin typeface="Arial" panose="020B0604020202020204" pitchFamily="34" charset="0"/>
                <a:cs typeface="Arial" panose="020B0604020202020204" pitchFamily="34" charset="0"/>
              </a:rPr>
              <a:t>nhà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mỏi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mắt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chờ</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mong</a:t>
            </a:r>
            <a:r>
              <a:rPr lang="en-US" sz="3500" dirty="0">
                <a:latin typeface="Arial" panose="020B0604020202020204" pitchFamily="34" charset="0"/>
                <a:cs typeface="Arial" panose="020B0604020202020204" pitchFamily="34" charset="0"/>
              </a:rPr>
              <a:t>.</a:t>
            </a:r>
          </a:p>
          <a:p>
            <a:pPr marL="742950" indent="-742950" algn="just">
              <a:lnSpc>
                <a:spcPct val="150000"/>
              </a:lnSpc>
              <a:buAutoNum type="arabicPeriod"/>
            </a:pPr>
            <a:r>
              <a:rPr lang="en-US" sz="3500" dirty="0" err="1">
                <a:latin typeface="Arial" panose="020B0604020202020204" pitchFamily="34" charset="0"/>
                <a:cs typeface="Arial" panose="020B0604020202020204" pitchFamily="34" charset="0"/>
              </a:rPr>
              <a:t>Một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hôm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vừa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đói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vừa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rét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mới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tìm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đường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về</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nhà</a:t>
            </a:r>
            <a:r>
              <a:rPr lang="en-US" sz="3500" dirty="0">
                <a:latin typeface="Arial" panose="020B0604020202020204" pitchFamily="34" charset="0"/>
                <a:cs typeface="Arial" panose="020B0604020202020204" pitchFamily="34" charset="0"/>
              </a:rPr>
              <a:t>.</a:t>
            </a:r>
          </a:p>
          <a:p>
            <a:pPr algn="just">
              <a:lnSpc>
                <a:spcPct val="150000"/>
              </a:lnSpc>
            </a:pPr>
            <a:r>
              <a:rPr lang="en-US" sz="3500" dirty="0">
                <a:latin typeface="Arial" panose="020B0604020202020204" pitchFamily="34" charset="0"/>
                <a:cs typeface="Arial" panose="020B0604020202020204" pitchFamily="34" charset="0"/>
              </a:rPr>
              <a:t>       Ở </a:t>
            </a:r>
            <a:r>
              <a:rPr lang="en-US" sz="3500" dirty="0" err="1">
                <a:latin typeface="Arial" panose="020B0604020202020204" pitchFamily="34" charset="0"/>
                <a:cs typeface="Arial" panose="020B0604020202020204" pitchFamily="34" charset="0"/>
              </a:rPr>
              <a:t>nhà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cảnh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vật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vẫn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như</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xưa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nhưng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không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thấy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mẹ</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đâu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khản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tiếng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gọi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mẹ</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rồi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ôm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lấy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một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cây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xanh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trong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vườn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khóc</a:t>
            </a:r>
            <a:r>
              <a:rPr lang="en-US" sz="3500" dirty="0">
                <a:latin typeface="Arial" panose="020B0604020202020204" pitchFamily="34" charset="0"/>
                <a:cs typeface="Arial" panose="020B0604020202020204" pitchFamily="34" charset="0"/>
              </a:rPr>
              <a:t>.</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7200" y="2376985"/>
            <a:ext cx="5715000" cy="6601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sp>
        <p:nvSpPr>
          <p:cNvPr id="2" name="TextBox 2"/>
          <p:cNvSpPr txBox="1"/>
          <p:nvPr/>
        </p:nvSpPr>
        <p:spPr>
          <a:xfrm>
            <a:off x="5244583" y="895835"/>
            <a:ext cx="6790611" cy="1231106"/>
          </a:xfrm>
          <a:prstGeom prst="rect">
            <a:avLst/>
          </a:prstGeom>
        </p:spPr>
        <p:txBody>
          <a:bodyPr wrap="square" lIns="0" tIns="0" rIns="0" bIns="0" rtlCol="0" anchor="t">
            <a:spAutoFit/>
          </a:bodyPr>
          <a:lstStyle/>
          <a:p>
            <a:pPr algn="ctr">
              <a:lnSpc>
                <a:spcPts val="9600"/>
              </a:lnSpc>
            </a:pPr>
            <a:r>
              <a:rPr lang="en-US" sz="4800" b="1" dirty="0">
                <a:solidFill>
                  <a:srgbClr val="FF0000"/>
                </a:solidFill>
                <a:latin typeface="Arial" panose="020B0604020202020204" pitchFamily="34" charset="0"/>
                <a:cs typeface="Arial" panose="020B0604020202020204" pitchFamily="34" charset="0"/>
              </a:rPr>
              <a:t>SỰ TÍCH CÂY VÚ SỮA</a:t>
            </a:r>
          </a:p>
        </p:txBody>
      </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1091" flipH="1">
            <a:off x="3809084" y="193750"/>
            <a:ext cx="1207074" cy="1635199"/>
          </a:xfrm>
          <a:prstGeom prst="rect">
            <a:avLst/>
          </a:prstGeom>
        </p:spPr>
      </p:pic>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19630" y="866719"/>
            <a:ext cx="1371600" cy="1371600"/>
          </a:xfrm>
          <a:prstGeom prst="rect">
            <a:avLst/>
          </a:prstGeom>
        </p:spPr>
      </p:pic>
      <p:sp>
        <p:nvSpPr>
          <p:cNvPr id="27" name="TextBox 26"/>
          <p:cNvSpPr txBox="1"/>
          <p:nvPr/>
        </p:nvSpPr>
        <p:spPr>
          <a:xfrm>
            <a:off x="855260" y="2286487"/>
            <a:ext cx="16221790" cy="2416239"/>
          </a:xfrm>
          <a:prstGeom prst="rect">
            <a:avLst/>
          </a:prstGeom>
          <a:noFill/>
        </p:spPr>
        <p:txBody>
          <a:bodyPr wrap="square" rtlCol="0">
            <a:spAutoFit/>
          </a:bodyPr>
          <a:lstStyle/>
          <a:p>
            <a:pPr algn="just">
              <a:lnSpc>
                <a:spcPct val="150000"/>
              </a:lnSpc>
            </a:pPr>
            <a:r>
              <a:rPr lang="en-US" sz="3500" dirty="0" err="1">
                <a:latin typeface="Arial" panose="020B0604020202020204" pitchFamily="34" charset="0"/>
                <a:cs typeface="Arial" panose="020B0604020202020204" pitchFamily="34" charset="0"/>
              </a:rPr>
              <a:t>Cây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xanh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bỗng</a:t>
            </a:r>
            <a:r>
              <a:rPr lang="en-US" sz="3500" dirty="0">
                <a:latin typeface="Arial" panose="020B0604020202020204" pitchFamily="34" charset="0"/>
                <a:cs typeface="Arial" panose="020B0604020202020204" pitchFamily="34" charset="0"/>
              </a:rPr>
              <a:t> run </a:t>
            </a:r>
            <a:r>
              <a:rPr lang="en-US" sz="3500" dirty="0" err="1">
                <a:latin typeface="Arial" panose="020B0604020202020204" pitchFamily="34" charset="0"/>
                <a:cs typeface="Arial" panose="020B0604020202020204" pitchFamily="34" charset="0"/>
              </a:rPr>
              <a:t>rẩy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Từ</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các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cành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lá</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những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đài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hoa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bé</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tí</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trổ</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ra</a:t>
            </a:r>
            <a:r>
              <a:rPr lang="en-US" sz="3500" dirty="0">
                <a:latin typeface="Arial" panose="020B0604020202020204" pitchFamily="34" charset="0"/>
                <a:cs typeface="Arial" panose="020B0604020202020204" pitchFamily="34" charset="0"/>
              </a:rPr>
              <a:t> , </a:t>
            </a:r>
            <a:r>
              <a:rPr lang="en-US" sz="3500" dirty="0" err="1">
                <a:latin typeface="Arial" panose="020B0604020202020204" pitchFamily="34" charset="0"/>
                <a:cs typeface="Arial" panose="020B0604020202020204" pitchFamily="34" charset="0"/>
              </a:rPr>
              <a:t>nở</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trắng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như</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mây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Hoa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tàn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quả</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xuất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hiện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lớn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nhanh</a:t>
            </a:r>
            <a:r>
              <a:rPr lang="en-US" sz="3500" dirty="0">
                <a:latin typeface="Arial" panose="020B0604020202020204" pitchFamily="34" charset="0"/>
                <a:cs typeface="Arial" panose="020B0604020202020204" pitchFamily="34" charset="0"/>
              </a:rPr>
              <a:t>, da </a:t>
            </a:r>
            <a:r>
              <a:rPr lang="en-US" sz="3500" dirty="0" err="1">
                <a:latin typeface="Arial" panose="020B0604020202020204" pitchFamily="34" charset="0"/>
                <a:cs typeface="Arial" panose="020B0604020202020204" pitchFamily="34" charset="0"/>
              </a:rPr>
              <a:t>căng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mịn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xanh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óng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ánh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rồi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chín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Một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quả</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rơi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vào</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lòng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5861" r="11438"/>
          <a:stretch/>
        </p:blipFill>
        <p:spPr>
          <a:xfrm>
            <a:off x="12658299" y="4799062"/>
            <a:ext cx="5029201" cy="4530166"/>
          </a:xfrm>
          <a:prstGeom prst="rect">
            <a:avLst/>
          </a:prstGeom>
        </p:spPr>
      </p:pic>
      <p:sp>
        <p:nvSpPr>
          <p:cNvPr id="8" name="TextBox 7"/>
          <p:cNvSpPr txBox="1"/>
          <p:nvPr/>
        </p:nvSpPr>
        <p:spPr>
          <a:xfrm>
            <a:off x="838200" y="4643330"/>
            <a:ext cx="11811000" cy="4685898"/>
          </a:xfrm>
          <a:prstGeom prst="rect">
            <a:avLst/>
          </a:prstGeom>
          <a:noFill/>
        </p:spPr>
        <p:txBody>
          <a:bodyPr wrap="square" rtlCol="0">
            <a:spAutoFit/>
          </a:bodyPr>
          <a:lstStyle/>
          <a:p>
            <a:pPr algn="just">
              <a:lnSpc>
                <a:spcPct val="150000"/>
              </a:lnSpc>
            </a:pP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nhìn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lên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tán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lá</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Lá</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một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mặt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xanh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bóng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mặt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kia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đỏ</a:t>
            </a:r>
            <a:r>
              <a:rPr lang="en-US" sz="3500" dirty="0">
                <a:latin typeface="Arial" panose="020B0604020202020204" pitchFamily="34" charset="0"/>
                <a:cs typeface="Arial" panose="020B0604020202020204" pitchFamily="34" charset="0"/>
              </a:rPr>
              <a:t> hoe </a:t>
            </a:r>
            <a:r>
              <a:rPr lang="en-US" sz="3500" dirty="0" err="1">
                <a:latin typeface="Arial" panose="020B0604020202020204" pitchFamily="34" charset="0"/>
                <a:cs typeface="Arial" panose="020B0604020202020204" pitchFamily="34" charset="0"/>
              </a:rPr>
              <a:t>như</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mắt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mẹ</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khóc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chờ</a:t>
            </a:r>
            <a:r>
              <a:rPr lang="en-US" sz="3500" dirty="0">
                <a:latin typeface="Arial" panose="020B0604020202020204" pitchFamily="34" charset="0"/>
                <a:cs typeface="Arial" panose="020B0604020202020204" pitchFamily="34" charset="0"/>
              </a:rPr>
              <a:t> con.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bé</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òa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khóc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Cây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xòa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cành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ôm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như</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tay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mẹ</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âu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yếm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vỗ</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về</a:t>
            </a:r>
            <a:r>
              <a:rPr lang="en-US" sz="3500" dirty="0">
                <a:latin typeface="Arial" panose="020B0604020202020204" pitchFamily="34" charset="0"/>
                <a:cs typeface="Arial" panose="020B0604020202020204" pitchFamily="34" charset="0"/>
              </a:rPr>
              <a:t>.</a:t>
            </a:r>
          </a:p>
          <a:p>
            <a:pPr algn="just">
              <a:lnSpc>
                <a:spcPct val="150000"/>
              </a:lnSpc>
            </a:pPr>
            <a:r>
              <a:rPr lang="en-US" sz="3500" dirty="0" err="1">
                <a:latin typeface="Arial" panose="020B0604020202020204" pitchFamily="34" charset="0"/>
                <a:cs typeface="Arial" panose="020B0604020202020204" pitchFamily="34" charset="0"/>
              </a:rPr>
              <a:t>Trái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cây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thơm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ngon</a:t>
            </a:r>
            <a:r>
              <a:rPr lang="en-US" sz="3500" dirty="0">
                <a:latin typeface="Arial" panose="020B0604020202020204" pitchFamily="34" charset="0"/>
                <a:cs typeface="Arial" panose="020B0604020202020204" pitchFamily="34" charset="0"/>
              </a:rPr>
              <a:t> ở </a:t>
            </a:r>
            <a:r>
              <a:rPr lang="en-US" sz="3500" dirty="0" err="1">
                <a:latin typeface="Arial" panose="020B0604020202020204" pitchFamily="34" charset="0"/>
                <a:cs typeface="Arial" panose="020B0604020202020204" pitchFamily="34" charset="0"/>
              </a:rPr>
              <a:t>vườn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nhà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bé</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ai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cũng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thích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Họ</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đem</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hạt</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giống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trồng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khắp</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nơi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gọi</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đó</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là</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cây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vú</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sữa</a:t>
            </a:r>
            <a:r>
              <a:rPr lang="en-US" sz="3500" dirty="0">
                <a:latin typeface="Arial" panose="020B0604020202020204" pitchFamily="34" charset="0"/>
                <a:cs typeface="Arial" panose="020B0604020202020204" pitchFamily="34" charset="0"/>
              </a:rPr>
              <a:t>.</a:t>
            </a:r>
          </a:p>
          <a:p>
            <a:pPr algn="r">
              <a:lnSpc>
                <a:spcPct val="150000"/>
              </a:lnSpc>
            </a:pPr>
            <a:r>
              <a:rPr lang="en-US" sz="2400" b="1" dirty="0">
                <a:latin typeface="Arial" panose="020B0604020202020204" pitchFamily="34" charset="0"/>
                <a:cs typeface="Arial" panose="020B0604020202020204" pitchFamily="34" charset="0"/>
              </a:rPr>
              <a:t>Theo NGỌC CHÂU</a:t>
            </a:r>
          </a:p>
        </p:txBody>
      </p:sp>
    </p:spTree>
    <p:extLst>
      <p:ext uri="{BB962C8B-B14F-4D97-AF65-F5344CB8AC3E}">
        <p14:creationId xmlns:p14="http://schemas.microsoft.com/office/powerpoint/2010/main" val="5531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159"/>
        </a:solidFill>
        <a:effectLst/>
      </p:bgPr>
    </p:bg>
    <p:spTree>
      <p:nvGrpSpPr>
        <p:cNvPr id="1" name=""/>
        <p:cNvGrpSpPr/>
        <p:nvPr/>
      </p:nvGrpSpPr>
      <p:grpSpPr>
        <a:xfrm>
          <a:off x="0" y="0"/>
          <a:ext cx="0" cy="0"/>
          <a:chOff x="0" y="0"/>
          <a:chExt cx="0" cy="0"/>
        </a:xfrm>
      </p:grpSpPr>
      <p:sp>
        <p:nvSpPr>
          <p:cNvPr id="2" name="TextBox 2"/>
          <p:cNvSpPr txBox="1"/>
          <p:nvPr/>
        </p:nvSpPr>
        <p:spPr>
          <a:xfrm>
            <a:off x="4862777" y="571500"/>
            <a:ext cx="8534400" cy="1063433"/>
          </a:xfrm>
          <a:prstGeom prst="rect">
            <a:avLst/>
          </a:prstGeom>
        </p:spPr>
        <p:txBody>
          <a:bodyPr wrap="square" lIns="0" tIns="0" rIns="0" bIns="0" rtlCol="0" anchor="t">
            <a:spAutoFit/>
          </a:bodyPr>
          <a:lstStyle/>
          <a:p>
            <a:pPr algn="ctr">
              <a:lnSpc>
                <a:spcPts val="9600"/>
              </a:lnSpc>
            </a:pPr>
            <a:r>
              <a:rPr lang="en-US" sz="4800" b="1" dirty="0">
                <a:solidFill>
                  <a:srgbClr val="000000"/>
                </a:solidFill>
                <a:latin typeface="Arial" panose="020B0604020202020204" pitchFamily="34" charset="0"/>
                <a:cs typeface="Arial" panose="020B0604020202020204" pitchFamily="34" charset="0"/>
              </a:rPr>
              <a:t>CHÚ THÍCH</a:t>
            </a:r>
          </a:p>
        </p:txBody>
      </p:sp>
      <p:grpSp>
        <p:nvGrpSpPr>
          <p:cNvPr id="5" name="Group 5"/>
          <p:cNvGrpSpPr/>
          <p:nvPr/>
        </p:nvGrpSpPr>
        <p:grpSpPr>
          <a:xfrm>
            <a:off x="838200" y="2052052"/>
            <a:ext cx="16611600" cy="7222867"/>
            <a:chOff x="0" y="0"/>
            <a:chExt cx="2131620" cy="1813567"/>
          </a:xfrm>
        </p:grpSpPr>
        <p:sp>
          <p:nvSpPr>
            <p:cNvPr id="6" name="Freeform 6"/>
            <p:cNvSpPr/>
            <p:nvPr/>
          </p:nvSpPr>
          <p:spPr>
            <a:xfrm>
              <a:off x="0" y="0"/>
              <a:ext cx="2131620" cy="1813567"/>
            </a:xfrm>
            <a:custGeom>
              <a:avLst/>
              <a:gdLst/>
              <a:ahLst/>
              <a:cxnLst/>
              <a:rect l="l" t="t" r="r" b="b"/>
              <a:pathLst>
                <a:path w="2131620" h="1813567">
                  <a:moveTo>
                    <a:pt x="2007160" y="1813567"/>
                  </a:moveTo>
                  <a:lnTo>
                    <a:pt x="124460" y="1813567"/>
                  </a:lnTo>
                  <a:cubicBezTo>
                    <a:pt x="55880" y="1813567"/>
                    <a:pt x="0" y="1757687"/>
                    <a:pt x="0" y="1689107"/>
                  </a:cubicBezTo>
                  <a:lnTo>
                    <a:pt x="0" y="124460"/>
                  </a:lnTo>
                  <a:cubicBezTo>
                    <a:pt x="0" y="55880"/>
                    <a:pt x="55880" y="0"/>
                    <a:pt x="124460" y="0"/>
                  </a:cubicBezTo>
                  <a:lnTo>
                    <a:pt x="2007160" y="0"/>
                  </a:lnTo>
                  <a:cubicBezTo>
                    <a:pt x="2075740" y="0"/>
                    <a:pt x="2131620" y="55880"/>
                    <a:pt x="2131620" y="124460"/>
                  </a:cubicBezTo>
                  <a:lnTo>
                    <a:pt x="2131620" y="1689107"/>
                  </a:lnTo>
                  <a:cubicBezTo>
                    <a:pt x="2131620" y="1757687"/>
                    <a:pt x="2075740" y="1813567"/>
                    <a:pt x="2007160" y="1813567"/>
                  </a:cubicBezTo>
                  <a:close/>
                </a:path>
              </a:pathLst>
            </a:custGeom>
            <a:solidFill>
              <a:srgbClr val="FDFAF2"/>
            </a:solidFill>
          </p:spPr>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765" y="1619579"/>
            <a:ext cx="1347239" cy="1357109"/>
          </a:xfrm>
          <a:prstGeom prst="rect">
            <a:avLst/>
          </a:prstGeom>
        </p:spPr>
      </p:pic>
      <p:pic>
        <p:nvPicPr>
          <p:cNvPr id="19"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20384" y="8418198"/>
            <a:ext cx="1158910" cy="171344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384" y="2994316"/>
            <a:ext cx="4340352" cy="3657600"/>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30799" r="18000"/>
          <a:stretch/>
        </p:blipFill>
        <p:spPr>
          <a:xfrm>
            <a:off x="8095564" y="3481317"/>
            <a:ext cx="2438400" cy="3295650"/>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16400" r="18000" b="10000"/>
          <a:stretch/>
        </p:blipFill>
        <p:spPr>
          <a:xfrm>
            <a:off x="13095792" y="3105574"/>
            <a:ext cx="2811445" cy="3857165"/>
          </a:xfrm>
          <a:prstGeom prst="rect">
            <a:avLst/>
          </a:prstGeom>
        </p:spPr>
      </p:pic>
      <p:sp>
        <p:nvSpPr>
          <p:cNvPr id="23" name="TextBox 22"/>
          <p:cNvSpPr txBox="1"/>
          <p:nvPr/>
        </p:nvSpPr>
        <p:spPr>
          <a:xfrm>
            <a:off x="1140852" y="7224208"/>
            <a:ext cx="4445416" cy="1478418"/>
          </a:xfrm>
          <a:prstGeom prst="rect">
            <a:avLst/>
          </a:prstGeom>
          <a:noFill/>
        </p:spPr>
        <p:txBody>
          <a:bodyPr wrap="square" rtlCol="0">
            <a:spAutoFit/>
          </a:bodyPr>
          <a:lstStyle/>
          <a:p>
            <a:pPr algn="ctr">
              <a:lnSpc>
                <a:spcPct val="150000"/>
              </a:lnSpc>
            </a:pPr>
            <a:r>
              <a:rPr lang="en-US" sz="3200" b="1" dirty="0">
                <a:latin typeface="Arial" panose="020B0604020202020204" pitchFamily="34" charset="0"/>
                <a:cs typeface="Arial" panose="020B0604020202020204" pitchFamily="34" charset="0"/>
              </a:rPr>
              <a:t>VÙNG VẰNG</a:t>
            </a:r>
          </a:p>
          <a:p>
            <a:pPr algn="ctr">
              <a:lnSpc>
                <a:spcPct val="150000"/>
              </a:lnSpc>
            </a:pPr>
            <a:r>
              <a:rPr lang="en-US" sz="3200" dirty="0" err="1">
                <a:latin typeface="Arial" panose="020B0604020202020204" pitchFamily="34" charset="0"/>
                <a:cs typeface="Arial" panose="020B0604020202020204" pitchFamily="34" charset="0"/>
              </a:rPr>
              <a:t>Tỏ</a:t>
            </a:r>
            <a:r>
              <a:rPr lang="en-US" sz="3200" dirty="0">
                <a:latin typeface="Arial" panose="020B0604020202020204" pitchFamily="34" charset="0"/>
                <a:cs typeface="Arial" panose="020B0604020202020204" pitchFamily="34" charset="0"/>
              </a:rPr>
              <a:t> ý </a:t>
            </a:r>
            <a:r>
              <a:rPr lang="en-US" sz="3200" dirty="0" err="1">
                <a:latin typeface="Arial" panose="020B0604020202020204" pitchFamily="34" charset="0"/>
                <a:cs typeface="Arial" panose="020B0604020202020204" pitchFamily="34" charset="0"/>
              </a:rPr>
              <a:t>giận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dỗi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kỉnh</a:t>
            </a:r>
            <a:endParaRPr lang="en-US" sz="3200" dirty="0">
              <a:latin typeface="Arial" panose="020B0604020202020204" pitchFamily="34" charset="0"/>
              <a:cs typeface="Arial" panose="020B0604020202020204" pitchFamily="34" charset="0"/>
            </a:endParaRPr>
          </a:p>
        </p:txBody>
      </p:sp>
      <p:sp>
        <p:nvSpPr>
          <p:cNvPr id="24" name="TextBox 23"/>
          <p:cNvSpPr txBox="1"/>
          <p:nvPr/>
        </p:nvSpPr>
        <p:spPr>
          <a:xfrm>
            <a:off x="6921292" y="7194086"/>
            <a:ext cx="4445416" cy="1569660"/>
          </a:xfrm>
          <a:prstGeom prst="rect">
            <a:avLst/>
          </a:prstGeom>
          <a:noFill/>
        </p:spPr>
        <p:txBody>
          <a:bodyPr wrap="square" rtlCol="0">
            <a:spAutoFit/>
          </a:bodyPr>
          <a:lstStyle/>
          <a:p>
            <a:pPr algn="ctr">
              <a:lnSpc>
                <a:spcPct val="150000"/>
              </a:lnSpc>
            </a:pPr>
            <a:r>
              <a:rPr lang="en-US" sz="3200" b="1" dirty="0">
                <a:latin typeface="Arial" panose="020B0604020202020204" pitchFamily="34" charset="0"/>
                <a:cs typeface="Arial" panose="020B0604020202020204" pitchFamily="34" charset="0"/>
              </a:rPr>
              <a:t>TRỔ RA</a:t>
            </a:r>
          </a:p>
          <a:p>
            <a:pPr algn="ctr">
              <a:lnSpc>
                <a:spcPct val="150000"/>
              </a:lnSpc>
            </a:pPr>
            <a:r>
              <a:rPr lang="en-US" sz="3200" dirty="0" err="1">
                <a:latin typeface="Arial" panose="020B0604020202020204" pitchFamily="34" charset="0"/>
                <a:cs typeface="Arial" panose="020B0604020202020204" pitchFamily="34" charset="0"/>
              </a:rPr>
              <a:t>Nhổ</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endParaRPr lang="en-US" sz="3200" dirty="0">
              <a:latin typeface="Arial" panose="020B0604020202020204" pitchFamily="34" charset="0"/>
              <a:cs typeface="Arial" panose="020B0604020202020204" pitchFamily="34" charset="0"/>
            </a:endParaRPr>
          </a:p>
        </p:txBody>
      </p:sp>
      <p:sp>
        <p:nvSpPr>
          <p:cNvPr id="25" name="TextBox 24"/>
          <p:cNvSpPr txBox="1"/>
          <p:nvPr/>
        </p:nvSpPr>
        <p:spPr>
          <a:xfrm>
            <a:off x="11963400" y="7171299"/>
            <a:ext cx="5076230" cy="1569660"/>
          </a:xfrm>
          <a:prstGeom prst="rect">
            <a:avLst/>
          </a:prstGeom>
          <a:noFill/>
        </p:spPr>
        <p:txBody>
          <a:bodyPr wrap="square" rtlCol="0">
            <a:spAutoFit/>
          </a:bodyPr>
          <a:lstStyle/>
          <a:p>
            <a:pPr algn="ctr">
              <a:lnSpc>
                <a:spcPct val="150000"/>
              </a:lnSpc>
            </a:pPr>
            <a:r>
              <a:rPr lang="en-US" sz="3200" b="1" dirty="0">
                <a:latin typeface="Arial" panose="020B0604020202020204" pitchFamily="34" charset="0"/>
                <a:cs typeface="Arial" panose="020B0604020202020204" pitchFamily="34" charset="0"/>
              </a:rPr>
              <a:t>XÒA CÀNH</a:t>
            </a:r>
          </a:p>
          <a:p>
            <a:pPr algn="ctr">
              <a:lnSpc>
                <a:spcPct val="150000"/>
              </a:lnSpc>
            </a:pPr>
            <a:r>
              <a:rPr lang="en-US" sz="3200" dirty="0" err="1">
                <a:latin typeface="Arial" panose="020B0604020202020204" pitchFamily="34" charset="0"/>
                <a:cs typeface="Arial" panose="020B0604020202020204" pitchFamily="34" charset="0"/>
              </a:rPr>
              <a:t>Xòe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bọc</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1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15648">
            <a:off x="-300715" y="997998"/>
            <a:ext cx="4002505" cy="466393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17079" y="-1672464"/>
            <a:ext cx="3192885" cy="3344927"/>
          </a:xfrm>
          <a:prstGeom prst="rect">
            <a:avLst/>
          </a:prstGeom>
        </p:spPr>
      </p:pic>
      <p:sp>
        <p:nvSpPr>
          <p:cNvPr id="4" name="TextBox 4"/>
          <p:cNvSpPr txBox="1"/>
          <p:nvPr/>
        </p:nvSpPr>
        <p:spPr>
          <a:xfrm>
            <a:off x="5722645" y="2600642"/>
            <a:ext cx="6381750" cy="1923604"/>
          </a:xfrm>
          <a:prstGeom prst="rect">
            <a:avLst/>
          </a:prstGeom>
        </p:spPr>
        <p:txBody>
          <a:bodyPr wrap="square" lIns="0" tIns="0" rIns="0" bIns="0" rtlCol="0" anchor="t">
            <a:spAutoFit/>
          </a:bodyPr>
          <a:lstStyle/>
          <a:p>
            <a:pPr algn="ctr">
              <a:lnSpc>
                <a:spcPts val="15000"/>
              </a:lnSpc>
            </a:pPr>
            <a:r>
              <a:rPr lang="en-US" sz="9400" b="1" dirty="0">
                <a:solidFill>
                  <a:srgbClr val="000000"/>
                </a:solidFill>
                <a:latin typeface="Arial" panose="020B0604020202020204" pitchFamily="34" charset="0"/>
                <a:cs typeface="Arial" panose="020B0604020202020204" pitchFamily="34" charset="0"/>
              </a:rPr>
              <a:t>ĐỌC HIỂU</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5564" flipH="1">
            <a:off x="12829776" y="1852876"/>
            <a:ext cx="4748799" cy="341913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985" y="4978399"/>
            <a:ext cx="5313071" cy="5529943"/>
          </a:xfrm>
          <a:prstGeom prst="rect">
            <a:avLst/>
          </a:prstGeom>
        </p:spPr>
      </p:pic>
    </p:spTree>
    <p:extLst>
      <p:ext uri="{BB962C8B-B14F-4D97-AF65-F5344CB8AC3E}">
        <p14:creationId xmlns:p14="http://schemas.microsoft.com/office/powerpoint/2010/main" val="3096427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7" name="Group 3"/>
          <p:cNvGrpSpPr/>
          <p:nvPr/>
        </p:nvGrpSpPr>
        <p:grpSpPr>
          <a:xfrm>
            <a:off x="1828800" y="1181100"/>
            <a:ext cx="14973300" cy="7924800"/>
            <a:chOff x="0" y="0"/>
            <a:chExt cx="6802443" cy="6923243"/>
          </a:xfrm>
        </p:grpSpPr>
        <p:grpSp>
          <p:nvGrpSpPr>
            <p:cNvPr id="8" name="Group 4"/>
            <p:cNvGrpSpPr/>
            <p:nvPr/>
          </p:nvGrpSpPr>
          <p:grpSpPr>
            <a:xfrm>
              <a:off x="0" y="0"/>
              <a:ext cx="6802443" cy="6923243"/>
              <a:chOff x="0" y="0"/>
              <a:chExt cx="1383426" cy="1407994"/>
            </a:xfrm>
          </p:grpSpPr>
          <p:sp>
            <p:nvSpPr>
              <p:cNvPr id="11" name="Freeform 5"/>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EF5B9C">
                  <a:alpha val="10980"/>
                </a:srgbClr>
              </a:solidFill>
            </p:spPr>
          </p:sp>
        </p:grpSp>
        <p:grpSp>
          <p:nvGrpSpPr>
            <p:cNvPr id="9" name="Group 6"/>
            <p:cNvGrpSpPr/>
            <p:nvPr/>
          </p:nvGrpSpPr>
          <p:grpSpPr>
            <a:xfrm>
              <a:off x="0" y="0"/>
              <a:ext cx="6802443" cy="1065114"/>
              <a:chOff x="0" y="0"/>
              <a:chExt cx="2617777" cy="409887"/>
            </a:xfrm>
          </p:grpSpPr>
          <p:sp>
            <p:nvSpPr>
              <p:cNvPr id="10" name="Freeform 7"/>
              <p:cNvSpPr/>
              <p:nvPr/>
            </p:nvSpPr>
            <p:spPr>
              <a:xfrm>
                <a:off x="0" y="0"/>
                <a:ext cx="2617777" cy="409887"/>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EF5B9C"/>
              </a:solidFill>
            </p:spPr>
          </p:sp>
        </p:grpSp>
      </p:grpSp>
      <p:sp>
        <p:nvSpPr>
          <p:cNvPr id="3" name="Rectangle 2"/>
          <p:cNvSpPr/>
          <p:nvPr/>
        </p:nvSpPr>
        <p:spPr>
          <a:xfrm>
            <a:off x="4887791" y="2972707"/>
            <a:ext cx="8855309" cy="830997"/>
          </a:xfrm>
          <a:prstGeom prst="rect">
            <a:avLst/>
          </a:prstGeom>
        </p:spPr>
        <p:txBody>
          <a:bodyPr wrap="none">
            <a:spAutoFit/>
          </a:bodyPr>
          <a:lstStyle/>
          <a:p>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1. </a:t>
            </a:r>
            <a:r>
              <a:rPr lang="vi-VN" sz="4800" b="1" i="1" dirty="0">
                <a:solidFill>
                  <a:srgbClr val="000000"/>
                </a:solidFill>
                <a:latin typeface="Arial" panose="020B0604020202020204" pitchFamily="34" charset="0"/>
                <a:ea typeface="Arial" panose="020B0604020202020204" pitchFamily="34" charset="0"/>
                <a:cs typeface="Arial" panose="020B0604020202020204" pitchFamily="34" charset="0"/>
              </a:rPr>
              <a:t>Vì sao cậu bé bỏ nhà ra đi?</a:t>
            </a:r>
            <a:endParaRPr lang="en-US" sz="4800" b="1" i="1" dirty="0">
              <a:latin typeface="Arial" panose="020B0604020202020204" pitchFamily="34" charset="0"/>
              <a:cs typeface="Arial" panose="020B0604020202020204" pitchFamily="34" charset="0"/>
            </a:endParaRPr>
          </a:p>
        </p:txBody>
      </p:sp>
      <p:pic>
        <p:nvPicPr>
          <p:cNvPr id="13"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7554" y="1473544"/>
            <a:ext cx="1418896" cy="1486463"/>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5568" y="1817914"/>
            <a:ext cx="1486463" cy="1035119"/>
          </a:xfrm>
          <a:prstGeom prst="rect">
            <a:avLst/>
          </a:prstGeom>
        </p:spPr>
      </p:pic>
      <p:sp>
        <p:nvSpPr>
          <p:cNvPr id="4" name="Rectangle 3"/>
          <p:cNvSpPr/>
          <p:nvPr/>
        </p:nvSpPr>
        <p:spPr>
          <a:xfrm>
            <a:off x="2950561" y="4223878"/>
            <a:ext cx="12729767" cy="957506"/>
          </a:xfrm>
          <a:prstGeom prst="rect">
            <a:avLst/>
          </a:prstGeom>
        </p:spPr>
        <p:txBody>
          <a:bodyPr wrap="none">
            <a:spAutoFit/>
          </a:bodyPr>
          <a:lstStyle/>
          <a:p>
            <a:pPr marL="571500" indent="-571500" algn="just">
              <a:lnSpc>
                <a:spcPct val="150000"/>
              </a:lnSpc>
              <a:spcBef>
                <a:spcPts val="200"/>
              </a:spcBef>
              <a:spcAft>
                <a:spcPts val="200"/>
              </a:spcAft>
              <a:buFont typeface="Symbol" panose="05050102010706020507" pitchFamily="18" charset="2"/>
              <a:buChar char="Þ"/>
            </a:pPr>
            <a:r>
              <a:rPr lang="vi-VN" sz="4200" dirty="0">
                <a:solidFill>
                  <a:srgbClr val="000000"/>
                </a:solidFill>
                <a:ea typeface="Arial" panose="020B0604020202020204" pitchFamily="34" charset="0"/>
                <a:cs typeface="Times New Roman" panose="02020603050405020304" pitchFamily="18" charset="0"/>
              </a:rPr>
              <a:t>Cậu bé bỏ nhà ra đi vì cậu ham chơi, bị mẹ mắng.</a:t>
            </a:r>
            <a:endParaRPr lang="en-US" sz="4200" dirty="0">
              <a:solidFill>
                <a:srgbClr val="000000"/>
              </a:solidFill>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8000" r="19600"/>
          <a:stretch/>
        </p:blipFill>
        <p:spPr>
          <a:xfrm>
            <a:off x="14686294" y="5753100"/>
            <a:ext cx="3144506" cy="4162187"/>
          </a:xfrm>
          <a:prstGeom prst="rect">
            <a:avLst/>
          </a:prstGeom>
        </p:spPr>
      </p:pic>
    </p:spTree>
    <p:extLst>
      <p:ext uri="{BB962C8B-B14F-4D97-AF65-F5344CB8AC3E}">
        <p14:creationId xmlns:p14="http://schemas.microsoft.com/office/powerpoint/2010/main" val="25364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AF2"/>
        </a:solidFill>
        <a:effectLst/>
      </p:bgPr>
    </p:bg>
    <p:spTree>
      <p:nvGrpSpPr>
        <p:cNvPr id="1" name=""/>
        <p:cNvGrpSpPr/>
        <p:nvPr/>
      </p:nvGrpSpPr>
      <p:grpSpPr>
        <a:xfrm>
          <a:off x="0" y="0"/>
          <a:ext cx="0" cy="0"/>
          <a:chOff x="0" y="0"/>
          <a:chExt cx="0" cy="0"/>
        </a:xfrm>
      </p:grpSpPr>
      <p:grpSp>
        <p:nvGrpSpPr>
          <p:cNvPr id="7" name="Group 3"/>
          <p:cNvGrpSpPr/>
          <p:nvPr/>
        </p:nvGrpSpPr>
        <p:grpSpPr>
          <a:xfrm>
            <a:off x="1828800" y="1181100"/>
            <a:ext cx="14973300" cy="7924800"/>
            <a:chOff x="0" y="0"/>
            <a:chExt cx="6802443" cy="6923243"/>
          </a:xfrm>
        </p:grpSpPr>
        <p:grpSp>
          <p:nvGrpSpPr>
            <p:cNvPr id="8" name="Group 4"/>
            <p:cNvGrpSpPr/>
            <p:nvPr/>
          </p:nvGrpSpPr>
          <p:grpSpPr>
            <a:xfrm>
              <a:off x="0" y="0"/>
              <a:ext cx="6802443" cy="6923243"/>
              <a:chOff x="0" y="0"/>
              <a:chExt cx="1383426" cy="1407994"/>
            </a:xfrm>
          </p:grpSpPr>
          <p:sp>
            <p:nvSpPr>
              <p:cNvPr id="11" name="Freeform 5"/>
              <p:cNvSpPr/>
              <p:nvPr/>
            </p:nvSpPr>
            <p:spPr>
              <a:xfrm>
                <a:off x="0" y="0"/>
                <a:ext cx="1383426" cy="1407994"/>
              </a:xfrm>
              <a:custGeom>
                <a:avLst/>
                <a:gdLst/>
                <a:ahLst/>
                <a:cxnLst/>
                <a:rect l="l" t="t" r="r" b="b"/>
                <a:pathLst>
                  <a:path w="1383426" h="1407994">
                    <a:moveTo>
                      <a:pt x="1258966" y="1407994"/>
                    </a:moveTo>
                    <a:lnTo>
                      <a:pt x="124460" y="1407994"/>
                    </a:lnTo>
                    <a:cubicBezTo>
                      <a:pt x="55880" y="1407994"/>
                      <a:pt x="0" y="1352114"/>
                      <a:pt x="0" y="1283534"/>
                    </a:cubicBezTo>
                    <a:lnTo>
                      <a:pt x="0" y="124460"/>
                    </a:lnTo>
                    <a:cubicBezTo>
                      <a:pt x="0" y="55880"/>
                      <a:pt x="55880" y="0"/>
                      <a:pt x="124460" y="0"/>
                    </a:cubicBezTo>
                    <a:lnTo>
                      <a:pt x="1258966" y="0"/>
                    </a:lnTo>
                    <a:cubicBezTo>
                      <a:pt x="1327546" y="0"/>
                      <a:pt x="1383426" y="55880"/>
                      <a:pt x="1383426" y="124460"/>
                    </a:cubicBezTo>
                    <a:lnTo>
                      <a:pt x="1383426" y="1283534"/>
                    </a:lnTo>
                    <a:cubicBezTo>
                      <a:pt x="1383426" y="1352114"/>
                      <a:pt x="1327546" y="1407994"/>
                      <a:pt x="1258966" y="1407994"/>
                    </a:cubicBezTo>
                    <a:close/>
                  </a:path>
                </a:pathLst>
              </a:custGeom>
              <a:solidFill>
                <a:srgbClr val="EF5B9C">
                  <a:alpha val="10980"/>
                </a:srgbClr>
              </a:solidFill>
            </p:spPr>
          </p:sp>
        </p:grpSp>
        <p:grpSp>
          <p:nvGrpSpPr>
            <p:cNvPr id="9" name="Group 6"/>
            <p:cNvGrpSpPr/>
            <p:nvPr/>
          </p:nvGrpSpPr>
          <p:grpSpPr>
            <a:xfrm>
              <a:off x="0" y="0"/>
              <a:ext cx="6802443" cy="998545"/>
              <a:chOff x="0" y="0"/>
              <a:chExt cx="2617777" cy="384269"/>
            </a:xfrm>
          </p:grpSpPr>
          <p:sp>
            <p:nvSpPr>
              <p:cNvPr id="10" name="Freeform 7"/>
              <p:cNvSpPr/>
              <p:nvPr/>
            </p:nvSpPr>
            <p:spPr>
              <a:xfrm>
                <a:off x="0" y="0"/>
                <a:ext cx="2617777" cy="384269"/>
              </a:xfrm>
              <a:custGeom>
                <a:avLst/>
                <a:gdLst/>
                <a:ahLst/>
                <a:cxnLst/>
                <a:rect l="l" t="t" r="r" b="b"/>
                <a:pathLst>
                  <a:path w="2617777" h="660400">
                    <a:moveTo>
                      <a:pt x="2493317" y="660400"/>
                    </a:moveTo>
                    <a:lnTo>
                      <a:pt x="124460" y="660400"/>
                    </a:lnTo>
                    <a:cubicBezTo>
                      <a:pt x="55880" y="660400"/>
                      <a:pt x="0" y="604520"/>
                      <a:pt x="0" y="535940"/>
                    </a:cubicBezTo>
                    <a:lnTo>
                      <a:pt x="0" y="124460"/>
                    </a:lnTo>
                    <a:cubicBezTo>
                      <a:pt x="0" y="55880"/>
                      <a:pt x="55880" y="0"/>
                      <a:pt x="124460" y="0"/>
                    </a:cubicBezTo>
                    <a:lnTo>
                      <a:pt x="2493317" y="0"/>
                    </a:lnTo>
                    <a:cubicBezTo>
                      <a:pt x="2561897" y="0"/>
                      <a:pt x="2617777" y="55880"/>
                      <a:pt x="2617777" y="124460"/>
                    </a:cubicBezTo>
                    <a:lnTo>
                      <a:pt x="2617777" y="535940"/>
                    </a:lnTo>
                    <a:cubicBezTo>
                      <a:pt x="2617777" y="604520"/>
                      <a:pt x="2561897" y="660400"/>
                      <a:pt x="2493317" y="660400"/>
                    </a:cubicBezTo>
                    <a:close/>
                  </a:path>
                </a:pathLst>
              </a:custGeom>
              <a:solidFill>
                <a:srgbClr val="EF5B9C"/>
              </a:solidFill>
            </p:spPr>
          </p:sp>
        </p:grpSp>
      </p:grpSp>
      <p:sp>
        <p:nvSpPr>
          <p:cNvPr id="3" name="Rectangle 2"/>
          <p:cNvSpPr/>
          <p:nvPr/>
        </p:nvSpPr>
        <p:spPr>
          <a:xfrm>
            <a:off x="4191000" y="2600858"/>
            <a:ext cx="11353800" cy="2308324"/>
          </a:xfrm>
          <a:prstGeom prst="rect">
            <a:avLst/>
          </a:prstGeom>
        </p:spPr>
        <p:txBody>
          <a:bodyPr wrap="square">
            <a:spAutoFit/>
          </a:bodyPr>
          <a:lstStyle/>
          <a:p>
            <a:pPr>
              <a:lnSpc>
                <a:spcPct val="150000"/>
              </a:lnSpc>
            </a:pPr>
            <a:r>
              <a:rPr lang="en-US" sz="4800" b="1" i="1" dirty="0">
                <a:solidFill>
                  <a:srgbClr val="000000"/>
                </a:solidFill>
                <a:latin typeface="Arial" panose="020B0604020202020204" pitchFamily="34" charset="0"/>
                <a:ea typeface="Arial" panose="020B0604020202020204" pitchFamily="34" charset="0"/>
                <a:cs typeface="Arial" panose="020B0604020202020204" pitchFamily="34" charset="0"/>
              </a:rPr>
              <a:t>2. </a:t>
            </a:r>
            <a:r>
              <a:rPr lang="vi-VN" sz="4800" b="1" i="1" dirty="0">
                <a:solidFill>
                  <a:srgbClr val="000000"/>
                </a:solidFill>
                <a:ea typeface="Arial" panose="020B0604020202020204" pitchFamily="34" charset="0"/>
                <a:cs typeface="Arial" panose="020B0604020202020204" pitchFamily="34" charset="0"/>
              </a:rPr>
              <a:t>Khi quay về nhà, không thấy mẹ, cậu bé làm gì?</a:t>
            </a:r>
            <a:endParaRPr lang="en-US" sz="4800" b="1" i="1" dirty="0">
              <a:latin typeface="Arial" panose="020B0604020202020204" pitchFamily="34" charset="0"/>
              <a:cs typeface="Arial" panose="020B0604020202020204" pitchFamily="34" charset="0"/>
            </a:endParaRPr>
          </a:p>
        </p:txBody>
      </p:sp>
      <p:pic>
        <p:nvPicPr>
          <p:cNvPr id="13"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11786" y="1301256"/>
            <a:ext cx="1418896" cy="1486463"/>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1752600"/>
            <a:ext cx="1486463" cy="1035119"/>
          </a:xfrm>
          <a:prstGeom prst="rect">
            <a:avLst/>
          </a:prstGeom>
        </p:spPr>
      </p:pic>
      <p:sp>
        <p:nvSpPr>
          <p:cNvPr id="4" name="Rectangle 3"/>
          <p:cNvSpPr/>
          <p:nvPr/>
        </p:nvSpPr>
        <p:spPr>
          <a:xfrm>
            <a:off x="2571750" y="4985419"/>
            <a:ext cx="13487400" cy="2031325"/>
          </a:xfrm>
          <a:prstGeom prst="rect">
            <a:avLst/>
          </a:prstGeom>
        </p:spPr>
        <p:txBody>
          <a:bodyPr wrap="square">
            <a:spAutoFit/>
          </a:bodyPr>
          <a:lstStyle/>
          <a:p>
            <a:pPr marL="571500" indent="-571500" algn="just">
              <a:lnSpc>
                <a:spcPct val="150000"/>
              </a:lnSpc>
              <a:spcBef>
                <a:spcPts val="200"/>
              </a:spcBef>
              <a:spcAft>
                <a:spcPts val="200"/>
              </a:spcAft>
              <a:buFont typeface="Symbol" panose="05050102010706020507" pitchFamily="18" charset="2"/>
              <a:buChar char="Þ"/>
            </a:pPr>
            <a:r>
              <a:rPr lang="vi-VN" sz="4200" dirty="0">
                <a:solidFill>
                  <a:srgbClr val="000000"/>
                </a:solidFill>
                <a:ea typeface="Arial" panose="020B0604020202020204" pitchFamily="34" charset="0"/>
                <a:cs typeface="Times New Roman" panose="02020603050405020304" pitchFamily="18" charset="0"/>
              </a:rPr>
              <a:t>Khi quay về nhà, không thấy mẹ, cậu bé khản tiếng gọi mẹ, rồi ôm lấy một cây xanh trong vườn mà khóc.</a:t>
            </a:r>
            <a:endParaRPr lang="en-US" sz="4200" dirty="0">
              <a:solidFill>
                <a:srgbClr val="000000"/>
              </a:solidFill>
              <a:ea typeface="Arial" panose="020B0604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8000" r="19600"/>
          <a:stretch/>
        </p:blipFill>
        <p:spPr>
          <a:xfrm>
            <a:off x="15240000" y="7092981"/>
            <a:ext cx="2327255" cy="3080442"/>
          </a:xfrm>
          <a:prstGeom prst="rect">
            <a:avLst/>
          </a:prstGeom>
        </p:spPr>
      </p:pic>
    </p:spTree>
    <p:extLst>
      <p:ext uri="{BB962C8B-B14F-4D97-AF65-F5344CB8AC3E}">
        <p14:creationId xmlns:p14="http://schemas.microsoft.com/office/powerpoint/2010/main" val="58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683</Words>
  <Application>Microsoft Office PowerPoint</Application>
  <PresentationFormat>Custom</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10</cp:revision>
  <dcterms:created xsi:type="dcterms:W3CDTF">2006-08-16T00:00:00Z</dcterms:created>
  <dcterms:modified xsi:type="dcterms:W3CDTF">2025-12-20T14:02:15Z</dcterms:modified>
  <dc:identifier>DAEsDt4166s</dc:identifier>
</cp:coreProperties>
</file>