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94" r:id="rId2"/>
    <p:sldId id="460" r:id="rId3"/>
    <p:sldId id="373" r:id="rId4"/>
    <p:sldId id="375" r:id="rId5"/>
    <p:sldId id="458" r:id="rId6"/>
    <p:sldId id="425" r:id="rId7"/>
    <p:sldId id="429" r:id="rId8"/>
    <p:sldId id="430" r:id="rId9"/>
    <p:sldId id="362" r:id="rId10"/>
    <p:sldId id="453" r:id="rId11"/>
    <p:sldId id="449" r:id="rId12"/>
    <p:sldId id="451" r:id="rId13"/>
    <p:sldId id="452" r:id="rId14"/>
    <p:sldId id="436" r:id="rId15"/>
    <p:sldId id="437" r:id="rId16"/>
    <p:sldId id="438" r:id="rId17"/>
    <p:sldId id="439" r:id="rId18"/>
    <p:sldId id="455" r:id="rId19"/>
    <p:sldId id="441" r:id="rId20"/>
    <p:sldId id="442" r:id="rId21"/>
    <p:sldId id="443" r:id="rId22"/>
    <p:sldId id="444" r:id="rId23"/>
    <p:sldId id="319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Quicksand" panose="020B0604020202020204" charset="0"/>
      <p:regular r:id="rId30"/>
      <p:bold r:id="rId31"/>
    </p:embeddedFont>
    <p:embeddedFont>
      <p:font typeface="UTM Avo" panose="02040603050506020204" pitchFamily="18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  <a:srgbClr val="FF8119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5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91D72-D843-4BC6-83EE-EB85DFFC798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F7AE7-932B-40C0-BAEE-EF412E033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2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49CC6-A2E1-4029-A0CD-2BFC6885C9EB}" type="slidenum">
              <a:rPr lang="vi-VN" smtClean="0"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1481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76509" y="-3763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640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8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352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63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482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1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2" y="1930595"/>
            <a:ext cx="852023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64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CB2D8-8CEA-4B4A-AE31-C621F555572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828064" y="1997106"/>
            <a:ext cx="9142810" cy="1155849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290B9B-78D3-47BF-8F38-E7F0A7E750C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480316" y="3262637"/>
            <a:ext cx="10167601" cy="1655762"/>
          </a:xfrm>
        </p:spPr>
        <p:txBody>
          <a:bodyPr>
            <a:normAutofit/>
          </a:bodyPr>
          <a:lstStyle/>
          <a:p>
            <a:pPr marL="50800" indent="0" algn="ctr">
              <a:buNone/>
            </a:pP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1: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Để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lại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8669539" y="13612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</a:t>
            </a:r>
            <a:r>
              <a:rPr lang="vi-V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IẾNG VIỆT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467621" y="629330"/>
            <a:ext cx="6543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748859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7653933" y="444686"/>
            <a:ext cx="0" cy="156891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653933" y="416758"/>
            <a:ext cx="4566617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Những ngày chị qua</a:t>
            </a:r>
            <a:br>
              <a:rPr lang="vi-VN" sz="28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Bây giờ em tới</a:t>
            </a:r>
            <a:br>
              <a:rPr lang="vi-VN" sz="28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Cơn ho, cơn sốt</a:t>
            </a:r>
            <a:br>
              <a:rPr lang="vi-VN" sz="28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Những ngày lên năm.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endParaRPr lang="vi-VN" sz="2000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Để lại cái ngoan</a:t>
            </a:r>
            <a:br>
              <a:rPr lang="vi-VN" sz="28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Trên tay sạch sẽ</a:t>
            </a:r>
            <a:br>
              <a:rPr lang="vi-VN" sz="28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Quàng qua cổ mẹ</a:t>
            </a:r>
            <a:br>
              <a:rPr lang="vi-VN" sz="28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Thơm thơm thơm thơm…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endParaRPr lang="vi-VN" sz="2000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Em học ngày ngày</a:t>
            </a:r>
            <a:br>
              <a:rPr lang="vi-VN" sz="28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Cái ngoan của chị</a:t>
            </a:r>
            <a:br>
              <a:rPr lang="vi-VN" sz="28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Những ngày chị bé</a:t>
            </a:r>
            <a:br>
              <a:rPr lang="vi-VN" sz="28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Như em bây giờ.</a:t>
            </a:r>
          </a:p>
          <a:p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                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          </a:t>
            </a:r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Hữu Thỉnh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3944" y="1689937"/>
            <a:ext cx="5302165" cy="541624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03978" y="1111491"/>
            <a:ext cx="391721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prstClr val="black"/>
                </a:solidFill>
                <a:cs typeface="Times New Roman" pitchFamily="18" charset="0"/>
              </a:rPr>
              <a:t>Chị lên tám tuổi</a:t>
            </a:r>
            <a:br>
              <a:rPr lang="vi-VN" sz="32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3200" dirty="0">
                <a:solidFill>
                  <a:prstClr val="black"/>
                </a:solidFill>
                <a:cs typeface="Times New Roman" pitchFamily="18" charset="0"/>
              </a:rPr>
              <a:t>Để lại cho em</a:t>
            </a:r>
            <a:br>
              <a:rPr lang="vi-VN" sz="32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3200" dirty="0">
                <a:solidFill>
                  <a:prstClr val="black"/>
                </a:solidFill>
                <a:cs typeface="Times New Roman" pitchFamily="18" charset="0"/>
              </a:rPr>
              <a:t>Dép đỏ, mũ len</a:t>
            </a:r>
            <a:br>
              <a:rPr lang="vi-VN" sz="32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3200" dirty="0">
                <a:solidFill>
                  <a:prstClr val="black"/>
                </a:solidFill>
                <a:cs typeface="Times New Roman" pitchFamily="18" charset="0"/>
              </a:rPr>
              <a:t>Xinh xinh đôi tất.</a:t>
            </a:r>
          </a:p>
          <a:p>
            <a:endParaRPr lang="vi-VN" sz="1200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vi-VN" sz="3200" dirty="0">
                <a:solidFill>
                  <a:prstClr val="black"/>
                </a:solidFill>
                <a:cs typeface="Times New Roman" pitchFamily="18" charset="0"/>
              </a:rPr>
              <a:t>Áo chị, mẹ mua</a:t>
            </a:r>
            <a:br>
              <a:rPr lang="vi-VN" sz="32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3200" dirty="0">
                <a:solidFill>
                  <a:prstClr val="black"/>
                </a:solidFill>
                <a:cs typeface="Times New Roman" pitchFamily="18" charset="0"/>
              </a:rPr>
              <a:t>Bây giờ em mặc</a:t>
            </a:r>
            <a:br>
              <a:rPr lang="vi-VN" sz="32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3200" dirty="0">
                <a:solidFill>
                  <a:prstClr val="black"/>
                </a:solidFill>
                <a:cs typeface="Times New Roman" pitchFamily="18" charset="0"/>
              </a:rPr>
              <a:t>Hai bên hàng cúc</a:t>
            </a:r>
            <a:br>
              <a:rPr lang="vi-VN" sz="32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3200" dirty="0">
                <a:solidFill>
                  <a:prstClr val="black"/>
                </a:solidFill>
                <a:cs typeface="Times New Roman" pitchFamily="18" charset="0"/>
              </a:rPr>
              <a:t>Có đôi thỏ đùa.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14116" y="5574050"/>
            <a:ext cx="3456834" cy="1152128"/>
          </a:xfrm>
          <a:prstGeom prst="flowChartTerminator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prstClr val="white"/>
                </a:solidFill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prstClr val="white"/>
                </a:solidFill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prstClr val="white"/>
                </a:solidFill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cs typeface="Times New Roman" panose="02020603050405020304" pitchFamily="18" charset="0"/>
              </a:rPr>
              <a:t>mấy</a:t>
            </a:r>
            <a:r>
              <a:rPr lang="en-US" sz="320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cs typeface="Times New Roman" panose="02020603050405020304" pitchFamily="18" charset="0"/>
              </a:rPr>
              <a:t>đoạn</a:t>
            </a:r>
            <a:endParaRPr lang="en-US" sz="320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49823" y="1256169"/>
            <a:ext cx="0" cy="1805042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49823" y="3467659"/>
            <a:ext cx="0" cy="166329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653146" y="2567515"/>
            <a:ext cx="0" cy="158417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53146" y="4583143"/>
            <a:ext cx="0" cy="166233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7123" y="1157340"/>
            <a:ext cx="438464" cy="4320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prstClr val="white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119773" y="3448059"/>
            <a:ext cx="429453" cy="4320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prstClr val="white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22" name="Oval 21"/>
          <p:cNvSpPr/>
          <p:nvPr/>
        </p:nvSpPr>
        <p:spPr>
          <a:xfrm>
            <a:off x="7109558" y="419240"/>
            <a:ext cx="429453" cy="4320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cs typeface="Times New Roman" pitchFamily="18" charset="0"/>
              </a:rPr>
              <a:t>3</a:t>
            </a:r>
            <a:endParaRPr lang="vi-VN" sz="3200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154693" y="2515398"/>
            <a:ext cx="429453" cy="4320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cs typeface="Times New Roman" pitchFamily="18" charset="0"/>
              </a:rPr>
              <a:t>4</a:t>
            </a:r>
            <a:endParaRPr lang="vi-VN" sz="3200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086481" y="4501391"/>
            <a:ext cx="429453" cy="4320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cs typeface="Times New Roman" pitchFamily="18" charset="0"/>
              </a:rPr>
              <a:t>5</a:t>
            </a:r>
            <a:endParaRPr lang="vi-VN" sz="3200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25" name="Flowchart: Terminator 24"/>
          <p:cNvSpPr/>
          <p:nvPr/>
        </p:nvSpPr>
        <p:spPr>
          <a:xfrm>
            <a:off x="67124" y="5608443"/>
            <a:ext cx="3403825" cy="1117735"/>
          </a:xfrm>
          <a:prstGeom prst="flowChartTerminator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ĐỌC ĐOẠN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3BDDF8-9F77-4201-B063-D9CF51702B0C}"/>
              </a:ext>
            </a:extLst>
          </p:cNvPr>
          <p:cNvSpPr/>
          <p:nvPr/>
        </p:nvSpPr>
        <p:spPr>
          <a:xfrm>
            <a:off x="747177" y="444686"/>
            <a:ext cx="4026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em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67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5" grpId="0" animBg="1"/>
      <p:bldP spid="5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85064" y="634544"/>
            <a:ext cx="4600063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Những ngày chị qua</a:t>
            </a:r>
            <a:br>
              <a:rPr lang="vi-VN" sz="28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Bây giờ em tới</a:t>
            </a:r>
            <a:br>
              <a:rPr lang="vi-VN" sz="28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Cơn ho, cơn sốt</a:t>
            </a:r>
            <a:br>
              <a:rPr lang="vi-VN" sz="28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Những ngày lên năm.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endParaRPr lang="vi-VN" sz="1600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Để lại cái ngoan</a:t>
            </a:r>
            <a:br>
              <a:rPr lang="vi-VN" sz="28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Trên tay sạch sẽ</a:t>
            </a:r>
            <a:br>
              <a:rPr lang="vi-VN" sz="28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Quàng qua cổ mẹ</a:t>
            </a:r>
            <a:br>
              <a:rPr lang="vi-VN" sz="28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Thơm thơm thơm thơm…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endParaRPr lang="vi-VN" sz="1600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Em học ngày ngày</a:t>
            </a:r>
            <a:br>
              <a:rPr lang="vi-VN" sz="28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Cái ngoan của chị</a:t>
            </a:r>
            <a:br>
              <a:rPr lang="vi-VN" sz="28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Những ngày chị bé</a:t>
            </a:r>
            <a:br>
              <a:rPr lang="vi-VN" sz="28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Như em bây giờ.</a:t>
            </a:r>
          </a:p>
          <a:p>
            <a:pPr algn="r"/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Hữu Thỉnh</a:t>
            </a:r>
          </a:p>
        </p:txBody>
      </p:sp>
      <p:sp>
        <p:nvSpPr>
          <p:cNvPr id="3" name="Rectangle 2"/>
          <p:cNvSpPr/>
          <p:nvPr/>
        </p:nvSpPr>
        <p:spPr>
          <a:xfrm>
            <a:off x="431550" y="1272616"/>
            <a:ext cx="35867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Chị lên tám tuổi</a:t>
            </a:r>
            <a:br>
              <a:rPr lang="vi-VN" sz="28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Để lại cho em</a:t>
            </a:r>
            <a:br>
              <a:rPr lang="vi-VN" sz="28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Dép đỏ, mũ len</a:t>
            </a:r>
            <a:br>
              <a:rPr lang="vi-VN" sz="28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Xinh xinh đôi tất.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endParaRPr lang="vi-VN" sz="2800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Áo chị, mẹ mua</a:t>
            </a:r>
            <a:br>
              <a:rPr lang="vi-VN" sz="28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Bây giờ em mặc</a:t>
            </a:r>
            <a:br>
              <a:rPr lang="vi-VN" sz="28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Hai bên hàng cúc</a:t>
            </a:r>
            <a:br>
              <a:rPr lang="vi-VN" sz="28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Có đôi thỏ đùa.</a:t>
            </a:r>
          </a:p>
        </p:txBody>
      </p:sp>
      <p:sp>
        <p:nvSpPr>
          <p:cNvPr id="8" name="Flowchart: Terminator 7"/>
          <p:cNvSpPr/>
          <p:nvPr/>
        </p:nvSpPr>
        <p:spPr>
          <a:xfrm>
            <a:off x="24663" y="5553616"/>
            <a:ext cx="4026934" cy="1274323"/>
          </a:xfrm>
          <a:prstGeom prst="flowChartTerminator">
            <a:avLst/>
          </a:prstGeom>
          <a:solidFill>
            <a:srgbClr val="FF33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ĐỌC TOÀN BÀI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410712-BAEB-47F1-9CFE-3F6760D17599}"/>
              </a:ext>
            </a:extLst>
          </p:cNvPr>
          <p:cNvSpPr/>
          <p:nvPr/>
        </p:nvSpPr>
        <p:spPr>
          <a:xfrm>
            <a:off x="431550" y="574997"/>
            <a:ext cx="4026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em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073F79-6D3D-4664-982E-24B9B93CC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0593" y="1127296"/>
            <a:ext cx="5302165" cy="541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453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8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09D640-7561-4ABE-8912-24687B2C4A57}"/>
              </a:ext>
            </a:extLst>
          </p:cNvPr>
          <p:cNvSpPr/>
          <p:nvPr/>
        </p:nvSpPr>
        <p:spPr>
          <a:xfrm>
            <a:off x="3626629" y="2166433"/>
            <a:ext cx="50134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7707"/>
                </a:solidFill>
                <a:latin typeface="+mj-lt"/>
                <a:cs typeface="Times New Roman" panose="02020603050405020304" pitchFamily="18" charset="0"/>
              </a:rPr>
              <a:t>ĐỌC HIỂU – LUYỆN TẬP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0669BD-109C-4905-8AB0-53497F816680}"/>
              </a:ext>
            </a:extLst>
          </p:cNvPr>
          <p:cNvSpPr/>
          <p:nvPr/>
        </p:nvSpPr>
        <p:spPr>
          <a:xfrm>
            <a:off x="5362462" y="1552626"/>
            <a:ext cx="1467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TIẾT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638F25-D9A5-4F28-B794-D658F7894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8944">
            <a:off x="861238" y="2488083"/>
            <a:ext cx="1331845" cy="13887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D1E571-6B5E-4264-B5EA-9D99006078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133" y="4072903"/>
            <a:ext cx="5071279" cy="25090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C0E93D-B841-4F63-92E1-95A6C3CEDF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4437">
            <a:off x="10258914" y="3094410"/>
            <a:ext cx="1229209" cy="1621943"/>
          </a:xfrm>
          <a:prstGeom prst="rect">
            <a:avLst/>
          </a:prstGeom>
        </p:spPr>
      </p:pic>
      <p:sp>
        <p:nvSpPr>
          <p:cNvPr id="10" name="Rectangle: Rounded Corners 8">
            <a:extLst>
              <a:ext uri="{FF2B5EF4-FFF2-40B4-BE49-F238E27FC236}">
                <a16:creationId xmlns:a16="http://schemas.microsoft.com/office/drawing/2014/main" id="{958BBCFA-E5C8-41F2-961A-046F160B460A}"/>
              </a:ext>
            </a:extLst>
          </p:cNvPr>
          <p:cNvSpPr/>
          <p:nvPr/>
        </p:nvSpPr>
        <p:spPr>
          <a:xfrm>
            <a:off x="2503660" y="1146846"/>
            <a:ext cx="7348251" cy="2104222"/>
          </a:xfrm>
          <a:prstGeom prst="roundRect">
            <a:avLst/>
          </a:prstGeom>
          <a:noFill/>
          <a:ln w="57150" cap="flat" cmpd="sng" algn="ctr">
            <a:solidFill>
              <a:srgbClr val="FF770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3600" kern="0" dirty="0">
              <a:solidFill>
                <a:prstClr val="white"/>
              </a:solidFill>
              <a:latin typeface="Quicksand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t="38450" r="62637" b="36350"/>
          <a:stretch/>
        </p:blipFill>
        <p:spPr>
          <a:xfrm>
            <a:off x="9552833" y="4581128"/>
            <a:ext cx="1656400" cy="1728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0" t="67200" r="5926" b="7600"/>
          <a:stretch/>
        </p:blipFill>
        <p:spPr>
          <a:xfrm>
            <a:off x="1941306" y="4679776"/>
            <a:ext cx="1656400" cy="17281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4" t="4200" r="11542" b="70600"/>
          <a:stretch/>
        </p:blipFill>
        <p:spPr>
          <a:xfrm>
            <a:off x="550661" y="2461245"/>
            <a:ext cx="1656400" cy="17281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t="67725" r="60805" b="7075"/>
          <a:stretch/>
        </p:blipFill>
        <p:spPr>
          <a:xfrm>
            <a:off x="10200990" y="1556792"/>
            <a:ext cx="1656400" cy="17281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2" t="29375" r="2975" b="42650"/>
          <a:stretch/>
        </p:blipFill>
        <p:spPr>
          <a:xfrm>
            <a:off x="-66295" y="725918"/>
            <a:ext cx="2376573" cy="19185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8" t="55545" r="-1068" b="254"/>
          <a:stretch/>
        </p:blipFill>
        <p:spPr>
          <a:xfrm>
            <a:off x="9095253" y="-178767"/>
            <a:ext cx="2762137" cy="205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5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685" y="386688"/>
            <a:ext cx="8126627" cy="60846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24437" y="3369108"/>
            <a:ext cx="4143122" cy="1046440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vi-VN" sz="6000" b="1" cap="all" dirty="0">
                <a:ln w="9000" cmpd="sng">
                  <a:solidFill>
                    <a:srgbClr val="C0B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Đọc hiểu</a:t>
            </a:r>
            <a:endParaRPr lang="en-US" sz="6000" b="1" cap="all" dirty="0">
              <a:ln w="9000" cmpd="sng">
                <a:solidFill>
                  <a:srgbClr val="C0BEAF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7"/>
          <a:stretch/>
        </p:blipFill>
        <p:spPr>
          <a:xfrm>
            <a:off x="9529751" y="4415548"/>
            <a:ext cx="2545579" cy="240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1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291" y="541606"/>
            <a:ext cx="11732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cs typeface="Times New Roman" pitchFamily="18" charset="0"/>
              </a:rPr>
              <a:t>1. Chị để lại những đồ vật gì cho em bé dùng?</a:t>
            </a:r>
          </a:p>
        </p:txBody>
      </p:sp>
      <p:sp>
        <p:nvSpPr>
          <p:cNvPr id="3" name="Rectangle 2"/>
          <p:cNvSpPr/>
          <p:nvPr/>
        </p:nvSpPr>
        <p:spPr>
          <a:xfrm>
            <a:off x="594955" y="1243894"/>
            <a:ext cx="112387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cs typeface="Times New Roman" pitchFamily="18" charset="0"/>
              </a:rPr>
              <a:t>- </a:t>
            </a:r>
            <a:r>
              <a:rPr lang="en-US" sz="3600" dirty="0" err="1">
                <a:cs typeface="Times New Roman" pitchFamily="18" charset="0"/>
              </a:rPr>
              <a:t>Chị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để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lại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dép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đỏ</a:t>
            </a:r>
            <a:r>
              <a:rPr lang="en-US" sz="3600" dirty="0">
                <a:cs typeface="Times New Roman" pitchFamily="18" charset="0"/>
              </a:rPr>
              <a:t>, </a:t>
            </a:r>
            <a:r>
              <a:rPr lang="en-US" sz="3600" dirty="0" err="1">
                <a:cs typeface="Times New Roman" pitchFamily="18" charset="0"/>
              </a:rPr>
              <a:t>mũ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len</a:t>
            </a:r>
            <a:r>
              <a:rPr lang="en-US" sz="3600" dirty="0">
                <a:cs typeface="Times New Roman" pitchFamily="18" charset="0"/>
              </a:rPr>
              <a:t>, </a:t>
            </a:r>
            <a:r>
              <a:rPr lang="en-US" sz="3600" dirty="0" err="1">
                <a:cs typeface="Times New Roman" pitchFamily="18" charset="0"/>
              </a:rPr>
              <a:t>đôi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tất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xinh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xinh</a:t>
            </a:r>
            <a:r>
              <a:rPr lang="en-US" sz="3600" dirty="0">
                <a:cs typeface="Times New Roman" pitchFamily="18" charset="0"/>
              </a:rPr>
              <a:t>, </a:t>
            </a:r>
            <a:r>
              <a:rPr lang="en-US" sz="3600" dirty="0" err="1">
                <a:cs typeface="Times New Roman" pitchFamily="18" charset="0"/>
              </a:rPr>
              <a:t>áo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cho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em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bé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dùng</a:t>
            </a:r>
            <a:r>
              <a:rPr lang="en-US" sz="3600" dirty="0">
                <a:cs typeface="Times New Roman" pitchFamily="18" charset="0"/>
              </a:rPr>
              <a:t>.</a:t>
            </a:r>
            <a:endParaRPr lang="vi-VN" sz="3600" dirty="0"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" b="99500" l="0" r="98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520" y="3814260"/>
            <a:ext cx="2652137" cy="2651792"/>
          </a:xfrm>
          <a:prstGeom prst="rect">
            <a:avLst/>
          </a:prstGeom>
        </p:spPr>
      </p:pic>
      <p:pic>
        <p:nvPicPr>
          <p:cNvPr id="1028" name="Picture 4" descr="Hình ảnh Hình Vẽ Bằng Tay Vớ Tất Vớ đan Len, Vớ Clipart, Đội Hoạt Hình,  Hình Minh Họa miễn phí tải tập tin PNG PSDComment và Vec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5667" l="10000" r="91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814" y="3700510"/>
            <a:ext cx="2879666" cy="287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uần áo Trẻ Em Vẽ Tay Minh Họa Hình ảnh | Định dạng hình ảnh PSD 611576235|  vn.lovepik.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744" r="94419">
                        <a14:foregroundMark x1="56047" y1="49605" x2="60930" y2="80921"/>
                        <a14:foregroundMark x1="47209" y1="46711" x2="53488" y2="81711"/>
                        <a14:foregroundMark x1="57442" y1="47763" x2="49302" y2="81711"/>
                        <a14:foregroundMark x1="47907" y1="56711" x2="47209" y2="83553"/>
                        <a14:foregroundMark x1="49535" y1="82500" x2="65349" y2="80921"/>
                        <a14:foregroundMark x1="63488" y1="64868" x2="65349" y2="81184"/>
                        <a14:foregroundMark x1="56047" y1="85658" x2="66744" y2="80921"/>
                        <a14:foregroundMark x1="73256" y1="77763" x2="69767" y2="80658"/>
                        <a14:foregroundMark x1="69070" y1="76447" x2="65349" y2="57763"/>
                        <a14:foregroundMark x1="61860" y1="51184" x2="61860" y2="593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587" y="3604083"/>
            <a:ext cx="3476825" cy="307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290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183" y="558796"/>
            <a:ext cx="112774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cs typeface="Times New Roman" pitchFamily="18" charset="0"/>
              </a:rPr>
              <a:t>2. </a:t>
            </a:r>
            <a:r>
              <a:rPr lang="vi-VN" sz="4000" dirty="0">
                <a:solidFill>
                  <a:srgbClr val="FF0000"/>
                </a:solidFill>
                <a:cs typeface="Times New Roman" pitchFamily="18" charset="0"/>
              </a:rPr>
              <a:t>Chị còn để lại cho em bé điều gì tốt đẹp?</a:t>
            </a:r>
          </a:p>
        </p:txBody>
      </p:sp>
      <p:sp>
        <p:nvSpPr>
          <p:cNvPr id="5" name="Rectangle 4"/>
          <p:cNvSpPr/>
          <p:nvPr/>
        </p:nvSpPr>
        <p:spPr>
          <a:xfrm>
            <a:off x="295473" y="1655769"/>
            <a:ext cx="11392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cs typeface="Times New Roman" pitchFamily="18" charset="0"/>
              </a:rPr>
              <a:t>- </a:t>
            </a:r>
            <a:r>
              <a:rPr lang="en-US" sz="4000" dirty="0" err="1">
                <a:cs typeface="Times New Roman" pitchFamily="18" charset="0"/>
              </a:rPr>
              <a:t>Chị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còn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để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lại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cho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em</a:t>
            </a:r>
            <a:r>
              <a:rPr lang="en-US" sz="4000" dirty="0">
                <a:cs typeface="Times New Roman" pitchFamily="18" charset="0"/>
              </a:rPr>
              <a:t> “</a:t>
            </a:r>
            <a:r>
              <a:rPr lang="en-US" sz="4000" dirty="0" err="1">
                <a:cs typeface="Times New Roman" pitchFamily="18" charset="0"/>
              </a:rPr>
              <a:t>cái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ngoan</a:t>
            </a:r>
            <a:r>
              <a:rPr lang="en-US" sz="4000" dirty="0">
                <a:cs typeface="Times New Roman" pitchFamily="18" charset="0"/>
              </a:rPr>
              <a:t>” </a:t>
            </a:r>
            <a:r>
              <a:rPr lang="en-US" sz="4000" dirty="0" err="1">
                <a:cs typeface="Times New Roman" pitchFamily="18" charset="0"/>
              </a:rPr>
              <a:t>của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chị</a:t>
            </a:r>
            <a:r>
              <a:rPr lang="en-US" sz="4000" dirty="0">
                <a:cs typeface="Times New Roman" pitchFamily="18" charset="0"/>
              </a:rPr>
              <a:t>.</a:t>
            </a:r>
            <a:endParaRPr lang="vi-VN" sz="4000" dirty="0">
              <a:cs typeface="Times New Roman" pitchFamily="18" charset="0"/>
            </a:endParaRPr>
          </a:p>
        </p:txBody>
      </p:sp>
      <p:pic>
        <p:nvPicPr>
          <p:cNvPr id="2050" name="Picture 2" descr="Vector đồ họa Hoạt hình minh họa Chị Clip nghệ thuật - anh em ngày png chị  png tải về - Miễn phí trong suốt Phim Hoạt Hình png Tải về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" b="100000" l="10000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081" y="2965033"/>
            <a:ext cx="3596180" cy="374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Bộ tranh chứng minh tuổi thơ có chị em gái là điều tuyệt vời nhất! - Cộng  đồng m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54481"/>
            <a:ext cx="21812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68810" y="2768265"/>
            <a:ext cx="4254379" cy="414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1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211" y="576755"/>
            <a:ext cx="11353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3. </a:t>
            </a:r>
            <a:r>
              <a:rPr lang="vi-VN" sz="3600" dirty="0">
                <a:solidFill>
                  <a:srgbClr val="FF0000"/>
                </a:solidFill>
                <a:cs typeface="Times New Roman" pitchFamily="18" charset="0"/>
              </a:rPr>
              <a:t>Em đã làm được những việc gì giúp em bé của em (hoặc các em nhỏ tuổi hơn em)?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211" y="1843950"/>
            <a:ext cx="76651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vi-VN" sz="3600" b="1" dirty="0">
                <a:cs typeface="Times New Roman" pitchFamily="18" charset="0"/>
              </a:rPr>
              <a:t>Gợi ý: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cs typeface="Times New Roman" pitchFamily="18" charset="0"/>
              </a:rPr>
              <a:t>- Bồng, bế, dắt em đi chơi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cs typeface="Times New Roman" pitchFamily="18" charset="0"/>
              </a:rPr>
              <a:t>- Trông em cho mẹ nấu cơm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cs typeface="Times New Roman" pitchFamily="18" charset="0"/>
              </a:rPr>
              <a:t>- Quạt cho em ngủ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cs typeface="Times New Roman" pitchFamily="18" charset="0"/>
              </a:rPr>
              <a:t>- Dỗ em nín khóc khi em bị đau…</a:t>
            </a:r>
          </a:p>
        </p:txBody>
      </p:sp>
      <p:sp>
        <p:nvSpPr>
          <p:cNvPr id="5" name="AutoShape 2" descr="Vector trẻ em vui chơi nô đùa"/>
          <p:cNvSpPr>
            <a:spLocks noChangeAspect="1" noChangeArrowheads="1"/>
          </p:cNvSpPr>
          <p:nvPr/>
        </p:nvSpPr>
        <p:spPr bwMode="auto">
          <a:xfrm>
            <a:off x="155595" y="-144463"/>
            <a:ext cx="30484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ình ảnh đứa Trẻ Dễ Thương Chơi Bập Bênh Minh Họa, Trẻ Em Chơi Clipart, đứa  Trẻ, Dễ Thương miễn phí tải tập tin PNG PSDComment và Vecto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3906" l="10000" r="97188">
                        <a14:foregroundMark x1="83438" y1="46719" x2="80625" y2="60156"/>
                        <a14:foregroundMark x1="77813" y1="59844" x2="73438" y2="7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95" y="5014049"/>
            <a:ext cx="2729624" cy="182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11" y="5080916"/>
            <a:ext cx="2505075" cy="171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421" y="4485927"/>
            <a:ext cx="2505075" cy="233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482" y="5080915"/>
            <a:ext cx="2505075" cy="171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Loạt ảnh làm 'trỗi dậy ký ức' thật tuyệt khi nhà có hai chị em gá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422" y="1862343"/>
            <a:ext cx="2505074" cy="234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75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766714" y="2276872"/>
            <a:ext cx="5113234" cy="1872208"/>
          </a:xfrm>
          <a:prstGeom prst="flowChartTermina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39" y="1124744"/>
            <a:ext cx="4543448" cy="49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7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777" y="-327584"/>
            <a:ext cx="7825973" cy="7185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7"/>
          <a:stretch/>
        </p:blipFill>
        <p:spPr>
          <a:xfrm>
            <a:off x="9542108" y="4653169"/>
            <a:ext cx="2545579" cy="22048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49AB2F-32F4-4020-8C20-C210F839F03D}"/>
              </a:ext>
            </a:extLst>
          </p:cNvPr>
          <p:cNvSpPr/>
          <p:nvPr/>
        </p:nvSpPr>
        <p:spPr>
          <a:xfrm>
            <a:off x="3933422" y="3369108"/>
            <a:ext cx="4325158" cy="1046440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6000" b="1" cap="all" dirty="0">
                <a:ln w="9000" cmpd="sng">
                  <a:solidFill>
                    <a:srgbClr val="C0B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58888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04" y="493788"/>
            <a:ext cx="117201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1.</a:t>
            </a:r>
            <a:r>
              <a:rPr lang="vi-VN" sz="3200" dirty="0">
                <a:solidFill>
                  <a:srgbClr val="FF0000"/>
                </a:solidFill>
                <a:cs typeface="Times New Roman" pitchFamily="18" charset="0"/>
              </a:rPr>
              <a:t> Dựa vào nội dung bài thơ, hãy cùng bạn hỏi đáp về đặc điểm của một số sự vật: đôi dép, đôi tất, hai bàn tay.</a:t>
            </a:r>
            <a:endParaRPr lang="en-US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7160655" y="2162719"/>
            <a:ext cx="4825586" cy="1565437"/>
          </a:xfrm>
          <a:prstGeom prst="wedgeEllipseCallout">
            <a:avLst>
              <a:gd name="adj1" fmla="val -48248"/>
              <a:gd name="adj2" fmla="val 12750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cs typeface="Times New Roman" pitchFamily="18" charset="0"/>
              </a:rPr>
              <a:t>Đôi tất chị để lại cho em rất xinh</a:t>
            </a:r>
            <a:r>
              <a:rPr lang="en-US" sz="3200" dirty="0">
                <a:cs typeface="Times New Roman" pitchFamily="18" charset="0"/>
              </a:rPr>
              <a:t>.</a:t>
            </a:r>
            <a:endParaRPr lang="vi-VN" sz="3200" dirty="0"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74338" y="2162719"/>
            <a:ext cx="565566" cy="55381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  <a:cs typeface="Times New Roman" pitchFamily="18" charset="0"/>
              </a:rPr>
              <a:t>M</a:t>
            </a:r>
            <a:endParaRPr lang="vi-VN" sz="3200" b="1" dirty="0">
              <a:solidFill>
                <a:sysClr val="windowText" lastClr="000000"/>
              </a:solidFill>
              <a:cs typeface="Times New Roman" pitchFamily="18" charset="0"/>
            </a:endParaRPr>
          </a:p>
        </p:txBody>
      </p:sp>
      <p:sp>
        <p:nvSpPr>
          <p:cNvPr id="3" name="AutoShape 2" descr="Hình ảnh Phim Hoạt Hình Chị Em đáng Yêu , Chị Em, Anime, Chị miễn phí tải  tập tin PNG PSDComment và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530" y="471487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1800194" y="1850896"/>
            <a:ext cx="5214380" cy="1565437"/>
          </a:xfrm>
          <a:prstGeom prst="wedgeEllipseCallout">
            <a:avLst>
              <a:gd name="adj1" fmla="val 16296"/>
              <a:gd name="adj2" fmla="val 17569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Đôi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tất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chị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để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lại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thế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?</a:t>
            </a:r>
            <a:endParaRPr lang="vi-VN" sz="3200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10" name="Picture 4" descr="Hình ảnh Hình Vẽ Bằng Tay Vớ Tất Vớ đan Len, Vớ Clipart, Đội Hoạt Hình,  Hình Minh Họa miễn phí tải tập tin PNG PSDComment và Vector">
            <a:extLst>
              <a:ext uri="{FF2B5EF4-FFF2-40B4-BE49-F238E27FC236}">
                <a16:creationId xmlns:a16="http://schemas.microsoft.com/office/drawing/2014/main" id="{EA9A803A-4ABF-4C97-9500-689091581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5667" l="10000" r="91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20" y="3696223"/>
            <a:ext cx="2879666" cy="287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9841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46803D-944F-4BD4-80EA-5DDF697DDA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655" y="-258085"/>
            <a:ext cx="7487444" cy="86050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610417-4B0B-4AC1-B416-D214E5E8A2E1}"/>
              </a:ext>
            </a:extLst>
          </p:cNvPr>
          <p:cNvSpPr txBox="1"/>
          <p:nvPr/>
        </p:nvSpPr>
        <p:spPr>
          <a:xfrm>
            <a:off x="5226273" y="2459504"/>
            <a:ext cx="3880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chemeClr val="bg1"/>
                </a:solidFill>
              </a:rPr>
              <a:t>KHỞI ĐỘNG 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10" name="55">
            <a:extLst>
              <a:ext uri="{FF2B5EF4-FFF2-40B4-BE49-F238E27FC236}">
                <a16:creationId xmlns:a16="http://schemas.microsoft.com/office/drawing/2014/main" id="{4351461A-660D-47C7-977F-F29AC652E4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14" y="1822580"/>
            <a:ext cx="4249241" cy="46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546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692888" y="1394283"/>
            <a:ext cx="4738941" cy="1779325"/>
          </a:xfrm>
          <a:prstGeom prst="wedgeRoundRectCallout">
            <a:avLst>
              <a:gd name="adj1" fmla="val 43015"/>
              <a:gd name="adj2" fmla="val 125905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latin typeface="+mj-lt"/>
                <a:cs typeface="Times New Roman" pitchFamily="18" charset="0"/>
              </a:rPr>
              <a:t>- </a:t>
            </a:r>
            <a:r>
              <a:rPr lang="en-US" sz="3200" dirty="0" err="1">
                <a:latin typeface="+mj-lt"/>
                <a:cs typeface="Times New Roman" pitchFamily="18" charset="0"/>
              </a:rPr>
              <a:t>Đôi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dép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chị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để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lại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cho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em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có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màu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gì</a:t>
            </a:r>
            <a:r>
              <a:rPr lang="en-US" sz="3200" dirty="0">
                <a:latin typeface="+mj-lt"/>
                <a:cs typeface="Times New Roman" pitchFamily="18" charset="0"/>
              </a:rPr>
              <a:t>?</a:t>
            </a:r>
            <a:endParaRPr lang="vi-VN" sz="3200" dirty="0">
              <a:latin typeface="+mj-lt"/>
              <a:cs typeface="Times New Roman" pitchFamily="18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988155" y="1184456"/>
            <a:ext cx="6037862" cy="2198977"/>
          </a:xfrm>
          <a:prstGeom prst="wedgeEllipseCallout">
            <a:avLst>
              <a:gd name="adj1" fmla="val -28724"/>
              <a:gd name="adj2" fmla="val 10278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latin typeface="+mj-lt"/>
                <a:cs typeface="Times New Roman" pitchFamily="18" charset="0"/>
              </a:rPr>
              <a:t>- </a:t>
            </a:r>
            <a:r>
              <a:rPr lang="en-US" sz="3200" dirty="0" err="1">
                <a:latin typeface="+mj-lt"/>
                <a:cs typeface="Times New Roman" pitchFamily="18" charset="0"/>
              </a:rPr>
              <a:t>Đôi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dép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chị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để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lại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cho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em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có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màu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đỏ</a:t>
            </a:r>
            <a:r>
              <a:rPr lang="en-US" sz="3200" dirty="0">
                <a:latin typeface="+mj-lt"/>
                <a:cs typeface="Times New Roman" pitchFamily="18" charset="0"/>
              </a:rPr>
              <a:t>.</a:t>
            </a:r>
            <a:endParaRPr lang="vi-VN" sz="3200" dirty="0">
              <a:latin typeface="+mj-lt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DF0011-C86B-4CC0-9F40-B661288E8C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7"/>
          <a:stretch/>
        </p:blipFill>
        <p:spPr>
          <a:xfrm>
            <a:off x="5150794" y="3915358"/>
            <a:ext cx="2545579" cy="22048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6B65D8-E0B8-4192-AB6E-70C223557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" b="99500" l="0" r="98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0331" y="3468397"/>
            <a:ext cx="2652137" cy="26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4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MẦM NON: Bàn TAY của bé">
            <a:extLst>
              <a:ext uri="{FF2B5EF4-FFF2-40B4-BE49-F238E27FC236}">
                <a16:creationId xmlns:a16="http://schemas.microsoft.com/office/drawing/2014/main" id="{A2A1D42E-3EC9-4EF7-9977-73CF902C0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914" y="1214392"/>
            <a:ext cx="50482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8179EE-62AF-4D5C-800E-ADA412F6DC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6054" y="4878433"/>
            <a:ext cx="10515600" cy="76517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j-lt"/>
                <a:cs typeface="Times New Roman" pitchFamily="18" charset="0"/>
              </a:rPr>
              <a:t>Hai </a:t>
            </a:r>
            <a:r>
              <a:rPr lang="en-US" sz="4000" dirty="0" err="1">
                <a:latin typeface="+mj-lt"/>
                <a:cs typeface="Times New Roman" pitchFamily="18" charset="0"/>
              </a:rPr>
              <a:t>bàn</a:t>
            </a:r>
            <a:r>
              <a:rPr 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latin typeface="+mj-lt"/>
                <a:cs typeface="Times New Roman" pitchFamily="18" charset="0"/>
              </a:rPr>
              <a:t>tay</a:t>
            </a:r>
            <a:r>
              <a:rPr 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latin typeface="+mj-lt"/>
                <a:cs typeface="Times New Roman" pitchFamily="18" charset="0"/>
              </a:rPr>
              <a:t>của</a:t>
            </a:r>
            <a:r>
              <a:rPr 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latin typeface="+mj-lt"/>
                <a:cs typeface="Times New Roman" pitchFamily="18" charset="0"/>
              </a:rPr>
              <a:t>chị</a:t>
            </a:r>
            <a:r>
              <a:rPr 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latin typeface="+mj-lt"/>
                <a:cs typeface="Times New Roman" pitchFamily="18" charset="0"/>
              </a:rPr>
              <a:t>như</a:t>
            </a:r>
            <a:r>
              <a:rPr 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latin typeface="+mj-lt"/>
                <a:cs typeface="Times New Roman" pitchFamily="18" charset="0"/>
              </a:rPr>
              <a:t>thế</a:t>
            </a:r>
            <a:r>
              <a:rPr 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latin typeface="+mj-lt"/>
                <a:cs typeface="Times New Roman" pitchFamily="18" charset="0"/>
              </a:rPr>
              <a:t>nào</a:t>
            </a:r>
            <a:r>
              <a:rPr lang="en-US" sz="4000" dirty="0">
                <a:latin typeface="+mj-lt"/>
                <a:cs typeface="Times New Roman" pitchFamily="18" charset="0"/>
              </a:rPr>
              <a:t>?</a:t>
            </a:r>
            <a:endParaRPr lang="en-US" sz="4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68395A-C2BD-4386-9BB7-BBE5074AAFE3}"/>
              </a:ext>
            </a:extLst>
          </p:cNvPr>
          <p:cNvSpPr txBox="1">
            <a:spLocks/>
          </p:cNvSpPr>
          <p:nvPr/>
        </p:nvSpPr>
        <p:spPr>
          <a:xfrm>
            <a:off x="941239" y="53727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cs typeface="Times New Roman" pitchFamily="18" charset="0"/>
              </a:rPr>
              <a:t>- Hai </a:t>
            </a:r>
            <a:r>
              <a:rPr lang="en-US" sz="4000" dirty="0" err="1">
                <a:cs typeface="Times New Roman" pitchFamily="18" charset="0"/>
              </a:rPr>
              <a:t>bàn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tay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của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chị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sạch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sẽ</a:t>
            </a:r>
            <a:r>
              <a:rPr lang="en-US" sz="4000" dirty="0">
                <a:cs typeface="Times New Roman" pitchFamily="18" charset="0"/>
              </a:rPr>
              <a:t>, </a:t>
            </a:r>
            <a:r>
              <a:rPr lang="en-US" sz="4000" dirty="0" err="1">
                <a:cs typeface="Times New Roman" pitchFamily="18" charset="0"/>
              </a:rPr>
              <a:t>thơm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thơm</a:t>
            </a:r>
            <a:r>
              <a:rPr lang="en-US" sz="4000" dirty="0">
                <a:cs typeface="Times New Roman" pitchFamily="18" charset="0"/>
              </a:rPr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225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11618" y="863894"/>
            <a:ext cx="7561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khổ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3,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tưởng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tượng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chị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âu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yếm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dỗ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ốm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3" name="Cloud 2"/>
          <p:cNvSpPr/>
          <p:nvPr/>
        </p:nvSpPr>
        <p:spPr>
          <a:xfrm>
            <a:off x="5231791" y="2292439"/>
            <a:ext cx="6841651" cy="1700013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cs typeface="Times New Roman" pitchFamily="18" charset="0"/>
              </a:rPr>
              <a:t>Chị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đây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rồi</a:t>
            </a:r>
            <a:r>
              <a:rPr lang="en-US" sz="3200" dirty="0">
                <a:cs typeface="Times New Roman" pitchFamily="18" charset="0"/>
              </a:rPr>
              <a:t>! </a:t>
            </a:r>
            <a:r>
              <a:rPr lang="en-US" sz="3200" dirty="0" err="1">
                <a:cs typeface="Times New Roman" pitchFamily="18" charset="0"/>
              </a:rPr>
              <a:t>Không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sao</a:t>
            </a:r>
            <a:r>
              <a:rPr lang="en-US" sz="3200" dirty="0">
                <a:cs typeface="Times New Roman" pitchFamily="18" charset="0"/>
              </a:rPr>
              <a:t>, </a:t>
            </a:r>
            <a:r>
              <a:rPr lang="en-US" sz="3200" dirty="0" err="1">
                <a:cs typeface="Times New Roman" pitchFamily="18" charset="0"/>
              </a:rPr>
              <a:t>em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sẽ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nhanh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khỏe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lại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thôi</a:t>
            </a:r>
            <a:r>
              <a:rPr lang="en-US" sz="3200" dirty="0">
                <a:cs typeface="Times New Roman" pitchFamily="18" charset="0"/>
              </a:rPr>
              <a:t>!</a:t>
            </a:r>
            <a:endParaRPr lang="vi-VN" sz="3200" dirty="0"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559" y="1641042"/>
            <a:ext cx="40615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cs typeface="Times New Roman" pitchFamily="18" charset="0"/>
            </a:endParaRPr>
          </a:p>
          <a:p>
            <a:r>
              <a:rPr lang="vi-VN" sz="2800" dirty="0">
                <a:cs typeface="Times New Roman" pitchFamily="18" charset="0"/>
              </a:rPr>
              <a:t>Những ngày chị qua</a:t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Bây giờ em tới</a:t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Cơn ho, cơn sốt</a:t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Những ngày lên năm.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290157" y="733246"/>
            <a:ext cx="0" cy="612475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loud Callout 10"/>
          <p:cNvSpPr/>
          <p:nvPr/>
        </p:nvSpPr>
        <p:spPr>
          <a:xfrm>
            <a:off x="5666702" y="4195587"/>
            <a:ext cx="5679586" cy="2202286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  <a:p>
            <a:pPr algn="ctr"/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cố</a:t>
            </a:r>
            <a:r>
              <a:rPr lang="en-US" sz="3200" dirty="0"/>
              <a:t> </a:t>
            </a:r>
            <a:r>
              <a:rPr lang="en-US" sz="3200" dirty="0" err="1"/>
              <a:t>uống</a:t>
            </a:r>
            <a:r>
              <a:rPr lang="en-US" sz="3200" dirty="0"/>
              <a:t> </a:t>
            </a:r>
            <a:r>
              <a:rPr lang="en-US" sz="3200" dirty="0" err="1"/>
              <a:t>thuốc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bệnh</a:t>
            </a:r>
            <a:r>
              <a:rPr lang="en-US" sz="3200" dirty="0"/>
              <a:t> </a:t>
            </a:r>
            <a:r>
              <a:rPr lang="en-US" sz="3200" dirty="0" err="1"/>
              <a:t>khỏi</a:t>
            </a:r>
            <a:r>
              <a:rPr lang="en-US" sz="3200" dirty="0"/>
              <a:t> </a:t>
            </a:r>
            <a:r>
              <a:rPr lang="en-US" sz="3200" dirty="0" err="1"/>
              <a:t>nhanh</a:t>
            </a:r>
            <a:r>
              <a:rPr lang="en-US" sz="3200" dirty="0"/>
              <a:t>.</a:t>
            </a:r>
            <a:endParaRPr lang="vi-VN" sz="3200" dirty="0"/>
          </a:p>
          <a:p>
            <a:pPr algn="ctr"/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15193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48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955"/>
            <a:ext cx="12192000" cy="644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8793" y="373149"/>
            <a:ext cx="8941933" cy="2108191"/>
          </a:xfrm>
          <a:prstGeom prst="rect">
            <a:avLst/>
          </a:prstGeom>
          <a:noFill/>
        </p:spPr>
        <p:txBody>
          <a:bodyPr wrap="square" lIns="121842" tIns="60921" rIns="121842" bIns="60921" rtlCol="0">
            <a:spAutoFit/>
          </a:bodyPr>
          <a:lstStyle/>
          <a:p>
            <a:pPr algn="ctr" defTabSz="1218330"/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defTabSz="1218330"/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endParaRPr lang="en-US" sz="4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8330"/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endParaRPr lang="en-US" sz="4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90671" y="3236979"/>
            <a:ext cx="4285417" cy="1146704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42" tIns="60921" rIns="121842" bIns="60921" rtlCol="0" anchor="ctr"/>
          <a:lstStyle/>
          <a:p>
            <a:pPr algn="ctr" defTabSz="1218330"/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4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0671" y="4773148"/>
            <a:ext cx="4285417" cy="1146704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42" tIns="60921" rIns="121842" bIns="60921" rtlCol="0" anchor="ctr"/>
          <a:lstStyle/>
          <a:p>
            <a:pPr algn="ctr" defTabSz="1218330"/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4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04147" y="3236979"/>
            <a:ext cx="4128457" cy="1146704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42" tIns="60921" rIns="121842" bIns="60921" rtlCol="0" anchor="ctr"/>
          <a:lstStyle/>
          <a:p>
            <a:pPr algn="ctr" defTabSz="1218330"/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4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09227" y="4773148"/>
            <a:ext cx="4015728" cy="1146704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42" tIns="60921" rIns="121842" bIns="60921" rtlCol="0" anchor="ctr"/>
          <a:lstStyle/>
          <a:p>
            <a:pPr algn="ctr" defTabSz="1218330"/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4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00;p2">
            <a:hlinkClick r:id="rId4" action="ppaction://hlinksldjump"/>
          </p:cNvPr>
          <p:cNvSpPr/>
          <p:nvPr/>
        </p:nvSpPr>
        <p:spPr>
          <a:xfrm>
            <a:off x="-14068" y="5894961"/>
            <a:ext cx="1233268" cy="85695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32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708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4E4FB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2955"/>
            <a:ext cx="12151116" cy="644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466006"/>
            <a:ext cx="10294428" cy="2108225"/>
          </a:xfrm>
          <a:prstGeom prst="rect">
            <a:avLst/>
          </a:prstGeom>
        </p:spPr>
        <p:txBody>
          <a:bodyPr wrap="square" lIns="121877" tIns="60938" rIns="121877" bIns="60938">
            <a:spAutoFit/>
          </a:bodyPr>
          <a:lstStyle/>
          <a:p>
            <a:pPr algn="ctr" defTabSz="1218720"/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defTabSz="1218720"/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4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8720"/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vầy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373746" y="2574231"/>
            <a:ext cx="3799544" cy="1379681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77" tIns="60938" rIns="121877" bIns="60938" rtlCol="0" anchor="ctr"/>
          <a:lstStyle/>
          <a:p>
            <a:pPr algn="ctr" defTabSz="1218720"/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4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10074" y="2574231"/>
            <a:ext cx="3799544" cy="1379681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77" tIns="60938" rIns="121877" bIns="60938" rtlCol="0" anchor="ctr"/>
          <a:lstStyle/>
          <a:p>
            <a:pPr algn="ctr" defTabSz="1218720"/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4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373746" y="4478393"/>
            <a:ext cx="3799544" cy="1379681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77" tIns="60938" rIns="121877" bIns="60938" rtlCol="0" anchor="ctr"/>
          <a:lstStyle/>
          <a:p>
            <a:pPr algn="ctr" defTabSz="1218720"/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endParaRPr lang="en-US" sz="4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306103" y="4478393"/>
            <a:ext cx="3865165" cy="1379681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77" tIns="60938" rIns="121877" bIns="60938" rtlCol="0" anchor="ctr"/>
          <a:lstStyle/>
          <a:p>
            <a:pPr algn="ctr" defTabSz="1218720"/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endParaRPr lang="en-US" sz="4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100;p2">
            <a:hlinkClick r:id="rId4" action="ppaction://hlinksldjump"/>
          </p:cNvPr>
          <p:cNvSpPr/>
          <p:nvPr/>
        </p:nvSpPr>
        <p:spPr>
          <a:xfrm>
            <a:off x="140478" y="5830981"/>
            <a:ext cx="1233268" cy="85695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32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611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4E4FB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2955"/>
            <a:ext cx="12151116" cy="644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311266" y="582064"/>
            <a:ext cx="10294428" cy="1446505"/>
          </a:xfrm>
          <a:prstGeom prst="rect">
            <a:avLst/>
          </a:prstGeom>
        </p:spPr>
        <p:txBody>
          <a:bodyPr wrap="square" lIns="121877" tIns="60938" rIns="121877" bIns="60938">
            <a:spAutoFit/>
          </a:bodyPr>
          <a:lstStyle/>
          <a:p>
            <a:pPr algn="ctr" defTabSz="1218720"/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defTabSz="1218720"/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60440" y="2547138"/>
            <a:ext cx="4695316" cy="1379681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77" tIns="60938" rIns="121877" bIns="60938" rtlCol="0" anchor="ctr"/>
          <a:lstStyle/>
          <a:p>
            <a:pPr defTabSz="1218720"/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4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16195" y="2553563"/>
            <a:ext cx="4259064" cy="1379681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77" tIns="60938" rIns="121877" bIns="60938" rtlCol="0" anchor="ctr"/>
          <a:lstStyle/>
          <a:p>
            <a:pPr algn="ctr" defTabSz="1218720"/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60440" y="4230073"/>
            <a:ext cx="4695316" cy="1379681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77" tIns="60938" rIns="121877" bIns="60938" rtlCol="0" anchor="ctr"/>
          <a:lstStyle/>
          <a:p>
            <a:pPr defTabSz="1218720"/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endParaRPr lang="en-US" sz="4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16195" y="4230073"/>
            <a:ext cx="4320714" cy="1379681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77" tIns="60938" rIns="121877" bIns="60938" rtlCol="0" anchor="ctr"/>
          <a:lstStyle/>
          <a:p>
            <a:pPr defTabSz="1218720"/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D. </a:t>
            </a:r>
            <a:r>
              <a:rPr lang="en-US" sz="4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endParaRPr lang="en-US" sz="4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100;p2">
            <a:hlinkClick r:id="rId4" action="ppaction://hlinksldjump"/>
          </p:cNvPr>
          <p:cNvSpPr/>
          <p:nvPr/>
        </p:nvSpPr>
        <p:spPr>
          <a:xfrm>
            <a:off x="140478" y="5830981"/>
            <a:ext cx="1233268" cy="85695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32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46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4E4FB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0579" y="1340982"/>
            <a:ext cx="3299922" cy="2570677"/>
            <a:chOff x="827584" y="1033295"/>
            <a:chExt cx="1546185" cy="135809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51" t="25420" r="52614" b="49968"/>
            <a:stretch/>
          </p:blipFill>
          <p:spPr bwMode="auto">
            <a:xfrm>
              <a:off x="872560" y="1033295"/>
              <a:ext cx="1501209" cy="1358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827584" y="1059582"/>
              <a:ext cx="232631" cy="28803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cs typeface="Times New Roman" pitchFamily="18" charset="0"/>
                </a:rPr>
                <a:t>1</a:t>
              </a:r>
              <a:endParaRPr lang="vi-VN" sz="3200" b="1" dirty="0"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715083" y="1240090"/>
            <a:ext cx="3668881" cy="2730331"/>
            <a:chOff x="3862422" y="642072"/>
            <a:chExt cx="2724702" cy="234661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96" t="25441" r="7118" b="51212"/>
            <a:stretch/>
          </p:blipFill>
          <p:spPr bwMode="auto">
            <a:xfrm>
              <a:off x="3862422" y="642072"/>
              <a:ext cx="2724702" cy="234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3970590" y="771550"/>
              <a:ext cx="288032" cy="28803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cs typeface="Times New Roman" pitchFamily="18" charset="0"/>
                </a:rPr>
                <a:t>2</a:t>
              </a:r>
              <a:endParaRPr lang="vi-VN" sz="3200" b="1" dirty="0"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95956" y="3958945"/>
            <a:ext cx="3234545" cy="2795289"/>
            <a:chOff x="2307017" y="2118392"/>
            <a:chExt cx="2689233" cy="245186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9" t="49832" r="52214" b="25903"/>
            <a:stretch/>
          </p:blipFill>
          <p:spPr bwMode="auto">
            <a:xfrm>
              <a:off x="2307017" y="2118392"/>
              <a:ext cx="2689233" cy="2451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39752" y="2128458"/>
              <a:ext cx="288032" cy="28803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cs typeface="Times New Roman" pitchFamily="18" charset="0"/>
                </a:rPr>
                <a:t>3</a:t>
              </a:r>
              <a:endParaRPr lang="vi-VN" sz="3200" b="1" dirty="0"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052862" y="4062308"/>
            <a:ext cx="3597595" cy="3031032"/>
            <a:chOff x="5285337" y="2507213"/>
            <a:chExt cx="2647331" cy="2705564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19" t="49481" r="8253" b="24291"/>
            <a:stretch/>
          </p:blipFill>
          <p:spPr bwMode="auto">
            <a:xfrm>
              <a:off x="5290985" y="2507213"/>
              <a:ext cx="2641683" cy="2705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5285337" y="2571750"/>
              <a:ext cx="288032" cy="28803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cs typeface="Times New Roman" pitchFamily="18" charset="0"/>
                </a:rPr>
                <a:t>4</a:t>
              </a:r>
              <a:endParaRPr lang="vi-VN" sz="3200" b="1" dirty="0">
                <a:cs typeface="Times New Roman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40632" y="438154"/>
            <a:ext cx="11766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cs typeface="Times New Roman" pitchFamily="18" charset="0"/>
              </a:rPr>
              <a:t>- Quan </a:t>
            </a:r>
            <a:r>
              <a:rPr lang="en-US" sz="2800" dirty="0" err="1">
                <a:cs typeface="Times New Roman" pitchFamily="18" charset="0"/>
              </a:rPr>
              <a:t>sát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các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bức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tranh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về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tình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cảm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anh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dirty="0" err="1">
                <a:cs typeface="Times New Roman" pitchFamily="18" charset="0"/>
              </a:rPr>
              <a:t>chị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dirty="0" err="1">
                <a:cs typeface="Times New Roman" pitchFamily="18" charset="0"/>
              </a:rPr>
              <a:t>em</a:t>
            </a:r>
            <a:r>
              <a:rPr lang="en-US" sz="2800" dirty="0">
                <a:cs typeface="Times New Roman" pitchFamily="18" charset="0"/>
              </a:rPr>
              <a:t>. </a:t>
            </a:r>
            <a:r>
              <a:rPr lang="en-US" sz="2800" dirty="0" err="1">
                <a:cs typeface="Times New Roman" pitchFamily="18" charset="0"/>
              </a:rPr>
              <a:t>Đặt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tên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cho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bức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tranh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đó</a:t>
            </a:r>
            <a:r>
              <a:rPr lang="en-US" sz="2800" dirty="0">
                <a:cs typeface="Times New Roman" pitchFamily="18" charset="0"/>
              </a:rPr>
              <a:t>: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3419442" y="5988741"/>
            <a:ext cx="2157290" cy="576064"/>
          </a:xfrm>
          <a:prstGeom prst="flowChartTerminator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cs typeface="Times New Roman" panose="02020603050405020304" pitchFamily="18" charset="0"/>
              </a:rPr>
              <a:t>Vui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chơi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sp>
        <p:nvSpPr>
          <p:cNvPr id="17" name="Flowchart: Terminator 16"/>
          <p:cNvSpPr/>
          <p:nvPr/>
        </p:nvSpPr>
        <p:spPr>
          <a:xfrm>
            <a:off x="9534546" y="6073982"/>
            <a:ext cx="2472970" cy="691727"/>
          </a:xfrm>
          <a:prstGeom prst="flowChartTerminator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cs typeface="Times New Roman" panose="02020603050405020304" pitchFamily="18" charset="0"/>
              </a:rPr>
              <a:t>Chăm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sóc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sp>
        <p:nvSpPr>
          <p:cNvPr id="18" name="Flowchart: Terminator 17"/>
          <p:cNvSpPr/>
          <p:nvPr/>
        </p:nvSpPr>
        <p:spPr>
          <a:xfrm>
            <a:off x="3419442" y="3049989"/>
            <a:ext cx="2297726" cy="708515"/>
          </a:xfrm>
          <a:prstGeom prst="flowChartTerminator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cs typeface="Times New Roman" panose="02020603050405020304" pitchFamily="18" charset="0"/>
              </a:rPr>
              <a:t>sẻ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9797144" y="3105915"/>
            <a:ext cx="2079040" cy="691727"/>
          </a:xfrm>
          <a:prstGeom prst="flowChartTerminator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cs typeface="Times New Roman" pitchFamily="18" charset="0"/>
              </a:rPr>
              <a:t>Giúp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đỡ</a:t>
            </a:r>
            <a:endParaRPr lang="vi-VN" sz="3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44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58F5F20D-CAC5-4E03-B7A7-707FDB5CAB19}"/>
              </a:ext>
            </a:extLst>
          </p:cNvPr>
          <p:cNvSpPr/>
          <p:nvPr/>
        </p:nvSpPr>
        <p:spPr>
          <a:xfrm>
            <a:off x="2140464" y="1121936"/>
            <a:ext cx="7656723" cy="2820318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655" y="3429000"/>
            <a:ext cx="3880997" cy="3421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652" y="618186"/>
            <a:ext cx="2888153" cy="2078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3" y="3214197"/>
            <a:ext cx="3317317" cy="36367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4192" y="1319569"/>
            <a:ext cx="4188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AA6B72-B668-49D8-BD8E-5043017F5684}"/>
              </a:ext>
            </a:extLst>
          </p:cNvPr>
          <p:cNvSpPr/>
          <p:nvPr/>
        </p:nvSpPr>
        <p:spPr>
          <a:xfrm>
            <a:off x="3067855" y="2335232"/>
            <a:ext cx="5673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 LẠI CHO EM</a:t>
            </a:r>
            <a:endParaRPr lang="en-US" sz="8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3963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8069" y="505223"/>
            <a:ext cx="34916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em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97772" y="727310"/>
            <a:ext cx="4600063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cs typeface="Times New Roman" pitchFamily="18" charset="0"/>
              </a:rPr>
              <a:t>Những ngày chị qua</a:t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Bây giờ em tới</a:t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Cơn ho, cơn sốt</a:t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Những ngày lên năm.</a:t>
            </a:r>
            <a:endParaRPr lang="en-US" sz="2800" dirty="0">
              <a:cs typeface="Times New Roman" pitchFamily="18" charset="0"/>
            </a:endParaRPr>
          </a:p>
          <a:p>
            <a:endParaRPr lang="vi-VN" dirty="0">
              <a:cs typeface="Times New Roman" pitchFamily="18" charset="0"/>
            </a:endParaRPr>
          </a:p>
          <a:p>
            <a:r>
              <a:rPr lang="vi-VN" sz="2800" dirty="0">
                <a:cs typeface="Times New Roman" pitchFamily="18" charset="0"/>
              </a:rPr>
              <a:t>Để lại cái ngoan</a:t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Trên tay sạch sẽ</a:t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Quàng qua cổ mẹ</a:t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Thơm thơm thơm thơm…</a:t>
            </a:r>
            <a:endParaRPr lang="en-US" sz="2800" dirty="0">
              <a:cs typeface="Times New Roman" pitchFamily="18" charset="0"/>
            </a:endParaRPr>
          </a:p>
          <a:p>
            <a:endParaRPr lang="vi-VN" sz="1600" dirty="0">
              <a:cs typeface="Times New Roman" pitchFamily="18" charset="0"/>
            </a:endParaRPr>
          </a:p>
          <a:p>
            <a:r>
              <a:rPr lang="vi-VN" sz="2800" dirty="0">
                <a:cs typeface="Times New Roman" pitchFamily="18" charset="0"/>
              </a:rPr>
              <a:t>Em học ngày ngày</a:t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Cái ngoan của chị</a:t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Những ngày chị bé</a:t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Như em bây giờ.</a:t>
            </a:r>
          </a:p>
          <a:p>
            <a:pPr algn="r"/>
            <a:r>
              <a:rPr lang="vi-VN" sz="2800" dirty="0">
                <a:cs typeface="Times New Roman" pitchFamily="18" charset="0"/>
              </a:rPr>
              <a:t>Hữu Thỉnh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3682" y="2623559"/>
            <a:ext cx="4145250" cy="42344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04340" y="1622405"/>
            <a:ext cx="35867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cs typeface="Times New Roman" pitchFamily="18" charset="0"/>
              </a:rPr>
              <a:t>Chị lên tám tuổi</a:t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Để lại cho em</a:t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Dép đỏ, mũ len</a:t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Xinh xinh đôi tất.</a:t>
            </a:r>
            <a:endParaRPr lang="en-US" sz="2800" dirty="0">
              <a:cs typeface="Times New Roman" pitchFamily="18" charset="0"/>
            </a:endParaRPr>
          </a:p>
          <a:p>
            <a:endParaRPr lang="vi-VN" sz="2800" dirty="0">
              <a:cs typeface="Times New Roman" pitchFamily="18" charset="0"/>
            </a:endParaRPr>
          </a:p>
          <a:p>
            <a:r>
              <a:rPr lang="vi-VN" sz="2800" dirty="0">
                <a:cs typeface="Times New Roman" pitchFamily="18" charset="0"/>
              </a:rPr>
              <a:t>Áo chị, mẹ mua</a:t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Bây giờ em mặc</a:t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Hai bên hàng cúc</a:t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Có đôi thỏ đùa.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119254" y="540075"/>
            <a:ext cx="2161238" cy="920914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</p:spTree>
    <p:extLst>
      <p:ext uri="{BB962C8B-B14F-4D97-AF65-F5344CB8AC3E}">
        <p14:creationId xmlns:p14="http://schemas.microsoft.com/office/powerpoint/2010/main" val="13204127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觅元素584a986cb28da">
            <a:extLst>
              <a:ext uri="{FF2B5EF4-FFF2-40B4-BE49-F238E27FC236}">
                <a16:creationId xmlns:a16="http://schemas.microsoft.com/office/drawing/2014/main" id="{6C9BF364-EC91-4DB8-88DA-A8BAA6AD6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71343" y="179108"/>
            <a:ext cx="5390470" cy="6344239"/>
          </a:xfrm>
          <a:prstGeom prst="rect">
            <a:avLst/>
          </a:prstGeom>
        </p:spPr>
      </p:pic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9E81B7D3-8516-47D4-9357-C7C24D2A3BF2}"/>
              </a:ext>
            </a:extLst>
          </p:cNvPr>
          <p:cNvSpPr/>
          <p:nvPr/>
        </p:nvSpPr>
        <p:spPr>
          <a:xfrm>
            <a:off x="3916295" y="547804"/>
            <a:ext cx="3673015" cy="948663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LUYỆN ĐỌC</a:t>
            </a: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2FF9111B-5F43-401D-BE62-CC9057BC0ABD}"/>
              </a:ext>
            </a:extLst>
          </p:cNvPr>
          <p:cNvSpPr/>
          <p:nvPr/>
        </p:nvSpPr>
        <p:spPr>
          <a:xfrm>
            <a:off x="4279031" y="1783596"/>
            <a:ext cx="3557790" cy="948663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mũ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len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3D7E9E38-54C0-4EB0-A55C-4E5D3B2049B4}"/>
              </a:ext>
            </a:extLst>
          </p:cNvPr>
          <p:cNvSpPr/>
          <p:nvPr/>
        </p:nvSpPr>
        <p:spPr>
          <a:xfrm>
            <a:off x="4871418" y="3031426"/>
            <a:ext cx="3557790" cy="948663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cơn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sởi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C8460DED-72ED-42D5-80C0-5C9025366CD7}"/>
              </a:ext>
            </a:extLst>
          </p:cNvPr>
          <p:cNvSpPr/>
          <p:nvPr/>
        </p:nvSpPr>
        <p:spPr>
          <a:xfrm>
            <a:off x="5561814" y="4162879"/>
            <a:ext cx="3557790" cy="948663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sạch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sẽ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84CA2B4A-C643-44CD-8528-971427B10C59}"/>
              </a:ext>
            </a:extLst>
          </p:cNvPr>
          <p:cNvSpPr/>
          <p:nvPr/>
        </p:nvSpPr>
        <p:spPr>
          <a:xfrm>
            <a:off x="6321287" y="5388023"/>
            <a:ext cx="3405810" cy="948663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quàng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cổ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3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1648</TotalTime>
  <Words>519</Words>
  <Application>Microsoft Office PowerPoint</Application>
  <PresentationFormat>Widescreen</PresentationFormat>
  <Paragraphs>110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Times New Roman</vt:lpstr>
      <vt:lpstr>Quicksand</vt:lpstr>
      <vt:lpstr>Calibri</vt:lpstr>
      <vt:lpstr>UTM Avo</vt:lpstr>
      <vt:lpstr>Arial</vt:lpstr>
      <vt:lpstr>Office Theme</vt:lpstr>
      <vt:lpstr>Tuần 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Hai bàn tay của chị như thế nào?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Ziczac</cp:lastModifiedBy>
  <cp:revision>123</cp:revision>
  <dcterms:created xsi:type="dcterms:W3CDTF">2021-11-01T08:16:43Z</dcterms:created>
  <dcterms:modified xsi:type="dcterms:W3CDTF">2021-12-03T03:57:15Z</dcterms:modified>
</cp:coreProperties>
</file>