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1.svg" ContentType="image/svg+xml"/>
  <Override PartName="/ppt/media/image2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8" r:id="rId3"/>
  </p:sldMasterIdLst>
  <p:notesMasterIdLst>
    <p:notesMasterId r:id="rId5"/>
  </p:notesMasterIdLst>
  <p:sldIdLst>
    <p:sldId id="337" r:id="rId4"/>
    <p:sldId id="386" r:id="rId6"/>
    <p:sldId id="393" r:id="rId7"/>
    <p:sldId id="394" r:id="rId8"/>
    <p:sldId id="395" r:id="rId9"/>
    <p:sldId id="396" r:id="rId10"/>
    <p:sldId id="397" r:id="rId11"/>
    <p:sldId id="388" r:id="rId12"/>
    <p:sldId id="390" r:id="rId13"/>
    <p:sldId id="389" r:id="rId14"/>
    <p:sldId id="364" r:id="rId15"/>
    <p:sldId id="391" r:id="rId16"/>
    <p:sldId id="392" r:id="rId17"/>
    <p:sldId id="400" r:id="rId18"/>
    <p:sldId id="4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B1C07-D06B-46A3-B9DE-8936C187921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BF737-AB4F-4AB4-9EBD-63DAA865857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1" name="Picture 4" descr="Arctic Clipart Mountains - Vector Landscape - Png Download (#1164599) -  Pik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" name="Picture 2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276225"/>
            <a:ext cx="1428750" cy="1428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 panose="020F0502020204030204"/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meline or Process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/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3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8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34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36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rPr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</a:fld>
            <a:endParaRPr lang="vi-VN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2" Type="http://schemas.openxmlformats.org/officeDocument/2006/relationships/theme" Target="../theme/theme1.xml"/><Relationship Id="rId71" Type="http://schemas.openxmlformats.org/officeDocument/2006/relationships/image" Target="../media/image2.jpeg"/><Relationship Id="rId70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9" Type="http://schemas.openxmlformats.org/officeDocument/2006/relationships/slideLayout" Target="../slideLayouts/slideLayout69.xml"/><Relationship Id="rId68" Type="http://schemas.openxmlformats.org/officeDocument/2006/relationships/slideLayout" Target="../slideLayouts/slideLayout68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0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025" y="171450"/>
            <a:ext cx="1466850" cy="1466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0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image" Target="../media/image39.pn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image" Target="../media/image41.pn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7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7.xml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0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76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76.xml"/><Relationship Id="rId7" Type="http://schemas.openxmlformats.org/officeDocument/2006/relationships/audio" Target="../media/audio1.wav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6.xml"/><Relationship Id="rId7" Type="http://schemas.openxmlformats.org/officeDocument/2006/relationships/audio" Target="../media/audio1.wav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6.xml"/><Relationship Id="rId7" Type="http://schemas.openxmlformats.org/officeDocument/2006/relationships/audio" Target="../media/audio1.wav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microsoft.com/office/2007/relationships/hdphoto" Target="../media/image31.wdp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microsoft.com/office/2007/relationships/hdphoto" Target="../media/image28.wdp"/><Relationship Id="rId4" Type="http://schemas.openxmlformats.org/officeDocument/2006/relationships/image" Target="../media/image27.png"/><Relationship Id="rId3" Type="http://schemas.microsoft.com/office/2007/relationships/hdphoto" Target="../media/image26.wdp"/><Relationship Id="rId2" Type="http://schemas.openxmlformats.org/officeDocument/2006/relationships/image" Target="../media/image25.png"/><Relationship Id="rId12" Type="http://schemas.openxmlformats.org/officeDocument/2006/relationships/slideLayout" Target="../slideLayouts/slideLayout77.xml"/><Relationship Id="rId11" Type="http://schemas.openxmlformats.org/officeDocument/2006/relationships/image" Target="../media/image34.png"/><Relationship Id="rId10" Type="http://schemas.microsoft.com/office/2007/relationships/hdphoto" Target="../media/image33.wdp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7.xml"/><Relationship Id="rId4" Type="http://schemas.openxmlformats.org/officeDocument/2006/relationships/image" Target="../media/image37.png"/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7.xml"/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60"/>
          <p:cNvSpPr/>
          <p:nvPr/>
        </p:nvSpPr>
        <p:spPr>
          <a:xfrm>
            <a:off x="1564005" y="641350"/>
            <a:ext cx="9844405" cy="37820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042" y="1309815"/>
            <a:ext cx="2517866" cy="1457070"/>
          </a:xfrm>
          <a:prstGeom prst="rect">
            <a:avLst/>
          </a:prstGeom>
        </p:spPr>
      </p:pic>
      <p:sp>
        <p:nvSpPr>
          <p:cNvPr id="9" name="TextBox 5"/>
          <p:cNvSpPr txBox="1"/>
          <p:nvPr/>
        </p:nvSpPr>
        <p:spPr>
          <a:xfrm>
            <a:off x="5391150" y="3429000"/>
            <a:ext cx="2667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1646555" y="2089150"/>
            <a:ext cx="8687435" cy="14452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42: CHIA CHO SỐ CÓ HAI CHỮ SỐ (Tiếp theo)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4945698" y="1033145"/>
            <a:ext cx="229997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Toán</a:t>
            </a:r>
            <a:endParaRPr lang="en-US" altLang="zh-CN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1436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0" y="5714365"/>
            <a:ext cx="12192000" cy="1076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Gv chốt lại các thao tác thực hiện: Làm tròn, dự đoán thương, điều chỉnh thương.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6724" y="2325561"/>
            <a:ext cx="8163252" cy="144487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245" y="0"/>
            <a:ext cx="12192000" cy="6858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175" y="872490"/>
            <a:ext cx="11787505" cy="44659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35" y="229870"/>
            <a:ext cx="11329035" cy="2483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506980"/>
            <a:ext cx="11262995" cy="25673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5074285"/>
            <a:ext cx="11262995" cy="178371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7785" y="0"/>
            <a:ext cx="12192000" cy="685800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1735773" y="1076960"/>
            <a:ext cx="77533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Củng cố - Dặn dò</a:t>
            </a:r>
            <a:endParaRPr lang="en-US" altLang="zh-CN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111375" y="2275840"/>
            <a:ext cx="6798945" cy="2028190"/>
          </a:xfrm>
          <a:prstGeom prst="wedgeEllipseCallout">
            <a:avLst>
              <a:gd name="adj1" fmla="val -54501"/>
              <a:gd name="adj2" fmla="val 739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</a:t>
            </a:r>
            <a:endParaRPr lang="en-US" sz="4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chia!</a:t>
            </a:r>
            <a:endParaRPr lang="en-US" sz="4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245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803400" y="1982470"/>
            <a:ext cx="816292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0" i="0" u="none" strike="noStrike" kern="1200" cap="none" spc="0" normalizeH="0" baseline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uLnTx/>
                <a:uFillTx/>
                <a:latin typeface="#9Slide07 SVNZiclets" panose="02000603000000000000" pitchFamily="2" charset="0"/>
                <a:ea typeface="+mn-ea"/>
                <a:cs typeface="+mn-cs"/>
              </a:rPr>
              <a:t>KHỞI ĐỘNG</a:t>
            </a:r>
            <a:endParaRPr kumimoji="0" lang="en-US" sz="8800" b="0" i="0" u="none" strike="noStrike" kern="1200" cap="none" spc="0" normalizeH="0" baseline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uLnTx/>
              <a:uFillTx/>
              <a:latin typeface="#9Slide07 SVNZiclets" panose="0200060300000000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08" y="3645079"/>
            <a:ext cx="916722" cy="8050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079" y="2813403"/>
            <a:ext cx="1912160" cy="36920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76" y="352584"/>
            <a:ext cx="694074" cy="892946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" y="2754410"/>
            <a:ext cx="2615497" cy="3751006"/>
          </a:xfrm>
          <a:prstGeom prst="rect">
            <a:avLst/>
          </a:prstGeom>
        </p:spPr>
      </p:pic>
      <p:pic>
        <p:nvPicPr>
          <p:cNvPr id="18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82" y="3298461"/>
            <a:ext cx="2531002" cy="3424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4233" y="336481"/>
            <a:ext cx="8553429" cy="286536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10013 -0.11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3842 C 0.00143 0.09305 0.03138 0.10023 0.05091 0.10648 C 0.07018 0.11273 0.09661 0.07476 0.11653 0.07638 C 0.13672 0.07847 0.14961 0.11712 0.17044 0.11689 C 0.1914 0.11666 0.22357 0.07916 0.24258 0.07453 C 0.27161 0.06041 0.32122 0.11296 0.34258 0.10995 " pathEditMode="relative" rAng="120000" ptsTypes="A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9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5" t="-190" r="39426" b="190"/>
          <a:stretch>
            <a:fillRect/>
          </a:stretch>
        </p:blipFill>
        <p:spPr bwMode="auto">
          <a:xfrm>
            <a:off x="10151667" y="2943437"/>
            <a:ext cx="1544778" cy="36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4"/>
          <a:stretch>
            <a:fillRect/>
          </a:stretch>
        </p:blipFill>
        <p:spPr bwMode="auto">
          <a:xfrm flipH="1">
            <a:off x="2141849" y="2679349"/>
            <a:ext cx="2664663" cy="38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95495" y="916305"/>
            <a:ext cx="7101205" cy="2334895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6104" y="198783"/>
            <a:ext cx="4174435" cy="30522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58105" y="1132205"/>
            <a:ext cx="5774690" cy="19030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 algn="ctr">
              <a:defRPr/>
            </a:pPr>
            <a:r>
              <a:rPr lang="en-US" altLang="zh-CN" sz="3600" b="1" i="1" dirty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 94 làm tròn thành 90</a:t>
            </a:r>
            <a:endParaRPr lang="en-US" altLang="zh-CN" sz="3600" b="1" i="1" dirty="0">
              <a:ln w="12700"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华康海报体W12" panose="040B0C09000000000000" pitchFamily="81" charset="-122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altLang="zh-CN" sz="3600" b="1" i="1" dirty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43 làm tròn thành 40</a:t>
            </a:r>
            <a:endParaRPr lang="en-US" altLang="zh-CN" sz="3600" b="1" i="1" dirty="0">
              <a:ln w="12700"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华康海报体W12" panose="040B0C09000000000000" pitchFamily="81" charset="-122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altLang="zh-CN" sz="3600" b="1" i="1" dirty="0">
                <a:ln w="12700"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90 : 40 ước lượng thương = 2</a:t>
            </a:r>
            <a:endParaRPr lang="en-US" altLang="zh-CN" sz="3600" b="1" i="1" dirty="0">
              <a:ln w="12700"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华康海报体W12" panose="040B0C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798830"/>
            <a:ext cx="4853940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hãy nêu cách ước lượng thương các phép chia sau:</a:t>
            </a:r>
            <a:endParaRPr lang="en-US" sz="2800" b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94 : 43=?</a:t>
            </a:r>
            <a:endParaRPr lang="en-US" sz="2800" b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5" t="-190" r="39426" b="190"/>
          <a:stretch>
            <a:fillRect/>
          </a:stretch>
        </p:blipFill>
        <p:spPr bwMode="auto">
          <a:xfrm>
            <a:off x="10151667" y="2943437"/>
            <a:ext cx="1544778" cy="36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4"/>
          <a:stretch>
            <a:fillRect/>
          </a:stretch>
        </p:blipFill>
        <p:spPr bwMode="auto">
          <a:xfrm flipH="1">
            <a:off x="2141849" y="2679349"/>
            <a:ext cx="2664663" cy="38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95495" y="916305"/>
            <a:ext cx="7101205" cy="2334895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6104" y="198783"/>
            <a:ext cx="4174435" cy="30522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58105" y="1132205"/>
            <a:ext cx="6160770" cy="19030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r>
              <a:rPr lang="en-US" altLang="zh-CN" sz="3600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 547 làm tròn thành 560</a:t>
            </a:r>
            <a:endParaRPr lang="en-US" altLang="zh-CN" sz="3600" b="1" i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华康海报体W12" panose="040B0C09000000000000" pitchFamily="81" charset="-122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zh-CN" sz="3600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61 làm tròn thành 60</a:t>
            </a:r>
            <a:endParaRPr lang="en-US" altLang="zh-CN" sz="3600" b="1" i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华康海报体W12" panose="040B0C09000000000000" pitchFamily="81" charset="-122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zh-CN" sz="3600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560 : 60 ước lượng thương = 9</a:t>
            </a:r>
            <a:endParaRPr lang="en-US" altLang="zh-CN" sz="3600" b="1" i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华康海报体W12" panose="040B0C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798830"/>
            <a:ext cx="4853940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hãy nêu cách ước lượng thương các phép chia sau:</a:t>
            </a:r>
            <a:endParaRPr lang="en-US" sz="2800" b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547 : 61=?</a:t>
            </a:r>
            <a:endParaRPr lang="en-US" sz="2800" b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3556000" y="32448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82550"/>
            <a:r>
              <a:rPr lang="en-US" b="0">
                <a:latin typeface="Times New Roman" panose="02020603050405020304" pitchFamily="18" charset="0"/>
              </a:rPr>
              <a:t>547 : 61=?</a:t>
            </a:r>
            <a:endParaRPr lang="en-US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280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5" t="-190" r="39426" b="190"/>
          <a:stretch>
            <a:fillRect/>
          </a:stretch>
        </p:blipFill>
        <p:spPr bwMode="auto">
          <a:xfrm>
            <a:off x="10151667" y="2943437"/>
            <a:ext cx="1544778" cy="36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4"/>
          <a:stretch>
            <a:fillRect/>
          </a:stretch>
        </p:blipFill>
        <p:spPr bwMode="auto">
          <a:xfrm flipH="1">
            <a:off x="2141849" y="2679349"/>
            <a:ext cx="2664663" cy="386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595495" y="916305"/>
            <a:ext cx="7101205" cy="2334895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6104" y="198783"/>
            <a:ext cx="4174435" cy="30522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58105" y="1132205"/>
            <a:ext cx="6160770" cy="19030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r>
              <a:rPr lang="en-US" altLang="zh-CN" sz="3600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 452 làm tròn thành 450</a:t>
            </a:r>
            <a:endParaRPr lang="en-US" altLang="zh-CN" sz="3600" b="1" i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华康海报体W12" panose="040B0C09000000000000" pitchFamily="81" charset="-122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zh-CN" sz="3600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79 làm tròn thành 80</a:t>
            </a:r>
            <a:endParaRPr lang="en-US" altLang="zh-CN" sz="3600" b="1" i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华康海报体W12" panose="040B0C09000000000000" pitchFamily="81" charset="-122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zh-CN" sz="3600" b="1" i="1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华康海报体W12" panose="040B0C09000000000000" pitchFamily="81" charset="-122"/>
                <a:cs typeface="Calibri" panose="020F0502020204030204" pitchFamily="34" charset="0"/>
              </a:rPr>
              <a:t>450 : 80 ước lượng thương = 5</a:t>
            </a:r>
            <a:endParaRPr lang="en-US" altLang="zh-CN" sz="3600" b="1" i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华康海报体W12" panose="040B0C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" y="798830"/>
            <a:ext cx="4853940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hãy nêu cách ước lượng thương các phép chia sau:</a:t>
            </a:r>
            <a:endParaRPr lang="en-US" sz="2800" b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452  :79= ?</a:t>
            </a:r>
            <a:endParaRPr lang="en-US" sz="2800" b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3556000" y="32448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82550"/>
            <a:r>
              <a:rPr lang="en-US" b="0">
                <a:latin typeface="Times New Roman" panose="02020603050405020304" pitchFamily="18" charset="0"/>
              </a:rPr>
              <a:t>547 : 61=?</a:t>
            </a:r>
            <a:endParaRPr lang="en-US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1094">
            <a:off x="3017445" y="1864956"/>
            <a:ext cx="5730631" cy="365359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27322" y="5437535"/>
            <a:ext cx="12319322" cy="2103536"/>
            <a:chOff x="-127322" y="4997533"/>
            <a:chExt cx="12319322" cy="21035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32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92" y="4997534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Pinwheel Images, Stock Photos &amp;amp; Vectors | Shuttersto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981" y1="27857" x2="16226" y2="36429"/>
                          <a14:foregroundMark x1="17170" y1="52857" x2="17170" y2="58214"/>
                          <a14:foregroundMark x1="16604" y1="58214" x2="16415" y2="87857"/>
                          <a14:foregroundMark x1="6038" y1="25714" x2="5094" y2="20714"/>
                          <a14:foregroundMark x1="72830" y1="20714" x2="93019" y2="45000"/>
                          <a14:foregroundMark x1="83208" y1="50714" x2="83208" y2="87500"/>
                          <a14:foregroundMark x1="49434" y1="49286" x2="49434" y2="8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0309" y="4997533"/>
              <a:ext cx="3981691" cy="2103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644" y="526013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ình ảnh Gió PNG, Vector, PSD, và biểu tượng để tải về miễn phí |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0278" y1="69444" x2="41667" y2="68611"/>
                        <a14:foregroundMark x1="13611" y1="52500" x2="17778" y2="51667"/>
                        <a14:foregroundMark x1="30278" y1="41667" x2="32778" y2="41667"/>
                        <a14:backgroundMark x1="41944" y1="45278" x2="41944" y2="45556"/>
                        <a14:backgroundMark x1="36667" y1="42778" x2="53056" y2="44167"/>
                        <a14:backgroundMark x1="32500" y1="51944" x2="48333" y2="55833"/>
                        <a14:backgroundMark x1="49167" y1="56111" x2="67222" y2="51944"/>
                        <a14:backgroundMark x1="68333" y1="50833" x2="75833" y2="39167"/>
                        <a14:backgroundMark x1="74167" y1="36667" x2="78889" y2="35833"/>
                        <a14:backgroundMark x1="83056" y1="30278" x2="85833" y2="33056"/>
                        <a14:backgroundMark x1="87778" y1="55000" x2="74722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108" y="526013"/>
            <a:ext cx="1782762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6" y="2889897"/>
            <a:ext cx="2610422" cy="2409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4" descr="Hình ảnh những chiếc chong chóng vô cùng xinh xắn, hình nền đặc sắc cho  riêng bạn - Mua bán hình ảnh shutterstock giá rẻ chỉ từ 3.000 đ trong 2 phú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214" l="0" r="94271">
                        <a14:foregroundMark x1="48438" y1="88571" x2="48438" y2="72500"/>
                        <a14:backgroundMark x1="19271" y1="20000" x2="67708" y2="50357"/>
                        <a14:backgroundMark x1="41667" y1="36786" x2="52604" y2="25714"/>
                        <a14:backgroundMark x1="54688" y1="20714" x2="51563" y2="9643"/>
                        <a14:backgroundMark x1="61458" y1="28214" x2="81771" y2="19286"/>
                        <a14:backgroundMark x1="54688" y1="19286" x2="48438" y2="9643"/>
                        <a14:backgroundMark x1="59896" y1="37500" x2="69792" y2="34643"/>
                        <a14:backgroundMark x1="49479" y1="47143" x2="81771" y2="38571"/>
                        <a14:backgroundMark x1="32292" y1="41429" x2="46354" y2="41429"/>
                        <a14:backgroundMark x1="39583" y1="48214" x2="39583" y2="54643"/>
                        <a14:backgroundMark x1="39583" y1="58571" x2="39583" y2="60714"/>
                        <a14:backgroundMark x1="47396" y1="21429" x2="47396" y2="21429"/>
                        <a14:backgroundMark x1="40625" y1="47857" x2="38542" y2="54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938" b="-1"/>
          <a:stretch>
            <a:fillRect/>
          </a:stretch>
        </p:blipFill>
        <p:spPr bwMode="auto">
          <a:xfrm>
            <a:off x="2048392" y="2611304"/>
            <a:ext cx="1150099" cy="9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lor pinwheel Royalty Free Vector Image - VectorStock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04" b="90093" l="7429" r="94000">
                        <a14:foregroundMark x1="50143" y1="49722" x2="49571" y2="90093"/>
                        <a14:foregroundMark x1="30286" y1="19537" x2="24286" y2="14352"/>
                        <a14:foregroundMark x1="29143" y1="25741" x2="37143" y2="27870"/>
                        <a14:foregroundMark x1="36571" y1="26759" x2="36571" y2="22593"/>
                        <a14:foregroundMark x1="46857" y1="8796" x2="48429" y2="6111"/>
                        <a14:foregroundMark x1="7429" y1="32222" x2="9286" y2="32870"/>
                        <a14:foregroundMark x1="91286" y1="33796" x2="94000" y2="33796"/>
                        <a14:foregroundMark x1="50714" y1="1204" x2="55857" y2="2500"/>
                        <a14:foregroundMark x1="48286" y1="27315" x2="50857" y2="28889"/>
                        <a14:backgroundMark x1="50143" y1="50926" x2="49429" y2="8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634"/>
          <a:stretch>
            <a:fillRect/>
          </a:stretch>
        </p:blipFill>
        <p:spPr bwMode="auto">
          <a:xfrm>
            <a:off x="2110644" y="2162654"/>
            <a:ext cx="981020" cy="8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8485" y="1744804"/>
            <a:ext cx="4249280" cy="405419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82 0.05347 L 0.00182 0.0370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112395"/>
            <a:ext cx="12192000" cy="3907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3957320"/>
            <a:ext cx="10591165" cy="1831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5788660"/>
            <a:ext cx="2766060" cy="5257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49170" y="2062480"/>
            <a:ext cx="5587365" cy="1554480"/>
          </a:xfrm>
        </p:spPr>
        <p:txBody>
          <a:bodyPr>
            <a:noAutofit/>
          </a:bodyPr>
          <a:p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4, tìm ra cách thực hiện phép chia </a:t>
            </a:r>
            <a:endParaRPr lang="en-US" sz="360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18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5410" y="4187825"/>
            <a:ext cx="5876290" cy="2670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70" y="3359150"/>
            <a:ext cx="3152140" cy="5956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WPS Presentation</Application>
  <PresentationFormat>Widescreen</PresentationFormat>
  <Paragraphs>42</Paragraphs>
  <Slides>15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8" baseType="lpstr">
      <vt:lpstr>Arial</vt:lpstr>
      <vt:lpstr>SimSun</vt:lpstr>
      <vt:lpstr>Wingdings</vt:lpstr>
      <vt:lpstr>Calibri</vt:lpstr>
      <vt:lpstr>Arial</vt:lpstr>
      <vt:lpstr>Calibri</vt:lpstr>
      <vt:lpstr>等线</vt:lpstr>
      <vt:lpstr>等线</vt:lpstr>
      <vt:lpstr>UVF TypoSlabserif</vt:lpstr>
      <vt:lpstr>#9Slide07 SVNZiclets</vt:lpstr>
      <vt:lpstr>Trebuchet MS</vt:lpstr>
      <vt:lpstr>Tiffany</vt:lpstr>
      <vt:lpstr>Segoe Print</vt:lpstr>
      <vt:lpstr>Times New Roman</vt:lpstr>
      <vt:lpstr>AvantGarde</vt:lpstr>
      <vt:lpstr>Cambria</vt:lpstr>
      <vt:lpstr>Cambria Math</vt:lpstr>
      <vt:lpstr>Microsoft YaHei</vt:lpstr>
      <vt:lpstr>Arial Unicode MS</vt:lpstr>
      <vt:lpstr>Yu Gothic UI Semilight</vt:lpstr>
      <vt:lpstr>华康海报体W12</vt:lpstr>
      <vt:lpstr>千图网拥有20W+精美PPT模板 更多PPT模板下载至：www.58pic.com/office/ppt​​</vt:lpstr>
      <vt:lpstr>0178 Mateo · SlidesMania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PISU MTHANG</cp:lastModifiedBy>
  <cp:revision>28</cp:revision>
  <dcterms:created xsi:type="dcterms:W3CDTF">2023-08-24T06:55:00Z</dcterms:created>
  <dcterms:modified xsi:type="dcterms:W3CDTF">2023-08-30T15:20:23Z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C74F253784C3470496CB416EA99B1B78_13</vt:lpwstr>
  </property>
  <property fmtid="{D5CDD505-2E9C-101B-9397-08002B2CF9AE}" pid="3" name="KSOProductBuildVer">
    <vt:lpwstr>1033-12.2.0.13110</vt:lpwstr>
  </property>
</Properties>
</file>