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414" r:id="rId2"/>
    <p:sldId id="331" r:id="rId3"/>
    <p:sldId id="316" r:id="rId4"/>
    <p:sldId id="416" r:id="rId5"/>
    <p:sldId id="337" r:id="rId6"/>
    <p:sldId id="338" r:id="rId7"/>
    <p:sldId id="279" r:id="rId8"/>
    <p:sldId id="280" r:id="rId9"/>
    <p:sldId id="339" r:id="rId10"/>
    <p:sldId id="334" r:id="rId11"/>
    <p:sldId id="340" r:id="rId12"/>
    <p:sldId id="4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82" autoAdjust="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85051463-38AD-44D0-82E0-22F178E5D11E}" type="datetimeFigureOut">
              <a:rPr lang="en-US" smtClean="0"/>
              <a:pPr/>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0E505E7F-62A9-4701-BFC2-BAF91B9808FB}" type="slidenum">
              <a:rPr lang="en-US" smtClean="0"/>
              <a:pPr/>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12/15/2025</a:t>
            </a:fld>
            <a:endParaRPr lang="en-US"/>
          </a:p>
        </p:txBody>
      </p:sp>
      <p:sp>
        <p:nvSpPr>
          <p:cNvPr id="16" name="Google Shape;16;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362" y="1930595"/>
            <a:ext cx="852023" cy="852023"/>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460302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
            <a:ext cx="12192000" cy="6857999"/>
          </a:xfrm>
          <a:prstGeom prst="rect">
            <a:avLst/>
          </a:prstGeom>
          <a:noFill/>
          <a:ln>
            <a:noFill/>
          </a:ln>
        </p:spPr>
      </p:pic>
      <p:sp>
        <p:nvSpPr>
          <p:cNvPr id="23" name="Google Shape;23;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12/15/2025</a:t>
            </a:fld>
            <a:endParaRPr lang="en-US"/>
          </a:p>
        </p:txBody>
      </p:sp>
      <p:sp>
        <p:nvSpPr>
          <p:cNvPr id="24" name="Google Shape;24;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3848968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12/15/2025</a:t>
            </a:fld>
            <a:endParaRPr lang="en-US"/>
          </a:p>
        </p:txBody>
      </p:sp>
      <p:sp>
        <p:nvSpPr>
          <p:cNvPr id="31" name="Google Shape;31;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2575197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Google Shape;37;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12/15/2025</a:t>
            </a:fld>
            <a:endParaRPr lang="en-US"/>
          </a:p>
        </p:txBody>
      </p:sp>
      <p:sp>
        <p:nvSpPr>
          <p:cNvPr id="38" name="Google Shape;38;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19594046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defRPr>
                <a:latin typeface="UTM Avo" panose="02040603050506020204" pitchFamily="18"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UTM Avo" panose="02040603050506020204" pitchFamily="18" charset="0"/>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atin typeface="UTM Avo" panose="02040603050506020204" pitchFamily="18"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latin typeface="UTM Avo" panose="02040603050506020204" pitchFamily="18" charset="0"/>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5" r:id="rId5"/>
    <p:sldLayoutId id="2147483686" r:id="rId6"/>
    <p:sldLayoutId id="2147483687" r:id="rId7"/>
    <p:sldLayoutId id="2147483691" r:id="rId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685809" y="44190"/>
            <a:ext cx="2563522"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0258354" y="628965"/>
            <a:ext cx="990977" cy="461665"/>
          </a:xfrm>
          <a:prstGeom prst="rect">
            <a:avLst/>
          </a:prstGeom>
        </p:spPr>
        <p:txBody>
          <a:bodyPr wrap="none">
            <a:spAutoFit/>
          </a:bodyPr>
          <a:lstStyle/>
          <a:p>
            <a:pPr algn="ctr" defTabSz="914377">
              <a:defRPr/>
            </a:pPr>
            <a:r>
              <a:rPr lang="en-US" sz="240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endPar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9" name="Rectangle 8">
            <a:extLst>
              <a:ext uri="{FF2B5EF4-FFF2-40B4-BE49-F238E27FC236}">
                <a16:creationId xmlns:a16="http://schemas.microsoft.com/office/drawing/2014/main" id="{BDA144B1-BC48-4FB5-81A0-5EEE0F41D92F}"/>
              </a:ext>
            </a:extLst>
          </p:cNvPr>
          <p:cNvSpPr/>
          <p:nvPr/>
        </p:nvSpPr>
        <p:spPr>
          <a:xfrm>
            <a:off x="422161" y="2613392"/>
            <a:ext cx="11993925" cy="1631216"/>
          </a:xfrm>
          <a:prstGeom prst="rect">
            <a:avLst/>
          </a:prstGeom>
        </p:spPr>
        <p:txBody>
          <a:bodyPr wrap="none">
            <a:spAutoFit/>
          </a:bodyPr>
          <a:lstStyle/>
          <a:p>
            <a:pPr algn="ctr" defTabSz="914377">
              <a:defRPr/>
            </a:pPr>
            <a:r>
              <a:rPr lang="en-US" sz="4800" b="1">
                <a:solidFill>
                  <a:srgbClr val="002060"/>
                </a:solidFill>
                <a:latin typeface="UTM Avo" panose="02040603050506020204" pitchFamily="18" charset="0"/>
                <a:cs typeface="Arial" panose="020B0604020202020204" pitchFamily="34" charset="0"/>
              </a:rPr>
              <a:t>Tuần 15:</a:t>
            </a:r>
          </a:p>
          <a:p>
            <a:pPr algn="ctr" defTabSz="914377">
              <a:defRPr/>
            </a:pPr>
            <a:r>
              <a:rPr lang="en-US" sz="4800" b="1">
                <a:solidFill>
                  <a:srgbClr val="FF0000"/>
                </a:solidFill>
                <a:latin typeface="UTM Avo" panose="02040603050506020204" pitchFamily="18" charset="0"/>
                <a:cs typeface="Arial" panose="020B0604020202020204" pitchFamily="34" charset="0"/>
              </a:rPr>
              <a:t>Bài viết 1: Mai con đi nhà trẻ (Trích)</a:t>
            </a:r>
          </a:p>
        </p:txBody>
      </p:sp>
    </p:spTree>
    <p:extLst>
      <p:ext uri="{BB962C8B-B14F-4D97-AF65-F5344CB8AC3E}">
        <p14:creationId xmlns:p14="http://schemas.microsoft.com/office/powerpoint/2010/main" val="2242593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4294967295"/>
          </p:nvPr>
        </p:nvSpPr>
        <p:spPr>
          <a:xfrm>
            <a:off x="1320799" y="5486400"/>
            <a:ext cx="9772073" cy="944533"/>
          </a:xfrm>
        </p:spPr>
        <p:txBody>
          <a:bodyPr>
            <a:noAutofit/>
          </a:bodyPr>
          <a:lstStyle/>
          <a:p>
            <a:pPr marL="0" indent="0">
              <a:buNone/>
            </a:pPr>
            <a:r>
              <a:rPr lang="en-US" sz="2800" dirty="0" err="1" smtClean="0">
                <a:solidFill>
                  <a:srgbClr val="00B0F0"/>
                </a:solidFill>
                <a:latin typeface="Times New Roman" panose="02020603050405020304" pitchFamily="18" charset="0"/>
                <a:cs typeface="Times New Roman" panose="02020603050405020304" pitchFamily="18" charset="0"/>
              </a:rPr>
              <a:t>Giấy</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dó</a:t>
            </a:r>
            <a:r>
              <a:rPr lang="en-US" sz="2800" dirty="0" smtClean="0">
                <a:latin typeface="Times New Roman" panose="02020603050405020304" pitchFamily="18" charset="0"/>
                <a:cs typeface="Times New Roman" panose="02020603050405020304" pitchFamily="18" charset="0"/>
              </a:rPr>
              <a:t>: D</a:t>
            </a:r>
            <a:r>
              <a:rPr lang="vi-VN" sz="2800" dirty="0" smtClean="0">
                <a:latin typeface="Times New Roman" panose="02020603050405020304" pitchFamily="18" charset="0"/>
                <a:cs typeface="Times New Roman" panose="02020603050405020304" pitchFamily="18" charset="0"/>
              </a:rPr>
              <a:t>ùng </a:t>
            </a:r>
            <a:r>
              <a:rPr lang="vi-VN" sz="2800" dirty="0">
                <a:latin typeface="Times New Roman" panose="02020603050405020304" pitchFamily="18" charset="0"/>
                <a:cs typeface="Times New Roman" panose="02020603050405020304" pitchFamily="18" charset="0"/>
              </a:rPr>
              <a:t>để chỉ loại giấy thủ công truyền thống làm từ vỏ cây dó, mềm dai, bền, mịn và có màu tự nhiên ngả vàng, thường dùng làm tranh Đông Hồ, thư pháp. </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27" y="849744"/>
            <a:ext cx="9162473" cy="4562765"/>
          </a:xfrm>
          <a:prstGeom prst="rect">
            <a:avLst/>
          </a:prstGeom>
        </p:spPr>
      </p:pic>
      <p:sp>
        <p:nvSpPr>
          <p:cNvPr id="4" name="TextBox 3"/>
          <p:cNvSpPr txBox="1"/>
          <p:nvPr/>
        </p:nvSpPr>
        <p:spPr>
          <a:xfrm>
            <a:off x="2179782" y="1653309"/>
            <a:ext cx="3371273" cy="523220"/>
          </a:xfrm>
          <a:prstGeom prst="rect">
            <a:avLst/>
          </a:prstGeom>
          <a:no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t>
            </a:r>
            <a:r>
              <a:rPr lang="en-US" sz="2800" dirty="0" err="1" smtClean="0">
                <a:latin typeface="Times New Roman" panose="02020603050405020304" pitchFamily="18" charset="0"/>
                <a:cs typeface="Times New Roman" panose="02020603050405020304" pitchFamily="18" charset="0"/>
              </a:rPr>
              <a:t>ó</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613085"/>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C45AD96-2181-4896-A1AC-6366755EA684}"/>
              </a:ext>
            </a:extLst>
          </p:cNvPr>
          <p:cNvSpPr txBox="1"/>
          <p:nvPr/>
        </p:nvSpPr>
        <p:spPr>
          <a:xfrm>
            <a:off x="533299" y="716187"/>
            <a:ext cx="11552021" cy="3508653"/>
          </a:xfrm>
          <a:prstGeom prst="rect">
            <a:avLst/>
          </a:prstGeom>
          <a:noFill/>
        </p:spPr>
        <p:txBody>
          <a:bodyPr wrap="square">
            <a:spAutoFit/>
          </a:bodyPr>
          <a:lstStyle/>
          <a:p>
            <a:pPr>
              <a:lnSpc>
                <a:spcPct val="150000"/>
              </a:lnSpc>
              <a:spcBef>
                <a:spcPts val="600"/>
              </a:spcBef>
              <a:spcAft>
                <a:spcPts val="600"/>
              </a:spcAft>
            </a:pPr>
            <a:r>
              <a:rPr lang="en-US" sz="3200" dirty="0">
                <a:solidFill>
                  <a:schemeClr val="tx1"/>
                </a:solidFill>
                <a:latin typeface="UTM Avo" panose="02040603050506020204" pitchFamily="18" charset="0"/>
              </a:rPr>
              <a:t>(3). </a:t>
            </a:r>
            <a:r>
              <a:rPr lang="en-US" sz="3200" dirty="0" err="1">
                <a:solidFill>
                  <a:schemeClr val="tx1"/>
                </a:solidFill>
                <a:latin typeface="UTM Avo" panose="02040603050506020204" pitchFamily="18" charset="0"/>
              </a:rPr>
              <a:t>Chọn</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tiếng</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trong</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ngoặc</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đơn</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phù</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hợp</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với</a:t>
            </a:r>
            <a:r>
              <a:rPr lang="en-US" sz="3200" dirty="0">
                <a:solidFill>
                  <a:schemeClr val="tx1"/>
                </a:solidFill>
                <a:latin typeface="UTM Avo" panose="02040603050506020204" pitchFamily="18" charset="0"/>
              </a:rPr>
              <a:t> ô </a:t>
            </a:r>
            <a:r>
              <a:rPr lang="en-US" sz="3200" dirty="0" err="1">
                <a:solidFill>
                  <a:schemeClr val="tx1"/>
                </a:solidFill>
                <a:latin typeface="UTM Avo" panose="02040603050506020204" pitchFamily="18" charset="0"/>
              </a:rPr>
              <a:t>trống</a:t>
            </a:r>
            <a:r>
              <a:rPr lang="en-US" sz="3200" dirty="0">
                <a:solidFill>
                  <a:schemeClr val="tx1"/>
                </a:solidFill>
                <a:latin typeface="UTM Avo" panose="02040603050506020204" pitchFamily="18" charset="0"/>
              </a:rPr>
              <a:t>:</a:t>
            </a:r>
          </a:p>
          <a:p>
            <a:pPr marL="342900" indent="-342900">
              <a:lnSpc>
                <a:spcPct val="150000"/>
              </a:lnSpc>
              <a:spcBef>
                <a:spcPts val="600"/>
              </a:spcBef>
              <a:spcAft>
                <a:spcPts val="600"/>
              </a:spcAft>
              <a:buAutoNum type="alphaLcParenR"/>
            </a:pP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rành</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dành</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giành</a:t>
            </a:r>
            <a:r>
              <a:rPr lang="en-US" sz="3200" dirty="0">
                <a:solidFill>
                  <a:schemeClr val="tx1"/>
                </a:solidFill>
                <a:latin typeface="UTM Avo" panose="02040603050506020204" pitchFamily="18" charset="0"/>
              </a:rPr>
              <a:t>):</a:t>
            </a:r>
          </a:p>
          <a:p>
            <a:pPr>
              <a:lnSpc>
                <a:spcPct val="150000"/>
              </a:lnSpc>
              <a:spcBef>
                <a:spcPts val="600"/>
              </a:spcBef>
              <a:spcAft>
                <a:spcPts val="600"/>
              </a:spcAft>
            </a:pPr>
            <a:r>
              <a:rPr lang="en-US" sz="3200" dirty="0" err="1">
                <a:solidFill>
                  <a:schemeClr val="tx1"/>
                </a:solidFill>
                <a:latin typeface="UTM Avo" panose="02040603050506020204" pitchFamily="18" charset="0"/>
              </a:rPr>
              <a:t>để</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dụm</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lấy</a:t>
            </a:r>
            <a:r>
              <a:rPr lang="en-US" sz="3200" dirty="0">
                <a:solidFill>
                  <a:schemeClr val="tx1"/>
                </a:solidFill>
                <a:latin typeface="UTM Avo" panose="02040603050506020204" pitchFamily="18" charset="0"/>
              </a:rPr>
              <a:t>                </a:t>
            </a:r>
            <a:r>
              <a:rPr lang="en-US" sz="3200" dirty="0" err="1">
                <a:solidFill>
                  <a:schemeClr val="tx1"/>
                </a:solidFill>
                <a:latin typeface="UTM Avo" panose="02040603050506020204" pitchFamily="18" charset="0"/>
              </a:rPr>
              <a:t>mạch</a:t>
            </a:r>
            <a:endParaRPr lang="en-US" sz="3200" dirty="0">
              <a:solidFill>
                <a:schemeClr val="tx1"/>
              </a:solidFill>
              <a:latin typeface="UTM Avo" panose="02040603050506020204" pitchFamily="18" charset="0"/>
            </a:endParaRPr>
          </a:p>
          <a:p>
            <a:pPr>
              <a:lnSpc>
                <a:spcPct val="150000"/>
              </a:lnSpc>
              <a:spcBef>
                <a:spcPts val="600"/>
              </a:spcBef>
              <a:spcAft>
                <a:spcPts val="600"/>
              </a:spcAft>
            </a:pPr>
            <a:endParaRPr lang="en-US" sz="3200" dirty="0">
              <a:solidFill>
                <a:srgbClr val="FF0000"/>
              </a:solidFill>
              <a:latin typeface="UTM Avo" panose="02040603050506020204" pitchFamily="18" charset="0"/>
            </a:endParaRPr>
          </a:p>
        </p:txBody>
      </p:sp>
      <p:sp>
        <p:nvSpPr>
          <p:cNvPr id="10" name="Rectangle 9">
            <a:extLst>
              <a:ext uri="{FF2B5EF4-FFF2-40B4-BE49-F238E27FC236}">
                <a16:creationId xmlns:a16="http://schemas.microsoft.com/office/drawing/2014/main" id="{F54BAEDB-968C-4132-90FE-04F9002FA626}"/>
              </a:ext>
            </a:extLst>
          </p:cNvPr>
          <p:cNvSpPr/>
          <p:nvPr/>
        </p:nvSpPr>
        <p:spPr>
          <a:xfrm>
            <a:off x="1111664" y="2634374"/>
            <a:ext cx="1236044"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96861BB3-AAE7-4ADD-8712-60FF4647460B}"/>
              </a:ext>
            </a:extLst>
          </p:cNvPr>
          <p:cNvSpPr/>
          <p:nvPr/>
        </p:nvSpPr>
        <p:spPr>
          <a:xfrm>
            <a:off x="1105038" y="2627915"/>
            <a:ext cx="1236044"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UTM Avo" panose="02040603050506020204" pitchFamily="18" charset="0"/>
                <a:cs typeface="Times New Roman" panose="02020603050405020304" pitchFamily="18" charset="0"/>
              </a:rPr>
              <a:t>dành</a:t>
            </a:r>
            <a:endParaRPr lang="en-US" sz="3200" dirty="0">
              <a:solidFill>
                <a:srgbClr val="FF0000"/>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5B36BD2-8AA3-4949-9B85-34B0303E77C6}"/>
              </a:ext>
            </a:extLst>
          </p:cNvPr>
          <p:cNvSpPr/>
          <p:nvPr/>
        </p:nvSpPr>
        <p:spPr>
          <a:xfrm>
            <a:off x="3232334" y="2645899"/>
            <a:ext cx="1109958"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UTM Avo" panose="020406030505060202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4C6C0777-6E77-46FD-9ECA-AAB31166C3FF}"/>
              </a:ext>
            </a:extLst>
          </p:cNvPr>
          <p:cNvSpPr/>
          <p:nvPr/>
        </p:nvSpPr>
        <p:spPr>
          <a:xfrm>
            <a:off x="3226782" y="2644537"/>
            <a:ext cx="1090764"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UTM Avo" panose="02040603050506020204" pitchFamily="18" charset="0"/>
                <a:cs typeface="Times New Roman" panose="02020603050405020304" pitchFamily="18" charset="0"/>
              </a:rPr>
              <a:t>dành</a:t>
            </a:r>
            <a:endParaRPr lang="en-US" sz="3200" dirty="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7B6A7A4-DAC0-4EA6-871B-26A844DA43A3}"/>
              </a:ext>
            </a:extLst>
          </p:cNvPr>
          <p:cNvSpPr/>
          <p:nvPr/>
        </p:nvSpPr>
        <p:spPr>
          <a:xfrm>
            <a:off x="5751278" y="2645899"/>
            <a:ext cx="1236044"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3458E9A9-C955-47DA-A1C4-85C42004EA36}"/>
              </a:ext>
            </a:extLst>
          </p:cNvPr>
          <p:cNvSpPr/>
          <p:nvPr/>
        </p:nvSpPr>
        <p:spPr>
          <a:xfrm>
            <a:off x="8059134" y="2645899"/>
            <a:ext cx="1174508"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id="{B9641302-F650-4EB6-98D5-012EC44D7BC0}"/>
              </a:ext>
            </a:extLst>
          </p:cNvPr>
          <p:cNvSpPr/>
          <p:nvPr/>
        </p:nvSpPr>
        <p:spPr>
          <a:xfrm>
            <a:off x="5834006" y="2627260"/>
            <a:ext cx="1222324"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latin typeface="UTM Avo" panose="02040603050506020204" pitchFamily="18" charset="0"/>
                <a:cs typeface="Times New Roman" panose="02020603050405020304" pitchFamily="18" charset="0"/>
              </a:rPr>
              <a:t>giành</a:t>
            </a:r>
            <a:endParaRPr lang="en-US" sz="3200" dirty="0">
              <a:solidFill>
                <a:srgbClr val="FF0000"/>
              </a:solidFill>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975FA1C-9EC3-4B94-BC97-A06A67CAA337}"/>
              </a:ext>
            </a:extLst>
          </p:cNvPr>
          <p:cNvSpPr/>
          <p:nvPr/>
        </p:nvSpPr>
        <p:spPr>
          <a:xfrm>
            <a:off x="8117501" y="2635141"/>
            <a:ext cx="1088561" cy="5601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err="1">
                <a:solidFill>
                  <a:srgbClr val="FF0000"/>
                </a:solidFill>
                <a:latin typeface="UTM Avo" panose="02040603050506020204" pitchFamily="18" charset="0"/>
                <a:cs typeface="Times New Roman" panose="02020603050405020304" pitchFamily="18" charset="0"/>
              </a:rPr>
              <a:t>rành</a:t>
            </a:r>
            <a:endParaRPr lang="en-US" sz="3200" dirty="0">
              <a:solidFill>
                <a:srgbClr val="FF0000"/>
              </a:solidFill>
              <a:latin typeface="UTM Avo" panose="02040603050506020204" pitchFamily="18" charset="0"/>
              <a:cs typeface="Times New Roman" panose="02020603050405020304" pitchFamily="18" charset="0"/>
            </a:endParaRPr>
          </a:p>
        </p:txBody>
      </p:sp>
      <p:pic>
        <p:nvPicPr>
          <p:cNvPr id="49" name="Tieng-tinh-tinh-www_nhacchuongvui_com">
            <a:hlinkClick r:id="" action="ppaction://media"/>
            <a:extLst>
              <a:ext uri="{FF2B5EF4-FFF2-40B4-BE49-F238E27FC236}">
                <a16:creationId xmlns:a16="http://schemas.microsoft.com/office/drawing/2014/main" id="{B02F5FCF-1FF2-4981-81C6-0DDC84426751}"/>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657386" y="-876953"/>
            <a:ext cx="609600" cy="609600"/>
          </a:xfrm>
          <a:prstGeom prst="rect">
            <a:avLst/>
          </a:prstGeom>
        </p:spPr>
      </p:pic>
      <p:pic>
        <p:nvPicPr>
          <p:cNvPr id="57" name="Tieng-tinh-tinh-www_nhacchuongvui_com">
            <a:hlinkClick r:id="" action="ppaction://media"/>
            <a:extLst>
              <a:ext uri="{FF2B5EF4-FFF2-40B4-BE49-F238E27FC236}">
                <a16:creationId xmlns:a16="http://schemas.microsoft.com/office/drawing/2014/main" id="{55F4D371-7898-4628-BCE4-EB289EF4D1CF}"/>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809786" y="-724553"/>
            <a:ext cx="609600" cy="609600"/>
          </a:xfrm>
          <a:prstGeom prst="rect">
            <a:avLst/>
          </a:prstGeom>
        </p:spPr>
      </p:pic>
      <p:pic>
        <p:nvPicPr>
          <p:cNvPr id="59" name="Tieng-tinh-tinh-www_nhacchuongvui_com">
            <a:hlinkClick r:id="" action="ppaction://media"/>
            <a:extLst>
              <a:ext uri="{FF2B5EF4-FFF2-40B4-BE49-F238E27FC236}">
                <a16:creationId xmlns:a16="http://schemas.microsoft.com/office/drawing/2014/main" id="{61824994-DB8E-4FF5-9BCA-03CFCE5E97B7}"/>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782652" y="-833678"/>
            <a:ext cx="609600" cy="609600"/>
          </a:xfrm>
          <a:prstGeom prst="rect">
            <a:avLst/>
          </a:prstGeom>
        </p:spPr>
      </p:pic>
      <p:pic>
        <p:nvPicPr>
          <p:cNvPr id="60" name="Tieng-tinh-tinh-www_nhacchuongvui_com">
            <a:hlinkClick r:id="" action="ppaction://media"/>
            <a:extLst>
              <a:ext uri="{FF2B5EF4-FFF2-40B4-BE49-F238E27FC236}">
                <a16:creationId xmlns:a16="http://schemas.microsoft.com/office/drawing/2014/main" id="{9D422830-150D-48C3-9A78-033F3B23F47A}"/>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752223" y="-800753"/>
            <a:ext cx="609600" cy="609600"/>
          </a:xfrm>
          <a:prstGeom prst="rect">
            <a:avLst/>
          </a:prstGeom>
        </p:spPr>
      </p:pic>
      <p:pic>
        <p:nvPicPr>
          <p:cNvPr id="61" name="Tieng-tinh-tinh-www_nhacchuongvui_com">
            <a:hlinkClick r:id="" action="ppaction://media"/>
            <a:extLst>
              <a:ext uri="{FF2B5EF4-FFF2-40B4-BE49-F238E27FC236}">
                <a16:creationId xmlns:a16="http://schemas.microsoft.com/office/drawing/2014/main" id="{691E76FC-FF62-45E3-98CC-C0587C20EE28}"/>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752223" y="-876953"/>
            <a:ext cx="609600" cy="609600"/>
          </a:xfrm>
          <a:prstGeom prst="rect">
            <a:avLst/>
          </a:prstGeom>
        </p:spPr>
      </p:pic>
      <p:pic>
        <p:nvPicPr>
          <p:cNvPr id="62" name="Tieng-tinh-tinh-www_nhacchuongvui_com">
            <a:hlinkClick r:id="" action="ppaction://media"/>
            <a:extLst>
              <a:ext uri="{FF2B5EF4-FFF2-40B4-BE49-F238E27FC236}">
                <a16:creationId xmlns:a16="http://schemas.microsoft.com/office/drawing/2014/main" id="{6C99AB91-8CFB-42F0-8FA9-B07FAC90CE13}"/>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699709" y="-844028"/>
            <a:ext cx="609600" cy="609600"/>
          </a:xfrm>
          <a:prstGeom prst="rect">
            <a:avLst/>
          </a:prstGeom>
        </p:spPr>
      </p:pic>
      <p:pic>
        <p:nvPicPr>
          <p:cNvPr id="63" name="Tieng-tinh-tinh-www_nhacchuongvui_com">
            <a:hlinkClick r:id="" action="ppaction://media"/>
            <a:extLst>
              <a:ext uri="{FF2B5EF4-FFF2-40B4-BE49-F238E27FC236}">
                <a16:creationId xmlns:a16="http://schemas.microsoft.com/office/drawing/2014/main" id="{491D5684-B24E-4A2A-A9A0-DE4FD2C1D0E2}"/>
              </a:ext>
            </a:extLst>
          </p:cNvPr>
          <p:cNvPicPr>
            <a:picLocks noChangeAspect="1"/>
          </p:cNvPicPr>
          <p:nvPr>
            <a:audioFile r:link="rId1"/>
            <p:extLst>
              <p:ext uri="{DAA4B4D4-6D71-4841-9C94-3DE7FCFB9230}">
                <p14:media xmlns:p14="http://schemas.microsoft.com/office/powerpoint/2010/main" r:embed="rId2">
                  <p14:trim st="1143"/>
                </p14:media>
              </p:ext>
            </p:extLst>
          </p:nvPr>
        </p:nvPicPr>
        <p:blipFill>
          <a:blip r:embed="rId4"/>
          <a:stretch>
            <a:fillRect/>
          </a:stretch>
        </p:blipFill>
        <p:spPr>
          <a:xfrm>
            <a:off x="5657386" y="-865896"/>
            <a:ext cx="609600" cy="609600"/>
          </a:xfrm>
          <a:prstGeom prst="rect">
            <a:avLst/>
          </a:prstGeom>
        </p:spPr>
      </p:pic>
    </p:spTree>
    <p:extLst>
      <p:ext uri="{BB962C8B-B14F-4D97-AF65-F5344CB8AC3E}">
        <p14:creationId xmlns:p14="http://schemas.microsoft.com/office/powerpoint/2010/main" val="1522751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0814" fill="hold"/>
                                        <p:tgtEl>
                                          <p:spTgt spid="49"/>
                                        </p:tgtEl>
                                      </p:cBhvr>
                                    </p:cmd>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0814" fill="hold"/>
                                        <p:tgtEl>
                                          <p:spTgt spid="57"/>
                                        </p:tgtEl>
                                      </p:cBhvr>
                                    </p:cmd>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par>
                          <p:cTn id="29" fill="hold">
                            <p:stCondLst>
                              <p:cond delay="500"/>
                            </p:stCondLst>
                            <p:childTnLst>
                              <p:par>
                                <p:cTn id="30" presetID="1" presetClass="mediacall" presetSubtype="0" fill="hold" nodeType="afterEffect">
                                  <p:stCondLst>
                                    <p:cond delay="0"/>
                                  </p:stCondLst>
                                  <p:childTnLst>
                                    <p:cmd type="call" cmd="playFrom(0.0)">
                                      <p:cBhvr>
                                        <p:cTn id="31" dur="10814" fill="hold"/>
                                        <p:tgtEl>
                                          <p:spTgt spid="59"/>
                                        </p:tgtEl>
                                      </p:cBhvr>
                                    </p:cmd>
                                  </p:childTnLst>
                                </p:cTn>
                              </p:par>
                            </p:childTnLst>
                          </p:cTn>
                        </p:par>
                        <p:par>
                          <p:cTn id="32" fill="hold">
                            <p:stCondLst>
                              <p:cond delay="2805"/>
                            </p:stCondLst>
                            <p:childTnLst>
                              <p:par>
                                <p:cTn id="33" presetID="1" presetClass="mediacall" presetSubtype="0" fill="hold" nodeType="afterEffect">
                                  <p:stCondLst>
                                    <p:cond delay="0"/>
                                  </p:stCondLst>
                                  <p:childTnLst>
                                    <p:cmd type="call" cmd="playFrom(0.0)">
                                      <p:cBhvr>
                                        <p:cTn id="34" dur="10814" fill="hold"/>
                                        <p:tgtEl>
                                          <p:spTgt spid="60"/>
                                        </p:tgtEl>
                                      </p:cBhvr>
                                    </p:cmd>
                                  </p:childTnLst>
                                </p:cTn>
                              </p:par>
                            </p:childTnLst>
                          </p:cTn>
                        </p:par>
                        <p:par>
                          <p:cTn id="35" fill="hold">
                            <p:stCondLst>
                              <p:cond delay="5110"/>
                            </p:stCondLst>
                            <p:childTnLst>
                              <p:par>
                                <p:cTn id="36" presetID="1" presetClass="mediacall" presetSubtype="0" fill="hold" nodeType="afterEffect">
                                  <p:stCondLst>
                                    <p:cond delay="0"/>
                                  </p:stCondLst>
                                  <p:childTnLst>
                                    <p:cmd type="call" cmd="playFrom(0.0)">
                                      <p:cBhvr>
                                        <p:cTn id="37" dur="10814" fill="hold"/>
                                        <p:tgtEl>
                                          <p:spTgt spid="61"/>
                                        </p:tgtEl>
                                      </p:cBhvr>
                                    </p:cmd>
                                  </p:childTnLst>
                                </p:cTn>
                              </p:par>
                            </p:childTnLst>
                          </p:cTn>
                        </p:par>
                        <p:par>
                          <p:cTn id="38" fill="hold">
                            <p:stCondLst>
                              <p:cond delay="7415"/>
                            </p:stCondLst>
                            <p:childTnLst>
                              <p:par>
                                <p:cTn id="39" presetID="1" presetClass="mediacall" presetSubtype="0" fill="hold" nodeType="afterEffect">
                                  <p:stCondLst>
                                    <p:cond delay="0"/>
                                  </p:stCondLst>
                                  <p:childTnLst>
                                    <p:cmd type="call" cmd="playFrom(0.0)">
                                      <p:cBhvr>
                                        <p:cTn id="40" dur="10814" fill="hold"/>
                                        <p:tgtEl>
                                          <p:spTgt spid="62"/>
                                        </p:tgtEl>
                                      </p:cBhvr>
                                    </p:cmd>
                                  </p:childTnLst>
                                </p:cTn>
                              </p:par>
                            </p:childTnLst>
                          </p:cTn>
                        </p:par>
                        <p:par>
                          <p:cTn id="41" fill="hold">
                            <p:stCondLst>
                              <p:cond delay="9720"/>
                            </p:stCondLst>
                            <p:childTnLst>
                              <p:par>
                                <p:cTn id="42" presetID="1" presetClass="mediacall" presetSubtype="0" fill="hold" nodeType="afterEffect">
                                  <p:stCondLst>
                                    <p:cond delay="0"/>
                                  </p:stCondLst>
                                  <p:childTnLst>
                                    <p:cmd type="call" cmd="playFrom(0.0)">
                                      <p:cBhvr>
                                        <p:cTn id="43" dur="10814" fill="hold"/>
                                        <p:tgtEl>
                                          <p:spTgt spid="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49"/>
                </p:tgtEl>
              </p:cMediaNode>
            </p:audio>
            <p:audio>
              <p:cMediaNode vol="80000">
                <p:cTn id="45" fill="hold" display="0">
                  <p:stCondLst>
                    <p:cond delay="indefinite"/>
                  </p:stCondLst>
                  <p:endCondLst>
                    <p:cond evt="onStopAudio" delay="0">
                      <p:tgtEl>
                        <p:sldTgt/>
                      </p:tgtEl>
                    </p:cond>
                  </p:endCondLst>
                </p:cTn>
                <p:tgtEl>
                  <p:spTgt spid="57"/>
                </p:tgtEl>
              </p:cMediaNode>
            </p:audio>
            <p:audio>
              <p:cMediaNode vol="80000">
                <p:cTn id="46" fill="hold" display="0">
                  <p:stCondLst>
                    <p:cond delay="indefinite"/>
                  </p:stCondLst>
                  <p:endCondLst>
                    <p:cond evt="onStopAudio" delay="0">
                      <p:tgtEl>
                        <p:sldTgt/>
                      </p:tgtEl>
                    </p:cond>
                  </p:endCondLst>
                </p:cTn>
                <p:tgtEl>
                  <p:spTgt spid="59"/>
                </p:tgtEl>
              </p:cMediaNode>
            </p:audio>
            <p:audio>
              <p:cMediaNode vol="80000">
                <p:cTn id="47" fill="hold" display="0">
                  <p:stCondLst>
                    <p:cond delay="indefinite"/>
                  </p:stCondLst>
                  <p:endCondLst>
                    <p:cond evt="onStopAudio" delay="0">
                      <p:tgtEl>
                        <p:sldTgt/>
                      </p:tgtEl>
                    </p:cond>
                  </p:endCondLst>
                </p:cTn>
                <p:tgtEl>
                  <p:spTgt spid="60"/>
                </p:tgtEl>
              </p:cMediaNode>
            </p:audio>
            <p:audio>
              <p:cMediaNode vol="80000">
                <p:cTn id="48" fill="hold" display="0">
                  <p:stCondLst>
                    <p:cond delay="indefinite"/>
                  </p:stCondLst>
                  <p:endCondLst>
                    <p:cond evt="onStopAudio" delay="0">
                      <p:tgtEl>
                        <p:sldTgt/>
                      </p:tgtEl>
                    </p:cond>
                  </p:endCondLst>
                </p:cTn>
                <p:tgtEl>
                  <p:spTgt spid="61"/>
                </p:tgtEl>
              </p:cMediaNode>
            </p:audio>
            <p:audio>
              <p:cMediaNode vol="80000">
                <p:cTn id="49" fill="hold" display="0">
                  <p:stCondLst>
                    <p:cond delay="indefinite"/>
                  </p:stCondLst>
                  <p:endCondLst>
                    <p:cond evt="onStopAudio" delay="0">
                      <p:tgtEl>
                        <p:sldTgt/>
                      </p:tgtEl>
                    </p:cond>
                  </p:endCondLst>
                </p:cTn>
                <p:tgtEl>
                  <p:spTgt spid="62"/>
                </p:tgtEl>
              </p:cMediaNode>
            </p:audio>
            <p:audio>
              <p:cMediaNode vol="80000">
                <p:cTn id="50" fill="hold" display="0">
                  <p:stCondLst>
                    <p:cond delay="indefinite"/>
                  </p:stCondLst>
                  <p:endCondLst>
                    <p:cond evt="onStopAudio" delay="0">
                      <p:tgtEl>
                        <p:sldTgt/>
                      </p:tgtEl>
                    </p:cond>
                  </p:endCondLst>
                </p:cTn>
                <p:tgtEl>
                  <p:spTgt spid="63"/>
                </p:tgtEl>
              </p:cMediaNode>
            </p:audio>
          </p:childTnLst>
        </p:cTn>
      </p:par>
    </p:tnLst>
    <p:bldLst>
      <p:bldP spid="18" grpId="0" animBg="1"/>
      <p:bldP spid="20"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138047" y="2372274"/>
            <a:ext cx="9144000" cy="1919817"/>
          </a:xfrm>
        </p:spPr>
        <p:txBody>
          <a:bodyPr>
            <a:normAutofit/>
          </a:bodyPr>
          <a:lstStyle/>
          <a:p>
            <a:r>
              <a:rPr lang="en-US" sz="4800" b="1" dirty="0">
                <a:solidFill>
                  <a:srgbClr val="FF8119"/>
                </a:solidFill>
                <a:latin typeface="UTM Avo" panose="02040603050506020204" pitchFamily="18" charset="0"/>
              </a:rPr>
              <a:t/>
            </a:r>
            <a:br>
              <a:rPr lang="en-US" sz="4800" b="1" dirty="0">
                <a:solidFill>
                  <a:srgbClr val="FF8119"/>
                </a:solidFill>
                <a:latin typeface="UTM Avo" panose="02040603050506020204" pitchFamily="18" charset="0"/>
              </a:rPr>
            </a:br>
            <a:r>
              <a:rPr lang="en-US" sz="4800" b="1" dirty="0">
                <a:solidFill>
                  <a:srgbClr val="FF8119"/>
                </a:solidFill>
                <a:latin typeface="UTM Avo" panose="02040603050506020204" pitchFamily="18" charset="0"/>
                <a:cs typeface="Arial" panose="020B0604020202020204" pitchFamily="34" charset="0"/>
              </a:rPr>
              <a:t>Hoc10 </a:t>
            </a:r>
            <a:r>
              <a:rPr lang="en-US" sz="4800" b="1" dirty="0" err="1">
                <a:solidFill>
                  <a:srgbClr val="FF8119"/>
                </a:solidFill>
                <a:latin typeface="UTM Avo" panose="02040603050506020204" pitchFamily="18" charset="0"/>
                <a:cs typeface="Arial" panose="020B0604020202020204" pitchFamily="34" charset="0"/>
              </a:rPr>
              <a:t>chúc</a:t>
            </a:r>
            <a:r>
              <a:rPr lang="en-US" sz="4800" b="1" dirty="0">
                <a:solidFill>
                  <a:srgbClr val="FF8119"/>
                </a:solidFill>
                <a:latin typeface="UTM Avo" panose="02040603050506020204" pitchFamily="18" charset="0"/>
                <a:cs typeface="Arial" panose="020B0604020202020204" pitchFamily="34" charset="0"/>
              </a:rPr>
              <a:t> </a:t>
            </a:r>
            <a:r>
              <a:rPr lang="en-US" sz="4800" b="1" dirty="0" err="1">
                <a:solidFill>
                  <a:srgbClr val="FF8119"/>
                </a:solidFill>
                <a:latin typeface="UTM Avo" panose="02040603050506020204" pitchFamily="18" charset="0"/>
                <a:cs typeface="Arial" panose="020B0604020202020204" pitchFamily="34" charset="0"/>
              </a:rPr>
              <a:t>các</a:t>
            </a:r>
            <a:r>
              <a:rPr lang="en-US" sz="4800" b="1" dirty="0">
                <a:solidFill>
                  <a:srgbClr val="FF8119"/>
                </a:solidFill>
                <a:latin typeface="UTM Avo" panose="02040603050506020204" pitchFamily="18" charset="0"/>
                <a:cs typeface="Arial" panose="020B0604020202020204" pitchFamily="34" charset="0"/>
              </a:rPr>
              <a:t> </a:t>
            </a:r>
            <a:r>
              <a:rPr lang="en-US" sz="4800" b="1" dirty="0" err="1">
                <a:solidFill>
                  <a:srgbClr val="FF8119"/>
                </a:solidFill>
                <a:latin typeface="UTM Avo" panose="02040603050506020204" pitchFamily="18" charset="0"/>
                <a:cs typeface="Arial" panose="020B0604020202020204" pitchFamily="34" charset="0"/>
              </a:rPr>
              <a:t>em</a:t>
            </a:r>
            <a:r>
              <a:rPr lang="en-US" sz="4800" b="1" dirty="0">
                <a:solidFill>
                  <a:srgbClr val="FF8119"/>
                </a:solidFill>
                <a:latin typeface="UTM Avo" panose="02040603050506020204" pitchFamily="18" charset="0"/>
                <a:cs typeface="Arial" panose="020B0604020202020204" pitchFamily="34" charset="0"/>
              </a:rPr>
              <a:t> </a:t>
            </a:r>
            <a:r>
              <a:rPr lang="en-US" sz="4800" b="1" dirty="0" err="1">
                <a:solidFill>
                  <a:srgbClr val="FF8119"/>
                </a:solidFill>
                <a:latin typeface="UTM Avo" panose="02040603050506020204" pitchFamily="18" charset="0"/>
                <a:cs typeface="Arial" panose="020B0604020202020204" pitchFamily="34" charset="0"/>
              </a:rPr>
              <a:t>học</a:t>
            </a:r>
            <a:r>
              <a:rPr lang="en-US" sz="4800" b="1" dirty="0">
                <a:solidFill>
                  <a:srgbClr val="FF8119"/>
                </a:solidFill>
                <a:latin typeface="UTM Avo" panose="02040603050506020204" pitchFamily="18" charset="0"/>
                <a:cs typeface="Arial" panose="020B0604020202020204" pitchFamily="34" charset="0"/>
              </a:rPr>
              <a:t> </a:t>
            </a:r>
            <a:r>
              <a:rPr lang="en-US" sz="4800" b="1" dirty="0" err="1">
                <a:solidFill>
                  <a:srgbClr val="FF8119"/>
                </a:solidFill>
                <a:latin typeface="UTM Avo" panose="02040603050506020204" pitchFamily="18" charset="0"/>
                <a:cs typeface="Arial" panose="020B0604020202020204" pitchFamily="34" charset="0"/>
              </a:rPr>
              <a:t>tốt</a:t>
            </a:r>
            <a:r>
              <a:rPr lang="en-US" sz="4800" b="1" dirty="0">
                <a:solidFill>
                  <a:srgbClr val="FF8119"/>
                </a:solidFill>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42890578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74E0E-4EA5-4539-AE63-531CEF7166D7}"/>
              </a:ext>
            </a:extLst>
          </p:cNvPr>
          <p:cNvPicPr>
            <a:picLocks noChangeAspect="1"/>
          </p:cNvPicPr>
          <p:nvPr/>
        </p:nvPicPr>
        <p:blipFill rotWithShape="1">
          <a:blip r:embed="rId2">
            <a:extLst>
              <a:ext uri="{28A0092B-C50C-407E-A947-70E740481C1C}">
                <a14:useLocalDpi xmlns:a14="http://schemas.microsoft.com/office/drawing/2010/main" val="0"/>
              </a:ext>
            </a:extLst>
          </a:blip>
          <a:srcRect l="25385" r="15400" b="6796"/>
          <a:stretch/>
        </p:blipFill>
        <p:spPr>
          <a:xfrm>
            <a:off x="69709" y="1238595"/>
            <a:ext cx="3045763" cy="4793952"/>
          </a:xfrm>
          <a:prstGeom prst="rect">
            <a:avLst/>
          </a:prstGeom>
        </p:spPr>
      </p:pic>
      <p:pic>
        <p:nvPicPr>
          <p:cNvPr id="5" name="Picture 4">
            <a:extLst>
              <a:ext uri="{FF2B5EF4-FFF2-40B4-BE49-F238E27FC236}">
                <a16:creationId xmlns:a16="http://schemas.microsoft.com/office/drawing/2014/main" id="{56CFF24D-FF15-4C68-80C2-120CDC9F7B63}"/>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085701" y="-184838"/>
            <a:ext cx="7635240" cy="7271438"/>
          </a:xfrm>
          <a:prstGeom prst="rect">
            <a:avLst/>
          </a:prstGeom>
        </p:spPr>
      </p:pic>
      <p:pic>
        <p:nvPicPr>
          <p:cNvPr id="6" name="Picture 5">
            <a:extLst>
              <a:ext uri="{FF2B5EF4-FFF2-40B4-BE49-F238E27FC236}">
                <a16:creationId xmlns:a16="http://schemas.microsoft.com/office/drawing/2014/main" id="{DF71A913-3563-491C-A410-4A5C7B19CD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691169" y="4404360"/>
            <a:ext cx="2610189" cy="2344867"/>
          </a:xfrm>
          <a:prstGeom prst="rect">
            <a:avLst/>
          </a:prstGeom>
        </p:spPr>
      </p:pic>
      <p:sp>
        <p:nvSpPr>
          <p:cNvPr id="7" name="TextBox 6">
            <a:extLst>
              <a:ext uri="{FF2B5EF4-FFF2-40B4-BE49-F238E27FC236}">
                <a16:creationId xmlns:a16="http://schemas.microsoft.com/office/drawing/2014/main" id="{18C1B58B-484A-4C3F-9600-FD803F0861FF}"/>
              </a:ext>
            </a:extLst>
          </p:cNvPr>
          <p:cNvSpPr txBox="1"/>
          <p:nvPr/>
        </p:nvSpPr>
        <p:spPr>
          <a:xfrm>
            <a:off x="3389169" y="3512989"/>
            <a:ext cx="5413661" cy="1107996"/>
          </a:xfrm>
          <a:prstGeom prst="rect">
            <a:avLst/>
          </a:prstGeom>
          <a:noFill/>
        </p:spPr>
        <p:txBody>
          <a:bodyPr wrap="none" rtlCol="0">
            <a:spAutoFit/>
          </a:bodyPr>
          <a:lstStyle/>
          <a:p>
            <a:r>
              <a:rPr lang="en-US" sz="66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KHỞI ĐỘNG</a:t>
            </a:r>
            <a:endParaRPr lang="en-US" sz="66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27083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439" y="1451194"/>
            <a:ext cx="9694488" cy="474588"/>
          </a:xfrm>
          <a:prstGeom prst="rect">
            <a:avLst/>
          </a:prstGeom>
        </p:spPr>
      </p:pic>
      <p:pic>
        <p:nvPicPr>
          <p:cNvPr id="9" name="Picture 8">
            <a:extLst>
              <a:ext uri="{FF2B5EF4-FFF2-40B4-BE49-F238E27FC236}">
                <a16:creationId xmlns:a16="http://schemas.microsoft.com/office/drawing/2014/main" id="{CF9C4A64-EEB1-42B6-867F-CAF17E4F0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569" y="1251377"/>
            <a:ext cx="6620434" cy="5493668"/>
          </a:xfrm>
          <a:prstGeom prst="rect">
            <a:avLst/>
          </a:prstGeom>
        </p:spPr>
      </p:pic>
      <p:sp>
        <p:nvSpPr>
          <p:cNvPr id="10" name="TextBox 9">
            <a:extLst>
              <a:ext uri="{FF2B5EF4-FFF2-40B4-BE49-F238E27FC236}">
                <a16:creationId xmlns:a16="http://schemas.microsoft.com/office/drawing/2014/main" id="{BF0F9AB7-DD1C-4056-A94B-3DB528010476}"/>
              </a:ext>
            </a:extLst>
          </p:cNvPr>
          <p:cNvSpPr txBox="1"/>
          <p:nvPr/>
        </p:nvSpPr>
        <p:spPr>
          <a:xfrm>
            <a:off x="488588" y="605046"/>
            <a:ext cx="3398687" cy="646331"/>
          </a:xfrm>
          <a:prstGeom prst="rect">
            <a:avLst/>
          </a:prstGeom>
          <a:noFill/>
        </p:spPr>
        <p:txBody>
          <a:bodyPr wrap="none" rtlCol="0">
            <a:spAutoFit/>
          </a:bodyPr>
          <a:lstStyle/>
          <a:p>
            <a:r>
              <a:rPr lang="en-US" sz="3600" b="1">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1. Nghe – viết</a:t>
            </a:r>
            <a:endParaRPr lang="en-US" sz="3600" b="1"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06587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 y="1574800"/>
            <a:ext cx="11501120" cy="4524315"/>
          </a:xfrm>
          <a:prstGeom prst="rect">
            <a:avLst/>
          </a:prstGeom>
          <a:noFill/>
        </p:spPr>
        <p:txBody>
          <a:bodyPr wrap="square" rtlCol="0">
            <a:spAutoFit/>
          </a:bodyPr>
          <a:lstStyle/>
          <a:p>
            <a:r>
              <a:rPr lang="pt-BR"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Người bố đã làm gì khi con sắp được đi nhà trẻ</a:t>
            </a:r>
            <a:r>
              <a:rPr lang="vi-VN"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r>
              <a:rPr lang="nl-NL"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Khoe hết với mọi người, để chia </a:t>
            </a:r>
            <a:r>
              <a:rPr lang="nl-NL" sz="3600" dirty="0">
                <a:solidFill>
                  <a:srgbClr val="FF0000"/>
                </a:solidFill>
                <a:latin typeface="Times New Roman" panose="02020603050405020304" pitchFamily="18" charset="0"/>
                <a:cs typeface="Times New Roman" panose="02020603050405020304" pitchFamily="18" charset="0"/>
              </a:rPr>
              <a:t>vui</a:t>
            </a:r>
            <a:r>
              <a:rPr lang="nl-NL" sz="3600" dirty="0" smtClean="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Vì sao bố khoe với mọi người ngày mai con đi nhà trẻ? </a:t>
            </a:r>
            <a:endParaRPr lang="en-US" sz="3600" dirty="0" smtClean="0">
              <a:latin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cs typeface="Times New Roman" panose="02020603050405020304" pitchFamily="18" charset="0"/>
              </a:rPr>
              <a:t>- </a:t>
            </a:r>
            <a:r>
              <a:rPr lang="vi-VN" sz="3600" dirty="0" smtClean="0">
                <a:solidFill>
                  <a:srgbClr val="FF0000"/>
                </a:solidFill>
                <a:latin typeface="Times New Roman" panose="02020603050405020304" pitchFamily="18" charset="0"/>
                <a:cs typeface="Times New Roman" panose="02020603050405020304" pitchFamily="18" charset="0"/>
              </a:rPr>
              <a:t>Vì </a:t>
            </a:r>
            <a:r>
              <a:rPr lang="vi-VN" sz="3600" dirty="0">
                <a:solidFill>
                  <a:srgbClr val="FF0000"/>
                </a:solidFill>
                <a:latin typeface="Times New Roman" panose="02020603050405020304" pitchFamily="18" charset="0"/>
                <a:cs typeface="Times New Roman" panose="02020603050405020304" pitchFamily="18" charset="0"/>
              </a:rPr>
              <a:t>bố tự hào con mình đã lớn, đã bắt đầu đi nhà trẻ.</a:t>
            </a:r>
            <a:endParaRPr lang="en-US" sz="3600" dirty="0">
              <a:solidFill>
                <a:srgbClr val="FF0000"/>
              </a:solidFill>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 Hình ảnh em bé đẹp và đáng yêu thể hiện qua 2 câu thơ nào ở </a:t>
            </a:r>
            <a:r>
              <a:rPr lang="vi-VN" sz="3600" dirty="0" smtClean="0">
                <a:latin typeface="Times New Roman" panose="02020603050405020304" pitchFamily="18" charset="0"/>
                <a:cs typeface="Times New Roman" panose="02020603050405020304" pitchFamily="18" charset="0"/>
              </a:rPr>
              <a:t>kh</a:t>
            </a:r>
            <a:r>
              <a:rPr lang="en-US" sz="3600" smtClean="0">
                <a:latin typeface="Times New Roman" panose="02020603050405020304" pitchFamily="18" charset="0"/>
                <a:cs typeface="Times New Roman" panose="02020603050405020304" pitchFamily="18" charset="0"/>
              </a:rPr>
              <a:t>ổ</a:t>
            </a:r>
            <a:r>
              <a:rPr lang="vi-VN" sz="360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cuối? </a:t>
            </a:r>
            <a:endParaRPr lang="en-US" sz="3600" dirty="0">
              <a:latin typeface="Times New Roman" panose="02020603050405020304" pitchFamily="18" charset="0"/>
              <a:cs typeface="Times New Roman" panose="02020603050405020304" pitchFamily="18" charset="0"/>
            </a:endParaRPr>
          </a:p>
          <a:p>
            <a:r>
              <a:rPr lang="en-US" sz="3600" i="1" dirty="0" smtClean="0">
                <a:solidFill>
                  <a:srgbClr val="FF0000"/>
                </a:solidFill>
                <a:latin typeface="Times New Roman" panose="02020603050405020304" pitchFamily="18" charset="0"/>
                <a:cs typeface="Times New Roman" panose="02020603050405020304" pitchFamily="18" charset="0"/>
              </a:rPr>
              <a:t>- </a:t>
            </a:r>
            <a:r>
              <a:rPr lang="vi-VN" sz="3600" i="1" dirty="0" smtClean="0">
                <a:solidFill>
                  <a:srgbClr val="FF0000"/>
                </a:solidFill>
                <a:latin typeface="Times New Roman" panose="02020603050405020304" pitchFamily="18" charset="0"/>
                <a:cs typeface="Times New Roman" panose="02020603050405020304" pitchFamily="18" charset="0"/>
              </a:rPr>
              <a:t>Giấc </a:t>
            </a:r>
            <a:r>
              <a:rPr lang="vi-VN" sz="3600" i="1" dirty="0">
                <a:solidFill>
                  <a:srgbClr val="FF0000"/>
                </a:solidFill>
                <a:latin typeface="Times New Roman" panose="02020603050405020304" pitchFamily="18" charset="0"/>
                <a:cs typeface="Times New Roman" panose="02020603050405020304" pitchFamily="18" charset="0"/>
              </a:rPr>
              <a:t>mơ về đặt khẽ / Nụ cười hồng lên </a:t>
            </a:r>
            <a:r>
              <a:rPr lang="vi-VN" sz="3600" i="1" dirty="0" smtClean="0">
                <a:solidFill>
                  <a:srgbClr val="FF0000"/>
                </a:solidFill>
                <a:latin typeface="Times New Roman" panose="02020603050405020304" pitchFamily="18" charset="0"/>
                <a:cs typeface="Times New Roman" panose="02020603050405020304" pitchFamily="18" charset="0"/>
              </a:rPr>
              <a:t>mô</a:t>
            </a:r>
            <a:r>
              <a:rPr lang="en-US" sz="3600" i="1" dirty="0" err="1" smtClean="0">
                <a:solidFill>
                  <a:srgbClr val="FF0000"/>
                </a:solidFill>
                <a:latin typeface="Times New Roman" panose="02020603050405020304" pitchFamily="18" charset="0"/>
                <a:cs typeface="Times New Roman" panose="02020603050405020304" pitchFamily="18" charset="0"/>
              </a:rPr>
              <a:t>i</a:t>
            </a:r>
            <a:r>
              <a:rPr lang="vi-VN" sz="3600" i="1"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869738" y="769389"/>
            <a:ext cx="5527040" cy="707886"/>
          </a:xfrm>
          <a:prstGeom prst="rect">
            <a:avLst/>
          </a:prstGeom>
          <a:noFill/>
        </p:spPr>
        <p:txBody>
          <a:bodyPr wrap="square" rtlCol="0">
            <a:spAutoFit/>
          </a:bodyPr>
          <a:lstStyle/>
          <a:p>
            <a:pPr algn="ctr"/>
            <a:r>
              <a:rPr lang="en-US" sz="4000" dirty="0" err="1" smtClean="0">
                <a:solidFill>
                  <a:srgbClr val="0070C0"/>
                </a:solidFill>
                <a:latin typeface="Times New Roman" panose="02020603050405020304" pitchFamily="18" charset="0"/>
                <a:cs typeface="Times New Roman" panose="02020603050405020304" pitchFamily="18" charset="0"/>
              </a:rPr>
              <a:t>Nội</a:t>
            </a:r>
            <a:r>
              <a:rPr lang="en-US" sz="4000" dirty="0" smtClean="0">
                <a:solidFill>
                  <a:srgbClr val="0070C0"/>
                </a:solidFill>
                <a:latin typeface="Times New Roman" panose="02020603050405020304" pitchFamily="18" charset="0"/>
                <a:cs typeface="Times New Roman" panose="02020603050405020304" pitchFamily="18" charset="0"/>
              </a:rPr>
              <a:t> dung </a:t>
            </a:r>
            <a:r>
              <a:rPr lang="en-US" sz="4000" dirty="0" err="1" smtClean="0">
                <a:solidFill>
                  <a:srgbClr val="0070C0"/>
                </a:solidFill>
                <a:latin typeface="Times New Roman" panose="02020603050405020304" pitchFamily="18" charset="0"/>
                <a:cs typeface="Times New Roman" panose="02020603050405020304" pitchFamily="18" charset="0"/>
              </a:rPr>
              <a:t>hai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khổ</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thơ</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569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439" y="1451194"/>
            <a:ext cx="9694488" cy="474588"/>
          </a:xfrm>
          <a:prstGeom prst="rect">
            <a:avLst/>
          </a:prstGeom>
        </p:spPr>
      </p:pic>
      <p:pic>
        <p:nvPicPr>
          <p:cNvPr id="9" name="Picture 8">
            <a:extLst>
              <a:ext uri="{FF2B5EF4-FFF2-40B4-BE49-F238E27FC236}">
                <a16:creationId xmlns:a16="http://schemas.microsoft.com/office/drawing/2014/main" id="{CF9C4A64-EEB1-42B6-867F-CAF17E4F0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 y="1189821"/>
            <a:ext cx="6480545" cy="5576739"/>
          </a:xfrm>
          <a:prstGeom prst="rect">
            <a:avLst/>
          </a:prstGeom>
        </p:spPr>
      </p:pic>
      <p:sp>
        <p:nvSpPr>
          <p:cNvPr id="10" name="TextBox 9">
            <a:extLst>
              <a:ext uri="{FF2B5EF4-FFF2-40B4-BE49-F238E27FC236}">
                <a16:creationId xmlns:a16="http://schemas.microsoft.com/office/drawing/2014/main" id="{BF0F9AB7-DD1C-4056-A94B-3DB528010476}"/>
              </a:ext>
            </a:extLst>
          </p:cNvPr>
          <p:cNvSpPr txBox="1"/>
          <p:nvPr/>
        </p:nvSpPr>
        <p:spPr>
          <a:xfrm>
            <a:off x="488588" y="605046"/>
            <a:ext cx="3039615" cy="584775"/>
          </a:xfrm>
          <a:prstGeom prst="rect">
            <a:avLst/>
          </a:prstGeom>
          <a:noFill/>
        </p:spPr>
        <p:txBody>
          <a:bodyPr wrap="none" rtlCol="0">
            <a:spAutoFit/>
          </a:bodyPr>
          <a:lstStyle/>
          <a:p>
            <a:r>
              <a:rPr lang="en-US" sz="3200" b="1">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1. Nghe – viết</a:t>
            </a:r>
            <a:endParaRPr lang="en-US" sz="3200" b="1"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8C7442D-C022-4A2B-A100-5F978BEF77D2}"/>
              </a:ext>
            </a:extLst>
          </p:cNvPr>
          <p:cNvCxnSpPr>
            <a:cxnSpLocks/>
          </p:cNvCxnSpPr>
          <p:nvPr/>
        </p:nvCxnSpPr>
        <p:spPr>
          <a:xfrm>
            <a:off x="6491158" y="446525"/>
            <a:ext cx="0" cy="64114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ounded Rectangle 1">
            <a:extLst>
              <a:ext uri="{FF2B5EF4-FFF2-40B4-BE49-F238E27FC236}">
                <a16:creationId xmlns:a16="http://schemas.microsoft.com/office/drawing/2014/main" id="{A0B51734-EA59-41FC-9A44-207D5D6D6D09}"/>
              </a:ext>
            </a:extLst>
          </p:cNvPr>
          <p:cNvSpPr/>
          <p:nvPr/>
        </p:nvSpPr>
        <p:spPr>
          <a:xfrm>
            <a:off x="6681131" y="630972"/>
            <a:ext cx="5175446" cy="7273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512156" fontAlgn="base">
              <a:lnSpc>
                <a:spcPct val="150000"/>
              </a:lnSpc>
              <a:spcBef>
                <a:spcPct val="0"/>
              </a:spcBef>
              <a:spcAft>
                <a:spcPct val="0"/>
              </a:spcAft>
              <a:defRPr/>
            </a:pPr>
            <a:r>
              <a:rPr lang="en-US" altLang="zh-CN" sz="2400" b="1" kern="0">
                <a:solidFill>
                  <a:prstClr val="black"/>
                </a:solidFill>
                <a:latin typeface="UTM Avo" panose="02040603050506020204" pitchFamily="18" charset="0"/>
                <a:ea typeface="华康海报体W12(P)" panose="040B0C00000000000000" pitchFamily="82" charset="-122"/>
                <a:cs typeface="Times New Roman" pitchFamily="18" charset="0"/>
              </a:rPr>
              <a:t>- Bài thơ có mấy khổ?</a:t>
            </a:r>
            <a:endParaRPr lang="vi-VN" altLang="zh-CN" sz="2400" b="1" kern="0" dirty="0">
              <a:solidFill>
                <a:prstClr val="black"/>
              </a:solidFill>
              <a:ea typeface="华康海报体W12(P)" panose="040B0C00000000000000" pitchFamily="82" charset="-122"/>
              <a:cs typeface="Times New Roman" pitchFamily="18" charset="0"/>
            </a:endParaRPr>
          </a:p>
        </p:txBody>
      </p:sp>
      <p:sp>
        <p:nvSpPr>
          <p:cNvPr id="11" name="TextBox 10">
            <a:extLst>
              <a:ext uri="{FF2B5EF4-FFF2-40B4-BE49-F238E27FC236}">
                <a16:creationId xmlns:a16="http://schemas.microsoft.com/office/drawing/2014/main" id="{318F6865-AD86-4017-85EB-8CF44897ECB6}"/>
              </a:ext>
            </a:extLst>
          </p:cNvPr>
          <p:cNvSpPr txBox="1"/>
          <p:nvPr/>
        </p:nvSpPr>
        <p:spPr>
          <a:xfrm>
            <a:off x="6720983" y="1495395"/>
            <a:ext cx="5558442" cy="523220"/>
          </a:xfrm>
          <a:prstGeom prst="rect">
            <a:avLst/>
          </a:prstGeom>
          <a:noFill/>
        </p:spPr>
        <p:txBody>
          <a:bodyPr wrap="square" rtlCol="0">
            <a:spAutoFit/>
          </a:bodyPr>
          <a:lstStyle/>
          <a:p>
            <a:pPr algn="just"/>
            <a:r>
              <a:rPr lang="en-US" sz="2800">
                <a:latin typeface="UTM Avo" panose="02040603050506020204" pitchFamily="18" charset="0"/>
                <a:cs typeface="Times New Roman" panose="02020603050405020304" pitchFamily="18" charset="0"/>
              </a:rPr>
              <a:t>- Bài thơ có 2 khổ.</a:t>
            </a:r>
          </a:p>
        </p:txBody>
      </p:sp>
      <p:sp>
        <p:nvSpPr>
          <p:cNvPr id="12" name="Rounded Rectangle 1">
            <a:extLst>
              <a:ext uri="{FF2B5EF4-FFF2-40B4-BE49-F238E27FC236}">
                <a16:creationId xmlns:a16="http://schemas.microsoft.com/office/drawing/2014/main" id="{9D5D708A-A720-4C0E-BEA7-8AAE2CE942C6}"/>
              </a:ext>
            </a:extLst>
          </p:cNvPr>
          <p:cNvSpPr/>
          <p:nvPr/>
        </p:nvSpPr>
        <p:spPr>
          <a:xfrm>
            <a:off x="6701057" y="2236577"/>
            <a:ext cx="5175446" cy="6504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512156" fontAlgn="base">
              <a:lnSpc>
                <a:spcPct val="150000"/>
              </a:lnSpc>
              <a:spcBef>
                <a:spcPct val="0"/>
              </a:spcBef>
              <a:spcAft>
                <a:spcPct val="0"/>
              </a:spcAft>
              <a:defRPr/>
            </a:pPr>
            <a:r>
              <a:rPr lang="en-US" altLang="zh-CN" sz="2400" b="1" kern="0">
                <a:solidFill>
                  <a:prstClr val="black"/>
                </a:solidFill>
                <a:latin typeface="UTM Avo" panose="02040603050506020204" pitchFamily="18" charset="0"/>
                <a:ea typeface="华康海报体W12(P)" panose="040B0C00000000000000" pitchFamily="82" charset="-122"/>
                <a:cs typeface="Times New Roman" pitchFamily="18" charset="0"/>
              </a:rPr>
              <a:t>- Mỗi khổ có mấy dòng? </a:t>
            </a:r>
            <a:endParaRPr lang="vi-VN" altLang="zh-CN" sz="2400" b="1" kern="0" dirty="0">
              <a:solidFill>
                <a:prstClr val="black"/>
              </a:solidFill>
              <a:ea typeface="华康海报体W12(P)" panose="040B0C00000000000000" pitchFamily="82" charset="-122"/>
              <a:cs typeface="Times New Roman" pitchFamily="18" charset="0"/>
            </a:endParaRPr>
          </a:p>
        </p:txBody>
      </p:sp>
      <p:sp>
        <p:nvSpPr>
          <p:cNvPr id="13" name="TextBox 12">
            <a:extLst>
              <a:ext uri="{FF2B5EF4-FFF2-40B4-BE49-F238E27FC236}">
                <a16:creationId xmlns:a16="http://schemas.microsoft.com/office/drawing/2014/main" id="{F23EDDAF-1234-4F75-B694-4E495D80CD32}"/>
              </a:ext>
            </a:extLst>
          </p:cNvPr>
          <p:cNvSpPr txBox="1"/>
          <p:nvPr/>
        </p:nvSpPr>
        <p:spPr>
          <a:xfrm>
            <a:off x="6697938" y="3111595"/>
            <a:ext cx="5558442" cy="523220"/>
          </a:xfrm>
          <a:prstGeom prst="rect">
            <a:avLst/>
          </a:prstGeom>
          <a:noFill/>
        </p:spPr>
        <p:txBody>
          <a:bodyPr wrap="square" rtlCol="0">
            <a:spAutoFit/>
          </a:bodyPr>
          <a:lstStyle/>
          <a:p>
            <a:pPr algn="just"/>
            <a:r>
              <a:rPr lang="en-US" sz="2800">
                <a:latin typeface="UTM Avo" panose="02040603050506020204" pitchFamily="18" charset="0"/>
                <a:cs typeface="Times New Roman" panose="02020603050405020304" pitchFamily="18" charset="0"/>
              </a:rPr>
              <a:t>- Mỗi khổ có 4 dòng.</a:t>
            </a:r>
          </a:p>
        </p:txBody>
      </p:sp>
      <p:sp>
        <p:nvSpPr>
          <p:cNvPr id="14" name="Rounded Rectangle 1">
            <a:extLst>
              <a:ext uri="{FF2B5EF4-FFF2-40B4-BE49-F238E27FC236}">
                <a16:creationId xmlns:a16="http://schemas.microsoft.com/office/drawing/2014/main" id="{99AA8264-94D1-478D-812D-11CC9636EF87}"/>
              </a:ext>
            </a:extLst>
          </p:cNvPr>
          <p:cNvSpPr/>
          <p:nvPr/>
        </p:nvSpPr>
        <p:spPr>
          <a:xfrm>
            <a:off x="6681131" y="3800653"/>
            <a:ext cx="5175446" cy="6504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512156" fontAlgn="base">
              <a:lnSpc>
                <a:spcPct val="150000"/>
              </a:lnSpc>
              <a:spcBef>
                <a:spcPct val="0"/>
              </a:spcBef>
              <a:spcAft>
                <a:spcPct val="0"/>
              </a:spcAft>
              <a:defRPr/>
            </a:pPr>
            <a:r>
              <a:rPr lang="en-US" altLang="zh-CN" sz="2400" b="1" kern="0">
                <a:solidFill>
                  <a:prstClr val="black"/>
                </a:solidFill>
                <a:latin typeface="UTM Avo" panose="02040603050506020204" pitchFamily="18" charset="0"/>
                <a:ea typeface="华康海报体W12(P)" panose="040B0C00000000000000" pitchFamily="82" charset="-122"/>
                <a:cs typeface="Times New Roman" pitchFamily="18" charset="0"/>
              </a:rPr>
              <a:t>- Mỗi dòng có mấy chữ? </a:t>
            </a:r>
            <a:endParaRPr lang="vi-VN" altLang="zh-CN" sz="2400" b="1" kern="0" dirty="0">
              <a:solidFill>
                <a:prstClr val="black"/>
              </a:solidFill>
              <a:ea typeface="华康海报体W12(P)" panose="040B0C00000000000000" pitchFamily="82" charset="-122"/>
              <a:cs typeface="Times New Roman" pitchFamily="18" charset="0"/>
            </a:endParaRPr>
          </a:p>
        </p:txBody>
      </p:sp>
      <p:sp>
        <p:nvSpPr>
          <p:cNvPr id="15" name="TextBox 14">
            <a:extLst>
              <a:ext uri="{FF2B5EF4-FFF2-40B4-BE49-F238E27FC236}">
                <a16:creationId xmlns:a16="http://schemas.microsoft.com/office/drawing/2014/main" id="{40A1BFDB-99DC-42A1-8186-6E39BD7F6223}"/>
              </a:ext>
            </a:extLst>
          </p:cNvPr>
          <p:cNvSpPr txBox="1"/>
          <p:nvPr/>
        </p:nvSpPr>
        <p:spPr>
          <a:xfrm>
            <a:off x="6720983" y="4559018"/>
            <a:ext cx="5558442" cy="523220"/>
          </a:xfrm>
          <a:prstGeom prst="rect">
            <a:avLst/>
          </a:prstGeom>
          <a:noFill/>
        </p:spPr>
        <p:txBody>
          <a:bodyPr wrap="square" rtlCol="0">
            <a:spAutoFit/>
          </a:bodyPr>
          <a:lstStyle/>
          <a:p>
            <a:pPr algn="just"/>
            <a:r>
              <a:rPr lang="en-US" sz="2800">
                <a:latin typeface="UTM Avo" panose="02040603050506020204" pitchFamily="18" charset="0"/>
                <a:cs typeface="Times New Roman" panose="02020603050405020304" pitchFamily="18" charset="0"/>
              </a:rPr>
              <a:t>- Mỗi dòng có 5 chữ.</a:t>
            </a:r>
          </a:p>
        </p:txBody>
      </p:sp>
      <p:sp>
        <p:nvSpPr>
          <p:cNvPr id="16" name="Rounded Rectangle 1">
            <a:extLst>
              <a:ext uri="{FF2B5EF4-FFF2-40B4-BE49-F238E27FC236}">
                <a16:creationId xmlns:a16="http://schemas.microsoft.com/office/drawing/2014/main" id="{5C193252-A4F9-482E-ADC3-7598FFC89C2D}"/>
              </a:ext>
            </a:extLst>
          </p:cNvPr>
          <p:cNvSpPr/>
          <p:nvPr/>
        </p:nvSpPr>
        <p:spPr>
          <a:xfrm>
            <a:off x="6681130" y="5223000"/>
            <a:ext cx="5510869" cy="6504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defTabSz="512156" fontAlgn="base">
              <a:lnSpc>
                <a:spcPct val="150000"/>
              </a:lnSpc>
              <a:spcBef>
                <a:spcPct val="0"/>
              </a:spcBef>
              <a:spcAft>
                <a:spcPct val="0"/>
              </a:spcAft>
              <a:defRPr/>
            </a:pPr>
            <a:r>
              <a:rPr lang="en-US" altLang="zh-CN" sz="2400" b="1" kern="0">
                <a:solidFill>
                  <a:prstClr val="black"/>
                </a:solidFill>
                <a:latin typeface="UTM Avo" panose="02040603050506020204" pitchFamily="18" charset="0"/>
                <a:ea typeface="华康海报体W12(P)" panose="040B0C00000000000000" pitchFamily="82" charset="-122"/>
                <a:cs typeface="Times New Roman" pitchFamily="18" charset="0"/>
              </a:rPr>
              <a:t>- Chữ đầu dòng viết như thế nào? </a:t>
            </a:r>
            <a:endParaRPr lang="vi-VN" altLang="zh-CN" sz="2400" b="1" kern="0" dirty="0">
              <a:solidFill>
                <a:prstClr val="black"/>
              </a:solidFill>
              <a:ea typeface="华康海报体W12(P)" panose="040B0C00000000000000" pitchFamily="82" charset="-122"/>
              <a:cs typeface="Times New Roman" pitchFamily="18" charset="0"/>
            </a:endParaRPr>
          </a:p>
        </p:txBody>
      </p:sp>
      <p:sp>
        <p:nvSpPr>
          <p:cNvPr id="18" name="TextBox 17">
            <a:extLst>
              <a:ext uri="{FF2B5EF4-FFF2-40B4-BE49-F238E27FC236}">
                <a16:creationId xmlns:a16="http://schemas.microsoft.com/office/drawing/2014/main" id="{9DFEF854-BD28-4EA8-A309-575B0E994F45}"/>
              </a:ext>
            </a:extLst>
          </p:cNvPr>
          <p:cNvSpPr txBox="1"/>
          <p:nvPr/>
        </p:nvSpPr>
        <p:spPr>
          <a:xfrm>
            <a:off x="6674893" y="5965418"/>
            <a:ext cx="5558442" cy="523220"/>
          </a:xfrm>
          <a:prstGeom prst="rect">
            <a:avLst/>
          </a:prstGeom>
          <a:noFill/>
        </p:spPr>
        <p:txBody>
          <a:bodyPr wrap="square" rtlCol="0">
            <a:spAutoFit/>
          </a:bodyPr>
          <a:lstStyle/>
          <a:p>
            <a:pPr algn="just"/>
            <a:r>
              <a:rPr lang="en-US" sz="2800">
                <a:latin typeface="UTM Avo" panose="02040603050506020204" pitchFamily="18" charset="0"/>
                <a:cs typeface="Times New Roman" panose="02020603050405020304" pitchFamily="18" charset="0"/>
              </a:rPr>
              <a:t>- Viết hoa, cách lề vở 3 ô li.</a:t>
            </a:r>
          </a:p>
        </p:txBody>
      </p:sp>
    </p:spTree>
    <p:extLst>
      <p:ext uri="{BB962C8B-B14F-4D97-AF65-F5344CB8AC3E}">
        <p14:creationId xmlns:p14="http://schemas.microsoft.com/office/powerpoint/2010/main" val="968066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3" grpId="0"/>
      <p:bldP spid="14" grpId="0" animBg="1"/>
      <p:bldP spid="15" grpId="0"/>
      <p:bldP spid="16"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439" y="1451194"/>
            <a:ext cx="9694488" cy="474588"/>
          </a:xfrm>
          <a:prstGeom prst="rect">
            <a:avLst/>
          </a:prstGeom>
        </p:spPr>
      </p:pic>
      <p:pic>
        <p:nvPicPr>
          <p:cNvPr id="9" name="Picture 8">
            <a:extLst>
              <a:ext uri="{FF2B5EF4-FFF2-40B4-BE49-F238E27FC236}">
                <a16:creationId xmlns:a16="http://schemas.microsoft.com/office/drawing/2014/main" id="{CF9C4A64-EEB1-42B6-867F-CAF17E4F0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5848"/>
            <a:ext cx="6411557" cy="5602152"/>
          </a:xfrm>
          <a:prstGeom prst="rect">
            <a:avLst/>
          </a:prstGeom>
        </p:spPr>
      </p:pic>
      <p:sp>
        <p:nvSpPr>
          <p:cNvPr id="10" name="TextBox 9">
            <a:extLst>
              <a:ext uri="{FF2B5EF4-FFF2-40B4-BE49-F238E27FC236}">
                <a16:creationId xmlns:a16="http://schemas.microsoft.com/office/drawing/2014/main" id="{BF0F9AB7-DD1C-4056-A94B-3DB528010476}"/>
              </a:ext>
            </a:extLst>
          </p:cNvPr>
          <p:cNvSpPr txBox="1"/>
          <p:nvPr/>
        </p:nvSpPr>
        <p:spPr>
          <a:xfrm>
            <a:off x="488588" y="605046"/>
            <a:ext cx="30396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1. Nghe – viết</a:t>
            </a:r>
            <a:endParaRPr kumimoji="0" lang="en-US" sz="3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UTM Avo"/>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F8C7442D-C022-4A2B-A100-5F978BEF77D2}"/>
              </a:ext>
            </a:extLst>
          </p:cNvPr>
          <p:cNvCxnSpPr>
            <a:cxnSpLocks/>
          </p:cNvCxnSpPr>
          <p:nvPr/>
        </p:nvCxnSpPr>
        <p:spPr>
          <a:xfrm>
            <a:off x="6491158" y="446525"/>
            <a:ext cx="0" cy="64114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DA6C4AB-4AF9-4A80-AFF4-3E403C503460}"/>
              </a:ext>
            </a:extLst>
          </p:cNvPr>
          <p:cNvSpPr txBox="1"/>
          <p:nvPr/>
        </p:nvSpPr>
        <p:spPr>
          <a:xfrm>
            <a:off x="7359848" y="1885025"/>
            <a:ext cx="311373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cs typeface="Times New Roman" panose="02020603050405020304" pitchFamily="18" charset="0"/>
              </a:rPr>
              <a:t>- </a:t>
            </a:r>
            <a:r>
              <a:rPr lang="en-US" sz="2800" noProof="0" dirty="0">
                <a:solidFill>
                  <a:prstClr val="black"/>
                </a:solidFill>
                <a:latin typeface="UTM Avo" panose="02040603050506020204" pitchFamily="18" charset="0"/>
                <a:cs typeface="Times New Roman" panose="02020603050405020304" pitchFamily="18" charset="0"/>
              </a:rPr>
              <a:t>n</a:t>
            </a:r>
            <a:r>
              <a:rPr lang="en-US" sz="2800" dirty="0" err="1">
                <a:solidFill>
                  <a:prstClr val="black"/>
                </a:solidFill>
                <a:latin typeface="UTM Avo" panose="02040603050506020204" pitchFamily="18" charset="0"/>
                <a:cs typeface="Times New Roman" panose="02020603050405020304" pitchFamily="18" charset="0"/>
              </a:rPr>
              <a:t>hà</a:t>
            </a:r>
            <a:r>
              <a:rPr lang="en-US" sz="2800" dirty="0">
                <a:solidFill>
                  <a:prstClr val="black"/>
                </a:solidFill>
                <a:latin typeface="UTM Avo" panose="02040603050506020204" pitchFamily="18" charset="0"/>
                <a:cs typeface="Times New Roman" panose="02020603050405020304" pitchFamily="18" charset="0"/>
              </a:rPr>
              <a:t> </a:t>
            </a:r>
            <a:r>
              <a:rPr lang="en-US" sz="2800" dirty="0" err="1">
                <a:solidFill>
                  <a:prstClr val="black"/>
                </a:solidFill>
                <a:latin typeface="UTM Avo" panose="02040603050506020204" pitchFamily="18" charset="0"/>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cs typeface="Times New Roman" panose="02020603050405020304" pitchFamily="18" charset="0"/>
              </a:rPr>
              <a:t> </a:t>
            </a:r>
          </a:p>
        </p:txBody>
      </p:sp>
      <p:sp>
        <p:nvSpPr>
          <p:cNvPr id="19" name="Rounded Rectangle 1">
            <a:extLst>
              <a:ext uri="{FF2B5EF4-FFF2-40B4-BE49-F238E27FC236}">
                <a16:creationId xmlns:a16="http://schemas.microsoft.com/office/drawing/2014/main" id="{58CCFC1A-AC2B-47EF-8B4C-BDEF09DEB3F2}"/>
              </a:ext>
            </a:extLst>
          </p:cNvPr>
          <p:cNvSpPr/>
          <p:nvPr/>
        </p:nvSpPr>
        <p:spPr>
          <a:xfrm>
            <a:off x="8112562" y="810706"/>
            <a:ext cx="2663785" cy="7942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512156" rtl="0" eaLnBrk="1" fontAlgn="base" latinLnBrk="0" hangingPunct="1">
              <a:lnSpc>
                <a:spcPct val="150000"/>
              </a:lnSpc>
              <a:spcBef>
                <a:spcPct val="0"/>
              </a:spcBef>
              <a:spcAft>
                <a:spcPct val="0"/>
              </a:spcAft>
              <a:buClrTx/>
              <a:buSzTx/>
              <a:buFontTx/>
              <a:buNone/>
              <a:tabLst/>
              <a:defRPr/>
            </a:pPr>
            <a:r>
              <a:rPr kumimoji="0" lang="en-US" altLang="zh-CN" sz="2400" b="1" i="0" u="none" strike="noStrike" kern="0" cap="none" spc="0" normalizeH="0" baseline="0" noProof="0">
                <a:ln>
                  <a:noFill/>
                </a:ln>
                <a:solidFill>
                  <a:prstClr val="black"/>
                </a:solidFill>
                <a:effectLst/>
                <a:uLnTx/>
                <a:uFillTx/>
                <a:latin typeface="UTM Avo" panose="02040603050506020204" pitchFamily="18" charset="0"/>
                <a:ea typeface="华康海报体W12(P)" panose="040B0C00000000000000" pitchFamily="82" charset="-122"/>
                <a:cs typeface="Times New Roman" pitchFamily="18" charset="0"/>
              </a:rPr>
              <a:t>LUYỆN</a:t>
            </a:r>
            <a:r>
              <a:rPr kumimoji="0" lang="en-US" altLang="zh-CN" sz="2400" b="1" i="0" u="none" strike="noStrike" kern="0" cap="none" spc="0" normalizeH="0" noProof="0">
                <a:ln>
                  <a:noFill/>
                </a:ln>
                <a:solidFill>
                  <a:prstClr val="black"/>
                </a:solidFill>
                <a:effectLst/>
                <a:uLnTx/>
                <a:uFillTx/>
                <a:latin typeface="UTM Avo" panose="02040603050506020204" pitchFamily="18" charset="0"/>
                <a:ea typeface="华康海报体W12(P)" panose="040B0C00000000000000" pitchFamily="82" charset="-122"/>
                <a:cs typeface="Times New Roman" pitchFamily="18" charset="0"/>
              </a:rPr>
              <a:t> TỪ KHÓ</a:t>
            </a:r>
            <a:endParaRPr kumimoji="0" lang="vi-VN" altLang="zh-CN" sz="2400" b="1" i="0" u="none" strike="noStrike" kern="0" cap="none" spc="0" normalizeH="0" baseline="0" noProof="0" dirty="0">
              <a:ln>
                <a:noFill/>
              </a:ln>
              <a:solidFill>
                <a:prstClr val="black"/>
              </a:solidFill>
              <a:effectLst/>
              <a:uLnTx/>
              <a:uFillTx/>
              <a:latin typeface="Times New Roman" pitchFamily="18" charset="0"/>
              <a:ea typeface="华康海报体W12(P)" panose="040B0C00000000000000" pitchFamily="82" charset="-122"/>
              <a:cs typeface="Times New Roman" pitchFamily="18" charset="0"/>
            </a:endParaRPr>
          </a:p>
        </p:txBody>
      </p:sp>
      <p:sp>
        <p:nvSpPr>
          <p:cNvPr id="21" name="TextBox 20">
            <a:extLst>
              <a:ext uri="{FF2B5EF4-FFF2-40B4-BE49-F238E27FC236}">
                <a16:creationId xmlns:a16="http://schemas.microsoft.com/office/drawing/2014/main" id="{552ECD68-64A6-4672-BD68-F70B6C3F7277}"/>
              </a:ext>
            </a:extLst>
          </p:cNvPr>
          <p:cNvSpPr txBox="1"/>
          <p:nvPr/>
        </p:nvSpPr>
        <p:spPr>
          <a:xfrm>
            <a:off x="7249011" y="2566270"/>
            <a:ext cx="5680364"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UTM Avo" panose="02040603050506020204" pitchFamily="18" charset="0"/>
                <a:cs typeface="Times New Roman" panose="02020603050405020304" pitchFamily="18" charset="0"/>
              </a:rPr>
              <a:t> </a:t>
            </a:r>
            <a:r>
              <a:rPr lang="en-US" sz="2800" noProof="0" dirty="0" err="1" smtClean="0">
                <a:solidFill>
                  <a:prstClr val="black"/>
                </a:solidFill>
                <a:latin typeface="UTM Avo" panose="02040603050506020204" pitchFamily="18" charset="0"/>
                <a:cs typeface="Times New Roman" panose="02020603050405020304" pitchFamily="18" charset="0"/>
              </a:rPr>
              <a:t>giờ</a:t>
            </a:r>
            <a:r>
              <a:rPr kumimoji="0" lang="en-US" sz="2800" b="0" i="0" u="none" strike="noStrike" kern="1200" cap="none" spc="0" normalizeH="0" baseline="0" noProof="0" dirty="0" smtClean="0">
                <a:ln>
                  <a:noFill/>
                </a:ln>
                <a:solidFill>
                  <a:prstClr val="black"/>
                </a:solidFill>
                <a:effectLst/>
                <a:uLnTx/>
                <a:uFillTx/>
                <a:latin typeface="UTM Avo" panose="020406030505060202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UTM Avo" panose="0204060305050602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853DD99-659A-4288-9CD1-B4C4AEC80543}"/>
              </a:ext>
            </a:extLst>
          </p:cNvPr>
          <p:cNvSpPr txBox="1"/>
          <p:nvPr/>
        </p:nvSpPr>
        <p:spPr>
          <a:xfrm>
            <a:off x="7249011" y="3196009"/>
            <a:ext cx="5680364"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ngủ</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rồi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270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34">
            <a:extLst>
              <a:ext uri="{FF2B5EF4-FFF2-40B4-BE49-F238E27FC236}">
                <a16:creationId xmlns:a16="http://schemas.microsoft.com/office/drawing/2014/main" id="{620727F4-3998-4ED8-B57F-F51A65E71CE6}"/>
              </a:ext>
            </a:extLst>
          </p:cNvPr>
          <p:cNvSpPr/>
          <p:nvPr/>
        </p:nvSpPr>
        <p:spPr>
          <a:xfrm>
            <a:off x="4074863" y="1113934"/>
            <a:ext cx="4215697" cy="1462592"/>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E3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UTM Avo"/>
              <a:ea typeface="+mn-ea"/>
              <a:cs typeface="+mn-cs"/>
            </a:endParaRPr>
          </a:p>
        </p:txBody>
      </p:sp>
      <p:sp>
        <p:nvSpPr>
          <p:cNvPr id="9" name="TextBox 8">
            <a:extLst>
              <a:ext uri="{FF2B5EF4-FFF2-40B4-BE49-F238E27FC236}">
                <a16:creationId xmlns:a16="http://schemas.microsoft.com/office/drawing/2014/main" id="{F3DA2773-D796-4DD4-8950-1C6596F8B465}"/>
              </a:ext>
            </a:extLst>
          </p:cNvPr>
          <p:cNvSpPr txBox="1"/>
          <p:nvPr/>
        </p:nvSpPr>
        <p:spPr>
          <a:xfrm>
            <a:off x="4288154" y="1204461"/>
            <a:ext cx="3789114"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UTM Avo" panose="02040603050506020204" pitchFamily="18" charset="0"/>
                <a:cs typeface="Times New Roman" panose="02020603050405020304" pitchFamily="18" charset="0"/>
              </a:rPr>
              <a:t>Tay</a:t>
            </a:r>
            <a:r>
              <a:rPr kumimoji="0" lang="en-US" sz="2800" b="0" i="0" u="none" strike="noStrike" kern="1200" cap="none" spc="0" normalizeH="0" baseline="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UTM Avo" panose="02040603050506020204" pitchFamily="18" charset="0"/>
                <a:cs typeface="Times New Roman" panose="02020603050405020304" pitchFamily="18" charset="0"/>
              </a:rPr>
              <a:t>phải</a:t>
            </a:r>
            <a:r>
              <a:rPr kumimoji="0" lang="en-US" sz="2800" b="0" i="0" u="none" strike="noStrike" kern="1200" cap="none" spc="0" normalizeH="0" baseline="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UTM Avo" panose="02040603050506020204" pitchFamily="18" charset="0"/>
                <a:cs typeface="Times New Roman" panose="02020603050405020304" pitchFamily="18" charset="0"/>
              </a:rPr>
              <a:t>cầm</a:t>
            </a:r>
            <a:r>
              <a:rPr kumimoji="0" lang="en-US" sz="2800" b="0" i="0" u="none" strike="noStrike" kern="1200" cap="none" spc="0" normalizeH="0" noProof="0" dirty="0">
                <a:ln>
                  <a:noFill/>
                </a:ln>
                <a:solidFill>
                  <a:prstClr val="black"/>
                </a:solidFill>
                <a:effectLst/>
                <a:uLnTx/>
                <a:uFillTx/>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bút</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viết</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endParaRPr kumimoji="0" lang="en-US" sz="2800" b="0" i="0" u="none" strike="noStrike" kern="1200" cap="none" spc="0" normalizeH="0" noProof="0" dirty="0">
              <a:ln>
                <a:noFill/>
              </a:ln>
              <a:solidFill>
                <a:prstClr val="black"/>
              </a:solidFill>
              <a:effectLst/>
              <a:uLnTx/>
              <a:uFillTx/>
              <a:latin typeface="UTM Avo" panose="0204060305050602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UTM Avo" panose="02040603050506020204" pitchFamily="18" charset="0"/>
                <a:cs typeface="Times New Roman" panose="02020603050405020304" pitchFamily="18" charset="0"/>
              </a:rPr>
              <a:t>tay</a:t>
            </a:r>
            <a:r>
              <a:rPr kumimoji="0" lang="en-US" sz="2800" b="0" i="0" u="none" strike="noStrike" kern="1200" cap="none" spc="0" normalizeH="0" noProof="0" dirty="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trái</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tì</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nhẹ</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lên</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mép</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vở</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để</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UTM Avo" panose="02040603050506020204" pitchFamily="18" charset="0"/>
                <a:cs typeface="Times New Roman" panose="02020603050405020304" pitchFamily="18" charset="0"/>
              </a:rPr>
              <a:t>giữ</a:t>
            </a:r>
            <a:r>
              <a:rPr kumimoji="0" lang="en-US" sz="2800" b="0" i="0" u="none" strike="noStrike" kern="1200" cap="none" spc="0" normalizeH="0" noProof="0" dirty="0" smtClean="0">
                <a:ln>
                  <a:noFill/>
                </a:ln>
                <a:solidFill>
                  <a:prstClr val="black"/>
                </a:solidFill>
                <a:effectLst/>
                <a:uLnTx/>
                <a:uFillTx/>
                <a:latin typeface="UTM Avo" panose="020406030505060202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UTM Avo" panose="02040603050506020204" pitchFamily="18" charset="0"/>
              <a:cs typeface="Times New Roman" panose="02020603050405020304" pitchFamily="18" charset="0"/>
            </a:endParaRPr>
          </a:p>
        </p:txBody>
      </p:sp>
      <p:sp>
        <p:nvSpPr>
          <p:cNvPr id="11" name="文本框 6">
            <a:extLst>
              <a:ext uri="{FF2B5EF4-FFF2-40B4-BE49-F238E27FC236}">
                <a16:creationId xmlns:a16="http://schemas.microsoft.com/office/drawing/2014/main" id="{E4321C04-4102-4AF2-8B3F-444F8DDDAE25}"/>
              </a:ext>
            </a:extLst>
          </p:cNvPr>
          <p:cNvSpPr txBox="1">
            <a:spLocks noChangeArrowheads="1"/>
          </p:cNvSpPr>
          <p:nvPr/>
        </p:nvSpPr>
        <p:spPr bwMode="auto">
          <a:xfrm>
            <a:off x="3894037" y="418780"/>
            <a:ext cx="43957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512156" rtl="0" eaLnBrk="1" fontAlgn="base" latinLnBrk="0" hangingPunct="1">
              <a:lnSpc>
                <a:spcPct val="100000"/>
              </a:lnSpc>
              <a:spcBef>
                <a:spcPct val="0"/>
              </a:spcBef>
              <a:spcAft>
                <a:spcPct val="0"/>
              </a:spcAft>
              <a:buClrTx/>
              <a:buSzTx/>
              <a:buFontTx/>
              <a:buNone/>
              <a:tabLst/>
              <a:defRPr/>
            </a:pPr>
            <a:r>
              <a:rPr kumimoji="0" lang="vi-VN" altLang="zh-CN" sz="3000" b="1" i="0" u="none" strike="noStrike" kern="0" cap="none" spc="0" normalizeH="0" baseline="0" noProof="0" dirty="0">
                <a:ln>
                  <a:noFill/>
                </a:ln>
                <a:solidFill>
                  <a:srgbClr val="FF0000"/>
                </a:solidFill>
                <a:effectLst/>
                <a:uLnTx/>
                <a:uFillTx/>
                <a:latin typeface="+mn-lt"/>
                <a:ea typeface="华康海报体W12(P)" panose="040B0C00000000000000" pitchFamily="82" charset="-122"/>
                <a:cs typeface="Times New Roman" pitchFamily="18" charset="0"/>
              </a:rPr>
              <a:t>Lưu ý tư thế ngồi viết </a:t>
            </a:r>
            <a:endParaRPr kumimoji="0" lang="zh-CN" altLang="en-US" sz="3000" b="1" i="0" u="none" strike="noStrike" kern="0" cap="none" spc="0" normalizeH="0" baseline="0" noProof="0" dirty="0">
              <a:ln>
                <a:noFill/>
              </a:ln>
              <a:solidFill>
                <a:srgbClr val="FF0000"/>
              </a:solidFill>
              <a:effectLst/>
              <a:uLnTx/>
              <a:uFillTx/>
              <a:latin typeface="UTM Avo" panose="02040603050506020204" pitchFamily="18" charset="0"/>
              <a:ea typeface="华康海报体W12(P)" panose="040B0C00000000000000" pitchFamily="82" charset="-122"/>
              <a:cs typeface="Times New Roman" pitchFamily="18" charset="0"/>
            </a:endParaRPr>
          </a:p>
        </p:txBody>
      </p:sp>
      <p:grpSp>
        <p:nvGrpSpPr>
          <p:cNvPr id="13" name="Group 12">
            <a:extLst>
              <a:ext uri="{FF2B5EF4-FFF2-40B4-BE49-F238E27FC236}">
                <a16:creationId xmlns:a16="http://schemas.microsoft.com/office/drawing/2014/main" id="{3628775D-DEC4-4130-8E8D-A4A81868BA1B}"/>
              </a:ext>
            </a:extLst>
          </p:cNvPr>
          <p:cNvGrpSpPr/>
          <p:nvPr/>
        </p:nvGrpSpPr>
        <p:grpSpPr>
          <a:xfrm>
            <a:off x="3674771" y="3594122"/>
            <a:ext cx="3690453" cy="3294851"/>
            <a:chOff x="7271396" y="3464736"/>
            <a:chExt cx="4920604" cy="3294851"/>
          </a:xfrm>
        </p:grpSpPr>
        <p:pic>
          <p:nvPicPr>
            <p:cNvPr id="14" name="Picture 13">
              <a:extLst>
                <a:ext uri="{FF2B5EF4-FFF2-40B4-BE49-F238E27FC236}">
                  <a16:creationId xmlns:a16="http://schemas.microsoft.com/office/drawing/2014/main" id="{B1D6AB0F-CDF4-4427-839C-0EC40E41654C}"/>
                </a:ext>
              </a:extLst>
            </p:cNvPr>
            <p:cNvPicPr>
              <a:picLocks noChangeAspect="1"/>
            </p:cNvPicPr>
            <p:nvPr/>
          </p:nvPicPr>
          <p:blipFill>
            <a:blip r:embed="rId2"/>
            <a:stretch>
              <a:fillRect/>
            </a:stretch>
          </p:blipFill>
          <p:spPr>
            <a:xfrm>
              <a:off x="7271396" y="3464736"/>
              <a:ext cx="4920604" cy="3294851"/>
            </a:xfrm>
            <a:prstGeom prst="rect">
              <a:avLst/>
            </a:prstGeom>
          </p:spPr>
        </p:pic>
        <p:sp>
          <p:nvSpPr>
            <p:cNvPr id="15" name="Rectangle: Rounded Corners 14">
              <a:extLst>
                <a:ext uri="{FF2B5EF4-FFF2-40B4-BE49-F238E27FC236}">
                  <a16:creationId xmlns:a16="http://schemas.microsoft.com/office/drawing/2014/main" id="{8DE10B49-3CBF-44E6-873C-67A8D41236D3}"/>
                </a:ext>
              </a:extLst>
            </p:cNvPr>
            <p:cNvSpPr/>
            <p:nvPr/>
          </p:nvSpPr>
          <p:spPr>
            <a:xfrm>
              <a:off x="9581606" y="4636715"/>
              <a:ext cx="627017" cy="54468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TM Avo"/>
                <a:ea typeface="+mn-ea"/>
                <a:cs typeface="+mn-cs"/>
              </a:endParaRPr>
            </a:p>
          </p:txBody>
        </p:sp>
        <p:sp>
          <p:nvSpPr>
            <p:cNvPr id="16" name="Rectangle: Rounded Corners 15">
              <a:extLst>
                <a:ext uri="{FF2B5EF4-FFF2-40B4-BE49-F238E27FC236}">
                  <a16:creationId xmlns:a16="http://schemas.microsoft.com/office/drawing/2014/main" id="{63E1B3B7-BA28-48CF-B470-DA35CF986E79}"/>
                </a:ext>
              </a:extLst>
            </p:cNvPr>
            <p:cNvSpPr/>
            <p:nvPr/>
          </p:nvSpPr>
          <p:spPr>
            <a:xfrm>
              <a:off x="7359588" y="5112162"/>
              <a:ext cx="428758" cy="54468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UTM Avo"/>
                <a:ea typeface="+mn-ea"/>
                <a:cs typeface="+mn-cs"/>
              </a:endParaRPr>
            </a:p>
          </p:txBody>
        </p:sp>
      </p:grpSp>
      <p:grpSp>
        <p:nvGrpSpPr>
          <p:cNvPr id="17" name="组合 40">
            <a:extLst>
              <a:ext uri="{FF2B5EF4-FFF2-40B4-BE49-F238E27FC236}">
                <a16:creationId xmlns:a16="http://schemas.microsoft.com/office/drawing/2014/main" id="{F1E476E0-F293-455B-BD02-D22D2B311D3D}"/>
              </a:ext>
            </a:extLst>
          </p:cNvPr>
          <p:cNvGrpSpPr/>
          <p:nvPr/>
        </p:nvGrpSpPr>
        <p:grpSpPr>
          <a:xfrm rot="21020369">
            <a:off x="143711" y="2279938"/>
            <a:ext cx="3875055" cy="2040231"/>
            <a:chOff x="2561601" y="3694377"/>
            <a:chExt cx="3629722" cy="884856"/>
          </a:xfrm>
        </p:grpSpPr>
        <p:sp>
          <p:nvSpPr>
            <p:cNvPr id="18" name="Freeform: Shape 35">
              <a:extLst>
                <a:ext uri="{FF2B5EF4-FFF2-40B4-BE49-F238E27FC236}">
                  <a16:creationId xmlns:a16="http://schemas.microsoft.com/office/drawing/2014/main" id="{781FDEDD-DF46-4879-B48F-0F864008D18B}"/>
                </a:ext>
              </a:extLst>
            </p:cNvPr>
            <p:cNvSpPr/>
            <p:nvPr/>
          </p:nvSpPr>
          <p:spPr>
            <a:xfrm rot="565617">
              <a:off x="2561601" y="3861346"/>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B092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UTM Avo"/>
                <a:ea typeface="+mn-ea"/>
                <a:cs typeface="+mn-cs"/>
              </a:endParaRPr>
            </a:p>
          </p:txBody>
        </p:sp>
        <p:sp>
          <p:nvSpPr>
            <p:cNvPr id="19" name="Rectangle 56">
              <a:extLst>
                <a:ext uri="{FF2B5EF4-FFF2-40B4-BE49-F238E27FC236}">
                  <a16:creationId xmlns:a16="http://schemas.microsoft.com/office/drawing/2014/main" id="{2549BAB5-648D-4642-84D8-005505E00446}"/>
                </a:ext>
              </a:extLst>
            </p:cNvPr>
            <p:cNvSpPr/>
            <p:nvPr/>
          </p:nvSpPr>
          <p:spPr>
            <a:xfrm rot="720999">
              <a:off x="4778057" y="3694377"/>
              <a:ext cx="1261884" cy="307777"/>
            </a:xfrm>
            <a:prstGeom prst="rect">
              <a:avLst/>
            </a:prstGeom>
          </p:spPr>
          <p:txBody>
            <a:bodyPr wrap="none">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UTM Avo" panose="02040603050506020204" pitchFamily="18" charset="0"/>
                  <a:ea typeface="+mn-ea"/>
                  <a:cs typeface="+mn-cs"/>
                </a:rPr>
                <a:t>ADD YOUR TITLE</a:t>
              </a:r>
              <a:endParaRPr kumimoji="0" lang="zh-CN" altLang="en-US" sz="1400" b="0" i="0" u="none" strike="noStrike" kern="1200" cap="none" spc="0" normalizeH="0" baseline="0" noProof="0" dirty="0">
                <a:ln>
                  <a:noFill/>
                </a:ln>
                <a:solidFill>
                  <a:srgbClr val="FFFFFF"/>
                </a:solidFill>
                <a:effectLst/>
                <a:uLnTx/>
                <a:uFillTx/>
                <a:latin typeface="UTM Avo" panose="02040603050506020204" pitchFamily="18" charset="0"/>
                <a:ea typeface="+mn-ea"/>
                <a:cs typeface="+mn-cs"/>
              </a:endParaRPr>
            </a:p>
          </p:txBody>
        </p:sp>
      </p:grpSp>
      <p:sp>
        <p:nvSpPr>
          <p:cNvPr id="20" name="TextBox 19">
            <a:extLst>
              <a:ext uri="{FF2B5EF4-FFF2-40B4-BE49-F238E27FC236}">
                <a16:creationId xmlns:a16="http://schemas.microsoft.com/office/drawing/2014/main" id="{5D56A83C-C656-46FA-BE4B-297BC44219DB}"/>
              </a:ext>
            </a:extLst>
          </p:cNvPr>
          <p:cNvSpPr txBox="1"/>
          <p:nvPr/>
        </p:nvSpPr>
        <p:spPr>
          <a:xfrm>
            <a:off x="357382" y="2647255"/>
            <a:ext cx="4197352" cy="1815882"/>
          </a:xfrm>
          <a:prstGeom prst="rect">
            <a:avLst/>
          </a:prstGeom>
          <a:noFill/>
        </p:spPr>
        <p:txBody>
          <a:bodyPr wrap="square" rtlCol="0">
            <a:spAutoFit/>
          </a:bodyPr>
          <a:lstStyle/>
          <a:p>
            <a:pPr lvl="0">
              <a:defRPr/>
            </a:pPr>
            <a:r>
              <a:rPr lang="en-US" sz="2800" dirty="0" err="1">
                <a:solidFill>
                  <a:prstClr val="black"/>
                </a:solidFill>
                <a:latin typeface="UTM Avo" panose="02040603050506020204" pitchFamily="18" charset="0"/>
                <a:cs typeface="Times New Roman" panose="02020603050405020304" pitchFamily="18" charset="0"/>
              </a:rPr>
              <a:t>Thẳng</a:t>
            </a:r>
            <a:r>
              <a:rPr lang="en-US" sz="2800" dirty="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lưng</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không</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tì</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ngực</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vào</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bàn</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đầu</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hơi</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cúi</a:t>
            </a:r>
            <a:r>
              <a:rPr lang="en-US" sz="2800" dirty="0" smtClean="0">
                <a:solidFill>
                  <a:prstClr val="black"/>
                </a:solidFill>
                <a:latin typeface="UTM Avo" panose="02040603050506020204" pitchFamily="18" charset="0"/>
                <a:cs typeface="Times New Roman" panose="02020603050405020304" pitchFamily="18" charset="0"/>
              </a:rPr>
              <a:t>. Hai </a:t>
            </a:r>
            <a:r>
              <a:rPr lang="en-US" sz="2800" dirty="0" err="1" smtClean="0">
                <a:solidFill>
                  <a:prstClr val="black"/>
                </a:solidFill>
                <a:latin typeface="UTM Avo" panose="02040603050506020204" pitchFamily="18" charset="0"/>
                <a:cs typeface="Times New Roman" panose="02020603050405020304" pitchFamily="18" charset="0"/>
              </a:rPr>
              <a:t>chân</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để</a:t>
            </a:r>
            <a:r>
              <a:rPr lang="en-US" sz="2800" dirty="0" smtClean="0">
                <a:solidFill>
                  <a:prstClr val="black"/>
                </a:solidFill>
                <a:latin typeface="UTM Avo" panose="02040603050506020204" pitchFamily="18" charset="0"/>
                <a:cs typeface="Times New Roman" panose="02020603050405020304" pitchFamily="18" charset="0"/>
              </a:rPr>
              <a:t> song </a:t>
            </a:r>
            <a:r>
              <a:rPr lang="en-US" sz="2800" dirty="0" err="1" smtClean="0">
                <a:solidFill>
                  <a:prstClr val="black"/>
                </a:solidFill>
                <a:latin typeface="UTM Avo" panose="02040603050506020204" pitchFamily="18" charset="0"/>
                <a:cs typeface="Times New Roman" panose="02020603050405020304" pitchFamily="18" charset="0"/>
              </a:rPr>
              <a:t>song</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thoải</a:t>
            </a:r>
            <a:r>
              <a:rPr lang="en-US" sz="2800" dirty="0" smtClean="0">
                <a:solidFill>
                  <a:prstClr val="black"/>
                </a:solidFill>
                <a:latin typeface="UTM Avo" panose="02040603050506020204" pitchFamily="18" charset="0"/>
                <a:cs typeface="Times New Roman" panose="02020603050405020304" pitchFamily="18" charset="0"/>
              </a:rPr>
              <a:t> </a:t>
            </a:r>
            <a:r>
              <a:rPr lang="en-US" sz="2800" dirty="0" err="1" smtClean="0">
                <a:solidFill>
                  <a:prstClr val="black"/>
                </a:solidFill>
                <a:latin typeface="UTM Avo" panose="02040603050506020204" pitchFamily="18" charset="0"/>
                <a:cs typeface="Times New Roman" panose="02020603050405020304" pitchFamily="18" charset="0"/>
              </a:rPr>
              <a:t>mái</a:t>
            </a:r>
            <a:r>
              <a:rPr lang="en-US" sz="2800" dirty="0">
                <a:solidFill>
                  <a:prstClr val="black"/>
                </a:solidFill>
                <a:latin typeface="UTM Avo" panose="02040603050506020204" pitchFamily="18" charset="0"/>
                <a:cs typeface="Times New Roman" panose="02020603050405020304" pitchFamily="18" charset="0"/>
              </a:rPr>
              <a:t>.</a:t>
            </a:r>
          </a:p>
        </p:txBody>
      </p:sp>
      <p:sp>
        <p:nvSpPr>
          <p:cNvPr id="21" name="Freeform: Shape 33">
            <a:extLst>
              <a:ext uri="{FF2B5EF4-FFF2-40B4-BE49-F238E27FC236}">
                <a16:creationId xmlns:a16="http://schemas.microsoft.com/office/drawing/2014/main" id="{36B825CD-B689-4EEA-9AA9-E8AF981183C6}"/>
              </a:ext>
            </a:extLst>
          </p:cNvPr>
          <p:cNvSpPr/>
          <p:nvPr/>
        </p:nvSpPr>
        <p:spPr>
          <a:xfrm rot="38486">
            <a:off x="7439841" y="2715213"/>
            <a:ext cx="4133643" cy="1587029"/>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A5C0A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AC4AC33F-3DF3-47C5-B924-DFE4F9711D4D}"/>
              </a:ext>
            </a:extLst>
          </p:cNvPr>
          <p:cNvSpPr txBox="1"/>
          <p:nvPr/>
        </p:nvSpPr>
        <p:spPr>
          <a:xfrm>
            <a:off x="8165326" y="2818297"/>
            <a:ext cx="31764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UTM Avo" panose="02040603050506020204" pitchFamily="18" charset="0"/>
                <a:cs typeface="Times New Roman" panose="02020603050405020304" pitchFamily="18" charset="0"/>
              </a:rPr>
              <a:t>Khoảng cách từ mắt đến vở</a:t>
            </a:r>
            <a:r>
              <a:rPr kumimoji="0" lang="en-US" sz="2800" b="0" i="0" u="none" strike="noStrike" kern="1200" cap="none" spc="0" normalizeH="0" noProof="0">
                <a:ln>
                  <a:noFill/>
                </a:ln>
                <a:solidFill>
                  <a:prstClr val="black"/>
                </a:solidFill>
                <a:effectLst/>
                <a:uLnTx/>
                <a:uFillTx/>
                <a:latin typeface="UTM Avo" panose="02040603050506020204" pitchFamily="18" charset="0"/>
                <a:cs typeface="Times New Roman" panose="02020603050405020304" pitchFamily="18" charset="0"/>
              </a:rPr>
              <a:t> 25 đến 30 cm.</a:t>
            </a:r>
          </a:p>
        </p:txBody>
      </p:sp>
    </p:spTree>
    <p:extLst>
      <p:ext uri="{BB962C8B-B14F-4D97-AF65-F5344CB8AC3E}">
        <p14:creationId xmlns:p14="http://schemas.microsoft.com/office/powerpoint/2010/main" val="1112189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20"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ent Writing (#4) | Free SVG">
            <a:extLst>
              <a:ext uri="{FF2B5EF4-FFF2-40B4-BE49-F238E27FC236}">
                <a16:creationId xmlns:a16="http://schemas.microsoft.com/office/drawing/2014/main" id="{25DE012F-5D89-4D77-BBDD-AFBE1DD65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267" y="2691015"/>
            <a:ext cx="2887461" cy="3849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47A01B-0D09-4E9B-B01A-2E2B0566C339}"/>
              </a:ext>
            </a:extLst>
          </p:cNvPr>
          <p:cNvSpPr txBox="1"/>
          <p:nvPr/>
        </p:nvSpPr>
        <p:spPr>
          <a:xfrm>
            <a:off x="2550072" y="567357"/>
            <a:ext cx="8281434" cy="2123658"/>
          </a:xfrm>
          <a:prstGeom prst="rect">
            <a:avLst/>
          </a:prstGeom>
          <a:noFill/>
        </p:spPr>
        <p:txBody>
          <a:bodyPr wrap="none" rtlCol="0">
            <a:spAutoFit/>
          </a:bodyPr>
          <a:lstStyle/>
          <a:p>
            <a:pPr algn="ctr"/>
            <a:r>
              <a:rPr lang="en-US" sz="66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HỌC SINH VIẾT BÀI</a:t>
            </a:r>
          </a:p>
          <a:p>
            <a:pPr algn="ctr"/>
            <a:r>
              <a:rPr lang="en-US" sz="66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VÀO VỞ Ô LI</a:t>
            </a:r>
            <a:endParaRPr lang="en-US" sz="66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43896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9B050-637B-4400-86CC-9868A24CA3D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361"/>
          <a:stretch/>
        </p:blipFill>
        <p:spPr>
          <a:xfrm>
            <a:off x="0" y="527124"/>
            <a:ext cx="12192000" cy="3271345"/>
          </a:xfrm>
          <a:prstGeom prst="rect">
            <a:avLst/>
          </a:prstGeom>
        </p:spPr>
      </p:pic>
      <p:sp>
        <p:nvSpPr>
          <p:cNvPr id="8" name="Rectangle 7">
            <a:extLst>
              <a:ext uri="{FF2B5EF4-FFF2-40B4-BE49-F238E27FC236}">
                <a16:creationId xmlns:a16="http://schemas.microsoft.com/office/drawing/2014/main" id="{97968990-544A-4F2C-B621-9F4B89EAB3C3}"/>
              </a:ext>
            </a:extLst>
          </p:cNvPr>
          <p:cNvSpPr/>
          <p:nvPr/>
        </p:nvSpPr>
        <p:spPr>
          <a:xfrm>
            <a:off x="1260777" y="2455984"/>
            <a:ext cx="276113"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rgbClr val="FF0000"/>
                </a:solidFill>
                <a:latin typeface="UTM Avo" panose="02040603050506020204" pitchFamily="18" charset="0"/>
                <a:cs typeface="Times New Roman" panose="02020603050405020304" pitchFamily="18" charset="0"/>
              </a:rPr>
              <a:t>r</a:t>
            </a:r>
          </a:p>
        </p:txBody>
      </p:sp>
      <p:sp>
        <p:nvSpPr>
          <p:cNvPr id="9" name="Rectangle 8">
            <a:extLst>
              <a:ext uri="{FF2B5EF4-FFF2-40B4-BE49-F238E27FC236}">
                <a16:creationId xmlns:a16="http://schemas.microsoft.com/office/drawing/2014/main" id="{66D8AA8B-8656-476A-AC11-68AE67C7C4BA}"/>
              </a:ext>
            </a:extLst>
          </p:cNvPr>
          <p:cNvSpPr/>
          <p:nvPr/>
        </p:nvSpPr>
        <p:spPr>
          <a:xfrm>
            <a:off x="6065519" y="2386398"/>
            <a:ext cx="276113" cy="487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UTM Avo" panose="02040603050506020204" pitchFamily="18" charset="0"/>
                <a:cs typeface="Times New Roman" panose="02020603050405020304" pitchFamily="18" charset="0"/>
              </a:rPr>
              <a:t>d</a:t>
            </a:r>
          </a:p>
        </p:txBody>
      </p:sp>
      <p:sp>
        <p:nvSpPr>
          <p:cNvPr id="12" name="Rectangle 11">
            <a:extLst>
              <a:ext uri="{FF2B5EF4-FFF2-40B4-BE49-F238E27FC236}">
                <a16:creationId xmlns:a16="http://schemas.microsoft.com/office/drawing/2014/main" id="{E38E3A32-E8CB-4756-B392-E76B89724EF9}"/>
              </a:ext>
            </a:extLst>
          </p:cNvPr>
          <p:cNvSpPr/>
          <p:nvPr/>
        </p:nvSpPr>
        <p:spPr>
          <a:xfrm>
            <a:off x="7090188" y="2430776"/>
            <a:ext cx="563879"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UTM Avo" panose="02040603050506020204" pitchFamily="18" charset="0"/>
              </a:rPr>
              <a:t>ó</a:t>
            </a:r>
          </a:p>
        </p:txBody>
      </p:sp>
      <p:sp>
        <p:nvSpPr>
          <p:cNvPr id="13" name="Rectangle 12">
            <a:extLst>
              <a:ext uri="{FF2B5EF4-FFF2-40B4-BE49-F238E27FC236}">
                <a16:creationId xmlns:a16="http://schemas.microsoft.com/office/drawing/2014/main" id="{D502C6C0-00C2-4CD6-B26D-2FA1C4D7C623}"/>
              </a:ext>
            </a:extLst>
          </p:cNvPr>
          <p:cNvSpPr/>
          <p:nvPr/>
        </p:nvSpPr>
        <p:spPr>
          <a:xfrm>
            <a:off x="6778204" y="2386398"/>
            <a:ext cx="502920" cy="502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err="1">
                <a:solidFill>
                  <a:srgbClr val="FF0000"/>
                </a:solidFill>
                <a:latin typeface="UTM Avo" panose="02040603050506020204" pitchFamily="18" charset="0"/>
                <a:cs typeface="Times New Roman" panose="02020603050405020304" pitchFamily="18" charset="0"/>
              </a:rPr>
              <a:t>gi</a:t>
            </a:r>
            <a:endParaRPr lang="en-US" sz="2800" dirty="0">
              <a:solidFill>
                <a:schemeClr val="tx1"/>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B76025DA-DA43-441D-9725-754F7EB60FF4}"/>
              </a:ext>
            </a:extLst>
          </p:cNvPr>
          <p:cNvSpPr/>
          <p:nvPr/>
        </p:nvSpPr>
        <p:spPr>
          <a:xfrm>
            <a:off x="2594725" y="2937051"/>
            <a:ext cx="27700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rgbClr val="FF0000"/>
                </a:solidFill>
                <a:latin typeface="UTM Avo" panose="02040603050506020204" pitchFamily="18" charset="0"/>
                <a:cs typeface="Times New Roman" panose="02020603050405020304" pitchFamily="18" charset="0"/>
              </a:rPr>
              <a:t>r</a:t>
            </a:r>
          </a:p>
        </p:txBody>
      </p:sp>
    </p:spTree>
    <p:extLst>
      <p:ext uri="{BB962C8B-B14F-4D97-AF65-F5344CB8AC3E}">
        <p14:creationId xmlns:p14="http://schemas.microsoft.com/office/powerpoint/2010/main" val="3629677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TotalTime>
  <Words>360</Words>
  <Application>Microsoft Office PowerPoint</Application>
  <PresentationFormat>Widescreen</PresentationFormat>
  <Paragraphs>58</Paragraphs>
  <Slides>12</Slides>
  <Notes>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宋体</vt:lpstr>
      <vt:lpstr>Arial</vt:lpstr>
      <vt:lpstr>Calibri</vt:lpstr>
      <vt:lpstr>等线</vt:lpstr>
      <vt:lpstr>Times New Roman</vt:lpstr>
      <vt:lpstr>UTM Avo</vt:lpstr>
      <vt:lpstr>华康海报体W12(P)</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CTY REDSTAR</cp:lastModifiedBy>
  <cp:revision>204</cp:revision>
  <dcterms:created xsi:type="dcterms:W3CDTF">2021-06-07T06:59:14Z</dcterms:created>
  <dcterms:modified xsi:type="dcterms:W3CDTF">2025-12-15T01:36:23Z</dcterms:modified>
</cp:coreProperties>
</file>