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75" r:id="rId2"/>
    <p:sldId id="256" r:id="rId3"/>
    <p:sldId id="257" r:id="rId4"/>
    <p:sldId id="262" r:id="rId5"/>
    <p:sldId id="277" r:id="rId6"/>
    <p:sldId id="258" r:id="rId7"/>
    <p:sldId id="260" r:id="rId8"/>
    <p:sldId id="272" r:id="rId9"/>
    <p:sldId id="276" r:id="rId10"/>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764B2-2363-44FE-AF4F-89EFA793283A}"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37B2F-3543-4809-93FD-9A93775B851F}" type="slidenum">
              <a:rPr lang="en-US" smtClean="0"/>
              <a:t>‹#›</a:t>
            </a:fld>
            <a:endParaRPr lang="en-US"/>
          </a:p>
        </p:txBody>
      </p:sp>
    </p:spTree>
    <p:extLst>
      <p:ext uri="{BB962C8B-B14F-4D97-AF65-F5344CB8AC3E}">
        <p14:creationId xmlns:p14="http://schemas.microsoft.com/office/powerpoint/2010/main" val="328196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837B2F-3543-4809-93FD-9A93775B851F}" type="slidenum">
              <a:rPr lang="en-US" smtClean="0"/>
              <a:t>6</a:t>
            </a:fld>
            <a:endParaRPr lang="en-US"/>
          </a:p>
        </p:txBody>
      </p:sp>
    </p:spTree>
    <p:extLst>
      <p:ext uri="{BB962C8B-B14F-4D97-AF65-F5344CB8AC3E}">
        <p14:creationId xmlns:p14="http://schemas.microsoft.com/office/powerpoint/2010/main" val="176039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2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6.svg"/><Relationship Id="rId9"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6.jpe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7.png"/><Relationship Id="rId15" Type="http://schemas.openxmlformats.org/officeDocument/2006/relationships/image" Target="../media/image14.sv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9.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13" Type="http://schemas.openxmlformats.org/officeDocument/2006/relationships/image" Target="../media/image27.svg"/><Relationship Id="rId3"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8.sv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75.svg"/><Relationship Id="rId17" Type="http://schemas.openxmlformats.org/officeDocument/2006/relationships/image" Target="../media/image27.png"/><Relationship Id="rId2" Type="http://schemas.openxmlformats.org/officeDocument/2006/relationships/image" Target="../media/image20.jpeg"/><Relationship Id="rId16"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22.png"/><Relationship Id="rId15" Type="http://schemas.openxmlformats.org/officeDocument/2006/relationships/image" Target="../media/image26.png"/><Relationship Id="rId4" Type="http://schemas.openxmlformats.org/officeDocument/2006/relationships/image" Target="../media/image67.svg"/><Relationship Id="rId9" Type="http://schemas.openxmlformats.org/officeDocument/2006/relationships/image" Target="../media/image24.png"/><Relationship Id="rId14" Type="http://schemas.openxmlformats.org/officeDocument/2006/relationships/image" Target="../media/image77.svg"/></Relationships>
</file>

<file path=ppt/slides/_rels/slide5.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75.svg"/><Relationship Id="rId17" Type="http://schemas.openxmlformats.org/officeDocument/2006/relationships/image" Target="../media/image28.png"/><Relationship Id="rId2" Type="http://schemas.openxmlformats.org/officeDocument/2006/relationships/image" Target="../media/image20.jpeg"/><Relationship Id="rId16"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22.png"/><Relationship Id="rId15" Type="http://schemas.openxmlformats.org/officeDocument/2006/relationships/image" Target="../media/image26.png"/><Relationship Id="rId4" Type="http://schemas.openxmlformats.org/officeDocument/2006/relationships/image" Target="../media/image67.svg"/><Relationship Id="rId9" Type="http://schemas.openxmlformats.org/officeDocument/2006/relationships/image" Target="../media/image24.png"/><Relationship Id="rId14" Type="http://schemas.openxmlformats.org/officeDocument/2006/relationships/image" Target="../media/image77.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1.svg"/><Relationship Id="rId15" Type="http://schemas.openxmlformats.org/officeDocument/2006/relationships/image" Target="../media/image31.png"/><Relationship Id="rId4" Type="http://schemas.openxmlformats.org/officeDocument/2006/relationships/image" Target="../media/image29.png"/><Relationship Id="rId14"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53.svg"/><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43.sv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40.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2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6.svg"/><Relationship Id="rId9"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5950692" y="-986554"/>
            <a:ext cx="3126342" cy="3988953"/>
          </a:xfrm>
          <a:prstGeom prst="rect">
            <a:avLst/>
          </a:prstGeom>
        </p:spPr>
      </p:pic>
      <p:pic>
        <p:nvPicPr>
          <p:cNvPr id="3" name="Picture 3"/>
          <p:cNvPicPr>
            <a:picLocks noChangeAspect="1"/>
          </p:cNvPicPr>
          <p:nvPr/>
        </p:nvPicPr>
        <p:blipFill>
          <a:blip r:embed="rId5"/>
          <a:srcRect/>
          <a:stretch>
            <a:fillRect/>
          </a:stretch>
        </p:blipFill>
        <p:spPr>
          <a:xfrm>
            <a:off x="13520139" y="7277100"/>
            <a:ext cx="2504770" cy="28894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15519">
            <a:off x="-522464" y="8218502"/>
            <a:ext cx="2306457" cy="265874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137086" y="3612873"/>
            <a:ext cx="3592852" cy="92107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359512">
            <a:off x="14599299" y="8916694"/>
            <a:ext cx="4650960" cy="119233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35410" flipH="1">
            <a:off x="17117435" y="-848663"/>
            <a:ext cx="2013526" cy="2321067"/>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4471" y="-986554"/>
            <a:ext cx="3126342" cy="3988953"/>
          </a:xfrm>
          <a:prstGeom prst="rect">
            <a:avLst/>
          </a:prstGeom>
        </p:spPr>
      </p:pic>
      <p:sp>
        <p:nvSpPr>
          <p:cNvPr id="11" name="TextBox 11"/>
          <p:cNvSpPr txBox="1"/>
          <p:nvPr/>
        </p:nvSpPr>
        <p:spPr>
          <a:xfrm>
            <a:off x="1769259" y="3293914"/>
            <a:ext cx="14667429" cy="3172535"/>
          </a:xfrm>
          <a:prstGeom prst="rect">
            <a:avLst/>
          </a:prstGeom>
        </p:spPr>
        <p:txBody>
          <a:bodyPr wrap="square" lIns="0" tIns="0" rIns="0" bIns="0" rtlCol="0" anchor="t">
            <a:spAutoFit/>
          </a:bodyPr>
          <a:lstStyle/>
          <a:p>
            <a:pPr algn="ctr">
              <a:lnSpc>
                <a:spcPts val="13203"/>
              </a:lnSpc>
            </a:pPr>
            <a:r>
              <a:rPr lang="en-US" sz="7200" b="1" dirty="0" smtClean="0">
                <a:solidFill>
                  <a:srgbClr val="FDE545"/>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DE545"/>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22302" y="8655299"/>
            <a:ext cx="18576727" cy="2644934"/>
            <a:chOff x="0" y="0"/>
            <a:chExt cx="11439590" cy="1628756"/>
          </a:xfrm>
        </p:grpSpPr>
        <p:sp>
          <p:nvSpPr>
            <p:cNvPr id="3" name="Freeform 3"/>
            <p:cNvSpPr/>
            <p:nvPr/>
          </p:nvSpPr>
          <p:spPr>
            <a:xfrm>
              <a:off x="0" y="-123190"/>
              <a:ext cx="11439589" cy="1875136"/>
            </a:xfrm>
            <a:custGeom>
              <a:avLst/>
              <a:gdLst/>
              <a:ahLst/>
              <a:cxnLst/>
              <a:rect l="l" t="t" r="r" b="b"/>
              <a:pathLst>
                <a:path w="11439589" h="1875136">
                  <a:moveTo>
                    <a:pt x="11439589" y="574040"/>
                  </a:moveTo>
                  <a:lnTo>
                    <a:pt x="0" y="574040"/>
                  </a:lnTo>
                  <a:lnTo>
                    <a:pt x="0" y="1308716"/>
                  </a:lnTo>
                  <a:lnTo>
                    <a:pt x="11439589" y="1308716"/>
                  </a:lnTo>
                  <a:lnTo>
                    <a:pt x="11439589" y="574040"/>
                  </a:lnTo>
                  <a:close/>
                  <a:moveTo>
                    <a:pt x="0" y="1308716"/>
                  </a:moveTo>
                  <a:lnTo>
                    <a:pt x="0" y="1384916"/>
                  </a:lnTo>
                  <a:cubicBezTo>
                    <a:pt x="3077514" y="1875136"/>
                    <a:pt x="8362075" y="1875136"/>
                    <a:pt x="11439589" y="1384916"/>
                  </a:cubicBezTo>
                  <a:lnTo>
                    <a:pt x="11439589" y="1308716"/>
                  </a:lnTo>
                  <a:lnTo>
                    <a:pt x="0" y="1308716"/>
                  </a:lnTo>
                  <a:close/>
                  <a:moveTo>
                    <a:pt x="11439589" y="490220"/>
                  </a:moveTo>
                  <a:cubicBezTo>
                    <a:pt x="8362075" y="0"/>
                    <a:pt x="3077514" y="0"/>
                    <a:pt x="0" y="490220"/>
                  </a:cubicBezTo>
                  <a:lnTo>
                    <a:pt x="0" y="574040"/>
                  </a:lnTo>
                  <a:lnTo>
                    <a:pt x="11439589" y="574040"/>
                  </a:lnTo>
                  <a:cubicBezTo>
                    <a:pt x="11439589" y="574040"/>
                    <a:pt x="11439589" y="490220"/>
                    <a:pt x="11439589" y="490220"/>
                  </a:cubicBezTo>
                  <a:close/>
                </a:path>
              </a:pathLst>
            </a:custGeom>
            <a:solidFill>
              <a:srgbClr val="FDE5B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097792">
            <a:off x="-803209" y="3000210"/>
            <a:ext cx="2467778" cy="86875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48400" y="337540"/>
            <a:ext cx="5463235" cy="160556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632773">
            <a:off x="16776352" y="2514588"/>
            <a:ext cx="2500686" cy="86721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422733" y="8199784"/>
            <a:ext cx="1227891" cy="1212264"/>
          </a:xfrm>
          <a:prstGeom prst="rect">
            <a:avLst/>
          </a:prstGeom>
        </p:spPr>
      </p:pic>
      <p:pic>
        <p:nvPicPr>
          <p:cNvPr id="8" name="Picture 8"/>
          <p:cNvPicPr>
            <a:picLocks noChangeAspect="1"/>
          </p:cNvPicPr>
          <p:nvPr/>
        </p:nvPicPr>
        <p:blipFill>
          <a:blip r:embed="rId9"/>
          <a:srcRect/>
          <a:stretch>
            <a:fillRect/>
          </a:stretch>
        </p:blipFill>
        <p:spPr>
          <a:xfrm>
            <a:off x="15392400" y="6896193"/>
            <a:ext cx="2038644" cy="293066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295402">
            <a:off x="15983593" y="9356504"/>
            <a:ext cx="3753814" cy="392555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83013" flipH="1">
            <a:off x="-1410820" y="9374480"/>
            <a:ext cx="3683001" cy="385150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848906" y="8415221"/>
            <a:ext cx="1230922" cy="1053977"/>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5545" y="-1028700"/>
            <a:ext cx="3224974" cy="4114800"/>
          </a:xfrm>
          <a:prstGeom prst="rect">
            <a:avLst/>
          </a:prstGeom>
        </p:spPr>
      </p:pic>
      <p:sp>
        <p:nvSpPr>
          <p:cNvPr id="13" name="TextBox 13"/>
          <p:cNvSpPr txBox="1"/>
          <p:nvPr/>
        </p:nvSpPr>
        <p:spPr>
          <a:xfrm>
            <a:off x="756990" y="3566000"/>
            <a:ext cx="16818140" cy="3154710"/>
          </a:xfrm>
          <a:prstGeom prst="rect">
            <a:avLst/>
          </a:prstGeom>
        </p:spPr>
        <p:txBody>
          <a:bodyPr wrap="square" lIns="0" tIns="0" rIns="0" bIns="0" rtlCol="0" anchor="t">
            <a:spAutoFit/>
          </a:bodyPr>
          <a:lstStyle/>
          <a:p>
            <a:pPr algn="ctr">
              <a:lnSpc>
                <a:spcPts val="12299"/>
              </a:lnSpc>
            </a:pPr>
            <a:r>
              <a:rPr lang="en-US" sz="7500" b="1" dirty="0" smtClean="0">
                <a:solidFill>
                  <a:srgbClr val="FDE545"/>
                </a:solidFill>
                <a:latin typeface="Arial" panose="020B0604020202020204" pitchFamily="34" charset="0"/>
                <a:cs typeface="Arial" panose="020B0604020202020204" pitchFamily="34" charset="0"/>
              </a:rPr>
              <a:t>KỂ MỘT VIỆC ĐÃ LÀM THỂ HIỆN TÌNH CẢM YÊU QUÝ BIẾT ƠN BỐ MẸ</a:t>
            </a:r>
            <a:endParaRPr lang="en-US" sz="7500" b="1" dirty="0">
              <a:solidFill>
                <a:srgbClr val="FDE545"/>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6"/>
          <a:srcRect/>
          <a:stretch>
            <a:fillRect/>
          </a:stretch>
        </p:blipFill>
        <p:spPr>
          <a:xfrm rot="-738515">
            <a:off x="778511" y="6966563"/>
            <a:ext cx="2477335" cy="332528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4971430" y="-1068698"/>
            <a:ext cx="3224974" cy="4114800"/>
          </a:xfrm>
          <a:prstGeom prst="rect">
            <a:avLst/>
          </a:prstGeom>
        </p:spPr>
      </p:pic>
      <p:sp>
        <p:nvSpPr>
          <p:cNvPr id="16" name="TextBox 16"/>
          <p:cNvSpPr txBox="1"/>
          <p:nvPr/>
        </p:nvSpPr>
        <p:spPr>
          <a:xfrm>
            <a:off x="5037646" y="2643522"/>
            <a:ext cx="7884742" cy="513859"/>
          </a:xfrm>
          <a:prstGeom prst="rect">
            <a:avLst/>
          </a:prstGeom>
        </p:spPr>
        <p:txBody>
          <a:bodyPr lIns="0" tIns="0" rIns="0" bIns="0" rtlCol="0" anchor="t">
            <a:spAutoFit/>
          </a:bodyPr>
          <a:lstStyle/>
          <a:p>
            <a:pPr algn="ctr">
              <a:lnSpc>
                <a:spcPts val="3360"/>
              </a:lnSpc>
            </a:pPr>
            <a:r>
              <a:rPr lang="en-US" sz="6400" b="1" i="1" spc="126" dirty="0" err="1" smtClean="0">
                <a:solidFill>
                  <a:srgbClr val="FFFFFF"/>
                </a:solidFill>
                <a:latin typeface="Arial" panose="020B0604020202020204" pitchFamily="34" charset="0"/>
                <a:cs typeface="Arial" panose="020B0604020202020204" pitchFamily="34" charset="0"/>
              </a:rPr>
              <a:t>Bài</a:t>
            </a:r>
            <a:r>
              <a:rPr lang="en-US" sz="6400" b="1" i="1" spc="126" dirty="0" smtClean="0">
                <a:solidFill>
                  <a:srgbClr val="FFFFFF"/>
                </a:solidFill>
                <a:latin typeface="Arial" panose="020B0604020202020204" pitchFamily="34" charset="0"/>
                <a:cs typeface="Arial" panose="020B0604020202020204" pitchFamily="34" charset="0"/>
              </a:rPr>
              <a:t> </a:t>
            </a:r>
            <a:r>
              <a:rPr lang="en-US" sz="6400" b="1" i="1" spc="126" dirty="0" err="1" smtClean="0">
                <a:solidFill>
                  <a:srgbClr val="FFFFFF"/>
                </a:solidFill>
                <a:latin typeface="Arial" panose="020B0604020202020204" pitchFamily="34" charset="0"/>
                <a:cs typeface="Arial" panose="020B0604020202020204" pitchFamily="34" charset="0"/>
              </a:rPr>
              <a:t>viết</a:t>
            </a:r>
            <a:r>
              <a:rPr lang="en-US" sz="6400" b="1" i="1" spc="126" dirty="0" smtClean="0">
                <a:solidFill>
                  <a:srgbClr val="FFFFFF"/>
                </a:solidFill>
                <a:latin typeface="Arial" panose="020B0604020202020204" pitchFamily="34" charset="0"/>
                <a:cs typeface="Arial" panose="020B0604020202020204" pitchFamily="34" charset="0"/>
              </a:rPr>
              <a:t> 2</a:t>
            </a:r>
            <a:endParaRPr lang="en-US" sz="6400" b="1" i="1" spc="126" dirty="0">
              <a:solidFill>
                <a:srgbClr val="FFFFFF"/>
              </a:solidFill>
              <a:latin typeface="Arial" panose="020B0604020202020204" pitchFamily="34" charset="0"/>
              <a:cs typeface="Arial" panose="020B0604020202020204" pitchFamily="34" charset="0"/>
            </a:endParaRPr>
          </a:p>
        </p:txBody>
      </p:sp>
      <p:sp>
        <p:nvSpPr>
          <p:cNvPr id="17" name="TextBox 17"/>
          <p:cNvSpPr txBox="1"/>
          <p:nvPr/>
        </p:nvSpPr>
        <p:spPr>
          <a:xfrm>
            <a:off x="6717277" y="1139244"/>
            <a:ext cx="4525480" cy="566052"/>
          </a:xfrm>
          <a:prstGeom prst="rect">
            <a:avLst/>
          </a:prstGeom>
        </p:spPr>
        <p:txBody>
          <a:bodyPr lIns="0" tIns="0" rIns="0" bIns="0" rtlCol="0" anchor="t">
            <a:spAutoFit/>
          </a:bodyPr>
          <a:lstStyle/>
          <a:p>
            <a:pPr algn="ctr">
              <a:lnSpc>
                <a:spcPts val="3679"/>
              </a:lnSpc>
            </a:pPr>
            <a:r>
              <a:rPr lang="en-US" sz="7200" dirty="0" smtClean="0">
                <a:solidFill>
                  <a:srgbClr val="B6E38C"/>
                </a:solidFill>
                <a:latin typeface="Arial" panose="020B0604020202020204" pitchFamily="34" charset="0"/>
                <a:cs typeface="Arial" panose="020B0604020202020204" pitchFamily="34" charset="0"/>
              </a:rPr>
              <a:t>BÀI 15</a:t>
            </a:r>
            <a:endParaRPr lang="en-US" sz="7200" dirty="0">
              <a:solidFill>
                <a:srgbClr val="B6E38C"/>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5858">
            <a:off x="11117997" y="1052222"/>
            <a:ext cx="18819224" cy="9655459"/>
          </a:xfrm>
          <a:prstGeom prst="rect">
            <a:avLst/>
          </a:prstGeom>
        </p:spPr>
      </p:pic>
      <p:pic>
        <p:nvPicPr>
          <p:cNvPr id="3" name="Picture 3"/>
          <p:cNvPicPr>
            <a:picLocks noChangeAspect="1"/>
          </p:cNvPicPr>
          <p:nvPr/>
        </p:nvPicPr>
        <p:blipFill>
          <a:blip r:embed="rId5"/>
          <a:srcRect l="14552" r="14516"/>
          <a:stretch>
            <a:fillRect/>
          </a:stretch>
        </p:blipFill>
        <p:spPr>
          <a:xfrm>
            <a:off x="13590505" y="6108182"/>
            <a:ext cx="2696720" cy="307006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88740" y="3628452"/>
            <a:ext cx="3739597" cy="289818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44728"/>
          <a:stretch>
            <a:fillRect/>
          </a:stretch>
        </p:blipFill>
        <p:spPr>
          <a:xfrm rot="1267944">
            <a:off x="16086218" y="5658784"/>
            <a:ext cx="798482" cy="350220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53517"/>
          <a:stretch>
            <a:fillRect/>
          </a:stretch>
        </p:blipFill>
        <p:spPr>
          <a:xfrm rot="9926702">
            <a:off x="13175373" y="5632396"/>
            <a:ext cx="661462" cy="34497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81318" y="9258300"/>
            <a:ext cx="3456839" cy="2715190"/>
          </a:xfrm>
          <a:prstGeom prst="rect">
            <a:avLst/>
          </a:prstGeom>
        </p:spPr>
      </p:pic>
      <p:sp>
        <p:nvSpPr>
          <p:cNvPr id="15" name="TextBox 15"/>
          <p:cNvSpPr txBox="1"/>
          <p:nvPr/>
        </p:nvSpPr>
        <p:spPr>
          <a:xfrm>
            <a:off x="1279158" y="313504"/>
            <a:ext cx="15713442" cy="2079095"/>
          </a:xfrm>
          <a:prstGeom prst="rect">
            <a:avLst/>
          </a:prstGeom>
        </p:spPr>
        <p:txBody>
          <a:bodyPr wrap="square" lIns="0" tIns="0" rIns="0" bIns="0" rtlCol="0" anchor="t">
            <a:spAutoFit/>
          </a:bodyPr>
          <a:lstStyle/>
          <a:p>
            <a:pPr>
              <a:lnSpc>
                <a:spcPct val="150000"/>
              </a:lnSpc>
            </a:pPr>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Kể</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một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việc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đã</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làm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thể</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hiện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yêu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quý</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biết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ơn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bố</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mẹ</a:t>
            </a:r>
            <a:endParaRPr lang="en-US" sz="4800" b="1" i="1" dirty="0">
              <a:latin typeface="Arial" panose="020B0604020202020204" pitchFamily="34" charset="0"/>
              <a:cs typeface="Arial" panose="020B0604020202020204" pitchFamily="34" charset="0"/>
            </a:endParaRPr>
          </a:p>
        </p:txBody>
      </p:sp>
      <p:sp>
        <p:nvSpPr>
          <p:cNvPr id="21" name="TextBox 20"/>
          <p:cNvSpPr txBox="1"/>
          <p:nvPr/>
        </p:nvSpPr>
        <p:spPr>
          <a:xfrm>
            <a:off x="1312495" y="2392599"/>
            <a:ext cx="9448800" cy="6928179"/>
          </a:xfrm>
          <a:prstGeom prst="rect">
            <a:avLst/>
          </a:prstGeom>
          <a:noFill/>
        </p:spPr>
        <p:txBody>
          <a:bodyPr wrap="square" rtlCol="0">
            <a:spAutoFit/>
          </a:bodyPr>
          <a:lstStyle/>
          <a:p>
            <a:pPr>
              <a:lnSpc>
                <a:spcPct val="200000"/>
              </a:lnSpc>
            </a:pPr>
            <a:r>
              <a:rPr lang="en-US" sz="3800" b="1" u="sng" dirty="0" smtClean="0">
                <a:solidFill>
                  <a:srgbClr val="FF0000"/>
                </a:solidFill>
                <a:latin typeface="Arial" panose="020B0604020202020204" pitchFamily="34" charset="0"/>
                <a:cs typeface="Arial" panose="020B0604020202020204" pitchFamily="34" charset="0"/>
              </a:rPr>
              <a:t>GỢI Ý:</a:t>
            </a:r>
          </a:p>
          <a:p>
            <a:pPr marL="285750" indent="-285750">
              <a:lnSpc>
                <a:spcPct val="200000"/>
              </a:lnSpc>
              <a:buFontTx/>
              <a:buChar char="-"/>
            </a:pPr>
            <a:r>
              <a:rPr lang="en-US" sz="3800" dirty="0" err="1" smtClean="0">
                <a:latin typeface="Arial" panose="020B0604020202020204" pitchFamily="34" charset="0"/>
                <a:cs typeface="Arial" panose="020B0604020202020204" pitchFamily="34" charset="0"/>
              </a:rPr>
              <a:t>Việc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việc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gì</a:t>
            </a:r>
            <a:r>
              <a:rPr lang="en-US" sz="3800" dirty="0" smtClean="0">
                <a:latin typeface="Arial" panose="020B0604020202020204" pitchFamily="34" charset="0"/>
                <a:cs typeface="Arial" panose="020B0604020202020204" pitchFamily="34" charset="0"/>
              </a:rPr>
              <a:t>?</a:t>
            </a:r>
          </a:p>
          <a:p>
            <a:pPr marL="285750" indent="-285750">
              <a:lnSpc>
                <a:spcPct val="200000"/>
              </a:lnSpc>
              <a:buFontTx/>
              <a:buChar char="-"/>
            </a:pP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việc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nào</a:t>
            </a:r>
            <a:r>
              <a:rPr lang="en-US" sz="3800" dirty="0" smtClean="0">
                <a:latin typeface="Arial" panose="020B0604020202020204" pitchFamily="34" charset="0"/>
                <a:cs typeface="Arial" panose="020B0604020202020204" pitchFamily="34" charset="0"/>
              </a:rPr>
              <a:t>?</a:t>
            </a:r>
          </a:p>
          <a:p>
            <a:pPr marL="285750" indent="-285750">
              <a:lnSpc>
                <a:spcPct val="200000"/>
              </a:lnSpc>
              <a:buFontTx/>
              <a:buChar char="-"/>
            </a:pPr>
            <a:r>
              <a:rPr lang="en-US" sz="3800" dirty="0" err="1" smtClean="0">
                <a:latin typeface="Arial" panose="020B0604020202020204" pitchFamily="34" charset="0"/>
                <a:cs typeface="Arial" panose="020B0604020202020204" pitchFamily="34" charset="0"/>
              </a:rPr>
              <a:t>Thái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của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bố</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mẹ</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trước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việc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sao</a:t>
            </a:r>
            <a:r>
              <a:rPr lang="en-US" sz="3800" dirty="0" smtClean="0">
                <a:latin typeface="Arial" panose="020B0604020202020204" pitchFamily="34" charset="0"/>
                <a:cs typeface="Arial" panose="020B0604020202020204" pitchFamily="34" charset="0"/>
              </a:rPr>
              <a:t>?</a:t>
            </a:r>
          </a:p>
          <a:p>
            <a:pPr marL="285750" indent="-285750">
              <a:lnSpc>
                <a:spcPct val="200000"/>
              </a:lnSpc>
              <a:buFontTx/>
              <a:buChar char="-"/>
            </a:pPr>
            <a:r>
              <a:rPr lang="en-US" sz="3800" dirty="0" err="1" smtClean="0">
                <a:latin typeface="Arial" panose="020B0604020202020204" pitchFamily="34" charset="0"/>
                <a:cs typeface="Arial" panose="020B0604020202020204" pitchFamily="34" charset="0"/>
              </a:rPr>
              <a:t>Việc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thể</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hiện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cảm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của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đối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bố</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mẹ</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nào</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317738"/>
            <a:ext cx="2932837" cy="217029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00" y="2136575"/>
            <a:ext cx="18973800" cy="9047470"/>
          </a:xfrm>
          <a:prstGeom prst="rect">
            <a:avLst/>
          </a:prstGeom>
        </p:spPr>
      </p:pic>
      <p:pic>
        <p:nvPicPr>
          <p:cNvPr id="4" name="Picture 4"/>
          <p:cNvPicPr>
            <a:picLocks noChangeAspect="1"/>
          </p:cNvPicPr>
          <p:nvPr/>
        </p:nvPicPr>
        <p:blipFill>
          <a:blip r:embed="rId7" cstate="print">
            <a:alphaModFix amt="75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61047">
            <a:off x="13624549" y="7080918"/>
            <a:ext cx="2447902" cy="2559898"/>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0983" b="47233"/>
          <a:stretch>
            <a:fillRect/>
          </a:stretch>
        </p:blipFill>
        <p:spPr>
          <a:xfrm flipV="1">
            <a:off x="13957194" y="-403541"/>
            <a:ext cx="4774756" cy="348627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763518">
            <a:off x="-655565" y="8554929"/>
            <a:ext cx="2962974" cy="2704387"/>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22566">
            <a:off x="16005179" y="5731948"/>
            <a:ext cx="532041" cy="1123041"/>
          </a:xfrm>
          <a:prstGeom prst="rect">
            <a:avLst/>
          </a:prstGeom>
        </p:spPr>
      </p:pic>
      <p:sp>
        <p:nvSpPr>
          <p:cNvPr id="11" name="TextBox 11"/>
          <p:cNvSpPr txBox="1"/>
          <p:nvPr/>
        </p:nvSpPr>
        <p:spPr>
          <a:xfrm>
            <a:off x="609600" y="3345283"/>
            <a:ext cx="12280705" cy="5296322"/>
          </a:xfrm>
          <a:prstGeom prst="rect">
            <a:avLst/>
          </a:prstGeom>
        </p:spPr>
        <p:txBody>
          <a:bodyPr wrap="square" lIns="0" tIns="0" rIns="0" bIns="0" rtlCol="0" anchor="t">
            <a:spAutoFit/>
          </a:bodyPr>
          <a:lstStyle/>
          <a:p>
            <a:pPr>
              <a:lnSpc>
                <a:spcPts val="5850"/>
              </a:lnSpc>
            </a:pPr>
            <a:r>
              <a:rPr lang="en-US" sz="4800" dirty="0" smtClean="0">
                <a:latin typeface="arial" panose="020B0604020202020204" pitchFamily="34" charset="0"/>
              </a:rPr>
              <a:t>     </a:t>
            </a:r>
            <a:r>
              <a:rPr lang="vi-VN" sz="4800" dirty="0" smtClean="0">
                <a:latin typeface="arial" panose="020B0604020202020204" pitchFamily="34" charset="0"/>
              </a:rPr>
              <a:t>Người </a:t>
            </a:r>
            <a:r>
              <a:rPr lang="vi-VN" sz="4800" dirty="0">
                <a:latin typeface="arial" panose="020B0604020202020204" pitchFamily="34" charset="0"/>
              </a:rPr>
              <a:t>em yêu quý nhất trong gia đình là mẹ. Mẹ em là một bác sĩ. Công việc của mẹ rất bận rộn. Vì vậy, em luôn cố gắng sống tự lập. Thỉnh thoảng, em còn giúp mẹ quét nhà, rửa rau, phơi quần áo. Em sẽ cố gắng chăm ngoan, học tập. Em cũng mong rằng mẹ sẽ luôn khỏe mạnh, vui vẻ.</a:t>
            </a:r>
            <a:endParaRPr lang="en-US" sz="4800" b="1" spc="-180" dirty="0">
              <a:solidFill>
                <a:srgbClr val="32856A"/>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564133" y="7046690"/>
            <a:ext cx="6472677" cy="3395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317738"/>
            <a:ext cx="2932837" cy="217029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05028" y="2136575"/>
            <a:ext cx="11388748" cy="4156893"/>
          </a:xfrm>
          <a:prstGeom prst="rect">
            <a:avLst/>
          </a:prstGeom>
        </p:spPr>
      </p:pic>
      <p:pic>
        <p:nvPicPr>
          <p:cNvPr id="4" name="Picture 4"/>
          <p:cNvPicPr>
            <a:picLocks noChangeAspect="1"/>
          </p:cNvPicPr>
          <p:nvPr/>
        </p:nvPicPr>
        <p:blipFill>
          <a:blip r:embed="rId7" cstate="print">
            <a:alphaModFix amt="75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61047">
            <a:off x="13624549" y="7080918"/>
            <a:ext cx="2447902" cy="2559898"/>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0983" b="47233"/>
          <a:stretch>
            <a:fillRect/>
          </a:stretch>
        </p:blipFill>
        <p:spPr>
          <a:xfrm flipV="1">
            <a:off x="13957194" y="-403541"/>
            <a:ext cx="4774756" cy="348627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763518">
            <a:off x="-655565" y="8554929"/>
            <a:ext cx="2962974" cy="2704387"/>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22566">
            <a:off x="16005179" y="5731948"/>
            <a:ext cx="532041" cy="1123041"/>
          </a:xfrm>
          <a:prstGeom prst="rect">
            <a:avLst/>
          </a:prstGeom>
        </p:spPr>
      </p:pic>
      <p:sp>
        <p:nvSpPr>
          <p:cNvPr id="11" name="TextBox 11"/>
          <p:cNvSpPr txBox="1"/>
          <p:nvPr/>
        </p:nvSpPr>
        <p:spPr>
          <a:xfrm>
            <a:off x="2057400" y="3842679"/>
            <a:ext cx="9725256" cy="756617"/>
          </a:xfrm>
          <a:prstGeom prst="rect">
            <a:avLst/>
          </a:prstGeom>
        </p:spPr>
        <p:txBody>
          <a:bodyPr lIns="0" tIns="0" rIns="0" bIns="0" rtlCol="0" anchor="t">
            <a:spAutoFit/>
          </a:bodyPr>
          <a:lstStyle/>
          <a:p>
            <a:pPr algn="ctr">
              <a:lnSpc>
                <a:spcPts val="5850"/>
              </a:lnSpc>
            </a:pPr>
            <a:r>
              <a:rPr lang="en-US" sz="4800" b="1" spc="-180" dirty="0" smtClean="0">
                <a:solidFill>
                  <a:srgbClr val="32856A"/>
                </a:solidFill>
                <a:latin typeface="Arial" panose="020B0604020202020204" pitchFamily="34" charset="0"/>
                <a:cs typeface="Arial" panose="020B0604020202020204" pitchFamily="34" charset="0"/>
              </a:rPr>
              <a:t>CHIA SẺ TRƯỚC LỚP</a:t>
            </a:r>
            <a:endParaRPr lang="en-US" sz="4800" b="1" spc="-180" dirty="0">
              <a:solidFill>
                <a:srgbClr val="32856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99091" y="4629528"/>
            <a:ext cx="5498818" cy="5498818"/>
          </a:xfrm>
          <a:prstGeom prst="rect">
            <a:avLst/>
          </a:prstGeom>
        </p:spPr>
      </p:pic>
    </p:spTree>
    <p:extLst>
      <p:ext uri="{BB962C8B-B14F-4D97-AF65-F5344CB8AC3E}">
        <p14:creationId xmlns:p14="http://schemas.microsoft.com/office/powerpoint/2010/main" val="31493628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90210" y="8087129"/>
            <a:ext cx="5136891" cy="3403190"/>
          </a:xfrm>
          <a:prstGeom prst="rect">
            <a:avLst/>
          </a:prstGeom>
        </p:spPr>
      </p:pic>
      <p:grpSp>
        <p:nvGrpSpPr>
          <p:cNvPr id="3" name="Group 3"/>
          <p:cNvGrpSpPr/>
          <p:nvPr/>
        </p:nvGrpSpPr>
        <p:grpSpPr>
          <a:xfrm>
            <a:off x="-76200" y="2705100"/>
            <a:ext cx="16958149" cy="7581900"/>
            <a:chOff x="0" y="0"/>
            <a:chExt cx="2890238" cy="660400"/>
          </a:xfrm>
        </p:grpSpPr>
        <p:sp>
          <p:nvSpPr>
            <p:cNvPr id="4" name="Freeform 4"/>
            <p:cNvSpPr/>
            <p:nvPr/>
          </p:nvSpPr>
          <p:spPr>
            <a:xfrm>
              <a:off x="0" y="0"/>
              <a:ext cx="2890238" cy="660400"/>
            </a:xfrm>
            <a:custGeom>
              <a:avLst/>
              <a:gdLst/>
              <a:ahLst/>
              <a:cxnLst/>
              <a:rect l="l" t="t" r="r" b="b"/>
              <a:pathLst>
                <a:path w="2890238" h="660400">
                  <a:moveTo>
                    <a:pt x="2765777" y="660400"/>
                  </a:moveTo>
                  <a:lnTo>
                    <a:pt x="124460" y="660400"/>
                  </a:lnTo>
                  <a:cubicBezTo>
                    <a:pt x="55880" y="660400"/>
                    <a:pt x="0" y="604520"/>
                    <a:pt x="0" y="535940"/>
                  </a:cubicBezTo>
                  <a:lnTo>
                    <a:pt x="0" y="124460"/>
                  </a:lnTo>
                  <a:cubicBezTo>
                    <a:pt x="0" y="55880"/>
                    <a:pt x="55880" y="0"/>
                    <a:pt x="124460" y="0"/>
                  </a:cubicBezTo>
                  <a:lnTo>
                    <a:pt x="2765778" y="0"/>
                  </a:lnTo>
                  <a:cubicBezTo>
                    <a:pt x="2834358" y="0"/>
                    <a:pt x="2890238" y="55880"/>
                    <a:pt x="2890238" y="124460"/>
                  </a:cubicBezTo>
                  <a:lnTo>
                    <a:pt x="2890238" y="535940"/>
                  </a:lnTo>
                  <a:cubicBezTo>
                    <a:pt x="2890238" y="604520"/>
                    <a:pt x="2834358" y="660400"/>
                    <a:pt x="2765778" y="660400"/>
                  </a:cubicBezTo>
                  <a:close/>
                </a:path>
              </a:pathLst>
            </a:custGeom>
            <a:solidFill>
              <a:srgbClr val="FDF9DE"/>
            </a:solidFill>
          </p:spPr>
        </p:sp>
      </p:gr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7318" flipH="1" flipV="1">
            <a:off x="-3760304" y="-2044091"/>
            <a:ext cx="9033644" cy="5984789"/>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28700" y="871702"/>
            <a:ext cx="1580120" cy="2049684"/>
          </a:xfrm>
          <a:prstGeom prst="rect">
            <a:avLst/>
          </a:prstGeom>
        </p:spPr>
      </p:pic>
      <p:sp>
        <p:nvSpPr>
          <p:cNvPr id="25" name="TextBox 25"/>
          <p:cNvSpPr txBox="1"/>
          <p:nvPr/>
        </p:nvSpPr>
        <p:spPr>
          <a:xfrm>
            <a:off x="609600" y="2921386"/>
            <a:ext cx="12725400" cy="7386638"/>
          </a:xfrm>
          <a:prstGeom prst="rect">
            <a:avLst/>
          </a:prstGeom>
        </p:spPr>
        <p:txBody>
          <a:bodyPr wrap="square" lIns="0" tIns="0" rIns="0" bIns="0" rtlCol="0" anchor="t">
            <a:spAutoFit/>
          </a:bodyPr>
          <a:lstStyle/>
          <a:p>
            <a:pPr algn="just">
              <a:lnSpc>
                <a:spcPct val="200000"/>
              </a:lnSpc>
              <a:spcBef>
                <a:spcPct val="0"/>
              </a:spcBef>
            </a:pPr>
            <a:r>
              <a:rPr lang="en-US" sz="38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Trong</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gia</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đình</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người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mà</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em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yêu</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quý</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nhất</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là</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luôn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bận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rộn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và</a:t>
            </a:r>
            <a:r>
              <a:rPr lang="en-US" sz="4000" spc="-131" dirty="0" smtClean="0">
                <a:solidFill>
                  <a:srgbClr val="0E67A3"/>
                </a:solidFill>
                <a:latin typeface="Arial" panose="020B0604020202020204" pitchFamily="34" charset="0"/>
                <a:cs typeface="Arial" panose="020B0604020202020204" pitchFamily="34" charset="0"/>
              </a:rPr>
              <a:t> lo </a:t>
            </a:r>
            <a:r>
              <a:rPr lang="en-US" sz="4000" spc="-131" dirty="0" err="1" smtClean="0">
                <a:solidFill>
                  <a:srgbClr val="0E67A3"/>
                </a:solidFill>
                <a:latin typeface="Arial" panose="020B0604020202020204" pitchFamily="34" charset="0"/>
                <a:cs typeface="Arial" panose="020B0604020202020204" pitchFamily="34" charset="0"/>
              </a:rPr>
              <a:t>lắng</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cho</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cả</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nhà</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Mỗi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năm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cứ</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đến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sinh</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nhật</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em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lại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vẽ</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tặng</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một</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bức</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tranh</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smtClean="0">
                <a:solidFill>
                  <a:srgbClr val="0E67A3"/>
                </a:solidFill>
                <a:latin typeface="Arial" panose="020B0604020202020204" pitchFamily="34" charset="0"/>
                <a:cs typeface="Arial" panose="020B0604020202020204" pitchFamily="34" charset="0"/>
              </a:rPr>
              <a:t>hay </a:t>
            </a:r>
            <a:r>
              <a:rPr lang="en-US" sz="4000" spc="-131" dirty="0" err="1" smtClean="0">
                <a:solidFill>
                  <a:srgbClr val="0E67A3"/>
                </a:solidFill>
                <a:latin typeface="Arial" panose="020B0604020202020204" pitchFamily="34" charset="0"/>
                <a:cs typeface="Arial" panose="020B0604020202020204" pitchFamily="34" charset="0"/>
              </a:rPr>
              <a:t>làm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bưu</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thiếp</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để</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cảm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ơn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và</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chúc</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mừng</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tới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em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rất</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vui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và</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hạnh</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phúc</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vì</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em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đã</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biết</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quan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tâm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đến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Em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sẽ</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luôn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gắng</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chăm</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ngoan</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học</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giỏi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để</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bố</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vui</a:t>
            </a:r>
            <a:r>
              <a:rPr lang="en-US" sz="4000" spc="-131" dirty="0" smtClean="0">
                <a:solidFill>
                  <a:srgbClr val="0E67A3"/>
                </a:solidFill>
                <a:latin typeface="Arial" panose="020B0604020202020204" pitchFamily="34" charset="0"/>
                <a:cs typeface="Arial" panose="020B0604020202020204" pitchFamily="34" charset="0"/>
              </a:rPr>
              <a:t> </a:t>
            </a:r>
            <a:r>
              <a:rPr lang="en-US" sz="4000" spc="-131" dirty="0" err="1" smtClean="0">
                <a:solidFill>
                  <a:srgbClr val="0E67A3"/>
                </a:solidFill>
                <a:latin typeface="Arial" panose="020B0604020202020204" pitchFamily="34" charset="0"/>
                <a:cs typeface="Arial" panose="020B0604020202020204" pitchFamily="34" charset="0"/>
              </a:rPr>
              <a:t>lòng</a:t>
            </a:r>
            <a:r>
              <a:rPr lang="en-US" sz="4000" spc="-131" dirty="0" smtClean="0">
                <a:solidFill>
                  <a:srgbClr val="0E67A3"/>
                </a:solidFill>
                <a:latin typeface="Arial" panose="020B0604020202020204" pitchFamily="34" charset="0"/>
                <a:cs typeface="Arial" panose="020B0604020202020204" pitchFamily="34" charset="0"/>
              </a:rPr>
              <a:t>.</a:t>
            </a:r>
            <a:endParaRPr lang="en-US" sz="4000" spc="-131" dirty="0" smtClean="0">
              <a:solidFill>
                <a:srgbClr val="0E67A3"/>
              </a:solidFill>
              <a:latin typeface="Arial" panose="020B0604020202020204" pitchFamily="34" charset="0"/>
              <a:cs typeface="Arial" panose="020B0604020202020204" pitchFamily="34" charset="0"/>
            </a:endParaRPr>
          </a:p>
        </p:txBody>
      </p:sp>
      <p:pic>
        <p:nvPicPr>
          <p:cNvPr id="32" name="Picture 3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679180" y="948303"/>
            <a:ext cx="1580120" cy="2049684"/>
          </a:xfrm>
          <a:prstGeom prst="rect">
            <a:avLst/>
          </a:prstGeom>
        </p:spPr>
      </p:pic>
      <p:pic>
        <p:nvPicPr>
          <p:cNvPr id="33" name="Picture 32"/>
          <p:cNvPicPr>
            <a:picLocks noChangeAspect="1"/>
          </p:cNvPicPr>
          <p:nvPr/>
        </p:nvPicPr>
        <p:blipFill rotWithShape="1">
          <a:blip r:embed="rId15">
            <a:extLst>
              <a:ext uri="{28A0092B-C50C-407E-A947-70E740481C1C}">
                <a14:useLocalDpi xmlns:a14="http://schemas.microsoft.com/office/drawing/2010/main" val="0"/>
              </a:ext>
            </a:extLst>
          </a:blip>
          <a:srcRect l="20179" t="8400" r="19020" b="11600"/>
          <a:stretch/>
        </p:blipFill>
        <p:spPr>
          <a:xfrm>
            <a:off x="13545580" y="2228782"/>
            <a:ext cx="4267200" cy="561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309018">
            <a:off x="5007564" y="-2992472"/>
            <a:ext cx="8089222" cy="1625405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052175" y="1783991"/>
            <a:ext cx="1351730" cy="72655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628425">
            <a:off x="16923156" y="8508842"/>
            <a:ext cx="1446114" cy="248259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816379">
            <a:off x="104753" y="-687970"/>
            <a:ext cx="1530861" cy="2628087"/>
          </a:xfrm>
          <a:prstGeom prst="rect">
            <a:avLst/>
          </a:prstGeom>
        </p:spPr>
      </p:pic>
      <p:sp>
        <p:nvSpPr>
          <p:cNvPr id="11" name="TextBox 11"/>
          <p:cNvSpPr txBox="1"/>
          <p:nvPr/>
        </p:nvSpPr>
        <p:spPr>
          <a:xfrm>
            <a:off x="4807262" y="3063743"/>
            <a:ext cx="9841555" cy="679673"/>
          </a:xfrm>
          <a:prstGeom prst="rect">
            <a:avLst/>
          </a:prstGeom>
        </p:spPr>
        <p:txBody>
          <a:bodyPr wrap="square" lIns="0" tIns="0" rIns="0" bIns="0" rtlCol="0" anchor="t">
            <a:spAutoFit/>
          </a:bodyPr>
          <a:lstStyle/>
          <a:p>
            <a:pPr algn="ctr">
              <a:lnSpc>
                <a:spcPts val="5310"/>
              </a:lnSpc>
            </a:pPr>
            <a:r>
              <a:rPr lang="en-US" sz="4800" b="1" i="1" spc="-198" dirty="0" smtClean="0">
                <a:solidFill>
                  <a:srgbClr val="0E67A3"/>
                </a:solidFill>
                <a:latin typeface="Arial" panose="020B0604020202020204" pitchFamily="34" charset="0"/>
                <a:cs typeface="Arial" panose="020B0604020202020204" pitchFamily="34" charset="0"/>
              </a:rPr>
              <a:t>2. </a:t>
            </a:r>
            <a:r>
              <a:rPr lang="en-US" sz="4800" b="1" i="1" spc="-198" dirty="0" err="1" smtClean="0">
                <a:solidFill>
                  <a:srgbClr val="0E67A3"/>
                </a:solidFill>
                <a:latin typeface="Arial" panose="020B0604020202020204" pitchFamily="34" charset="0"/>
                <a:cs typeface="Arial" panose="020B0604020202020204" pitchFamily="34" charset="0"/>
              </a:rPr>
              <a:t>Hãy</a:t>
            </a:r>
            <a:r>
              <a:rPr lang="en-US" sz="4800" b="1" i="1" spc="-198" dirty="0" smtClean="0">
                <a:solidFill>
                  <a:srgbClr val="0E67A3"/>
                </a:solidFill>
                <a:latin typeface="Arial" panose="020B0604020202020204" pitchFamily="34" charset="0"/>
                <a:cs typeface="Arial" panose="020B0604020202020204" pitchFamily="34" charset="0"/>
              </a:rPr>
              <a:t> </a:t>
            </a:r>
            <a:r>
              <a:rPr lang="en-US" sz="4800" b="1" i="1" spc="-198" dirty="0" err="1" smtClean="0">
                <a:solidFill>
                  <a:srgbClr val="0E67A3"/>
                </a:solidFill>
                <a:latin typeface="Arial" panose="020B0604020202020204" pitchFamily="34" charset="0"/>
                <a:cs typeface="Arial" panose="020B0604020202020204" pitchFamily="34" charset="0"/>
              </a:rPr>
              <a:t>viết</a:t>
            </a:r>
            <a:r>
              <a:rPr lang="en-US" sz="4800" b="1" i="1" spc="-198" dirty="0" smtClean="0">
                <a:solidFill>
                  <a:srgbClr val="0E67A3"/>
                </a:solidFill>
                <a:latin typeface="Arial" panose="020B0604020202020204" pitchFamily="34" charset="0"/>
                <a:cs typeface="Arial" panose="020B0604020202020204" pitchFamily="34" charset="0"/>
              </a:rPr>
              <a:t> 4 – 5 </a:t>
            </a:r>
            <a:r>
              <a:rPr lang="en-US" sz="4800" b="1" i="1" spc="-198" dirty="0" err="1" smtClean="0">
                <a:solidFill>
                  <a:srgbClr val="0E67A3"/>
                </a:solidFill>
                <a:latin typeface="Arial" panose="020B0604020202020204" pitchFamily="34" charset="0"/>
                <a:cs typeface="Arial" panose="020B0604020202020204" pitchFamily="34" charset="0"/>
              </a:rPr>
              <a:t>câu</a:t>
            </a:r>
            <a:r>
              <a:rPr lang="en-US" sz="4800" b="1" i="1" spc="-198" dirty="0" smtClean="0">
                <a:solidFill>
                  <a:srgbClr val="0E67A3"/>
                </a:solidFill>
                <a:latin typeface="Arial" panose="020B0604020202020204" pitchFamily="34" charset="0"/>
                <a:cs typeface="Arial" panose="020B0604020202020204" pitchFamily="34" charset="0"/>
              </a:rPr>
              <a:t> </a:t>
            </a:r>
            <a:r>
              <a:rPr lang="en-US" sz="4800" b="1" i="1" spc="-198" dirty="0" err="1" smtClean="0">
                <a:solidFill>
                  <a:srgbClr val="0E67A3"/>
                </a:solidFill>
                <a:latin typeface="Arial" panose="020B0604020202020204" pitchFamily="34" charset="0"/>
                <a:cs typeface="Arial" panose="020B0604020202020204" pitchFamily="34" charset="0"/>
              </a:rPr>
              <a:t>kể</a:t>
            </a:r>
            <a:r>
              <a:rPr lang="en-US" sz="4800" b="1" i="1" spc="-198" dirty="0" smtClean="0">
                <a:solidFill>
                  <a:srgbClr val="0E67A3"/>
                </a:solidFill>
                <a:latin typeface="Arial" panose="020B0604020202020204" pitchFamily="34" charset="0"/>
                <a:cs typeface="Arial" panose="020B0604020202020204" pitchFamily="34" charset="0"/>
              </a:rPr>
              <a:t> </a:t>
            </a:r>
            <a:r>
              <a:rPr lang="en-US" sz="4800" b="1" i="1" spc="-198" dirty="0" err="1" smtClean="0">
                <a:solidFill>
                  <a:srgbClr val="0E67A3"/>
                </a:solidFill>
                <a:latin typeface="Arial" panose="020B0604020202020204" pitchFamily="34" charset="0"/>
                <a:cs typeface="Arial" panose="020B0604020202020204" pitchFamily="34" charset="0"/>
              </a:rPr>
              <a:t>lại</a:t>
            </a:r>
            <a:r>
              <a:rPr lang="en-US" sz="4800" b="1" i="1" spc="-198" dirty="0" smtClean="0">
                <a:solidFill>
                  <a:srgbClr val="0E67A3"/>
                </a:solidFill>
                <a:latin typeface="Arial" panose="020B0604020202020204" pitchFamily="34" charset="0"/>
                <a:cs typeface="Arial" panose="020B0604020202020204" pitchFamily="34" charset="0"/>
              </a:rPr>
              <a:t> </a:t>
            </a:r>
            <a:r>
              <a:rPr lang="en-US" sz="4800" b="1" i="1" spc="-198" dirty="0" err="1" smtClean="0">
                <a:solidFill>
                  <a:srgbClr val="0E67A3"/>
                </a:solidFill>
                <a:latin typeface="Arial" panose="020B0604020202020204" pitchFamily="34" charset="0"/>
                <a:cs typeface="Arial" panose="020B0604020202020204" pitchFamily="34" charset="0"/>
              </a:rPr>
              <a:t>việc</a:t>
            </a:r>
            <a:r>
              <a:rPr lang="en-US" sz="4800" b="1" i="1" spc="-198" dirty="0" smtClean="0">
                <a:solidFill>
                  <a:srgbClr val="0E67A3"/>
                </a:solidFill>
                <a:latin typeface="Arial" panose="020B0604020202020204" pitchFamily="34" charset="0"/>
                <a:cs typeface="Arial" panose="020B0604020202020204" pitchFamily="34" charset="0"/>
              </a:rPr>
              <a:t> </a:t>
            </a:r>
            <a:r>
              <a:rPr lang="en-US" sz="4800" b="1" i="1" spc="-198" dirty="0" err="1" smtClean="0">
                <a:solidFill>
                  <a:srgbClr val="0E67A3"/>
                </a:solidFill>
                <a:latin typeface="Arial" panose="020B0604020202020204" pitchFamily="34" charset="0"/>
                <a:cs typeface="Arial" panose="020B0604020202020204" pitchFamily="34" charset="0"/>
              </a:rPr>
              <a:t>trên</a:t>
            </a:r>
            <a:r>
              <a:rPr lang="en-US" sz="4800" b="1" i="1" spc="-198" dirty="0" smtClean="0">
                <a:solidFill>
                  <a:srgbClr val="0E67A3"/>
                </a:solidFill>
                <a:latin typeface="Arial" panose="020B0604020202020204" pitchFamily="34" charset="0"/>
                <a:cs typeface="Arial" panose="020B0604020202020204" pitchFamily="34" charset="0"/>
              </a:rPr>
              <a:t>.</a:t>
            </a:r>
            <a:endParaRPr lang="en-US" sz="4800" b="1" i="1" spc="-198" dirty="0">
              <a:solidFill>
                <a:srgbClr val="0E67A3"/>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3439" y="3669260"/>
            <a:ext cx="5029200" cy="4903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25420" y="426126"/>
            <a:ext cx="18997287" cy="9434748"/>
            <a:chOff x="0" y="0"/>
            <a:chExt cx="25329715" cy="12579664"/>
          </a:xfrm>
        </p:grpSpPr>
        <p:pic>
          <p:nvPicPr>
            <p:cNvPr id="3" name="Picture 3"/>
            <p:cNvPicPr>
              <a:picLocks noChangeAspect="1"/>
            </p:cNvPicPr>
            <p:nvPr/>
          </p:nvPicPr>
          <p:blipFill>
            <a:blip r:embed="rId3">
              <a:alphaModFix amt="12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13120902" cy="12579664"/>
            </a:xfrm>
            <a:prstGeom prst="rect">
              <a:avLst/>
            </a:prstGeom>
          </p:spPr>
        </p:pic>
        <p:pic>
          <p:nvPicPr>
            <p:cNvPr id="4" name="Picture 4"/>
            <p:cNvPicPr>
              <a:picLocks noChangeAspect="1"/>
            </p:cNvPicPr>
            <p:nvPr/>
          </p:nvPicPr>
          <p:blipFill>
            <a:blip r:embed="rId3">
              <a:alphaModFix amt="12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1719"/>
            <a:stretch>
              <a:fillRect/>
            </a:stretch>
          </p:blipFill>
          <p:spPr>
            <a:xfrm>
              <a:off x="13746467" y="0"/>
              <a:ext cx="11583248" cy="12579664"/>
            </a:xfrm>
            <a:prstGeom prst="rect">
              <a:avLst/>
            </a:prstGeom>
          </p:spPr>
        </p:pic>
      </p:grpSp>
      <p:grpSp>
        <p:nvGrpSpPr>
          <p:cNvPr id="5" name="Group 5"/>
          <p:cNvGrpSpPr/>
          <p:nvPr/>
        </p:nvGrpSpPr>
        <p:grpSpPr>
          <a:xfrm>
            <a:off x="1711179" y="3397222"/>
            <a:ext cx="14942705" cy="5091450"/>
            <a:chOff x="0" y="0"/>
            <a:chExt cx="17875187" cy="6090639"/>
          </a:xfrm>
        </p:grpSpPr>
        <p:sp>
          <p:nvSpPr>
            <p:cNvPr id="6" name="Freeform 6"/>
            <p:cNvSpPr/>
            <p:nvPr/>
          </p:nvSpPr>
          <p:spPr>
            <a:xfrm>
              <a:off x="-1" y="0"/>
              <a:ext cx="17882846" cy="6090639"/>
            </a:xfrm>
            <a:custGeom>
              <a:avLst/>
              <a:gdLst/>
              <a:ahLst/>
              <a:cxnLst/>
              <a:rect l="l" t="t" r="r" b="b"/>
              <a:pathLst>
                <a:path w="17882846" h="6090639">
                  <a:moveTo>
                    <a:pt x="17376407" y="6073720"/>
                  </a:moveTo>
                  <a:cubicBezTo>
                    <a:pt x="17376407" y="6073720"/>
                    <a:pt x="17139411" y="6063750"/>
                    <a:pt x="16777272" y="6077195"/>
                  </a:cubicBezTo>
                  <a:cubicBezTo>
                    <a:pt x="16415134" y="6090639"/>
                    <a:pt x="490924" y="6090639"/>
                    <a:pt x="490924" y="6090639"/>
                  </a:cubicBezTo>
                  <a:cubicBezTo>
                    <a:pt x="245502" y="6090639"/>
                    <a:pt x="32509" y="5993371"/>
                    <a:pt x="31032" y="5833257"/>
                  </a:cubicBezTo>
                  <a:cubicBezTo>
                    <a:pt x="31032" y="5833257"/>
                    <a:pt x="0" y="394912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329858" y="0"/>
                    <a:pt x="17329858" y="0"/>
                  </a:cubicBezTo>
                  <a:cubicBezTo>
                    <a:pt x="17641760" y="0"/>
                    <a:pt x="17875187" y="101069"/>
                    <a:pt x="17867331" y="303616"/>
                  </a:cubicBezTo>
                  <a:cubicBezTo>
                    <a:pt x="17867331" y="303616"/>
                    <a:pt x="17865335" y="3651780"/>
                    <a:pt x="17874090" y="5133670"/>
                  </a:cubicBezTo>
                  <a:cubicBezTo>
                    <a:pt x="17882846" y="5426971"/>
                    <a:pt x="17836298" y="5760043"/>
                    <a:pt x="17836298" y="5760043"/>
                  </a:cubicBezTo>
                  <a:cubicBezTo>
                    <a:pt x="17833333" y="5940068"/>
                    <a:pt x="17621829" y="6073720"/>
                    <a:pt x="17376407" y="6073720"/>
                  </a:cubicBezTo>
                  <a:close/>
                </a:path>
              </a:pathLst>
            </a:custGeom>
            <a:solidFill>
              <a:srgbClr val="0E67A3"/>
            </a:solidFill>
          </p:spPr>
        </p:sp>
      </p:grpSp>
      <p:grpSp>
        <p:nvGrpSpPr>
          <p:cNvPr id="7" name="Group 7"/>
          <p:cNvGrpSpPr/>
          <p:nvPr/>
        </p:nvGrpSpPr>
        <p:grpSpPr>
          <a:xfrm>
            <a:off x="1634115" y="3337582"/>
            <a:ext cx="14839006" cy="4960588"/>
            <a:chOff x="0" y="0"/>
            <a:chExt cx="17751136" cy="5934095"/>
          </a:xfrm>
        </p:grpSpPr>
        <p:sp>
          <p:nvSpPr>
            <p:cNvPr id="8" name="Freeform 8"/>
            <p:cNvSpPr/>
            <p:nvPr/>
          </p:nvSpPr>
          <p:spPr>
            <a:xfrm>
              <a:off x="-1" y="0"/>
              <a:ext cx="17758795" cy="5934095"/>
            </a:xfrm>
            <a:custGeom>
              <a:avLst/>
              <a:gdLst/>
              <a:ahLst/>
              <a:cxnLst/>
              <a:rect l="l" t="t" r="r" b="b"/>
              <a:pathLst>
                <a:path w="17758795" h="5934095">
                  <a:moveTo>
                    <a:pt x="17252356" y="5917176"/>
                  </a:moveTo>
                  <a:cubicBezTo>
                    <a:pt x="17252356" y="5917176"/>
                    <a:pt x="17015361" y="5907206"/>
                    <a:pt x="16653222" y="5920651"/>
                  </a:cubicBezTo>
                  <a:cubicBezTo>
                    <a:pt x="16291083" y="5934095"/>
                    <a:pt x="490924" y="5934095"/>
                    <a:pt x="490924" y="5934095"/>
                  </a:cubicBezTo>
                  <a:cubicBezTo>
                    <a:pt x="245502" y="5934095"/>
                    <a:pt x="32509" y="5836827"/>
                    <a:pt x="31032" y="5676713"/>
                  </a:cubicBezTo>
                  <a:cubicBezTo>
                    <a:pt x="31032" y="5676713"/>
                    <a:pt x="0" y="382786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205808" y="0"/>
                    <a:pt x="17205808" y="0"/>
                  </a:cubicBezTo>
                  <a:cubicBezTo>
                    <a:pt x="17517708" y="0"/>
                    <a:pt x="17751138" y="101069"/>
                    <a:pt x="17743279" y="303616"/>
                  </a:cubicBezTo>
                  <a:cubicBezTo>
                    <a:pt x="17743279" y="303616"/>
                    <a:pt x="17741284" y="3541313"/>
                    <a:pt x="17750040" y="4977126"/>
                  </a:cubicBezTo>
                  <a:cubicBezTo>
                    <a:pt x="17758795" y="5270427"/>
                    <a:pt x="17712247" y="5603499"/>
                    <a:pt x="17712247" y="5603499"/>
                  </a:cubicBezTo>
                  <a:cubicBezTo>
                    <a:pt x="17709281" y="5783524"/>
                    <a:pt x="17497778" y="5917176"/>
                    <a:pt x="17252356" y="5917176"/>
                  </a:cubicBezTo>
                  <a:close/>
                </a:path>
              </a:pathLst>
            </a:custGeom>
            <a:solidFill>
              <a:srgbClr val="FFF197"/>
            </a:solidFill>
          </p:spPr>
        </p:sp>
      </p:grpSp>
      <p:grpSp>
        <p:nvGrpSpPr>
          <p:cNvPr id="9" name="Group 9"/>
          <p:cNvGrpSpPr/>
          <p:nvPr/>
        </p:nvGrpSpPr>
        <p:grpSpPr>
          <a:xfrm>
            <a:off x="3134344" y="1167038"/>
            <a:ext cx="11521550" cy="1324994"/>
            <a:chOff x="0" y="0"/>
            <a:chExt cx="8864374" cy="1281884"/>
          </a:xfrm>
        </p:grpSpPr>
        <p:sp>
          <p:nvSpPr>
            <p:cNvPr id="10" name="Freeform 10"/>
            <p:cNvSpPr/>
            <p:nvPr/>
          </p:nvSpPr>
          <p:spPr>
            <a:xfrm>
              <a:off x="0" y="-4073"/>
              <a:ext cx="8870765" cy="1288487"/>
            </a:xfrm>
            <a:custGeom>
              <a:avLst/>
              <a:gdLst/>
              <a:ahLst/>
              <a:cxnLst/>
              <a:rect l="l" t="t" r="r" b="b"/>
              <a:pathLst>
                <a:path w="8870765" h="1288487">
                  <a:moveTo>
                    <a:pt x="8242988" y="1234009"/>
                  </a:moveTo>
                  <a:cubicBezTo>
                    <a:pt x="8242988" y="1234009"/>
                    <a:pt x="7512113" y="1288487"/>
                    <a:pt x="6338263" y="1285865"/>
                  </a:cubicBezTo>
                  <a:cubicBezTo>
                    <a:pt x="3378295" y="1283703"/>
                    <a:pt x="1057074" y="1275878"/>
                    <a:pt x="1057074" y="1275878"/>
                  </a:cubicBezTo>
                  <a:cubicBezTo>
                    <a:pt x="812932" y="1267044"/>
                    <a:pt x="449110" y="1245813"/>
                    <a:pt x="282371" y="1187636"/>
                  </a:cubicBezTo>
                  <a:cubicBezTo>
                    <a:pt x="4469" y="1090673"/>
                    <a:pt x="0" y="917394"/>
                    <a:pt x="0" y="704408"/>
                  </a:cubicBezTo>
                  <a:lnTo>
                    <a:pt x="0" y="704406"/>
                  </a:lnTo>
                  <a:cubicBezTo>
                    <a:pt x="8536" y="491230"/>
                    <a:pt x="0" y="345608"/>
                    <a:pt x="77597" y="223930"/>
                  </a:cubicBezTo>
                  <a:cubicBezTo>
                    <a:pt x="217372" y="4759"/>
                    <a:pt x="519255" y="4073"/>
                    <a:pt x="937909" y="4073"/>
                  </a:cubicBezTo>
                  <a:cubicBezTo>
                    <a:pt x="937909" y="4073"/>
                    <a:pt x="2136322" y="15681"/>
                    <a:pt x="5246823" y="7673"/>
                  </a:cubicBezTo>
                  <a:cubicBezTo>
                    <a:pt x="7293185" y="0"/>
                    <a:pt x="8009918" y="6979"/>
                    <a:pt x="8009918" y="6979"/>
                  </a:cubicBezTo>
                  <a:cubicBezTo>
                    <a:pt x="8378226" y="14458"/>
                    <a:pt x="8516486" y="42638"/>
                    <a:pt x="8714226" y="165219"/>
                  </a:cubicBezTo>
                  <a:cubicBezTo>
                    <a:pt x="8865243" y="258836"/>
                    <a:pt x="8870765" y="476157"/>
                    <a:pt x="8861625" y="704405"/>
                  </a:cubicBezTo>
                  <a:lnTo>
                    <a:pt x="8861625" y="704408"/>
                  </a:lnTo>
                  <a:cubicBezTo>
                    <a:pt x="8861623" y="1035359"/>
                    <a:pt x="8818840" y="1183947"/>
                    <a:pt x="8242988" y="1234009"/>
                  </a:cubicBezTo>
                  <a:close/>
                </a:path>
              </a:pathLst>
            </a:custGeom>
            <a:solidFill>
              <a:srgbClr val="186AB4"/>
            </a:solidFill>
          </p:spPr>
        </p:sp>
      </p:grpSp>
      <p:pic>
        <p:nvPicPr>
          <p:cNvPr id="14" name="Picture 14"/>
          <p:cNvPicPr>
            <a:picLocks noChangeAspect="1"/>
          </p:cNvPicPr>
          <p:nvPr/>
        </p:nvPicPr>
        <p:blipFill>
          <a:blip r:embed="rId5"/>
          <a:srcRect/>
          <a:stretch>
            <a:fillRect/>
          </a:stretch>
        </p:blipFill>
        <p:spPr>
          <a:xfrm rot="-127667">
            <a:off x="882732" y="6508323"/>
            <a:ext cx="2582732" cy="2820731"/>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55665" y="3053183"/>
            <a:ext cx="2219612" cy="688080"/>
          </a:xfrm>
          <a:prstGeom prst="rect">
            <a:avLst/>
          </a:prstGeom>
        </p:spPr>
      </p:pic>
      <p:sp>
        <p:nvSpPr>
          <p:cNvPr id="16" name="TextBox 16"/>
          <p:cNvSpPr txBox="1"/>
          <p:nvPr/>
        </p:nvSpPr>
        <p:spPr>
          <a:xfrm>
            <a:off x="4784472" y="1852360"/>
            <a:ext cx="8229600" cy="456151"/>
          </a:xfrm>
          <a:prstGeom prst="rect">
            <a:avLst/>
          </a:prstGeom>
        </p:spPr>
        <p:txBody>
          <a:bodyPr wrap="square" lIns="0" tIns="0" rIns="0" bIns="0" rtlCol="0" anchor="t">
            <a:spAutoFit/>
          </a:bodyPr>
          <a:lstStyle/>
          <a:p>
            <a:pPr algn="ctr">
              <a:lnSpc>
                <a:spcPts val="2800"/>
              </a:lnSpc>
            </a:pPr>
            <a:r>
              <a:rPr lang="en-US" sz="6400" b="1" spc="280" dirty="0" smtClean="0">
                <a:solidFill>
                  <a:srgbClr val="FFFEFE"/>
                </a:solidFill>
                <a:latin typeface="Arial" panose="020B0604020202020204" pitchFamily="34" charset="0"/>
                <a:cs typeface="Arial" panose="020B0604020202020204" pitchFamily="34" charset="0"/>
              </a:rPr>
              <a:t>CỦNG CỐ, DẶN DÒ</a:t>
            </a:r>
            <a:endParaRPr lang="en-US" sz="6400" b="1" spc="280" dirty="0">
              <a:solidFill>
                <a:srgbClr val="FFFEFE"/>
              </a:solidFill>
              <a:latin typeface="Arial" panose="020B0604020202020204" pitchFamily="34" charset="0"/>
              <a:cs typeface="Arial" panose="020B0604020202020204" pitchFamily="34" charset="0"/>
            </a:endParaRP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l="3293" t="11876" r="543" b="67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5950692" y="-986554"/>
            <a:ext cx="3126342" cy="3988953"/>
          </a:xfrm>
          <a:prstGeom prst="rect">
            <a:avLst/>
          </a:prstGeom>
        </p:spPr>
      </p:pic>
      <p:pic>
        <p:nvPicPr>
          <p:cNvPr id="3" name="Picture 3"/>
          <p:cNvPicPr>
            <a:picLocks noChangeAspect="1"/>
          </p:cNvPicPr>
          <p:nvPr/>
        </p:nvPicPr>
        <p:blipFill>
          <a:blip r:embed="rId5"/>
          <a:srcRect/>
          <a:stretch>
            <a:fillRect/>
          </a:stretch>
        </p:blipFill>
        <p:spPr>
          <a:xfrm>
            <a:off x="13520139" y="7277100"/>
            <a:ext cx="2504770" cy="28894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15519">
            <a:off x="-522464" y="8218502"/>
            <a:ext cx="2306457" cy="265874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137086" y="3612873"/>
            <a:ext cx="3592852" cy="92107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359512">
            <a:off x="14599299" y="8916694"/>
            <a:ext cx="4650960" cy="119233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35410" flipH="1">
            <a:off x="17117435" y="-848663"/>
            <a:ext cx="2013526" cy="2321067"/>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4471" y="-986554"/>
            <a:ext cx="3126342" cy="3988953"/>
          </a:xfrm>
          <a:prstGeom prst="rect">
            <a:avLst/>
          </a:prstGeom>
        </p:spPr>
      </p:pic>
      <p:sp>
        <p:nvSpPr>
          <p:cNvPr id="11" name="TextBox 11"/>
          <p:cNvSpPr txBox="1"/>
          <p:nvPr/>
        </p:nvSpPr>
        <p:spPr>
          <a:xfrm>
            <a:off x="1769259" y="3293914"/>
            <a:ext cx="14667429" cy="3172535"/>
          </a:xfrm>
          <a:prstGeom prst="rect">
            <a:avLst/>
          </a:prstGeom>
        </p:spPr>
        <p:txBody>
          <a:bodyPr wrap="square" lIns="0" tIns="0" rIns="0" bIns="0" rtlCol="0" anchor="t">
            <a:spAutoFit/>
          </a:bodyPr>
          <a:lstStyle/>
          <a:p>
            <a:pPr algn="ctr">
              <a:lnSpc>
                <a:spcPts val="13203"/>
              </a:lnSpc>
            </a:pPr>
            <a:r>
              <a:rPr lang="en-US" sz="7200" b="1" dirty="0" smtClean="0">
                <a:solidFill>
                  <a:srgbClr val="FDE545"/>
                </a:solidFill>
                <a:latin typeface="Arial" panose="020B0604020202020204" pitchFamily="34" charset="0"/>
                <a:cs typeface="Arial" panose="020B0604020202020204" pitchFamily="34" charset="0"/>
              </a:rPr>
              <a:t>HẸN GẶP LẠI CÁC EM </a:t>
            </a:r>
          </a:p>
          <a:p>
            <a:pPr algn="ctr">
              <a:lnSpc>
                <a:spcPts val="13203"/>
              </a:lnSpc>
            </a:pPr>
            <a:r>
              <a:rPr lang="en-US" sz="7200" b="1" dirty="0" smtClean="0">
                <a:solidFill>
                  <a:srgbClr val="FDE545"/>
                </a:solidFill>
                <a:latin typeface="Arial" panose="020B0604020202020204" pitchFamily="34" charset="0"/>
                <a:cs typeface="Arial" panose="020B0604020202020204" pitchFamily="34" charset="0"/>
              </a:rPr>
              <a:t>TRONG BÀI HỌC SAU!</a:t>
            </a:r>
            <a:endParaRPr lang="en-US" sz="7200" b="1" dirty="0">
              <a:solidFill>
                <a:srgbClr val="FDE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37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292</Words>
  <Application>Microsoft Office PowerPoint</Application>
  <PresentationFormat>Custom</PresentationFormat>
  <Paragraphs>18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11</cp:revision>
  <dcterms:created xsi:type="dcterms:W3CDTF">2006-08-16T00:00:00Z</dcterms:created>
  <dcterms:modified xsi:type="dcterms:W3CDTF">2025-12-17T09:15:58Z</dcterms:modified>
  <dc:identifier>DAEsDt4166s</dc:identifier>
</cp:coreProperties>
</file>