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89" r:id="rId4"/>
    <p:sldId id="283" r:id="rId5"/>
    <p:sldId id="290" r:id="rId6"/>
    <p:sldId id="291" r:id="rId7"/>
    <p:sldId id="294" r:id="rId8"/>
    <p:sldId id="277" r:id="rId9"/>
    <p:sldId id="292" r:id="rId10"/>
    <p:sldId id="293" r:id="rId11"/>
    <p:sldId id="278" r:id="rId12"/>
    <p:sldId id="282" r:id="rId13"/>
    <p:sldId id="268" r:id="rId14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1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396E1E-3EFE-4539-B11B-5380CC6A12C2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EBEB31-2E45-4FB7-A0BD-A26EDE05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A3C497EA-1FCB-4635-87E2-2A8AECCDC1E6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24ADE10D-E0BE-4140-85DA-FD5BA0487A01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B478A44A-3262-4C59-A20C-4CF8582A924E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7287BF60-BFFD-404D-81C5-202F2CA87F6A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779E01D6-A035-46B7-8B1E-9914BFEF2BE4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02F666B8-BCFB-4F4F-AAC3-F24034FEB301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8BCA9E0F-1C71-47E8-B39F-7D082C08C9C5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F5887-2D50-4162-9571-ADE2E39F185C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37C5C-8A1B-48C6-9084-1B8ED8467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5507-3003-42ED-8F00-B25E5DCB053C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7DA95-9F9C-4857-858A-C577765C7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F40F-1F58-42A8-94A4-4B19532457AD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3DF6-CE04-4675-813E-4F9D5EFFD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403F-9F4B-40D1-9EC8-9C65933952D5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3E020-9427-477A-B5D4-AB2888AFE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C1F3-5310-4A8D-AF37-52F6E14499F0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F6A1-790A-4878-BDB9-B485A93E9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8DEA-B389-49E0-849C-13A4BFCBA8CA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AFCC-DAE0-4C8E-966F-B6F20B66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BF74-F203-4DAC-868E-ED01C1FE7B86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78FA-B1CE-4BED-8D09-C19418A1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B02A-CF79-4D9A-BE4D-B530084371E6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BF02-0B4B-4690-B423-AC7A6E3F3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1770A-6DC4-4F35-9244-39B46FD791F9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D4C64-539E-4C89-9C6F-F98B73861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28FE-FFC3-462F-ADD1-47328A22A445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5BAB2-4D80-4C2E-9EEA-6FB696DDA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4934-82B7-4399-B399-2F466A2E8BB7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AA7DC-C11B-4D93-9202-75C705487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2837C0-FF74-4B85-85B9-1E66081882E6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62B7AF-CA63-4CC7-848F-34493CAB6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7013" y="4343400"/>
            <a:ext cx="139573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defTabSz="145252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49: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TAM GIÁC. HÌNH TỨ GIÁC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1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2713" y="6424613"/>
            <a:ext cx="561498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314575" y="6875463"/>
            <a:ext cx="10683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1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29707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29709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10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698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84325" y="1655763"/>
            <a:ext cx="13625513" cy="652462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85119" y="1655539"/>
              <a:ext cx="804792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29706" name="Rectangle 6"/>
            <p:cNvSpPr>
              <a:spLocks noChangeArrowheads="1"/>
            </p:cNvSpPr>
            <p:nvPr/>
          </p:nvSpPr>
          <p:spPr bwMode="auto">
            <a:xfrm>
              <a:off x="2390443" y="1665836"/>
              <a:ext cx="12529676" cy="83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4338" name="Picture 2" descr="https://img.loigiaihay.com/picture/2022/0323/bai-2_2.PNG"/>
          <p:cNvPicPr>
            <a:picLocks noChangeAspect="1" noChangeArrowheads="1"/>
          </p:cNvPicPr>
          <p:nvPr/>
        </p:nvPicPr>
        <p:blipFill>
          <a:blip r:embed="rId2"/>
          <a:srcRect l="65843" t="11394" b="13231"/>
          <a:stretch>
            <a:fillRect/>
          </a:stretch>
        </p:blipFill>
        <p:spPr bwMode="auto">
          <a:xfrm>
            <a:off x="1174750" y="3657600"/>
            <a:ext cx="56213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05063" y="2439988"/>
            <a:ext cx="12803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77113" y="3898900"/>
            <a:ext cx="810895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0000FF"/>
                </a:solidFill>
              </a:rPr>
              <a:t>Hình tứ giác LMNK: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vuông đỉnh K, canh KL và KN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L, cạnh LM và LK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M, cạnh MN và ML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N, cạnh NM và NK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1"/>
          <p:cNvGrpSpPr>
            <a:grpSpLocks/>
          </p:cNvGrpSpPr>
          <p:nvPr/>
        </p:nvGrpSpPr>
        <p:grpSpPr bwMode="auto">
          <a:xfrm>
            <a:off x="5243513" y="147638"/>
            <a:ext cx="3284537" cy="931862"/>
            <a:chOff x="4539228" y="172432"/>
            <a:chExt cx="3229959" cy="930735"/>
          </a:xfrm>
        </p:grpSpPr>
        <p:grpSp>
          <p:nvGrpSpPr>
            <p:cNvPr id="30729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30731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77" cy="518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32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954" y="1050843"/>
              <a:ext cx="8164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22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612900" y="1812925"/>
            <a:ext cx="13217525" cy="1109663"/>
            <a:chOff x="1393881" y="2145999"/>
            <a:chExt cx="9160705" cy="1109749"/>
          </a:xfrm>
        </p:grpSpPr>
        <p:sp>
          <p:nvSpPr>
            <p:cNvPr id="59" name="Oval 5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393881" y="2145999"/>
              <a:ext cx="698661" cy="598534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3</a:t>
              </a:r>
              <a:endParaRPr lang="vi-VN" sz="3600" b="1"/>
            </a:p>
          </p:txBody>
        </p:sp>
        <p:sp>
          <p:nvSpPr>
            <p:cNvPr id="30728" name="TextBox 22"/>
            <p:cNvSpPr txBox="1">
              <a:spLocks noChangeArrowheads="1"/>
            </p:cNvSpPr>
            <p:nvPr/>
          </p:nvSpPr>
          <p:spPr bwMode="auto">
            <a:xfrm>
              <a:off x="2117615" y="2178530"/>
              <a:ext cx="843697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vi-VN" sz="3200" b="1"/>
                <a:t>Đo độ dài mỗi cạnh của hình tam giác, hình tứ giác sau rồi viết số đo (theo mẫu):</a:t>
              </a:r>
            </a:p>
          </p:txBody>
        </p:sp>
      </p:grpSp>
      <p:pic>
        <p:nvPicPr>
          <p:cNvPr id="19458" name="Picture 2" descr="https://img.loigiaihay.com/picture/2022/0323/bai-3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133725"/>
            <a:ext cx="1261745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"/>
          <p:cNvGrpSpPr>
            <a:grpSpLocks/>
          </p:cNvGrpSpPr>
          <p:nvPr/>
        </p:nvGrpSpPr>
        <p:grpSpPr bwMode="auto">
          <a:xfrm>
            <a:off x="5243513" y="147638"/>
            <a:ext cx="3284537" cy="931862"/>
            <a:chOff x="4539228" y="172432"/>
            <a:chExt cx="3229959" cy="930735"/>
          </a:xfrm>
        </p:grpSpPr>
        <p:grpSp>
          <p:nvGrpSpPr>
            <p:cNvPr id="31763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31765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77" cy="518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66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954" y="1050843"/>
              <a:ext cx="8164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746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31748" name="Text Box 14"/>
          <p:cNvSpPr txBox="1">
            <a:spLocks noChangeArrowheads="1"/>
          </p:cNvSpPr>
          <p:nvPr/>
        </p:nvSpPr>
        <p:spPr bwMode="auto">
          <a:xfrm>
            <a:off x="3986213" y="1176338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4454" t="23334" r="25156" b="68964"/>
          <a:stretch>
            <a:fillRect/>
          </a:stretch>
        </p:blipFill>
        <p:spPr bwMode="auto">
          <a:xfrm>
            <a:off x="1895475" y="1646238"/>
            <a:ext cx="1266983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l="24454" t="30904" r="25156" b="34167"/>
          <a:stretch>
            <a:fillRect/>
          </a:stretch>
        </p:blipFill>
        <p:spPr bwMode="auto">
          <a:xfrm>
            <a:off x="1168400" y="2828925"/>
            <a:ext cx="12809538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09713" y="7245350"/>
            <a:ext cx="20764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>
                <a:solidFill>
                  <a:srgbClr val="0000FF"/>
                </a:solidFill>
              </a:rPr>
              <a:t>Hình 1</a:t>
            </a:r>
          </a:p>
          <a:p>
            <a:pPr algn="ctr"/>
            <a:r>
              <a:rPr lang="vi-VN">
                <a:solidFill>
                  <a:srgbClr val="0000FF"/>
                </a:solidFill>
              </a:rPr>
              <a:t>3 que tính.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95713" y="7243763"/>
            <a:ext cx="19208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>
                <a:solidFill>
                  <a:srgbClr val="0000FF"/>
                </a:solidFill>
              </a:rPr>
              <a:t>Hình 2. </a:t>
            </a:r>
          </a:p>
          <a:p>
            <a:pPr algn="ctr"/>
            <a:r>
              <a:rPr lang="vi-VN">
                <a:solidFill>
                  <a:srgbClr val="0000FF"/>
                </a:solidFill>
              </a:rPr>
              <a:t>5 que tính.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34113" y="7243763"/>
            <a:ext cx="20764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FF"/>
                </a:solidFill>
                <a:latin typeface="Calibri" pitchFamily="34" charset="0"/>
              </a:rPr>
              <a:t>Hình </a:t>
            </a:r>
            <a:r>
              <a:rPr lang="vi-VN">
                <a:solidFill>
                  <a:srgbClr val="0000FF"/>
                </a:solidFill>
              </a:rPr>
              <a:t>3.</a:t>
            </a:r>
          </a:p>
          <a:p>
            <a:pPr algn="ctr"/>
            <a:r>
              <a:rPr lang="pt-BR">
                <a:solidFill>
                  <a:srgbClr val="0000FF"/>
                </a:solidFill>
                <a:latin typeface="Calibri" pitchFamily="34" charset="0"/>
              </a:rPr>
              <a:t>7 que tính.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739313" y="7245350"/>
            <a:ext cx="18113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000FF"/>
                </a:solidFill>
                <a:latin typeface="Calibri" pitchFamily="34" charset="0"/>
              </a:rPr>
              <a:t>Hình </a:t>
            </a:r>
            <a:r>
              <a:rPr lang="vi-VN">
                <a:solidFill>
                  <a:srgbClr val="0000FF"/>
                </a:solidFill>
              </a:rPr>
              <a:t>4.</a:t>
            </a:r>
          </a:p>
          <a:p>
            <a:pPr algn="ctr"/>
            <a:r>
              <a:rPr lang="pt-BR">
                <a:solidFill>
                  <a:srgbClr val="0000FF"/>
                </a:solidFill>
                <a:latin typeface="Calibri" pitchFamily="34" charset="0"/>
              </a:rPr>
              <a:t>9 que tính.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2749213" y="7245350"/>
            <a:ext cx="2362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>
                <a:solidFill>
                  <a:srgbClr val="FF0000"/>
                </a:solidFill>
              </a:rPr>
              <a:t> Hình 5 có11 que tính.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887200" y="7462838"/>
            <a:ext cx="7477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 =&gt;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2304713" y="6115050"/>
            <a:ext cx="3835400" cy="984250"/>
            <a:chOff x="12304366" y="6114382"/>
            <a:chExt cx="3834953" cy="984885"/>
          </a:xfrm>
        </p:grpSpPr>
        <p:pic>
          <p:nvPicPr>
            <p:cNvPr id="31761" name="Picture 20"/>
            <p:cNvPicPr>
              <a:picLocks noChangeAspect="1"/>
            </p:cNvPicPr>
            <p:nvPr/>
          </p:nvPicPr>
          <p:blipFill>
            <a:blip r:embed="rId3"/>
            <a:srcRect l="56010" t="57368" r="31192" b="34979"/>
            <a:stretch>
              <a:fillRect/>
            </a:stretch>
          </p:blipFill>
          <p:spPr bwMode="auto">
            <a:xfrm>
              <a:off x="12304366" y="6114382"/>
              <a:ext cx="3348048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Isosceles Triangle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996452" y="6263703"/>
              <a:ext cx="1142867" cy="686242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4997113" y="6264275"/>
            <a:ext cx="1143000" cy="685800"/>
            <a:chOff x="14996319" y="6263924"/>
            <a:chExt cx="1143000" cy="685800"/>
          </a:xfrm>
        </p:grpSpPr>
        <p:cxnSp>
          <p:nvCxnSpPr>
            <p:cNvPr id="15" name="Straight Connector 14">
              <a:extLst>
                <a:ext uri="{FF2B5EF4-FFF2-40B4-BE49-F238E27FC236}"/>
              </a:extLst>
            </p:cNvPr>
            <p:cNvCxnSpPr>
              <a:stCxn id="8" idx="0"/>
              <a:endCxn id="8" idx="4"/>
            </p:cNvCxnSpPr>
            <p:nvPr/>
          </p:nvCxnSpPr>
          <p:spPr>
            <a:xfrm>
              <a:off x="15567819" y="6263924"/>
              <a:ext cx="571500" cy="685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/>
              </a:extLst>
            </p:cNvPr>
            <p:cNvCxnSpPr>
              <a:stCxn id="8" idx="2"/>
              <a:endCxn id="8" idx="4"/>
            </p:cNvCxnSpPr>
            <p:nvPr/>
          </p:nvCxnSpPr>
          <p:spPr>
            <a:xfrm>
              <a:off x="14996319" y="6949724"/>
              <a:ext cx="1143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3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15364" name="Group 14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5366" name="TextBox 16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67" name="TextBox 17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3"/>
          <a:srcRect l="24454" t="20833" r="24454" b="39999"/>
          <a:stretch>
            <a:fillRect/>
          </a:stretch>
        </p:blipFill>
        <p:spPr bwMode="auto">
          <a:xfrm>
            <a:off x="1157288" y="1679575"/>
            <a:ext cx="14482762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3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17428" name="Group 14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7430" name="TextBox 16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31" name="TextBox 17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10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7170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11395" t="47623" r="68147" b="44559"/>
          <a:stretch>
            <a:fillRect/>
          </a:stretch>
        </p:blipFill>
        <p:spPr bwMode="auto">
          <a:xfrm>
            <a:off x="2043113" y="4987925"/>
            <a:ext cx="3352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9071" t="16714" r="66289" b="51222"/>
          <a:stretch>
            <a:fillRect/>
          </a:stretch>
        </p:blipFill>
        <p:spPr bwMode="auto">
          <a:xfrm>
            <a:off x="1900238" y="2328863"/>
            <a:ext cx="41703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35106" t="10291" r="10498" b="83286"/>
          <a:stretch>
            <a:fillRect/>
          </a:stretch>
        </p:blipFill>
        <p:spPr bwMode="auto">
          <a:xfrm>
            <a:off x="6386513" y="1855788"/>
            <a:ext cx="8915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35106" t="15681" r="10498" b="76047"/>
          <a:stretch>
            <a:fillRect/>
          </a:stretch>
        </p:blipFill>
        <p:spPr bwMode="auto">
          <a:xfrm>
            <a:off x="6538913" y="2252663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35106" t="21886" r="10498" b="70876"/>
          <a:stretch>
            <a:fillRect/>
          </a:stretch>
        </p:blipFill>
        <p:spPr bwMode="auto">
          <a:xfrm>
            <a:off x="6538913" y="2709863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35106" t="28091" r="10498" b="64670"/>
          <a:stretch>
            <a:fillRect/>
          </a:stretch>
        </p:blipFill>
        <p:spPr bwMode="auto">
          <a:xfrm>
            <a:off x="6538913" y="3167063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35106" t="35329" r="10498" b="58467"/>
          <a:stretch>
            <a:fillRect/>
          </a:stretch>
        </p:blipFill>
        <p:spPr bwMode="auto">
          <a:xfrm>
            <a:off x="6538913" y="3776663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34361" t="41199" r="11243" b="52599"/>
          <a:stretch>
            <a:fillRect/>
          </a:stretch>
        </p:blipFill>
        <p:spPr bwMode="auto">
          <a:xfrm>
            <a:off x="6462713" y="4233863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11395" t="8897" r="68147" b="83284"/>
          <a:stretch>
            <a:fillRect/>
          </a:stretch>
        </p:blipFill>
        <p:spPr bwMode="auto">
          <a:xfrm>
            <a:off x="2119313" y="1685925"/>
            <a:ext cx="3352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9071" t="57053" r="66289" b="7326"/>
          <a:stretch>
            <a:fillRect/>
          </a:stretch>
        </p:blipFill>
        <p:spPr bwMode="auto">
          <a:xfrm>
            <a:off x="1420813" y="5514975"/>
            <a:ext cx="4741862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35106" t="49815" r="13287" b="43979"/>
          <a:stretch>
            <a:fillRect/>
          </a:stretch>
        </p:blipFill>
        <p:spPr bwMode="auto">
          <a:xfrm>
            <a:off x="6462713" y="5334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35106" t="57056" r="13287" b="36739"/>
          <a:stretch>
            <a:fillRect/>
          </a:stretch>
        </p:blipFill>
        <p:spPr bwMode="auto">
          <a:xfrm>
            <a:off x="6691313" y="582453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35106" t="62685" r="13287" b="31110"/>
          <a:stretch>
            <a:fillRect/>
          </a:stretch>
        </p:blipFill>
        <p:spPr bwMode="auto">
          <a:xfrm>
            <a:off x="6691313" y="620553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35106" t="74638" r="13287" b="19733"/>
          <a:stretch>
            <a:fillRect/>
          </a:stretch>
        </p:blipFill>
        <p:spPr bwMode="auto">
          <a:xfrm>
            <a:off x="6691313" y="7119938"/>
            <a:ext cx="84582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35106" t="69344" r="13287" b="24451"/>
          <a:stretch>
            <a:fillRect/>
          </a:stretch>
        </p:blipFill>
        <p:spPr bwMode="auto">
          <a:xfrm>
            <a:off x="6691313" y="666273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35106" t="79932" r="13287" b="13861"/>
          <a:stretch>
            <a:fillRect/>
          </a:stretch>
        </p:blipFill>
        <p:spPr bwMode="auto">
          <a:xfrm>
            <a:off x="6691313" y="757713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s://img.loigiaihay.com/picture/2022/0718/image-12.png"/>
          <p:cNvPicPr>
            <a:picLocks noChangeAspect="1" noChangeArrowheads="1"/>
          </p:cNvPicPr>
          <p:nvPr/>
        </p:nvPicPr>
        <p:blipFill>
          <a:blip r:embed="rId3"/>
          <a:srcRect l="35106" t="85893" r="13287" b="8356"/>
          <a:stretch>
            <a:fillRect/>
          </a:stretch>
        </p:blipFill>
        <p:spPr bwMode="auto">
          <a:xfrm>
            <a:off x="6691313" y="8110538"/>
            <a:ext cx="84582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3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19461" name="Group 14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9463" name="TextBox 16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64" name="TextBox 17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3"/>
          <a:srcRect l="25156" t="23293" r="23280" b="70000"/>
          <a:stretch>
            <a:fillRect/>
          </a:stretch>
        </p:blipFill>
        <p:spPr bwMode="auto">
          <a:xfrm>
            <a:off x="1509713" y="1535113"/>
            <a:ext cx="128206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8"/>
          <p:cNvPicPr>
            <a:picLocks noChangeAspect="1"/>
          </p:cNvPicPr>
          <p:nvPr/>
        </p:nvPicPr>
        <p:blipFill>
          <a:blip r:embed="rId3"/>
          <a:srcRect l="25156" t="30000" r="23280" b="42500"/>
          <a:stretch>
            <a:fillRect/>
          </a:stretch>
        </p:blipFill>
        <p:spPr bwMode="auto">
          <a:xfrm>
            <a:off x="1052513" y="2590800"/>
            <a:ext cx="14478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9" name="Group 13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8234" name="Group 14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8236" name="TextBox 16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37" name="TextBox 17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30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l="25156" t="23293" r="23280" b="70000"/>
          <a:stretch>
            <a:fillRect/>
          </a:stretch>
        </p:blipFill>
        <p:spPr bwMode="auto">
          <a:xfrm>
            <a:off x="1727200" y="1511300"/>
            <a:ext cx="128222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5"/>
          <p:cNvGraphicFramePr>
            <a:graphicFrameLocks noChangeAspect="1"/>
          </p:cNvGraphicFramePr>
          <p:nvPr/>
        </p:nvGraphicFramePr>
        <p:xfrm>
          <a:off x="2106613" y="2462213"/>
          <a:ext cx="4867275" cy="3000375"/>
        </p:xfrm>
        <a:graphic>
          <a:graphicData uri="http://schemas.openxmlformats.org/presentationml/2006/ole">
            <p:oleObj spid="_x0000_s8227" name="Bitmap Image" r:id="rId5" imgW="0" imgH="0" progId="PBrush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18475" y="2482850"/>
            <a:ext cx="687705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OpenSans"/>
              </a:rPr>
              <a:t>- Hình tam giác KIL:</a:t>
            </a:r>
          </a:p>
          <a:p>
            <a:r>
              <a:rPr lang="vi-VN">
                <a:solidFill>
                  <a:srgbClr val="FF0000"/>
                </a:solidFill>
                <a:latin typeface="OpenSans"/>
              </a:rPr>
              <a:t>+ 3 đỉnh là: K, I, L</a:t>
            </a:r>
          </a:p>
          <a:p>
            <a:r>
              <a:rPr lang="vi-VN">
                <a:solidFill>
                  <a:srgbClr val="FF0000"/>
                </a:solidFill>
                <a:latin typeface="OpenSans"/>
              </a:rPr>
              <a:t>+ 3 cạnh là: KI, IL, LK</a:t>
            </a:r>
          </a:p>
          <a:p>
            <a:r>
              <a:rPr lang="vi-VN">
                <a:solidFill>
                  <a:srgbClr val="FF0000"/>
                </a:solidFill>
                <a:latin typeface="OpenSans"/>
              </a:rPr>
              <a:t>+ 3 góc là: Góc đỉnh K, cạnh KI và KL</a:t>
            </a:r>
          </a:p>
          <a:p>
            <a:r>
              <a:rPr lang="vi-VN">
                <a:solidFill>
                  <a:srgbClr val="FF0000"/>
                </a:solidFill>
                <a:latin typeface="OpenSans"/>
              </a:rPr>
              <a:t>                   Góc đỉnh I, cạnh IK và IL</a:t>
            </a:r>
          </a:p>
          <a:p>
            <a:r>
              <a:rPr lang="vi-VN">
                <a:solidFill>
                  <a:srgbClr val="FF0000"/>
                </a:solidFill>
                <a:latin typeface="OpenSans"/>
              </a:rPr>
              <a:t>                   Góc đỉnh L, cạnh LI và LK</a:t>
            </a:r>
            <a:endParaRPr lang="vi-VN">
              <a:solidFill>
                <a:srgbClr val="FF0000"/>
              </a:solidFill>
            </a:endParaRPr>
          </a:p>
        </p:txBody>
      </p:sp>
      <p:graphicFrame>
        <p:nvGraphicFramePr>
          <p:cNvPr id="6" name="Object 36"/>
          <p:cNvGraphicFramePr>
            <a:graphicFrameLocks noChangeAspect="1"/>
          </p:cNvGraphicFramePr>
          <p:nvPr/>
        </p:nvGraphicFramePr>
        <p:xfrm>
          <a:off x="1890713" y="6021388"/>
          <a:ext cx="4953000" cy="2030412"/>
        </p:xfrm>
        <a:graphic>
          <a:graphicData uri="http://schemas.openxmlformats.org/presentationml/2006/ole">
            <p:oleObj spid="_x0000_s8228" name="Bitmap Image" r:id="rId6" imgW="0" imgH="0" progId="PBrush">
              <p:embed/>
            </p:oleObj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18475" y="5791200"/>
            <a:ext cx="7564438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solidFill>
                  <a:srgbClr val="0000FF"/>
                </a:solidFill>
                <a:latin typeface="OpenSans"/>
              </a:rPr>
              <a:t>- Hình tam giác GEH:</a:t>
            </a:r>
          </a:p>
          <a:p>
            <a:r>
              <a:rPr lang="vi-VN">
                <a:solidFill>
                  <a:srgbClr val="0000FF"/>
                </a:solidFill>
                <a:latin typeface="OpenSans"/>
              </a:rPr>
              <a:t>+ 3 đỉnh là: G, E, H</a:t>
            </a:r>
          </a:p>
          <a:p>
            <a:r>
              <a:rPr lang="vi-VN">
                <a:solidFill>
                  <a:srgbClr val="0000FF"/>
                </a:solidFill>
                <a:latin typeface="OpenSans"/>
              </a:rPr>
              <a:t>+ 3 cạnh là: GE, EH, HG</a:t>
            </a:r>
          </a:p>
          <a:p>
            <a:r>
              <a:rPr lang="vi-VN">
                <a:solidFill>
                  <a:srgbClr val="0000FF"/>
                </a:solidFill>
                <a:latin typeface="OpenSans"/>
              </a:rPr>
              <a:t>+ 3 góc là: Góc đỉnh G, cạnh GE, GH</a:t>
            </a:r>
          </a:p>
          <a:p>
            <a:r>
              <a:rPr lang="vi-VN">
                <a:solidFill>
                  <a:srgbClr val="0000FF"/>
                </a:solidFill>
                <a:latin typeface="OpenSans"/>
              </a:rPr>
              <a:t>                   Góc đỉnh E, cạnh EG, EH</a:t>
            </a:r>
          </a:p>
          <a:p>
            <a:r>
              <a:rPr lang="vi-VN">
                <a:solidFill>
                  <a:srgbClr val="0000FF"/>
                </a:solidFill>
                <a:latin typeface="OpenSans"/>
              </a:rPr>
              <a:t>                   Góc đỉnh H, cạnh HE, HG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3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24584" name="Group 14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24586" name="TextBox 16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87" name="TextBox 17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578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/>
          <a:srcRect l="25156" t="23293" r="23280" b="70000"/>
          <a:stretch>
            <a:fillRect/>
          </a:stretch>
        </p:blipFill>
        <p:spPr bwMode="auto">
          <a:xfrm>
            <a:off x="1727200" y="1485900"/>
            <a:ext cx="122793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27200" y="5561013"/>
            <a:ext cx="717391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solidFill>
                  <a:srgbClr val="0000FF"/>
                </a:solidFill>
                <a:latin typeface="OpenSans"/>
              </a:rPr>
              <a:t>- Hình tứ giác QMNP:</a:t>
            </a:r>
          </a:p>
          <a:p>
            <a:r>
              <a:rPr lang="vi-VN">
                <a:solidFill>
                  <a:srgbClr val="0000FF"/>
                </a:solidFill>
                <a:latin typeface="OpenSans"/>
              </a:rPr>
              <a:t>+ 4 đỉnh là: Q, M, N, P</a:t>
            </a:r>
          </a:p>
          <a:p>
            <a:r>
              <a:rPr lang="vi-VN">
                <a:solidFill>
                  <a:srgbClr val="0000FF"/>
                </a:solidFill>
                <a:latin typeface="OpenSans"/>
              </a:rPr>
              <a:t>+ 4 cạnh là: QM, MN, NP, PQ</a:t>
            </a:r>
          </a:p>
          <a:p>
            <a:r>
              <a:rPr lang="vi-VN">
                <a:solidFill>
                  <a:srgbClr val="0000FF"/>
                </a:solidFill>
                <a:latin typeface="OpenSans"/>
              </a:rPr>
              <a:t>+ 4 góc là: Góc đỉnh Q, cạnh QM và QP</a:t>
            </a:r>
          </a:p>
          <a:p>
            <a:r>
              <a:rPr lang="vi-VN">
                <a:solidFill>
                  <a:srgbClr val="0000FF"/>
                </a:solidFill>
                <a:latin typeface="OpenSans"/>
              </a:rPr>
              <a:t>                   Góc đỉnh M, cạnh MN và MQ</a:t>
            </a:r>
          </a:p>
          <a:p>
            <a:r>
              <a:rPr lang="vi-VN">
                <a:solidFill>
                  <a:srgbClr val="0000FF"/>
                </a:solidFill>
                <a:latin typeface="OpenSans"/>
              </a:rPr>
              <a:t>                   Góc đỉnh N, cạnh NM và NP</a:t>
            </a:r>
          </a:p>
          <a:p>
            <a:r>
              <a:rPr lang="vi-VN">
                <a:solidFill>
                  <a:srgbClr val="0000FF"/>
                </a:solidFill>
                <a:latin typeface="OpenSans"/>
              </a:rPr>
              <a:t>                   Góc đỉnh P, cạnh PN và PQ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21663" y="2401888"/>
            <a:ext cx="753745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solidFill>
                  <a:srgbClr val="0000FF"/>
                </a:solidFill>
              </a:rPr>
              <a:t>- Hình tứ giác ADCB:</a:t>
            </a:r>
          </a:p>
          <a:p>
            <a:r>
              <a:rPr lang="vi-VN">
                <a:solidFill>
                  <a:srgbClr val="0000FF"/>
                </a:solidFill>
              </a:rPr>
              <a:t>+ 4 đỉnh là A, D, C, B</a:t>
            </a:r>
          </a:p>
          <a:p>
            <a:r>
              <a:rPr lang="vi-VN">
                <a:solidFill>
                  <a:srgbClr val="0000FF"/>
                </a:solidFill>
              </a:rPr>
              <a:t>+ 4 cạnh là AD, DC, CB, BA</a:t>
            </a:r>
          </a:p>
          <a:p>
            <a:r>
              <a:rPr lang="vi-VN">
                <a:solidFill>
                  <a:srgbClr val="0000FF"/>
                </a:solidFill>
              </a:rPr>
              <a:t>+ 4 góc là: Góc đỉnh A, cạnh AD và AB</a:t>
            </a:r>
          </a:p>
          <a:p>
            <a:r>
              <a:rPr lang="vi-VN">
                <a:solidFill>
                  <a:srgbClr val="0000FF"/>
                </a:solidFill>
              </a:rPr>
              <a:t>                  Góc đỉnh D, cạnh DA và DC</a:t>
            </a:r>
          </a:p>
          <a:p>
            <a:r>
              <a:rPr lang="vi-VN">
                <a:solidFill>
                  <a:srgbClr val="0000FF"/>
                </a:solidFill>
              </a:rPr>
              <a:t>                  Góc đỉnh C, cạnh CD và CB</a:t>
            </a:r>
          </a:p>
          <a:p>
            <a:r>
              <a:rPr lang="vi-VN">
                <a:solidFill>
                  <a:srgbClr val="0000FF"/>
                </a:solidFill>
              </a:rPr>
              <a:t>                  Góc đỉnh B, cạnh BC và  BA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l="25156" t="31592" r="58290" b="45688"/>
          <a:stretch>
            <a:fillRect/>
          </a:stretch>
        </p:blipFill>
        <p:spPr bwMode="auto">
          <a:xfrm>
            <a:off x="2576513" y="2233613"/>
            <a:ext cx="38100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l="64172" t="34569" r="24159" b="46484"/>
          <a:stretch>
            <a:fillRect/>
          </a:stretch>
        </p:blipFill>
        <p:spPr bwMode="auto">
          <a:xfrm>
            <a:off x="9891713" y="5762625"/>
            <a:ext cx="3290887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26637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26639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40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626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84325" y="1655763"/>
            <a:ext cx="13625513" cy="652462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85119" y="1655539"/>
              <a:ext cx="804792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390443" y="1665836"/>
              <a:ext cx="12529676" cy="83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sp>
        <p:nvSpPr>
          <p:cNvPr id="26629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4338" name="Picture 2" descr="https://img.loigiaihay.com/picture/2022/0323/bai-2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2967038"/>
            <a:ext cx="14228762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81250" y="2206625"/>
            <a:ext cx="12803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85850" y="7448550"/>
            <a:ext cx="3763963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Hình tam giác ABC.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91200" y="7416800"/>
            <a:ext cx="3649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 Hình tứ giác GHIE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034713" y="7340600"/>
            <a:ext cx="378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Hình tứ giác LMNK.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1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27659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27661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62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650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84325" y="1655763"/>
            <a:ext cx="13625513" cy="652462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85119" y="1655539"/>
              <a:ext cx="804792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27658" name="Rectangle 6"/>
            <p:cNvSpPr>
              <a:spLocks noChangeArrowheads="1"/>
            </p:cNvSpPr>
            <p:nvPr/>
          </p:nvSpPr>
          <p:spPr bwMode="auto">
            <a:xfrm>
              <a:off x="2390443" y="1665836"/>
              <a:ext cx="12529676" cy="83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4338" name="Picture 2" descr="https://img.loigiaihay.com/picture/2022/0323/bai-2_2.PNG"/>
          <p:cNvPicPr>
            <a:picLocks noChangeAspect="1" noChangeArrowheads="1"/>
          </p:cNvPicPr>
          <p:nvPr/>
        </p:nvPicPr>
        <p:blipFill>
          <a:blip r:embed="rId2"/>
          <a:srcRect r="73557" b="-146"/>
          <a:stretch>
            <a:fillRect/>
          </a:stretch>
        </p:blipFill>
        <p:spPr bwMode="auto">
          <a:xfrm>
            <a:off x="1966913" y="3636963"/>
            <a:ext cx="36258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310313" y="4014788"/>
            <a:ext cx="81375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solidFill>
                  <a:srgbClr val="0000FF"/>
                </a:solidFill>
              </a:rPr>
              <a:t>Hình tam giác ABC: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vuông đỉnh A, cạnh AB và AC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B, cạnh BA và BC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C, cạnh CA và CB.</a:t>
            </a:r>
            <a:endParaRPr lang="vi-VN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08238" y="2379663"/>
            <a:ext cx="12801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28683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28685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686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674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84325" y="1655763"/>
            <a:ext cx="13625513" cy="652462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85119" y="1655539"/>
              <a:ext cx="804792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28682" name="Rectangle 6"/>
            <p:cNvSpPr>
              <a:spLocks noChangeArrowheads="1"/>
            </p:cNvSpPr>
            <p:nvPr/>
          </p:nvSpPr>
          <p:spPr bwMode="auto">
            <a:xfrm>
              <a:off x="2390443" y="1665836"/>
              <a:ext cx="12529676" cy="83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sp>
        <p:nvSpPr>
          <p:cNvPr id="28677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4338" name="Picture 2" descr="https://img.loigiaihay.com/picture/2022/0323/bai-2_2.PNG"/>
          <p:cNvPicPr>
            <a:picLocks noChangeAspect="1" noChangeArrowheads="1"/>
          </p:cNvPicPr>
          <p:nvPr/>
        </p:nvPicPr>
        <p:blipFill>
          <a:blip r:embed="rId2"/>
          <a:srcRect l="28889" r="34157" b="8755"/>
          <a:stretch>
            <a:fillRect/>
          </a:stretch>
        </p:blipFill>
        <p:spPr bwMode="auto">
          <a:xfrm>
            <a:off x="2408238" y="3733800"/>
            <a:ext cx="52578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408238" y="2379663"/>
            <a:ext cx="12801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15288" y="4008438"/>
            <a:ext cx="7439025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b="1">
                <a:solidFill>
                  <a:srgbClr val="0000FF"/>
                </a:solidFill>
              </a:rPr>
              <a:t>Hình tứ giác GHIE:</a:t>
            </a:r>
          </a:p>
          <a:p>
            <a:pPr>
              <a:lnSpc>
                <a:spcPct val="150000"/>
              </a:lnSpc>
            </a:pPr>
            <a:r>
              <a:rPr lang="vi-VN"/>
              <a:t>- Góc không vuông đỉnh G, cạnh GH và GE</a:t>
            </a:r>
          </a:p>
          <a:p>
            <a:pPr>
              <a:lnSpc>
                <a:spcPct val="150000"/>
              </a:lnSpc>
            </a:pPr>
            <a:r>
              <a:rPr lang="vi-VN"/>
              <a:t>- Góc không vuông đỉnh I, cạnh IH và IE</a:t>
            </a:r>
          </a:p>
          <a:p>
            <a:pPr>
              <a:lnSpc>
                <a:spcPct val="150000"/>
              </a:lnSpc>
            </a:pPr>
            <a:r>
              <a:rPr lang="vi-VN"/>
              <a:t>- Góc vuông đỉnh E, cạnh EG và EI</a:t>
            </a:r>
          </a:p>
          <a:p>
            <a:pPr>
              <a:lnSpc>
                <a:spcPct val="150000"/>
              </a:lnSpc>
            </a:pPr>
            <a:r>
              <a:rPr lang="vi-VN"/>
              <a:t>- Góc vuông đỉnh H, cạnh HG, HI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586</Words>
  <Application>Microsoft Office PowerPoint</Application>
  <PresentationFormat>Custom</PresentationFormat>
  <Paragraphs>106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OpenSans</vt:lpstr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785</cp:revision>
  <dcterms:created xsi:type="dcterms:W3CDTF">2022-07-10T01:37:20Z</dcterms:created>
  <dcterms:modified xsi:type="dcterms:W3CDTF">2022-12-05T07:18:03Z</dcterms:modified>
</cp:coreProperties>
</file>