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78" r:id="rId3"/>
    <p:sldId id="282" r:id="rId4"/>
    <p:sldId id="279" r:id="rId5"/>
    <p:sldId id="268" r:id="rId6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67" y="-101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508919" y="4379247"/>
            <a:ext cx="13500099" cy="2165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ts val="1800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Toán lớp 3</a:t>
            </a:r>
          </a:p>
          <a:p>
            <a:pPr algn="ctr" eaLnBrk="1" hangingPunct="1">
              <a:lnSpc>
                <a:spcPct val="150000"/>
              </a:lnSpc>
              <a:defRPr/>
            </a:pP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46: </a:t>
            </a:r>
            <a:r>
              <a:rPr lang="vi-VN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 – LI – LÍT. (Tiết 2)</a:t>
            </a:r>
            <a:endParaRPr lang="en-US" sz="54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430" y="647109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2719" y="148281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" name="AutoShape 2" descr="https://img.loigiaihay.com/picture/2022/0321/bai-1.jpg">
            <a:extLst>
              <a:ext uri="{FF2B5EF4-FFF2-40B4-BE49-F238E27FC236}">
                <a16:creationId xmlns:a16="http://schemas.microsoft.com/office/drawing/2014/main" xmlns="" id="{070A50D1-F9E5-486B-8B44-FB96DF81191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863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xmlns="" id="{0CF844C2-CCE0-4AE7-A0B2-8DFEF1EAD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42500"/>
            <a:ext cx="25519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 </a:t>
            </a:r>
            <a:endParaRPr kumimoji="0" lang="vi-VN" altLang="vi-VN" sz="19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OpenSans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xmlns="" id="{C538C804-8923-4C65-BE86-9118CF0FA797}"/>
              </a:ext>
            </a:extLst>
          </p:cNvPr>
          <p:cNvGrpSpPr/>
          <p:nvPr/>
        </p:nvGrpSpPr>
        <p:grpSpPr>
          <a:xfrm>
            <a:off x="1613273" y="1911391"/>
            <a:ext cx="5561484" cy="651417"/>
            <a:chOff x="1393882" y="2244225"/>
            <a:chExt cx="5561484" cy="651417"/>
          </a:xfrm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xmlns="" id="{625048FB-0D4E-48DA-8631-2606969D4DA2}"/>
                </a:ext>
              </a:extLst>
            </p:cNvPr>
            <p:cNvSpPr/>
            <p:nvPr/>
          </p:nvSpPr>
          <p:spPr>
            <a:xfrm>
              <a:off x="1393882" y="2244225"/>
              <a:ext cx="698501" cy="598627"/>
            </a:xfrm>
            <a:prstGeom prst="ellips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/>
                <a:t>3</a:t>
              </a:r>
              <a:endParaRPr lang="vi-VN" sz="3600" b="1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xmlns="" id="{75FF3ECB-46AA-4002-8AD8-57639970340A}"/>
                </a:ext>
              </a:extLst>
            </p:cNvPr>
            <p:cNvSpPr txBox="1"/>
            <p:nvPr/>
          </p:nvSpPr>
          <p:spPr>
            <a:xfrm>
              <a:off x="2078566" y="2310867"/>
              <a:ext cx="4876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vi-VN" sz="3200" b="1">
                  <a:solidFill>
                    <a:srgbClr val="0070C0"/>
                  </a:solidFill>
                </a:rPr>
                <a:t>a) Tính:</a:t>
              </a:r>
            </a:p>
          </p:txBody>
        </p:sp>
      </p:grpSp>
      <p:sp>
        <p:nvSpPr>
          <p:cNvPr id="20" name="Text Box 14">
            <a:extLst>
              <a:ext uri="{FF2B5EF4-FFF2-40B4-BE49-F238E27FC236}">
                <a16:creationId xmlns:a16="http://schemas.microsoft.com/office/drawing/2014/main" xmlns="" id="{EF71F5B5-EAE3-4C18-9EBF-FF52D8CEB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4655" y="1264738"/>
            <a:ext cx="8991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46: MI – LI – LÍT.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395AC70-6BD4-4EEE-BD1A-985DF33202B4}"/>
              </a:ext>
            </a:extLst>
          </p:cNvPr>
          <p:cNvSpPr/>
          <p:nvPr/>
        </p:nvSpPr>
        <p:spPr>
          <a:xfrm>
            <a:off x="1840935" y="2936128"/>
            <a:ext cx="33522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/>
              <a:t>300ml + 400ml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FABEDB7-1EA0-410F-87D6-E3DB35691283}"/>
              </a:ext>
            </a:extLst>
          </p:cNvPr>
          <p:cNvSpPr/>
          <p:nvPr/>
        </p:nvSpPr>
        <p:spPr>
          <a:xfrm>
            <a:off x="1889919" y="3682334"/>
            <a:ext cx="33393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/>
              <a:t>550ml – 200ml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539453F4-9EA1-4F48-BE25-FDB9DD3CE1D5}"/>
              </a:ext>
            </a:extLst>
          </p:cNvPr>
          <p:cNvSpPr/>
          <p:nvPr/>
        </p:nvSpPr>
        <p:spPr>
          <a:xfrm>
            <a:off x="9778464" y="3063452"/>
            <a:ext cx="1484702" cy="4896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/>
              <a:t>7 ml x 4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B65987E0-438E-4565-B4BD-129DFCC17418}"/>
              </a:ext>
            </a:extLst>
          </p:cNvPr>
          <p:cNvSpPr/>
          <p:nvPr/>
        </p:nvSpPr>
        <p:spPr>
          <a:xfrm>
            <a:off x="9836577" y="3809659"/>
            <a:ext cx="1608133" cy="4896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/>
              <a:t>40ml : 8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27AAAF13-F0A0-4A61-87FB-7500CB3FC1B2}"/>
              </a:ext>
            </a:extLst>
          </p:cNvPr>
          <p:cNvSpPr/>
          <p:nvPr/>
        </p:nvSpPr>
        <p:spPr>
          <a:xfrm>
            <a:off x="1840935" y="4559218"/>
            <a:ext cx="20697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vi-VN" sz="3600" b="1">
                <a:solidFill>
                  <a:srgbClr val="0070C0"/>
                </a:solidFill>
              </a:rPr>
              <a:t>b) &gt;, &lt;, =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9DD162BC-27C9-4723-B353-F801693C7A9C}"/>
              </a:ext>
            </a:extLst>
          </p:cNvPr>
          <p:cNvSpPr/>
          <p:nvPr/>
        </p:nvSpPr>
        <p:spPr>
          <a:xfrm>
            <a:off x="2084197" y="5943600"/>
            <a:ext cx="44759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/>
              <a:t>300ml + 700ml …. 1ℓ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D25F9B20-83F9-4CAF-A841-964E76525924}"/>
              </a:ext>
            </a:extLst>
          </p:cNvPr>
          <p:cNvSpPr/>
          <p:nvPr/>
        </p:nvSpPr>
        <p:spPr>
          <a:xfrm>
            <a:off x="2084197" y="6714417"/>
            <a:ext cx="43476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/>
              <a:t>600ml + 40ml …. 1ℓ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E5BAA9A-5A2C-4C27-8A52-F954A7856B6D}"/>
              </a:ext>
            </a:extLst>
          </p:cNvPr>
          <p:cNvSpPr/>
          <p:nvPr/>
        </p:nvSpPr>
        <p:spPr>
          <a:xfrm>
            <a:off x="9838700" y="5943600"/>
            <a:ext cx="34371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/>
              <a:t>1ℓ….. 200ml x 4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80258659-EF83-4A04-A8A5-54742CA03A39}"/>
              </a:ext>
            </a:extLst>
          </p:cNvPr>
          <p:cNvSpPr/>
          <p:nvPr/>
        </p:nvSpPr>
        <p:spPr>
          <a:xfrm>
            <a:off x="9763623" y="6759172"/>
            <a:ext cx="45913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/>
              <a:t>1ℓ….. 1000ml – 10ml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65047533-C78F-4982-9727-7D2812345F46}"/>
              </a:ext>
            </a:extLst>
          </p:cNvPr>
          <p:cNvSpPr/>
          <p:nvPr/>
        </p:nvSpPr>
        <p:spPr>
          <a:xfrm>
            <a:off x="5357074" y="2987944"/>
            <a:ext cx="19672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= 700ml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35C5089B-E4CD-47B8-832E-8E71FFF9598C}"/>
              </a:ext>
            </a:extLst>
          </p:cNvPr>
          <p:cNvSpPr/>
          <p:nvPr/>
        </p:nvSpPr>
        <p:spPr>
          <a:xfrm>
            <a:off x="5345923" y="3777555"/>
            <a:ext cx="19672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= 350ml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E54BF711-84EB-4978-B778-88E92DA21BE6}"/>
              </a:ext>
            </a:extLst>
          </p:cNvPr>
          <p:cNvSpPr/>
          <p:nvPr/>
        </p:nvSpPr>
        <p:spPr>
          <a:xfrm>
            <a:off x="11338719" y="3048000"/>
            <a:ext cx="15824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= 28ml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1159B63D-E80B-4E14-8B1C-36CFC2B345D7}"/>
              </a:ext>
            </a:extLst>
          </p:cNvPr>
          <p:cNvSpPr/>
          <p:nvPr/>
        </p:nvSpPr>
        <p:spPr>
          <a:xfrm>
            <a:off x="11379685" y="3733800"/>
            <a:ext cx="13260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= 5ml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ACB19787-430F-4DAC-9318-4389AD0966A6}"/>
              </a:ext>
            </a:extLst>
          </p:cNvPr>
          <p:cNvSpPr/>
          <p:nvPr/>
        </p:nvSpPr>
        <p:spPr>
          <a:xfrm>
            <a:off x="6012172" y="5097827"/>
            <a:ext cx="3122971" cy="5386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>
                <a:solidFill>
                  <a:srgbClr val="FF0000"/>
                </a:solidFill>
              </a:rPr>
              <a:t>Đổi: 1ℓ = 1 000 ml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CE20BE1E-DFB8-41E7-89BA-11F85CA6D6D0}"/>
              </a:ext>
            </a:extLst>
          </p:cNvPr>
          <p:cNvSpPr txBox="1"/>
          <p:nvPr/>
        </p:nvSpPr>
        <p:spPr>
          <a:xfrm>
            <a:off x="5345923" y="5946385"/>
            <a:ext cx="571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2410CA96-1FCE-4925-A8FB-F77C90121C46}"/>
              </a:ext>
            </a:extLst>
          </p:cNvPr>
          <p:cNvSpPr txBox="1"/>
          <p:nvPr/>
        </p:nvSpPr>
        <p:spPr>
          <a:xfrm>
            <a:off x="5090319" y="6745069"/>
            <a:ext cx="571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800586B1-A0DB-46CB-8ECF-BD5F0B1B4E7F}"/>
              </a:ext>
            </a:extLst>
          </p:cNvPr>
          <p:cNvSpPr txBox="1"/>
          <p:nvPr/>
        </p:nvSpPr>
        <p:spPr>
          <a:xfrm>
            <a:off x="10500519" y="5953156"/>
            <a:ext cx="472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7B61C8DD-FF26-45BA-BD3D-14826B2C0FDB}"/>
              </a:ext>
            </a:extLst>
          </p:cNvPr>
          <p:cNvSpPr txBox="1"/>
          <p:nvPr/>
        </p:nvSpPr>
        <p:spPr>
          <a:xfrm>
            <a:off x="10500519" y="6745069"/>
            <a:ext cx="472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>
                <a:solidFill>
                  <a:srgbClr val="FF0000"/>
                </a:solidFill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639967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1" grpId="0"/>
      <p:bldP spid="22" grpId="0"/>
      <p:bldP spid="25" grpId="0"/>
      <p:bldP spid="26" grpId="0"/>
      <p:bldP spid="27" grpId="0"/>
      <p:bldP spid="39" grpId="0"/>
      <p:bldP spid="40" grpId="0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2719" y="148281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" name="AutoShape 2" descr="https://img.loigiaihay.com/picture/2022/0321/bai-1.jpg">
            <a:extLst>
              <a:ext uri="{FF2B5EF4-FFF2-40B4-BE49-F238E27FC236}">
                <a16:creationId xmlns:a16="http://schemas.microsoft.com/office/drawing/2014/main" xmlns="" id="{070A50D1-F9E5-486B-8B44-FB96DF81191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863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xmlns="" id="{0CF844C2-CCE0-4AE7-A0B2-8DFEF1EAD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42500"/>
            <a:ext cx="25519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 </a:t>
            </a:r>
            <a:endParaRPr kumimoji="0" lang="vi-VN" altLang="vi-VN" sz="19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OpenSans"/>
            </a:endParaRPr>
          </a:p>
        </p:txBody>
      </p:sp>
      <p:pic>
        <p:nvPicPr>
          <p:cNvPr id="3074" name="Picture 2" descr="https://img.loigiaihay.com/picture/2022/0322/bai-4_3.PNG">
            <a:extLst>
              <a:ext uri="{FF2B5EF4-FFF2-40B4-BE49-F238E27FC236}">
                <a16:creationId xmlns:a16="http://schemas.microsoft.com/office/drawing/2014/main" xmlns="" id="{A68A13F9-2A75-4D4B-8307-1095A5EBA1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5118" y="3048000"/>
            <a:ext cx="13416032" cy="5144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963CA895-6753-46E3-845B-F1EB71558A46}"/>
              </a:ext>
            </a:extLst>
          </p:cNvPr>
          <p:cNvGrpSpPr/>
          <p:nvPr/>
        </p:nvGrpSpPr>
        <p:grpSpPr>
          <a:xfrm>
            <a:off x="1585118" y="1928567"/>
            <a:ext cx="13625472" cy="670487"/>
            <a:chOff x="1585119" y="1655539"/>
            <a:chExt cx="13335001" cy="1043041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xmlns="" id="{0F94149B-60EC-469B-BA72-50F76D90615B}"/>
                </a:ext>
              </a:extLst>
            </p:cNvPr>
            <p:cNvSpPr/>
            <p:nvPr/>
          </p:nvSpPr>
          <p:spPr>
            <a:xfrm>
              <a:off x="1585119" y="1655539"/>
              <a:ext cx="805324" cy="1015873"/>
            </a:xfrm>
            <a:prstGeom prst="ellips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/>
                <a:t>4</a:t>
              </a:r>
              <a:endParaRPr lang="vi-VN" sz="3600" b="1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852A3C24-33CC-4611-AB6F-F9408CD85BD8}"/>
                </a:ext>
              </a:extLst>
            </p:cNvPr>
            <p:cNvSpPr/>
            <p:nvPr/>
          </p:nvSpPr>
          <p:spPr>
            <a:xfrm>
              <a:off x="2390444" y="1693117"/>
              <a:ext cx="12529676" cy="10054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3600" b="1"/>
                <a:t>Ước lượng rồi chọn số đo thích hợp với mỗi đồ vật sau:</a:t>
              </a:r>
            </a:p>
          </p:txBody>
        </p:sp>
      </p:grpSp>
      <p:sp>
        <p:nvSpPr>
          <p:cNvPr id="15" name="Oval 14">
            <a:extLst>
              <a:ext uri="{FF2B5EF4-FFF2-40B4-BE49-F238E27FC236}">
                <a16:creationId xmlns:a16="http://schemas.microsoft.com/office/drawing/2014/main" xmlns="" id="{5153AC58-8E19-473D-90D3-6BD0B72BF37F}"/>
              </a:ext>
            </a:extLst>
          </p:cNvPr>
          <p:cNvSpPr/>
          <p:nvPr/>
        </p:nvSpPr>
        <p:spPr>
          <a:xfrm>
            <a:off x="6538119" y="6858000"/>
            <a:ext cx="1250461" cy="88043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xmlns="" id="{E4F47A55-BADB-432F-A9A0-A7ECEF94F71B}"/>
              </a:ext>
            </a:extLst>
          </p:cNvPr>
          <p:cNvSpPr/>
          <p:nvPr/>
        </p:nvSpPr>
        <p:spPr>
          <a:xfrm>
            <a:off x="13015119" y="3810000"/>
            <a:ext cx="1250461" cy="88043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/>
          </a:p>
        </p:txBody>
      </p:sp>
      <p:sp>
        <p:nvSpPr>
          <p:cNvPr id="17" name="Text Box 14">
            <a:extLst>
              <a:ext uri="{FF2B5EF4-FFF2-40B4-BE49-F238E27FC236}">
                <a16:creationId xmlns:a16="http://schemas.microsoft.com/office/drawing/2014/main" xmlns="" id="{CAFD30B2-498F-4E65-B71A-74CE16CFDA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4655" y="1264738"/>
            <a:ext cx="8991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46: MI – LI - LÍT.</a:t>
            </a:r>
          </a:p>
        </p:txBody>
      </p:sp>
    </p:spTree>
    <p:extLst>
      <p:ext uri="{BB962C8B-B14F-4D97-AF65-F5344CB8AC3E}">
        <p14:creationId xmlns:p14="http://schemas.microsoft.com/office/powerpoint/2010/main" val="2519870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" name="AutoShape 2" descr="https://img.loigiaihay.com/picture/2022/0321/bai-1.jpg">
            <a:extLst>
              <a:ext uri="{FF2B5EF4-FFF2-40B4-BE49-F238E27FC236}">
                <a16:creationId xmlns:a16="http://schemas.microsoft.com/office/drawing/2014/main" xmlns="" id="{070A50D1-F9E5-486B-8B44-FB96DF81191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863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xmlns="" id="{0CF844C2-CCE0-4AE7-A0B2-8DFEF1EAD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42500"/>
            <a:ext cx="25519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 </a:t>
            </a:r>
            <a:endParaRPr kumimoji="0" lang="vi-VN" altLang="vi-VN" sz="19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OpenSan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DFF76BBE-50AC-4EB7-8A04-5238187CA2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590" t="22500" r="27500" b="69055"/>
          <a:stretch/>
        </p:blipFill>
        <p:spPr>
          <a:xfrm>
            <a:off x="1368243" y="1557077"/>
            <a:ext cx="12399212" cy="122943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784388FE-2701-4FF2-A9EF-64366A63A9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590" t="30249" r="28089" b="46846"/>
          <a:stretch/>
        </p:blipFill>
        <p:spPr>
          <a:xfrm>
            <a:off x="1368243" y="2499037"/>
            <a:ext cx="13780476" cy="4907901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D1534CC1-7EF3-4891-A065-E816631A4323}"/>
              </a:ext>
            </a:extLst>
          </p:cNvPr>
          <p:cNvSpPr/>
          <p:nvPr/>
        </p:nvSpPr>
        <p:spPr>
          <a:xfrm>
            <a:off x="746919" y="6386344"/>
            <a:ext cx="354937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Muỗng </a:t>
            </a:r>
            <a:r>
              <a:rPr lang="en-US" sz="3200">
                <a:solidFill>
                  <a:srgbClr val="FF0000"/>
                </a:solidFill>
              </a:rPr>
              <a:t>uống thuốc,</a:t>
            </a:r>
          </a:p>
          <a:p>
            <a:r>
              <a:rPr lang="en-US" sz="3200">
                <a:solidFill>
                  <a:srgbClr val="FF0000"/>
                </a:solidFill>
              </a:rPr>
              <a:t> pha sữa, gia vị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A473449F-5B4A-4793-9FFB-31CC22FF12B2}"/>
              </a:ext>
            </a:extLst>
          </p:cNvPr>
          <p:cNvSpPr/>
          <p:nvPr/>
        </p:nvSpPr>
        <p:spPr>
          <a:xfrm>
            <a:off x="4785519" y="4926174"/>
            <a:ext cx="30283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Cốc uống nước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6384E436-E29F-4B64-ADAB-B2DC6533A4E7}"/>
              </a:ext>
            </a:extLst>
          </p:cNvPr>
          <p:cNvSpPr/>
          <p:nvPr/>
        </p:nvSpPr>
        <p:spPr>
          <a:xfrm>
            <a:off x="6700105" y="6632565"/>
            <a:ext cx="14382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Xi lanh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9A9B9926-D5D4-4C58-B36B-D116A288D5D5}"/>
              </a:ext>
            </a:extLst>
          </p:cNvPr>
          <p:cNvSpPr/>
          <p:nvPr/>
        </p:nvSpPr>
        <p:spPr>
          <a:xfrm>
            <a:off x="9281319" y="7294535"/>
            <a:ext cx="31886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Bình đựng nước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364194A1-32DA-42A3-8FF0-B872009397A1}"/>
              </a:ext>
            </a:extLst>
          </p:cNvPr>
          <p:cNvSpPr/>
          <p:nvPr/>
        </p:nvSpPr>
        <p:spPr>
          <a:xfrm>
            <a:off x="12884443" y="7406938"/>
            <a:ext cx="26452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Bình pha </a:t>
            </a:r>
            <a:r>
              <a:rPr lang="en-US" sz="3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sữa</a:t>
            </a:r>
            <a:endParaRPr lang="vi-VN" sz="32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 Box 14">
            <a:extLst>
              <a:ext uri="{FF2B5EF4-FFF2-40B4-BE49-F238E27FC236}">
                <a16:creationId xmlns:a16="http://schemas.microsoft.com/office/drawing/2014/main" xmlns="" id="{454E4292-8A5C-4DBF-8B14-06D803B24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4655" y="1066800"/>
            <a:ext cx="8991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46: MI – LI - LÍT.</a:t>
            </a:r>
          </a:p>
        </p:txBody>
      </p:sp>
    </p:spTree>
    <p:extLst>
      <p:ext uri="{BB962C8B-B14F-4D97-AF65-F5344CB8AC3E}">
        <p14:creationId xmlns:p14="http://schemas.microsoft.com/office/powerpoint/2010/main" val="3567274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25" grpId="0"/>
      <p:bldP spid="26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2060</TotalTime>
  <Words>199</Words>
  <Application>Microsoft Office PowerPoint</Application>
  <PresentationFormat>Custom</PresentationFormat>
  <Paragraphs>48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564</cp:revision>
  <dcterms:created xsi:type="dcterms:W3CDTF">2022-07-10T01:37:20Z</dcterms:created>
  <dcterms:modified xsi:type="dcterms:W3CDTF">2022-08-20T15:20:51Z</dcterms:modified>
</cp:coreProperties>
</file>