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30" r:id="rId2"/>
    <p:sldId id="432" r:id="rId3"/>
    <p:sldId id="444" r:id="rId4"/>
    <p:sldId id="434" r:id="rId5"/>
    <p:sldId id="445" r:id="rId6"/>
    <p:sldId id="446" r:id="rId7"/>
    <p:sldId id="448" r:id="rId8"/>
    <p:sldId id="450" r:id="rId9"/>
    <p:sldId id="440" r:id="rId10"/>
    <p:sldId id="449" r:id="rId11"/>
    <p:sldId id="457" r:id="rId12"/>
    <p:sldId id="451" r:id="rId13"/>
    <p:sldId id="441" r:id="rId14"/>
    <p:sldId id="454" r:id="rId15"/>
    <p:sldId id="456" r:id="rId16"/>
    <p:sldId id="452" r:id="rId17"/>
    <p:sldId id="453" r:id="rId18"/>
    <p:sldId id="442" r:id="rId19"/>
    <p:sldId id="455" r:id="rId20"/>
    <p:sldId id="431" r:id="rId21"/>
  </p:sldIdLst>
  <p:sldSz cx="16276638" cy="9144000"/>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EDEEC"/>
    <a:srgbClr val="FDCFE3"/>
    <a:srgbClr val="0000CC"/>
    <a:srgbClr val="FF7C80"/>
    <a:srgbClr val="FF0066"/>
    <a:srgbClr val="FF6600"/>
    <a:srgbClr val="6600CC"/>
    <a:srgbClr val="3333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76" autoAdjust="0"/>
    <p:restoredTop sz="99274" autoAdjust="0"/>
  </p:normalViewPr>
  <p:slideViewPr>
    <p:cSldViewPr>
      <p:cViewPr varScale="1">
        <p:scale>
          <a:sx n="54" d="100"/>
          <a:sy n="54" d="100"/>
        </p:scale>
        <p:origin x="-564" y="-10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xmlns=""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xmlns=""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xmlns=""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xmlns=""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xmlns=""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xmlns=""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xmlns=""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xmlns=""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xmlns=""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xmlns=""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xmlns=""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xmlns=""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media" Target="NULL"/><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media" Target="NULL"/><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media" Target="NULL"/><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media" Target="NULL"/><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8.jpeg"/><Relationship Id="rId9" Type="http://schemas.openxmlformats.org/officeDocument/2006/relationships/image" Target="NUL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sp>
        <p:nvSpPr>
          <p:cNvPr id="30" name="Text Box 14"/>
          <p:cNvSpPr txBox="1">
            <a:spLocks noChangeArrowheads="1"/>
          </p:cNvSpPr>
          <p:nvPr/>
        </p:nvSpPr>
        <p:spPr bwMode="auto">
          <a:xfrm>
            <a:off x="1129227" y="4708277"/>
            <a:ext cx="14173200" cy="17301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trải nghiệm</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14: </a:t>
            </a:r>
            <a:r>
              <a:rPr lang="vi-VN"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EM VÀ NHỮNG NGƯỜI XUNG QUANH</a:t>
            </a:r>
            <a:endPar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Text Box 17"/>
          <p:cNvSpPr txBox="1">
            <a:spLocks noChangeArrowheads="1"/>
          </p:cNvSpPr>
          <p:nvPr/>
        </p:nvSpPr>
        <p:spPr bwMode="auto">
          <a:xfrm>
            <a:off x="2347119" y="1905000"/>
            <a:ext cx="11471154" cy="1992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22" descr="bd21315_"/>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92672" y="6389846"/>
            <a:ext cx="5616086"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3" name="Straight Connector 3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105918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sẻ những việc làm tốt của em.</a:t>
              </a:r>
            </a:p>
          </p:txBody>
        </p:sp>
        <p:cxnSp>
          <p:nvCxnSpPr>
            <p:cNvPr id="11" name="Straight Connector 10"/>
            <p:cNvCxnSpPr/>
            <p:nvPr/>
          </p:nvCxnSpPr>
          <p:spPr>
            <a:xfrm>
              <a:off x="1605346" y="2565475"/>
              <a:ext cx="709962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2" name="TextBox 31"/>
          <p:cNvSpPr txBox="1"/>
          <p:nvPr/>
        </p:nvSpPr>
        <p:spPr>
          <a:xfrm>
            <a:off x="746919" y="2667000"/>
            <a:ext cx="14234001" cy="1200329"/>
          </a:xfrm>
          <a:prstGeom prst="rect">
            <a:avLst/>
          </a:prstGeom>
          <a:solidFill>
            <a:schemeClr val="bg1"/>
          </a:solidFill>
        </p:spPr>
        <p:txBody>
          <a:bodyPr wrap="square" rtlCol="0">
            <a:spAutoFit/>
          </a:bodyPr>
          <a:lstStyle/>
          <a:p>
            <a:pPr algn="just"/>
            <a:r>
              <a:rPr lang="vi-VN" sz="3600" b="1" i="1">
                <a:solidFill>
                  <a:srgbClr val="0000CC"/>
                </a:solidFill>
                <a:latin typeface="Times New Roman" pitchFamily="18" charset="0"/>
                <a:cs typeface="Times New Roman" pitchFamily="18" charset="0"/>
              </a:rPr>
              <a:t>Kể lại việc làm tốt của em thể hiện sự quan tâm đối với những người xung quanh.</a:t>
            </a:r>
          </a:p>
        </p:txBody>
      </p:sp>
      <p:grpSp>
        <p:nvGrpSpPr>
          <p:cNvPr id="15" name="Group 14">
            <a:extLst>
              <a:ext uri="{FF2B5EF4-FFF2-40B4-BE49-F238E27FC236}">
                <a16:creationId xmlns:a16="http://schemas.microsoft.com/office/drawing/2014/main" xmlns="" id="{E6055BBA-8450-40BD-B6BD-738F564D20C7}"/>
              </a:ext>
            </a:extLst>
          </p:cNvPr>
          <p:cNvGrpSpPr/>
          <p:nvPr/>
        </p:nvGrpSpPr>
        <p:grpSpPr>
          <a:xfrm>
            <a:off x="4137819" y="103853"/>
            <a:ext cx="8077200" cy="1610847"/>
            <a:chOff x="4137819" y="103853"/>
            <a:chExt cx="8077200" cy="1610847"/>
          </a:xfrm>
        </p:grpSpPr>
        <p:sp>
          <p:nvSpPr>
            <p:cNvPr id="16" name="Text Box 14">
              <a:extLst>
                <a:ext uri="{FF2B5EF4-FFF2-40B4-BE49-F238E27FC236}">
                  <a16:creationId xmlns:a16="http://schemas.microsoft.com/office/drawing/2014/main" xmlns="" id="{CB7269B0-9AB1-47B0-8EBD-10D7CFF1D065}"/>
                </a:ext>
              </a:extLst>
            </p:cNvPr>
            <p:cNvSpPr txBox="1">
              <a:spLocks noChangeArrowheads="1"/>
            </p:cNvSpPr>
            <p:nvPr/>
          </p:nvSpPr>
          <p:spPr bwMode="auto">
            <a:xfrm>
              <a:off x="4137819" y="1138722"/>
              <a:ext cx="80772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14: </a:t>
              </a:r>
              <a:r>
                <a:rPr lang="vi-VN" sz="2800" b="1">
                  <a:solidFill>
                    <a:srgbClr val="0000CC"/>
                  </a:solidFill>
                  <a:effectLst>
                    <a:outerShdw blurRad="38100" dist="38100" dir="2700000" algn="tl">
                      <a:srgbClr val="000000">
                        <a:alpha val="43137"/>
                      </a:srgbClr>
                    </a:outerShdw>
                  </a:effectLst>
                  <a:latin typeface="Times New Roman" pitchFamily="18" charset="0"/>
                </a:rPr>
                <a:t>EM VÀ NHỮNG NGƯỜI XUNG QUANH</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7" name="Group 16">
              <a:extLst>
                <a:ext uri="{FF2B5EF4-FFF2-40B4-BE49-F238E27FC236}">
                  <a16:creationId xmlns:a16="http://schemas.microsoft.com/office/drawing/2014/main" xmlns="" id="{AE9594D4-0740-4814-8470-D90B7E5B2A31}"/>
                </a:ext>
              </a:extLst>
            </p:cNvPr>
            <p:cNvGrpSpPr/>
            <p:nvPr/>
          </p:nvGrpSpPr>
          <p:grpSpPr>
            <a:xfrm>
              <a:off x="5211494" y="103853"/>
              <a:ext cx="5878532" cy="994830"/>
              <a:chOff x="5063633" y="164812"/>
              <a:chExt cx="5779343" cy="994830"/>
            </a:xfrm>
          </p:grpSpPr>
          <p:grpSp>
            <p:nvGrpSpPr>
              <p:cNvPr id="18" name="Group 17">
                <a:extLst>
                  <a:ext uri="{FF2B5EF4-FFF2-40B4-BE49-F238E27FC236}">
                    <a16:creationId xmlns:a16="http://schemas.microsoft.com/office/drawing/2014/main" xmlns="" id="{92D13664-A1F2-4106-872C-F53B73E43B83}"/>
                  </a:ext>
                </a:extLst>
              </p:cNvPr>
              <p:cNvGrpSpPr/>
              <p:nvPr/>
            </p:nvGrpSpPr>
            <p:grpSpPr>
              <a:xfrm>
                <a:off x="5063633" y="164812"/>
                <a:ext cx="5779343" cy="994830"/>
                <a:chOff x="5063633" y="164812"/>
                <a:chExt cx="5779343" cy="994830"/>
              </a:xfrm>
            </p:grpSpPr>
            <p:sp>
              <p:nvSpPr>
                <p:cNvPr id="27" name="TextBox 26">
                  <a:extLst>
                    <a:ext uri="{FF2B5EF4-FFF2-40B4-BE49-F238E27FC236}">
                      <a16:creationId xmlns:a16="http://schemas.microsoft.com/office/drawing/2014/main" xmlns="" id="{B32F95C0-89E3-441A-A38D-8965D3EBCB73}"/>
                    </a:ext>
                  </a:extLst>
                </p:cNvPr>
                <p:cNvSpPr txBox="1"/>
                <p:nvPr/>
              </p:nvSpPr>
              <p:spPr>
                <a:xfrm>
                  <a:off x="5063633" y="164812"/>
                  <a:ext cx="5779343" cy="553998"/>
                </a:xfrm>
                <a:prstGeom prst="rect">
                  <a:avLst/>
                </a:prstGeom>
                <a:solidFill>
                  <a:schemeClr val="bg1"/>
                </a:solid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8" name="TextBox 27">
                  <a:extLst>
                    <a:ext uri="{FF2B5EF4-FFF2-40B4-BE49-F238E27FC236}">
                      <a16:creationId xmlns:a16="http://schemas.microsoft.com/office/drawing/2014/main" xmlns="" id="{E545EFF1-BB22-4B8A-88FB-8B8991B18867}"/>
                    </a:ext>
                  </a:extLst>
                </p:cNvPr>
                <p:cNvSpPr txBox="1"/>
                <p:nvPr/>
              </p:nvSpPr>
              <p:spPr>
                <a:xfrm>
                  <a:off x="5468902" y="636422"/>
                  <a:ext cx="492189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HOẠT ĐỘNG TRẢI NGHIỆM</a:t>
                  </a:r>
                </a:p>
              </p:txBody>
            </p:sp>
          </p:grpSp>
          <p:cxnSp>
            <p:nvCxnSpPr>
              <p:cNvPr id="19" name="Straight Connector 18">
                <a:extLst>
                  <a:ext uri="{FF2B5EF4-FFF2-40B4-BE49-F238E27FC236}">
                    <a16:creationId xmlns:a16="http://schemas.microsoft.com/office/drawing/2014/main" xmlns="" id="{D0FB08EF-7839-40FE-8ADB-E9AB29A87E6A}"/>
                  </a:ext>
                </a:extLst>
              </p:cNvPr>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sp>
        <p:nvSpPr>
          <p:cNvPr id="2" name="Rectangle 1">
            <a:extLst>
              <a:ext uri="{FF2B5EF4-FFF2-40B4-BE49-F238E27FC236}">
                <a16:creationId xmlns:a16="http://schemas.microsoft.com/office/drawing/2014/main" xmlns="" id="{55FBB7E4-B373-43C1-85DA-AC1CF6C40718}"/>
              </a:ext>
            </a:extLst>
          </p:cNvPr>
          <p:cNvSpPr/>
          <p:nvPr/>
        </p:nvSpPr>
        <p:spPr>
          <a:xfrm>
            <a:off x="848573" y="6400800"/>
            <a:ext cx="10820400" cy="584775"/>
          </a:xfrm>
          <a:prstGeom prst="rect">
            <a:avLst/>
          </a:prstGeom>
        </p:spPr>
        <p:txBody>
          <a:bodyPr wrap="square">
            <a:spAutoFit/>
          </a:bodyPr>
          <a:lstStyle/>
          <a:p>
            <a:r>
              <a:rPr lang="vi-VN" sz="3200" b="1">
                <a:solidFill>
                  <a:srgbClr val="FF0000"/>
                </a:solidFill>
                <a:latin typeface="Times New Roman" panose="02020603050405020304" pitchFamily="18" charset="0"/>
                <a:cs typeface="Times New Roman" panose="02020603050405020304" pitchFamily="18" charset="0"/>
              </a:rPr>
              <a:t>Nêu cảm nghĩ của em khi thực hiện được những việc làm đó.</a:t>
            </a:r>
          </a:p>
        </p:txBody>
      </p:sp>
      <p:sp>
        <p:nvSpPr>
          <p:cNvPr id="3" name="Rectangle 2">
            <a:extLst>
              <a:ext uri="{FF2B5EF4-FFF2-40B4-BE49-F238E27FC236}">
                <a16:creationId xmlns:a16="http://schemas.microsoft.com/office/drawing/2014/main" xmlns="" id="{0DC1DEFA-A9D6-4E1B-93CF-EE107C9EA0F4}"/>
              </a:ext>
            </a:extLst>
          </p:cNvPr>
          <p:cNvSpPr/>
          <p:nvPr/>
        </p:nvSpPr>
        <p:spPr>
          <a:xfrm>
            <a:off x="746919" y="4338697"/>
            <a:ext cx="14234001" cy="2062103"/>
          </a:xfrm>
          <a:prstGeom prst="rect">
            <a:avLst/>
          </a:prstGeom>
        </p:spPr>
        <p:txBody>
          <a:bodyPr wrap="square">
            <a:spAutoFit/>
          </a:bodyPr>
          <a:lstStyle/>
          <a:p>
            <a:r>
              <a:rPr lang="vi-VN" sz="3200">
                <a:solidFill>
                  <a:srgbClr val="0000CC"/>
                </a:solidFill>
                <a:latin typeface="Times New Roman" panose="02020603050405020304" pitchFamily="18" charset="0"/>
                <a:cs typeface="Times New Roman" panose="02020603050405020304" pitchFamily="18" charset="0"/>
              </a:rPr>
              <a:t>+ Giúp đỡ bà cụ qua đường.</a:t>
            </a:r>
          </a:p>
          <a:p>
            <a:r>
              <a:rPr lang="vi-VN" sz="3200">
                <a:solidFill>
                  <a:srgbClr val="0000CC"/>
                </a:solidFill>
                <a:latin typeface="Times New Roman" panose="02020603050405020304" pitchFamily="18" charset="0"/>
                <a:cs typeface="Times New Roman" panose="02020603050405020304" pitchFamily="18" charset="0"/>
              </a:rPr>
              <a:t>+ Bênh vực em nhỏ khi em ấy bị bắt nạt.</a:t>
            </a:r>
          </a:p>
          <a:p>
            <a:r>
              <a:rPr lang="vi-VN" sz="3200">
                <a:solidFill>
                  <a:srgbClr val="0000CC"/>
                </a:solidFill>
                <a:latin typeface="Times New Roman" panose="02020603050405020304" pitchFamily="18" charset="0"/>
                <a:cs typeface="Times New Roman" panose="02020603050405020304" pitchFamily="18" charset="0"/>
              </a:rPr>
              <a:t>+ Giúp bác hàng xóm thu dọn quần áo khi trời chuẩn bị mưa</a:t>
            </a:r>
          </a:p>
          <a:p>
            <a:r>
              <a:rPr lang="vi-VN" sz="3200">
                <a:solidFill>
                  <a:srgbClr val="0000CC"/>
                </a:solidFill>
                <a:latin typeface="Times New Roman" panose="02020603050405020304" pitchFamily="18" charset="0"/>
                <a:cs typeface="Times New Roman" panose="02020603050405020304" pitchFamily="18" charset="0"/>
              </a:rPr>
              <a:t>+ Giúp bạn chép bài, ôn lại kiến thức khi bạn nghỉ ốm……</a:t>
            </a:r>
          </a:p>
        </p:txBody>
      </p:sp>
      <p:sp>
        <p:nvSpPr>
          <p:cNvPr id="4" name="Rectangle 3">
            <a:extLst>
              <a:ext uri="{FF2B5EF4-FFF2-40B4-BE49-F238E27FC236}">
                <a16:creationId xmlns:a16="http://schemas.microsoft.com/office/drawing/2014/main" xmlns="" id="{69707294-6F77-4570-A455-CD03DF5681C6}"/>
              </a:ext>
            </a:extLst>
          </p:cNvPr>
          <p:cNvSpPr/>
          <p:nvPr/>
        </p:nvSpPr>
        <p:spPr>
          <a:xfrm>
            <a:off x="735292" y="7083594"/>
            <a:ext cx="14230547" cy="1077218"/>
          </a:xfrm>
          <a:prstGeom prst="rect">
            <a:avLst/>
          </a:prstGeom>
        </p:spPr>
        <p:txBody>
          <a:bodyPr wrap="square">
            <a:spAutoFit/>
          </a:bodyPr>
          <a:lstStyle/>
          <a:p>
            <a:pPr lvl="0"/>
            <a:r>
              <a:rPr lang="vi-VN" sz="3200">
                <a:solidFill>
                  <a:srgbClr val="0000CC"/>
                </a:solidFill>
                <a:latin typeface="Times New Roman" panose="02020603050405020304" pitchFamily="18" charset="0"/>
                <a:cs typeface="Times New Roman" panose="02020603050405020304" pitchFamily="18" charset="0"/>
              </a:rPr>
              <a:t>- Em cảm thấy rất vui và tự hào khi làm được những việc đó. Những việc đó càng thôi thúc em sẵn sàng giúp đỡ mọi người xung quanh khi họ gặp khó khăn.</a:t>
            </a:r>
          </a:p>
        </p:txBody>
      </p:sp>
      <p:sp>
        <p:nvSpPr>
          <p:cNvPr id="5" name="Rectangle 4">
            <a:extLst>
              <a:ext uri="{FF2B5EF4-FFF2-40B4-BE49-F238E27FC236}">
                <a16:creationId xmlns:a16="http://schemas.microsoft.com/office/drawing/2014/main" xmlns="" id="{3CDE17CF-9F0C-459C-B312-9ECEDFF1C6ED}"/>
              </a:ext>
            </a:extLst>
          </p:cNvPr>
          <p:cNvSpPr/>
          <p:nvPr/>
        </p:nvSpPr>
        <p:spPr>
          <a:xfrm>
            <a:off x="746919" y="3800088"/>
            <a:ext cx="13792200" cy="584775"/>
          </a:xfrm>
          <a:prstGeom prst="rect">
            <a:avLst/>
          </a:prstGeom>
        </p:spPr>
        <p:txBody>
          <a:bodyPr wrap="square">
            <a:spAutoFit/>
          </a:bodyPr>
          <a:lstStyle/>
          <a:p>
            <a:pPr lvl="0"/>
            <a:r>
              <a:rPr lang="vi-VN" sz="3200" b="1">
                <a:solidFill>
                  <a:srgbClr val="FF0000"/>
                </a:solidFill>
                <a:latin typeface="Times New Roman" panose="02020603050405020304" pitchFamily="18" charset="0"/>
                <a:cs typeface="Times New Roman" panose="02020603050405020304" pitchFamily="18" charset="0"/>
              </a:rPr>
              <a:t>- Một số việc tốt em làm thể hiện sự quan tâm đến người xung quanh:</a:t>
            </a:r>
          </a:p>
        </p:txBody>
      </p:sp>
    </p:spTree>
    <p:extLst>
      <p:ext uri="{BB962C8B-B14F-4D97-AF65-F5344CB8AC3E}">
        <p14:creationId xmlns:p14="http://schemas.microsoft.com/office/powerpoint/2010/main" xmlns="" val="2100800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105918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sẻ những việc làm tốt của em.</a:t>
              </a:r>
            </a:p>
          </p:txBody>
        </p:sp>
        <p:cxnSp>
          <p:nvCxnSpPr>
            <p:cNvPr id="11" name="Straight Connector 10"/>
            <p:cNvCxnSpPr/>
            <p:nvPr/>
          </p:nvCxnSpPr>
          <p:spPr>
            <a:xfrm>
              <a:off x="1605346" y="2565475"/>
              <a:ext cx="709962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15" name="Group 14">
            <a:extLst>
              <a:ext uri="{FF2B5EF4-FFF2-40B4-BE49-F238E27FC236}">
                <a16:creationId xmlns:a16="http://schemas.microsoft.com/office/drawing/2014/main" xmlns="" id="{E6055BBA-8450-40BD-B6BD-738F564D20C7}"/>
              </a:ext>
            </a:extLst>
          </p:cNvPr>
          <p:cNvGrpSpPr/>
          <p:nvPr/>
        </p:nvGrpSpPr>
        <p:grpSpPr>
          <a:xfrm>
            <a:off x="4137819" y="103853"/>
            <a:ext cx="8077200" cy="1610847"/>
            <a:chOff x="4137819" y="103853"/>
            <a:chExt cx="8077200" cy="1610847"/>
          </a:xfrm>
        </p:grpSpPr>
        <p:sp>
          <p:nvSpPr>
            <p:cNvPr id="16" name="Text Box 14">
              <a:extLst>
                <a:ext uri="{FF2B5EF4-FFF2-40B4-BE49-F238E27FC236}">
                  <a16:creationId xmlns:a16="http://schemas.microsoft.com/office/drawing/2014/main" xmlns="" id="{CB7269B0-9AB1-47B0-8EBD-10D7CFF1D065}"/>
                </a:ext>
              </a:extLst>
            </p:cNvPr>
            <p:cNvSpPr txBox="1">
              <a:spLocks noChangeArrowheads="1"/>
            </p:cNvSpPr>
            <p:nvPr/>
          </p:nvSpPr>
          <p:spPr bwMode="auto">
            <a:xfrm>
              <a:off x="4137819" y="1138722"/>
              <a:ext cx="80772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14: </a:t>
              </a:r>
              <a:r>
                <a:rPr lang="vi-VN" sz="2800" b="1">
                  <a:solidFill>
                    <a:srgbClr val="0000CC"/>
                  </a:solidFill>
                  <a:effectLst>
                    <a:outerShdw blurRad="38100" dist="38100" dir="2700000" algn="tl">
                      <a:srgbClr val="000000">
                        <a:alpha val="43137"/>
                      </a:srgbClr>
                    </a:outerShdw>
                  </a:effectLst>
                  <a:latin typeface="Times New Roman" pitchFamily="18" charset="0"/>
                </a:rPr>
                <a:t>EM VÀ NHỮNG NGƯỜI XUNG QUANH</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7" name="Group 16">
              <a:extLst>
                <a:ext uri="{FF2B5EF4-FFF2-40B4-BE49-F238E27FC236}">
                  <a16:creationId xmlns:a16="http://schemas.microsoft.com/office/drawing/2014/main" xmlns="" id="{AE9594D4-0740-4814-8470-D90B7E5B2A31}"/>
                </a:ext>
              </a:extLst>
            </p:cNvPr>
            <p:cNvGrpSpPr/>
            <p:nvPr/>
          </p:nvGrpSpPr>
          <p:grpSpPr>
            <a:xfrm>
              <a:off x="5211494" y="103853"/>
              <a:ext cx="5878532" cy="994830"/>
              <a:chOff x="5063633" y="164812"/>
              <a:chExt cx="5779343" cy="994830"/>
            </a:xfrm>
          </p:grpSpPr>
          <p:grpSp>
            <p:nvGrpSpPr>
              <p:cNvPr id="18" name="Group 17">
                <a:extLst>
                  <a:ext uri="{FF2B5EF4-FFF2-40B4-BE49-F238E27FC236}">
                    <a16:creationId xmlns:a16="http://schemas.microsoft.com/office/drawing/2014/main" xmlns="" id="{92D13664-A1F2-4106-872C-F53B73E43B83}"/>
                  </a:ext>
                </a:extLst>
              </p:cNvPr>
              <p:cNvGrpSpPr/>
              <p:nvPr/>
            </p:nvGrpSpPr>
            <p:grpSpPr>
              <a:xfrm>
                <a:off x="5063633" y="164812"/>
                <a:ext cx="5779343" cy="994830"/>
                <a:chOff x="5063633" y="164812"/>
                <a:chExt cx="5779343" cy="994830"/>
              </a:xfrm>
            </p:grpSpPr>
            <p:sp>
              <p:nvSpPr>
                <p:cNvPr id="27" name="TextBox 26">
                  <a:extLst>
                    <a:ext uri="{FF2B5EF4-FFF2-40B4-BE49-F238E27FC236}">
                      <a16:creationId xmlns:a16="http://schemas.microsoft.com/office/drawing/2014/main" xmlns="" id="{B32F95C0-89E3-441A-A38D-8965D3EBCB73}"/>
                    </a:ext>
                  </a:extLst>
                </p:cNvPr>
                <p:cNvSpPr txBox="1"/>
                <p:nvPr/>
              </p:nvSpPr>
              <p:spPr>
                <a:xfrm>
                  <a:off x="5063633" y="164812"/>
                  <a:ext cx="5779343" cy="553998"/>
                </a:xfrm>
                <a:prstGeom prst="rect">
                  <a:avLst/>
                </a:prstGeom>
                <a:solidFill>
                  <a:schemeClr val="bg1"/>
                </a:solid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8" name="TextBox 27">
                  <a:extLst>
                    <a:ext uri="{FF2B5EF4-FFF2-40B4-BE49-F238E27FC236}">
                      <a16:creationId xmlns:a16="http://schemas.microsoft.com/office/drawing/2014/main" xmlns="" id="{E545EFF1-BB22-4B8A-88FB-8B8991B18867}"/>
                    </a:ext>
                  </a:extLst>
                </p:cNvPr>
                <p:cNvSpPr txBox="1"/>
                <p:nvPr/>
              </p:nvSpPr>
              <p:spPr>
                <a:xfrm>
                  <a:off x="5468902" y="636422"/>
                  <a:ext cx="492189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HOẠT ĐỘNG TRẢI NGHIỆM</a:t>
                  </a:r>
                </a:p>
              </p:txBody>
            </p:sp>
          </p:grpSp>
          <p:cxnSp>
            <p:nvCxnSpPr>
              <p:cNvPr id="19" name="Straight Connector 18">
                <a:extLst>
                  <a:ext uri="{FF2B5EF4-FFF2-40B4-BE49-F238E27FC236}">
                    <a16:creationId xmlns:a16="http://schemas.microsoft.com/office/drawing/2014/main" xmlns="" id="{D0FB08EF-7839-40FE-8ADB-E9AB29A87E6A}"/>
                  </a:ext>
                </a:extLst>
              </p:cNvPr>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pic>
        <p:nvPicPr>
          <p:cNvPr id="6" name="Clip Nói lời hay   làm việc tốt">
            <a:hlinkClick r:id="" action="ppaction://media"/>
            <a:extLst>
              <a:ext uri="{FF2B5EF4-FFF2-40B4-BE49-F238E27FC236}">
                <a16:creationId xmlns:a16="http://schemas.microsoft.com/office/drawing/2014/main" xmlns="" id="{B9F2951A-EAD2-4B4A-A20C-55CD8581F2CB}"/>
              </a:ext>
            </a:extLst>
          </p:cNvPr>
          <p:cNvPicPr>
            <a:picLocks noChangeAspect="1"/>
          </p:cNvPicPr>
          <p:nvPr>
            <a:videoFile r:link="rId1"/>
            <p:extLst>
              <p:ext uri="{DAA4B4D4-6D71-4841-9C94-3DE7FCFB9230}">
                <p14:media xmlns:p14="http://schemas.microsoft.com/office/powerpoint/2010/main" xmlns="" r:embed="rId3">
                  <p14:trim st="28688" end="1330.9739"/>
                </p14:media>
              </p:ext>
            </p:extLst>
          </p:nvPr>
        </p:nvPicPr>
        <p:blipFill>
          <a:blip r:embed="rId4"/>
          <a:stretch>
            <a:fillRect/>
          </a:stretch>
        </p:blipFill>
        <p:spPr>
          <a:xfrm>
            <a:off x="1204119" y="2542442"/>
            <a:ext cx="14401800" cy="6128891"/>
          </a:xfrm>
          <a:prstGeom prst="rect">
            <a:avLst/>
          </a:prstGeom>
        </p:spPr>
      </p:pic>
    </p:spTree>
    <p:extLst>
      <p:ext uri="{BB962C8B-B14F-4D97-AF65-F5344CB8AC3E}">
        <p14:creationId xmlns:p14="http://schemas.microsoft.com/office/powerpoint/2010/main" xmlns="" val="14095790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6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105918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sẻ những việc làm tốt của em.</a:t>
              </a:r>
            </a:p>
          </p:txBody>
        </p:sp>
        <p:cxnSp>
          <p:nvCxnSpPr>
            <p:cNvPr id="11" name="Straight Connector 10"/>
            <p:cNvCxnSpPr/>
            <p:nvPr/>
          </p:nvCxnSpPr>
          <p:spPr>
            <a:xfrm>
              <a:off x="1605346" y="2565475"/>
              <a:ext cx="709962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15" name="Group 14">
            <a:extLst>
              <a:ext uri="{FF2B5EF4-FFF2-40B4-BE49-F238E27FC236}">
                <a16:creationId xmlns:a16="http://schemas.microsoft.com/office/drawing/2014/main" xmlns="" id="{E6055BBA-8450-40BD-B6BD-738F564D20C7}"/>
              </a:ext>
            </a:extLst>
          </p:cNvPr>
          <p:cNvGrpSpPr/>
          <p:nvPr/>
        </p:nvGrpSpPr>
        <p:grpSpPr>
          <a:xfrm>
            <a:off x="4137819" y="103853"/>
            <a:ext cx="8077200" cy="1610847"/>
            <a:chOff x="4137819" y="103853"/>
            <a:chExt cx="8077200" cy="1610847"/>
          </a:xfrm>
        </p:grpSpPr>
        <p:sp>
          <p:nvSpPr>
            <p:cNvPr id="16" name="Text Box 14">
              <a:extLst>
                <a:ext uri="{FF2B5EF4-FFF2-40B4-BE49-F238E27FC236}">
                  <a16:creationId xmlns:a16="http://schemas.microsoft.com/office/drawing/2014/main" xmlns="" id="{CB7269B0-9AB1-47B0-8EBD-10D7CFF1D065}"/>
                </a:ext>
              </a:extLst>
            </p:cNvPr>
            <p:cNvSpPr txBox="1">
              <a:spLocks noChangeArrowheads="1"/>
            </p:cNvSpPr>
            <p:nvPr/>
          </p:nvSpPr>
          <p:spPr bwMode="auto">
            <a:xfrm>
              <a:off x="4137819" y="1138722"/>
              <a:ext cx="80772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14: </a:t>
              </a:r>
              <a:r>
                <a:rPr lang="vi-VN" sz="2800" b="1">
                  <a:solidFill>
                    <a:srgbClr val="0000CC"/>
                  </a:solidFill>
                  <a:effectLst>
                    <a:outerShdw blurRad="38100" dist="38100" dir="2700000" algn="tl">
                      <a:srgbClr val="000000">
                        <a:alpha val="43137"/>
                      </a:srgbClr>
                    </a:outerShdw>
                  </a:effectLst>
                  <a:latin typeface="Times New Roman" pitchFamily="18" charset="0"/>
                </a:rPr>
                <a:t>EM VÀ NHỮNG NGƯỜI XUNG QUANH</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7" name="Group 16">
              <a:extLst>
                <a:ext uri="{FF2B5EF4-FFF2-40B4-BE49-F238E27FC236}">
                  <a16:creationId xmlns:a16="http://schemas.microsoft.com/office/drawing/2014/main" xmlns="" id="{AE9594D4-0740-4814-8470-D90B7E5B2A31}"/>
                </a:ext>
              </a:extLst>
            </p:cNvPr>
            <p:cNvGrpSpPr/>
            <p:nvPr/>
          </p:nvGrpSpPr>
          <p:grpSpPr>
            <a:xfrm>
              <a:off x="5211494" y="103853"/>
              <a:ext cx="5878532" cy="994830"/>
              <a:chOff x="5063633" y="164812"/>
              <a:chExt cx="5779343" cy="994830"/>
            </a:xfrm>
          </p:grpSpPr>
          <p:grpSp>
            <p:nvGrpSpPr>
              <p:cNvPr id="18" name="Group 17">
                <a:extLst>
                  <a:ext uri="{FF2B5EF4-FFF2-40B4-BE49-F238E27FC236}">
                    <a16:creationId xmlns:a16="http://schemas.microsoft.com/office/drawing/2014/main" xmlns="" id="{92D13664-A1F2-4106-872C-F53B73E43B83}"/>
                  </a:ext>
                </a:extLst>
              </p:cNvPr>
              <p:cNvGrpSpPr/>
              <p:nvPr/>
            </p:nvGrpSpPr>
            <p:grpSpPr>
              <a:xfrm>
                <a:off x="5063633" y="164812"/>
                <a:ext cx="5779343" cy="994830"/>
                <a:chOff x="5063633" y="164812"/>
                <a:chExt cx="5779343" cy="994830"/>
              </a:xfrm>
            </p:grpSpPr>
            <p:sp>
              <p:nvSpPr>
                <p:cNvPr id="27" name="TextBox 26">
                  <a:extLst>
                    <a:ext uri="{FF2B5EF4-FFF2-40B4-BE49-F238E27FC236}">
                      <a16:creationId xmlns:a16="http://schemas.microsoft.com/office/drawing/2014/main" xmlns="" id="{B32F95C0-89E3-441A-A38D-8965D3EBCB73}"/>
                    </a:ext>
                  </a:extLst>
                </p:cNvPr>
                <p:cNvSpPr txBox="1"/>
                <p:nvPr/>
              </p:nvSpPr>
              <p:spPr>
                <a:xfrm>
                  <a:off x="5063633" y="164812"/>
                  <a:ext cx="5779343" cy="553998"/>
                </a:xfrm>
                <a:prstGeom prst="rect">
                  <a:avLst/>
                </a:prstGeom>
                <a:solidFill>
                  <a:schemeClr val="bg1"/>
                </a:solid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8" name="TextBox 27">
                  <a:extLst>
                    <a:ext uri="{FF2B5EF4-FFF2-40B4-BE49-F238E27FC236}">
                      <a16:creationId xmlns:a16="http://schemas.microsoft.com/office/drawing/2014/main" xmlns="" id="{E545EFF1-BB22-4B8A-88FB-8B8991B18867}"/>
                    </a:ext>
                  </a:extLst>
                </p:cNvPr>
                <p:cNvSpPr txBox="1"/>
                <p:nvPr/>
              </p:nvSpPr>
              <p:spPr>
                <a:xfrm>
                  <a:off x="5468902" y="636422"/>
                  <a:ext cx="492189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HOẠT ĐỘNG TRẢI NGHIỆM</a:t>
                  </a:r>
                </a:p>
              </p:txBody>
            </p:sp>
          </p:grpSp>
          <p:cxnSp>
            <p:nvCxnSpPr>
              <p:cNvPr id="19" name="Straight Connector 18">
                <a:extLst>
                  <a:ext uri="{FF2B5EF4-FFF2-40B4-BE49-F238E27FC236}">
                    <a16:creationId xmlns:a16="http://schemas.microsoft.com/office/drawing/2014/main" xmlns="" id="{D0FB08EF-7839-40FE-8ADB-E9AB29A87E6A}"/>
                  </a:ext>
                </a:extLst>
              </p:cNvPr>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sp>
        <p:nvSpPr>
          <p:cNvPr id="6" name="Speech Bubble: Oval 5">
            <a:extLst>
              <a:ext uri="{FF2B5EF4-FFF2-40B4-BE49-F238E27FC236}">
                <a16:creationId xmlns:a16="http://schemas.microsoft.com/office/drawing/2014/main" xmlns="" id="{25AA27F6-40A1-406B-A546-5F7B446FA717}"/>
              </a:ext>
            </a:extLst>
          </p:cNvPr>
          <p:cNvSpPr/>
          <p:nvPr/>
        </p:nvSpPr>
        <p:spPr>
          <a:xfrm>
            <a:off x="746919" y="3099646"/>
            <a:ext cx="14782800" cy="4876800"/>
          </a:xfrm>
          <a:prstGeom prst="wedgeEllipseCallout">
            <a:avLst/>
          </a:prstGeom>
          <a:solidFill>
            <a:srgbClr val="FED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rgbClr val="FF0000"/>
                </a:solidFill>
                <a:latin typeface="Times New Roman" panose="02020603050405020304" pitchFamily="18" charset="0"/>
                <a:cs typeface="Times New Roman" panose="02020603050405020304" pitchFamily="18" charset="0"/>
              </a:rPr>
              <a:t>Kết luận</a:t>
            </a:r>
            <a:r>
              <a:rPr lang="vi-VN" sz="4000" dirty="0">
                <a:solidFill>
                  <a:srgbClr val="0000CC"/>
                </a:solidFill>
                <a:latin typeface="Times New Roman" panose="02020603050405020304" pitchFamily="18" charset="0"/>
                <a:cs typeface="Times New Roman" panose="02020603050405020304" pitchFamily="18" charset="0"/>
              </a:rPr>
              <a:t>: </a:t>
            </a:r>
            <a:r>
              <a:rPr lang="vi-VN" sz="4000" b="1" dirty="0">
                <a:solidFill>
                  <a:srgbClr val="7030A0"/>
                </a:solidFill>
                <a:latin typeface="HP001 4 hàng" panose="020B0603050302020204" pitchFamily="34" charset="0"/>
                <a:cs typeface="Times New Roman" panose="02020603050405020304" pitchFamily="18" charset="0"/>
              </a:rPr>
              <a:t>Mỗi chúng ta cần đối xử tốt </a:t>
            </a:r>
            <a:r>
              <a:rPr lang="en-US" sz="4000" b="1" dirty="0" err="1">
                <a:solidFill>
                  <a:srgbClr val="7030A0"/>
                </a:solidFill>
                <a:latin typeface="HP001 4 hàng" panose="020B0603050302020204" pitchFamily="34" charset="0"/>
                <a:cs typeface="Times New Roman" panose="02020603050405020304" pitchFamily="18" charset="0"/>
              </a:rPr>
              <a:t>với</a:t>
            </a:r>
            <a:r>
              <a:rPr lang="en-US" sz="4000" b="1" dirty="0">
                <a:solidFill>
                  <a:srgbClr val="7030A0"/>
                </a:solidFill>
                <a:latin typeface="HP001 4 hàng" panose="020B0603050302020204" pitchFamily="34" charset="0"/>
                <a:cs typeface="Times New Roman" panose="02020603050405020304" pitchFamily="18" charset="0"/>
              </a:rPr>
              <a:t> những ng</a:t>
            </a:r>
            <a:r>
              <a:rPr lang="vi-VN" sz="4000" b="1" dirty="0">
                <a:solidFill>
                  <a:srgbClr val="7030A0"/>
                </a:solidFill>
                <a:latin typeface="HP001 4 hàng" panose="020B0603050302020204" pitchFamily="34" charset="0"/>
                <a:cs typeface="Times New Roman" panose="02020603050405020304" pitchFamily="18" charset="0"/>
              </a:rPr>
              <a:t>ười sống xung quanh. Khi bản thân được đối xử tốt, chúng ta sẽ cảm thấy vui vẻ và hạnh phúc. Ngược lại khi mình đối xử tốt với những người sống xung quanh </a:t>
            </a:r>
            <a:r>
              <a:rPr lang="en-US" sz="4000" b="1" dirty="0" err="1">
                <a:solidFill>
                  <a:srgbClr val="7030A0"/>
                </a:solidFill>
                <a:latin typeface="HP001 4 hàng" panose="020B0603050302020204" pitchFamily="34" charset="0"/>
                <a:cs typeface="Times New Roman" panose="02020603050405020304" pitchFamily="18" charset="0"/>
              </a:rPr>
              <a:t>thì</a:t>
            </a:r>
            <a:r>
              <a:rPr lang="en-US" sz="4000" b="1" dirty="0">
                <a:solidFill>
                  <a:srgbClr val="7030A0"/>
                </a:solidFill>
                <a:latin typeface="HP001 4 hàng" panose="020B0603050302020204" pitchFamily="34" charset="0"/>
                <a:cs typeface="Times New Roman" panose="02020603050405020304" pitchFamily="18" charset="0"/>
              </a:rPr>
              <a:t> </a:t>
            </a:r>
            <a:r>
              <a:rPr lang="en-US" sz="4000" b="1" dirty="0" err="1">
                <a:solidFill>
                  <a:srgbClr val="7030A0"/>
                </a:solidFill>
                <a:latin typeface="HP001 4 hàng" panose="020B0603050302020204" pitchFamily="34" charset="0"/>
                <a:cs typeface="Times New Roman" panose="02020603050405020304" pitchFamily="18" charset="0"/>
              </a:rPr>
              <a:t>chúng</a:t>
            </a:r>
            <a:r>
              <a:rPr lang="en-US" sz="4000" b="1" dirty="0">
                <a:solidFill>
                  <a:srgbClr val="7030A0"/>
                </a:solidFill>
                <a:latin typeface="HP001 4 hàng" panose="020B0603050302020204" pitchFamily="34" charset="0"/>
                <a:cs typeface="Times New Roman" panose="02020603050405020304" pitchFamily="18" charset="0"/>
              </a:rPr>
              <a:t> ta </a:t>
            </a:r>
            <a:r>
              <a:rPr lang="en-US" sz="4000" b="1" dirty="0" err="1">
                <a:solidFill>
                  <a:srgbClr val="7030A0"/>
                </a:solidFill>
                <a:latin typeface="HP001 4 hàng" panose="020B0603050302020204" pitchFamily="34" charset="0"/>
                <a:cs typeface="Times New Roman" panose="02020603050405020304" pitchFamily="18" charset="0"/>
              </a:rPr>
              <a:t>đã</a:t>
            </a:r>
            <a:r>
              <a:rPr lang="en-US" sz="4000" b="1" dirty="0">
                <a:solidFill>
                  <a:srgbClr val="7030A0"/>
                </a:solidFill>
                <a:latin typeface="HP001 4 hàng" panose="020B0603050302020204" pitchFamily="34" charset="0"/>
                <a:cs typeface="Times New Roman" panose="02020603050405020304" pitchFamily="18" charset="0"/>
              </a:rPr>
              <a:t> </a:t>
            </a:r>
            <a:r>
              <a:rPr lang="en-US" sz="4000" b="1" dirty="0" err="1">
                <a:solidFill>
                  <a:srgbClr val="7030A0"/>
                </a:solidFill>
                <a:latin typeface="HP001 4 hàng" panose="020B0603050302020204" pitchFamily="34" charset="0"/>
                <a:cs typeface="Times New Roman" panose="02020603050405020304" pitchFamily="18" charset="0"/>
              </a:rPr>
              <a:t>mang</a:t>
            </a:r>
            <a:r>
              <a:rPr lang="en-US" sz="4000" b="1" dirty="0">
                <a:solidFill>
                  <a:srgbClr val="7030A0"/>
                </a:solidFill>
                <a:latin typeface="HP001 4 hàng" panose="020B0603050302020204" pitchFamily="34" charset="0"/>
                <a:cs typeface="Times New Roman" panose="02020603050405020304" pitchFamily="18" charset="0"/>
              </a:rPr>
              <a:t> </a:t>
            </a:r>
            <a:r>
              <a:rPr lang="en-US" sz="4000" b="1" dirty="0" err="1">
                <a:solidFill>
                  <a:srgbClr val="7030A0"/>
                </a:solidFill>
                <a:latin typeface="HP001 4 hàng" panose="020B0603050302020204" pitchFamily="34" charset="0"/>
                <a:cs typeface="Times New Roman" panose="02020603050405020304" pitchFamily="18" charset="0"/>
              </a:rPr>
              <a:t>đến</a:t>
            </a:r>
            <a:r>
              <a:rPr lang="en-US" sz="4000" b="1" dirty="0">
                <a:solidFill>
                  <a:srgbClr val="7030A0"/>
                </a:solidFill>
                <a:latin typeface="HP001 4 hàng" panose="020B0603050302020204" pitchFamily="34" charset="0"/>
                <a:cs typeface="Times New Roman" panose="02020603050405020304" pitchFamily="18" charset="0"/>
              </a:rPr>
              <a:t> </a:t>
            </a:r>
            <a:r>
              <a:rPr lang="en-US" sz="4000" b="1" dirty="0" err="1">
                <a:solidFill>
                  <a:srgbClr val="7030A0"/>
                </a:solidFill>
                <a:latin typeface="HP001 4 hàng" panose="020B0603050302020204" pitchFamily="34" charset="0"/>
                <a:cs typeface="Times New Roman" panose="02020603050405020304" pitchFamily="18" charset="0"/>
              </a:rPr>
              <a:t>niềm</a:t>
            </a:r>
            <a:r>
              <a:rPr lang="en-US" sz="4000" b="1" dirty="0">
                <a:solidFill>
                  <a:srgbClr val="7030A0"/>
                </a:solidFill>
                <a:latin typeface="HP001 4 hàng" panose="020B0603050302020204" pitchFamily="34" charset="0"/>
                <a:cs typeface="Times New Roman" panose="02020603050405020304" pitchFamily="18" charset="0"/>
              </a:rPr>
              <a:t> </a:t>
            </a:r>
            <a:r>
              <a:rPr lang="en-US" sz="4000" b="1" dirty="0" err="1">
                <a:solidFill>
                  <a:srgbClr val="7030A0"/>
                </a:solidFill>
                <a:latin typeface="HP001 4 hàng" panose="020B0603050302020204" pitchFamily="34" charset="0"/>
                <a:cs typeface="Times New Roman" panose="02020603050405020304" pitchFamily="18" charset="0"/>
              </a:rPr>
              <a:t>vui</a:t>
            </a:r>
            <a:r>
              <a:rPr lang="en-US" sz="4000" b="1" dirty="0">
                <a:solidFill>
                  <a:srgbClr val="7030A0"/>
                </a:solidFill>
                <a:latin typeface="HP001 4 hàng" panose="020B0603050302020204" pitchFamily="34" charset="0"/>
                <a:cs typeface="Times New Roman" panose="02020603050405020304" pitchFamily="18" charset="0"/>
              </a:rPr>
              <a:t> </a:t>
            </a:r>
            <a:r>
              <a:rPr lang="en-US" sz="4000" b="1" dirty="0" err="1">
                <a:solidFill>
                  <a:srgbClr val="7030A0"/>
                </a:solidFill>
                <a:latin typeface="HP001 4 hàng" panose="020B0603050302020204" pitchFamily="34" charset="0"/>
                <a:cs typeface="Times New Roman" panose="02020603050405020304" pitchFamily="18" charset="0"/>
              </a:rPr>
              <a:t>và</a:t>
            </a:r>
            <a:r>
              <a:rPr lang="en-US" sz="4000" b="1" dirty="0">
                <a:solidFill>
                  <a:srgbClr val="7030A0"/>
                </a:solidFill>
                <a:latin typeface="HP001 4 hàng" panose="020B0603050302020204" pitchFamily="34" charset="0"/>
                <a:cs typeface="Times New Roman" panose="02020603050405020304" pitchFamily="18" charset="0"/>
              </a:rPr>
              <a:t> </a:t>
            </a:r>
            <a:r>
              <a:rPr lang="en-US" sz="4000" b="1" dirty="0" err="1">
                <a:solidFill>
                  <a:srgbClr val="7030A0"/>
                </a:solidFill>
                <a:latin typeface="HP001 4 hàng" panose="020B0603050302020204" pitchFamily="34" charset="0"/>
                <a:cs typeface="Times New Roman" panose="02020603050405020304" pitchFamily="18" charset="0"/>
              </a:rPr>
              <a:t>hạnh</a:t>
            </a:r>
            <a:r>
              <a:rPr lang="en-US" sz="4000" b="1" dirty="0">
                <a:solidFill>
                  <a:srgbClr val="7030A0"/>
                </a:solidFill>
                <a:latin typeface="HP001 4 hàng" panose="020B0603050302020204" pitchFamily="34" charset="0"/>
                <a:cs typeface="Times New Roman" panose="02020603050405020304" pitchFamily="18" charset="0"/>
              </a:rPr>
              <a:t> </a:t>
            </a:r>
            <a:r>
              <a:rPr lang="en-US" sz="4000" b="1" dirty="0" err="1">
                <a:solidFill>
                  <a:srgbClr val="7030A0"/>
                </a:solidFill>
                <a:latin typeface="HP001 4 hàng" panose="020B0603050302020204" pitchFamily="34" charset="0"/>
                <a:cs typeface="Times New Roman" panose="02020603050405020304" pitchFamily="18" charset="0"/>
              </a:rPr>
              <a:t>phúc</a:t>
            </a:r>
            <a:r>
              <a:rPr lang="en-US" sz="4000" b="1" dirty="0">
                <a:solidFill>
                  <a:srgbClr val="7030A0"/>
                </a:solidFill>
                <a:latin typeface="HP001 4 hàng" panose="020B0603050302020204" pitchFamily="34" charset="0"/>
                <a:cs typeface="Times New Roman" panose="02020603050405020304" pitchFamily="18" charset="0"/>
              </a:rPr>
              <a:t> </a:t>
            </a:r>
            <a:r>
              <a:rPr lang="en-US" sz="4000" b="1" dirty="0" err="1">
                <a:solidFill>
                  <a:srgbClr val="7030A0"/>
                </a:solidFill>
                <a:latin typeface="HP001 4 hàng" panose="020B0603050302020204" pitchFamily="34" charset="0"/>
                <a:cs typeface="Times New Roman" panose="02020603050405020304" pitchFamily="18" charset="0"/>
              </a:rPr>
              <a:t>đến</a:t>
            </a:r>
            <a:r>
              <a:rPr lang="en-US" sz="4000" b="1" dirty="0">
                <a:solidFill>
                  <a:srgbClr val="7030A0"/>
                </a:solidFill>
                <a:latin typeface="HP001 4 hàng" panose="020B0603050302020204" pitchFamily="34" charset="0"/>
                <a:cs typeface="Times New Roman" panose="02020603050405020304" pitchFamily="18" charset="0"/>
              </a:rPr>
              <a:t> </a:t>
            </a:r>
            <a:r>
              <a:rPr lang="en-US" sz="4000" b="1" dirty="0" err="1">
                <a:solidFill>
                  <a:srgbClr val="7030A0"/>
                </a:solidFill>
                <a:latin typeface="HP001 4 hàng" panose="020B0603050302020204" pitchFamily="34" charset="0"/>
                <a:cs typeface="Times New Roman" panose="02020603050405020304" pitchFamily="18" charset="0"/>
              </a:rPr>
              <a:t>với</a:t>
            </a:r>
            <a:r>
              <a:rPr lang="en-US" sz="4000" b="1" dirty="0">
                <a:solidFill>
                  <a:srgbClr val="7030A0"/>
                </a:solidFill>
                <a:latin typeface="HP001 4 hàng" panose="020B0603050302020204" pitchFamily="34" charset="0"/>
                <a:cs typeface="Times New Roman" panose="02020603050405020304" pitchFamily="18" charset="0"/>
              </a:rPr>
              <a:t> </a:t>
            </a:r>
            <a:r>
              <a:rPr lang="en-US" sz="4000" b="1" dirty="0" err="1">
                <a:solidFill>
                  <a:srgbClr val="7030A0"/>
                </a:solidFill>
                <a:latin typeface="HP001 4 hàng" panose="020B0603050302020204" pitchFamily="34" charset="0"/>
                <a:cs typeface="Times New Roman" panose="02020603050405020304" pitchFamily="18" charset="0"/>
              </a:rPr>
              <a:t>mọi</a:t>
            </a:r>
            <a:r>
              <a:rPr lang="en-US" sz="4000" b="1" dirty="0">
                <a:solidFill>
                  <a:srgbClr val="7030A0"/>
                </a:solidFill>
                <a:latin typeface="HP001 4 hàng" panose="020B0603050302020204" pitchFamily="34" charset="0"/>
                <a:cs typeface="Times New Roman" panose="02020603050405020304" pitchFamily="18" charset="0"/>
              </a:rPr>
              <a:t> </a:t>
            </a:r>
            <a:r>
              <a:rPr lang="vi-VN" sz="4000" b="1" dirty="0">
                <a:solidFill>
                  <a:srgbClr val="7030A0"/>
                </a:solidFill>
                <a:latin typeface="HP001 4 hàng" panose="020B0603050302020204" pitchFamily="34" charset="0"/>
                <a:cs typeface="Times New Roman" panose="02020603050405020304" pitchFamily="18" charset="0"/>
              </a:rPr>
              <a:t>người.</a:t>
            </a:r>
          </a:p>
        </p:txBody>
      </p:sp>
    </p:spTree>
    <p:extLst>
      <p:ext uri="{BB962C8B-B14F-4D97-AF65-F5344CB8AC3E}">
        <p14:creationId xmlns:p14="http://schemas.microsoft.com/office/powerpoint/2010/main" xmlns="" val="2157477150"/>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64008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a:t>
              </a:r>
              <a:r>
                <a:rPr lang="pt-BR" sz="3800" b="1">
                  <a:solidFill>
                    <a:srgbClr val="FF0066"/>
                  </a:solidFill>
                  <a:latin typeface="Times New Roman" pitchFamily="18" charset="0"/>
                  <a:cs typeface="Times New Roman" pitchFamily="18" charset="0"/>
                </a:rPr>
                <a:t>Điều em có thể làm.</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05346" y="2565475"/>
              <a:ext cx="709962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AutoShape 2" descr="Bật mí những ý tưởng trang trí lớp học cấp 3 đẹp và độc đ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a:extLst>
              <a:ext uri="{FF2B5EF4-FFF2-40B4-BE49-F238E27FC236}">
                <a16:creationId xmlns:a16="http://schemas.microsoft.com/office/drawing/2014/main" xmlns="" id="{540DBDD9-C3C3-4575-B65F-5E54950FFA0A}"/>
              </a:ext>
            </a:extLst>
          </p:cNvPr>
          <p:cNvGrpSpPr/>
          <p:nvPr/>
        </p:nvGrpSpPr>
        <p:grpSpPr>
          <a:xfrm>
            <a:off x="4137819" y="103853"/>
            <a:ext cx="8077200" cy="1610847"/>
            <a:chOff x="4137819" y="103853"/>
            <a:chExt cx="8077200" cy="1610847"/>
          </a:xfrm>
        </p:grpSpPr>
        <p:sp>
          <p:nvSpPr>
            <p:cNvPr id="17" name="Text Box 14">
              <a:extLst>
                <a:ext uri="{FF2B5EF4-FFF2-40B4-BE49-F238E27FC236}">
                  <a16:creationId xmlns:a16="http://schemas.microsoft.com/office/drawing/2014/main" xmlns="" id="{C4261E2B-45BF-488E-97AA-7671CC4F5B60}"/>
                </a:ext>
              </a:extLst>
            </p:cNvPr>
            <p:cNvSpPr txBox="1">
              <a:spLocks noChangeArrowheads="1"/>
            </p:cNvSpPr>
            <p:nvPr/>
          </p:nvSpPr>
          <p:spPr bwMode="auto">
            <a:xfrm>
              <a:off x="4137819" y="1138722"/>
              <a:ext cx="80772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14: </a:t>
              </a:r>
              <a:r>
                <a:rPr lang="vi-VN" sz="2800" b="1">
                  <a:solidFill>
                    <a:srgbClr val="0000CC"/>
                  </a:solidFill>
                  <a:effectLst>
                    <a:outerShdw blurRad="38100" dist="38100" dir="2700000" algn="tl">
                      <a:srgbClr val="000000">
                        <a:alpha val="43137"/>
                      </a:srgbClr>
                    </a:outerShdw>
                  </a:effectLst>
                  <a:latin typeface="Times New Roman" pitchFamily="18" charset="0"/>
                </a:rPr>
                <a:t>EM VÀ NHỮNG NGƯỜI XUNG QUANH</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8" name="Group 17">
              <a:extLst>
                <a:ext uri="{FF2B5EF4-FFF2-40B4-BE49-F238E27FC236}">
                  <a16:creationId xmlns:a16="http://schemas.microsoft.com/office/drawing/2014/main" xmlns="" id="{C212A41D-B4AE-4B1F-93E9-37C17E1B969A}"/>
                </a:ext>
              </a:extLst>
            </p:cNvPr>
            <p:cNvGrpSpPr/>
            <p:nvPr/>
          </p:nvGrpSpPr>
          <p:grpSpPr>
            <a:xfrm>
              <a:off x="5211494" y="103853"/>
              <a:ext cx="5878532" cy="994830"/>
              <a:chOff x="5063633" y="164812"/>
              <a:chExt cx="5779343" cy="994830"/>
            </a:xfrm>
          </p:grpSpPr>
          <p:grpSp>
            <p:nvGrpSpPr>
              <p:cNvPr id="19" name="Group 18">
                <a:extLst>
                  <a:ext uri="{FF2B5EF4-FFF2-40B4-BE49-F238E27FC236}">
                    <a16:creationId xmlns:a16="http://schemas.microsoft.com/office/drawing/2014/main" xmlns="" id="{4F873A1D-39ED-4A4A-ADFC-450276D64C2C}"/>
                  </a:ext>
                </a:extLst>
              </p:cNvPr>
              <p:cNvGrpSpPr/>
              <p:nvPr/>
            </p:nvGrpSpPr>
            <p:grpSpPr>
              <a:xfrm>
                <a:off x="5063633" y="164812"/>
                <a:ext cx="5779343" cy="994830"/>
                <a:chOff x="5063633" y="164812"/>
                <a:chExt cx="5779343" cy="994830"/>
              </a:xfrm>
            </p:grpSpPr>
            <p:sp>
              <p:nvSpPr>
                <p:cNvPr id="28" name="TextBox 27">
                  <a:extLst>
                    <a:ext uri="{FF2B5EF4-FFF2-40B4-BE49-F238E27FC236}">
                      <a16:creationId xmlns:a16="http://schemas.microsoft.com/office/drawing/2014/main" xmlns="" id="{033DF7FD-9703-4827-A686-A841D392B289}"/>
                    </a:ext>
                  </a:extLst>
                </p:cNvPr>
                <p:cNvSpPr txBox="1"/>
                <p:nvPr/>
              </p:nvSpPr>
              <p:spPr>
                <a:xfrm>
                  <a:off x="5063633" y="164812"/>
                  <a:ext cx="5779343" cy="553998"/>
                </a:xfrm>
                <a:prstGeom prst="rect">
                  <a:avLst/>
                </a:prstGeom>
                <a:solidFill>
                  <a:schemeClr val="bg1"/>
                </a:solid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9" name="TextBox 28">
                  <a:extLst>
                    <a:ext uri="{FF2B5EF4-FFF2-40B4-BE49-F238E27FC236}">
                      <a16:creationId xmlns:a16="http://schemas.microsoft.com/office/drawing/2014/main" xmlns="" id="{0B2C149A-CDEE-4388-BD9F-6DFE221BA3AF}"/>
                    </a:ext>
                  </a:extLst>
                </p:cNvPr>
                <p:cNvSpPr txBox="1"/>
                <p:nvPr/>
              </p:nvSpPr>
              <p:spPr>
                <a:xfrm>
                  <a:off x="5468902" y="636422"/>
                  <a:ext cx="492189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HOẠT ĐỘNG TRẢI NGHIỆM</a:t>
                  </a:r>
                </a:p>
              </p:txBody>
            </p:sp>
          </p:grpSp>
          <p:cxnSp>
            <p:nvCxnSpPr>
              <p:cNvPr id="27" name="Straight Connector 26">
                <a:extLst>
                  <a:ext uri="{FF2B5EF4-FFF2-40B4-BE49-F238E27FC236}">
                    <a16:creationId xmlns:a16="http://schemas.microsoft.com/office/drawing/2014/main" xmlns="" id="{EE3E5D29-EE62-4C96-A7CC-2553B891B6EB}"/>
                  </a:ext>
                </a:extLst>
              </p:cNvPr>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pic>
        <p:nvPicPr>
          <p:cNvPr id="5124" name="Picture 4" descr="https://img.loigiaihay.com/picture/2022/0708/1_13.PNG">
            <a:extLst>
              <a:ext uri="{FF2B5EF4-FFF2-40B4-BE49-F238E27FC236}">
                <a16:creationId xmlns:a16="http://schemas.microsoft.com/office/drawing/2014/main" xmlns="" id="{6082BDE5-E662-486F-BD81-FB929D28D16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814719" y="2815422"/>
            <a:ext cx="6077745" cy="575311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xmlns="" id="{2EBC4CFE-5A51-469D-94CA-866ABBA859B3}"/>
              </a:ext>
            </a:extLst>
          </p:cNvPr>
          <p:cNvSpPr/>
          <p:nvPr/>
        </p:nvSpPr>
        <p:spPr>
          <a:xfrm>
            <a:off x="683075" y="2719816"/>
            <a:ext cx="9296400" cy="5809732"/>
          </a:xfrm>
          <a:prstGeom prst="rect">
            <a:avLst/>
          </a:prstGeom>
        </p:spPr>
        <p:txBody>
          <a:bodyPr wrap="square">
            <a:spAutoFit/>
          </a:bodyPr>
          <a:lstStyle/>
          <a:p>
            <a:pPr algn="just">
              <a:lnSpc>
                <a:spcPct val="150000"/>
              </a:lnSpc>
              <a:buFont typeface="Arial" panose="020B0604020202020204" pitchFamily="34" charset="0"/>
              <a:buChar char="•"/>
            </a:pPr>
            <a:r>
              <a:rPr lang="vi-VN" sz="3600" b="1" dirty="0">
                <a:solidFill>
                  <a:srgbClr val="0000CC"/>
                </a:solidFill>
                <a:latin typeface="Times New Roman" panose="02020603050405020304" pitchFamily="18" charset="0"/>
                <a:cs typeface="Times New Roman" panose="02020603050405020304" pitchFamily="18" charset="0"/>
              </a:rPr>
              <a:t>Chuẩn bị: “Chiếc hộp việc tốt” và những mảnh giấy nhỏ.</a:t>
            </a:r>
          </a:p>
          <a:p>
            <a:pPr algn="just">
              <a:lnSpc>
                <a:spcPct val="150000"/>
              </a:lnSpc>
            </a:pPr>
            <a:r>
              <a:rPr lang="vi-VN" sz="3600" b="1" dirty="0">
                <a:solidFill>
                  <a:srgbClr val="FF0000"/>
                </a:solidFill>
                <a:latin typeface="Times New Roman" panose="02020603050405020304" pitchFamily="18" charset="0"/>
                <a:cs typeface="Times New Roman" panose="02020603050405020304" pitchFamily="18" charset="0"/>
              </a:rPr>
              <a:t>Em hãy: </a:t>
            </a:r>
          </a:p>
          <a:p>
            <a:pPr algn="just">
              <a:lnSpc>
                <a:spcPct val="150000"/>
              </a:lnSpc>
            </a:pPr>
            <a:r>
              <a:rPr lang="vi-VN" sz="3600" b="1" dirty="0">
                <a:solidFill>
                  <a:srgbClr val="0000CC"/>
                </a:solidFill>
                <a:latin typeface="Times New Roman" panose="02020603050405020304" pitchFamily="18" charset="0"/>
                <a:cs typeface="Times New Roman" panose="02020603050405020304" pitchFamily="18" charset="0"/>
              </a:rPr>
              <a:t>- Viết vào mảnh giấy nhỏ những việc tốt em có thể làm với những người xung quanh.</a:t>
            </a:r>
          </a:p>
          <a:p>
            <a:pPr algn="just">
              <a:lnSpc>
                <a:spcPct val="150000"/>
              </a:lnSpc>
            </a:pPr>
            <a:r>
              <a:rPr lang="vi-VN" sz="3600" b="1" dirty="0">
                <a:solidFill>
                  <a:srgbClr val="0000CC"/>
                </a:solidFill>
                <a:latin typeface="Times New Roman" panose="02020603050405020304" pitchFamily="18" charset="0"/>
                <a:cs typeface="Times New Roman" panose="02020603050405020304" pitchFamily="18" charset="0"/>
              </a:rPr>
              <a:t>- Đặt mảnh giấy đã viết vào “Chiếc hộp việc tốt”.</a:t>
            </a:r>
          </a:p>
        </p:txBody>
      </p:sp>
    </p:spTree>
    <p:extLst>
      <p:ext uri="{BB962C8B-B14F-4D97-AF65-F5344CB8AC3E}">
        <p14:creationId xmlns:p14="http://schemas.microsoft.com/office/powerpoint/2010/main" xmlns="" val="12321493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64008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a:t>
              </a:r>
              <a:r>
                <a:rPr lang="pt-BR" sz="3800" b="1">
                  <a:solidFill>
                    <a:srgbClr val="FF0066"/>
                  </a:solidFill>
                  <a:latin typeface="Times New Roman" pitchFamily="18" charset="0"/>
                  <a:cs typeface="Times New Roman" pitchFamily="18" charset="0"/>
                </a:rPr>
                <a:t>Điều em có thể làm.</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05346" y="2565475"/>
              <a:ext cx="709962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AutoShape 2" descr="Bật mí những ý tưởng trang trí lớp học cấp 3 đẹp và độc đ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a:extLst>
              <a:ext uri="{FF2B5EF4-FFF2-40B4-BE49-F238E27FC236}">
                <a16:creationId xmlns:a16="http://schemas.microsoft.com/office/drawing/2014/main" xmlns="" id="{540DBDD9-C3C3-4575-B65F-5E54950FFA0A}"/>
              </a:ext>
            </a:extLst>
          </p:cNvPr>
          <p:cNvGrpSpPr/>
          <p:nvPr/>
        </p:nvGrpSpPr>
        <p:grpSpPr>
          <a:xfrm>
            <a:off x="4137819" y="103853"/>
            <a:ext cx="8077200" cy="1610847"/>
            <a:chOff x="4137819" y="103853"/>
            <a:chExt cx="8077200" cy="1610847"/>
          </a:xfrm>
        </p:grpSpPr>
        <p:sp>
          <p:nvSpPr>
            <p:cNvPr id="17" name="Text Box 14">
              <a:extLst>
                <a:ext uri="{FF2B5EF4-FFF2-40B4-BE49-F238E27FC236}">
                  <a16:creationId xmlns:a16="http://schemas.microsoft.com/office/drawing/2014/main" xmlns="" id="{C4261E2B-45BF-488E-97AA-7671CC4F5B60}"/>
                </a:ext>
              </a:extLst>
            </p:cNvPr>
            <p:cNvSpPr txBox="1">
              <a:spLocks noChangeArrowheads="1"/>
            </p:cNvSpPr>
            <p:nvPr/>
          </p:nvSpPr>
          <p:spPr bwMode="auto">
            <a:xfrm>
              <a:off x="4137819" y="1138722"/>
              <a:ext cx="80772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14: </a:t>
              </a:r>
              <a:r>
                <a:rPr lang="vi-VN" sz="2800" b="1">
                  <a:solidFill>
                    <a:srgbClr val="0000CC"/>
                  </a:solidFill>
                  <a:effectLst>
                    <a:outerShdw blurRad="38100" dist="38100" dir="2700000" algn="tl">
                      <a:srgbClr val="000000">
                        <a:alpha val="43137"/>
                      </a:srgbClr>
                    </a:outerShdw>
                  </a:effectLst>
                  <a:latin typeface="Times New Roman" pitchFamily="18" charset="0"/>
                </a:rPr>
                <a:t>EM VÀ NHỮNG NGƯỜI XUNG QUANH</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8" name="Group 17">
              <a:extLst>
                <a:ext uri="{FF2B5EF4-FFF2-40B4-BE49-F238E27FC236}">
                  <a16:creationId xmlns:a16="http://schemas.microsoft.com/office/drawing/2014/main" xmlns="" id="{C212A41D-B4AE-4B1F-93E9-37C17E1B969A}"/>
                </a:ext>
              </a:extLst>
            </p:cNvPr>
            <p:cNvGrpSpPr/>
            <p:nvPr/>
          </p:nvGrpSpPr>
          <p:grpSpPr>
            <a:xfrm>
              <a:off x="5211494" y="103853"/>
              <a:ext cx="5878532" cy="994830"/>
              <a:chOff x="5063633" y="164812"/>
              <a:chExt cx="5779343" cy="994830"/>
            </a:xfrm>
          </p:grpSpPr>
          <p:grpSp>
            <p:nvGrpSpPr>
              <p:cNvPr id="19" name="Group 18">
                <a:extLst>
                  <a:ext uri="{FF2B5EF4-FFF2-40B4-BE49-F238E27FC236}">
                    <a16:creationId xmlns:a16="http://schemas.microsoft.com/office/drawing/2014/main" xmlns="" id="{4F873A1D-39ED-4A4A-ADFC-450276D64C2C}"/>
                  </a:ext>
                </a:extLst>
              </p:cNvPr>
              <p:cNvGrpSpPr/>
              <p:nvPr/>
            </p:nvGrpSpPr>
            <p:grpSpPr>
              <a:xfrm>
                <a:off x="5063633" y="164812"/>
                <a:ext cx="5779343" cy="994830"/>
                <a:chOff x="5063633" y="164812"/>
                <a:chExt cx="5779343" cy="994830"/>
              </a:xfrm>
            </p:grpSpPr>
            <p:sp>
              <p:nvSpPr>
                <p:cNvPr id="28" name="TextBox 27">
                  <a:extLst>
                    <a:ext uri="{FF2B5EF4-FFF2-40B4-BE49-F238E27FC236}">
                      <a16:creationId xmlns:a16="http://schemas.microsoft.com/office/drawing/2014/main" xmlns="" id="{033DF7FD-9703-4827-A686-A841D392B289}"/>
                    </a:ext>
                  </a:extLst>
                </p:cNvPr>
                <p:cNvSpPr txBox="1"/>
                <p:nvPr/>
              </p:nvSpPr>
              <p:spPr>
                <a:xfrm>
                  <a:off x="5063633" y="164812"/>
                  <a:ext cx="5779343" cy="553998"/>
                </a:xfrm>
                <a:prstGeom prst="rect">
                  <a:avLst/>
                </a:prstGeom>
                <a:solidFill>
                  <a:schemeClr val="bg1"/>
                </a:solid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9" name="TextBox 28">
                  <a:extLst>
                    <a:ext uri="{FF2B5EF4-FFF2-40B4-BE49-F238E27FC236}">
                      <a16:creationId xmlns:a16="http://schemas.microsoft.com/office/drawing/2014/main" xmlns="" id="{0B2C149A-CDEE-4388-BD9F-6DFE221BA3AF}"/>
                    </a:ext>
                  </a:extLst>
                </p:cNvPr>
                <p:cNvSpPr txBox="1"/>
                <p:nvPr/>
              </p:nvSpPr>
              <p:spPr>
                <a:xfrm>
                  <a:off x="5468902" y="636422"/>
                  <a:ext cx="492189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HOẠT ĐỘNG TRẢI NGHIỆM</a:t>
                  </a:r>
                </a:p>
              </p:txBody>
            </p:sp>
          </p:grpSp>
          <p:cxnSp>
            <p:nvCxnSpPr>
              <p:cNvPr id="27" name="Straight Connector 26">
                <a:extLst>
                  <a:ext uri="{FF2B5EF4-FFF2-40B4-BE49-F238E27FC236}">
                    <a16:creationId xmlns:a16="http://schemas.microsoft.com/office/drawing/2014/main" xmlns="" id="{EE3E5D29-EE62-4C96-A7CC-2553B891B6EB}"/>
                  </a:ext>
                </a:extLst>
              </p:cNvPr>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pic>
        <p:nvPicPr>
          <p:cNvPr id="5124" name="Picture 4" descr="https://img.loigiaihay.com/picture/2022/0708/1_13.PNG">
            <a:extLst>
              <a:ext uri="{FF2B5EF4-FFF2-40B4-BE49-F238E27FC236}">
                <a16:creationId xmlns:a16="http://schemas.microsoft.com/office/drawing/2014/main" xmlns="" id="{6082BDE5-E662-486F-BD81-FB929D28D16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31406" y="2815422"/>
            <a:ext cx="6077745" cy="575311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peech Bubble: Oval 4">
            <a:extLst>
              <a:ext uri="{FF2B5EF4-FFF2-40B4-BE49-F238E27FC236}">
                <a16:creationId xmlns:a16="http://schemas.microsoft.com/office/drawing/2014/main" xmlns="" id="{2412F08D-3ABD-4267-9BB8-CF2EC4A958B5}"/>
              </a:ext>
            </a:extLst>
          </p:cNvPr>
          <p:cNvSpPr/>
          <p:nvPr/>
        </p:nvSpPr>
        <p:spPr>
          <a:xfrm>
            <a:off x="7528719" y="2815422"/>
            <a:ext cx="6400800" cy="509528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Font typeface="Arial" panose="020B0604020202020204" pitchFamily="34" charset="0"/>
              <a:buChar char="•"/>
            </a:pPr>
            <a:r>
              <a:rPr lang="vi-VN" sz="3600" dirty="0">
                <a:solidFill>
                  <a:srgbClr val="0000CC"/>
                </a:solidFill>
                <a:latin typeface="Times New Roman" panose="02020603050405020304" pitchFamily="18" charset="0"/>
                <a:cs typeface="Times New Roman" panose="02020603050405020304" pitchFamily="18" charset="0"/>
              </a:rPr>
              <a:t>Cùng mở hộp quà và chia sẻ về những điều em  đã viết.</a:t>
            </a:r>
          </a:p>
        </p:txBody>
      </p:sp>
    </p:spTree>
    <p:extLst>
      <p:ext uri="{BB962C8B-B14F-4D97-AF65-F5344CB8AC3E}">
        <p14:creationId xmlns:p14="http://schemas.microsoft.com/office/powerpoint/2010/main" xmlns="" val="4571842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64008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a:t>
              </a:r>
              <a:r>
                <a:rPr lang="pt-BR" sz="3800" b="1">
                  <a:solidFill>
                    <a:srgbClr val="FF0066"/>
                  </a:solidFill>
                  <a:latin typeface="Times New Roman" pitchFamily="18" charset="0"/>
                  <a:cs typeface="Times New Roman" pitchFamily="18" charset="0"/>
                </a:rPr>
                <a:t>Điều em có thể làm.</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05346" y="2565475"/>
              <a:ext cx="709962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AutoShape 2" descr="Bật mí những ý tưởng trang trí lớp học cấp 3 đẹp và độc đ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a:extLst>
              <a:ext uri="{FF2B5EF4-FFF2-40B4-BE49-F238E27FC236}">
                <a16:creationId xmlns:a16="http://schemas.microsoft.com/office/drawing/2014/main" xmlns="" id="{540DBDD9-C3C3-4575-B65F-5E54950FFA0A}"/>
              </a:ext>
            </a:extLst>
          </p:cNvPr>
          <p:cNvGrpSpPr/>
          <p:nvPr/>
        </p:nvGrpSpPr>
        <p:grpSpPr>
          <a:xfrm>
            <a:off x="4137819" y="103853"/>
            <a:ext cx="8077200" cy="1610847"/>
            <a:chOff x="4137819" y="103853"/>
            <a:chExt cx="8077200" cy="1610847"/>
          </a:xfrm>
        </p:grpSpPr>
        <p:sp>
          <p:nvSpPr>
            <p:cNvPr id="17" name="Text Box 14">
              <a:extLst>
                <a:ext uri="{FF2B5EF4-FFF2-40B4-BE49-F238E27FC236}">
                  <a16:creationId xmlns:a16="http://schemas.microsoft.com/office/drawing/2014/main" xmlns="" id="{C4261E2B-45BF-488E-97AA-7671CC4F5B60}"/>
                </a:ext>
              </a:extLst>
            </p:cNvPr>
            <p:cNvSpPr txBox="1">
              <a:spLocks noChangeArrowheads="1"/>
            </p:cNvSpPr>
            <p:nvPr/>
          </p:nvSpPr>
          <p:spPr bwMode="auto">
            <a:xfrm>
              <a:off x="4137819" y="1138722"/>
              <a:ext cx="80772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14: </a:t>
              </a:r>
              <a:r>
                <a:rPr lang="vi-VN" sz="2800" b="1">
                  <a:solidFill>
                    <a:srgbClr val="0000CC"/>
                  </a:solidFill>
                  <a:effectLst>
                    <a:outerShdw blurRad="38100" dist="38100" dir="2700000" algn="tl">
                      <a:srgbClr val="000000">
                        <a:alpha val="43137"/>
                      </a:srgbClr>
                    </a:outerShdw>
                  </a:effectLst>
                  <a:latin typeface="Times New Roman" pitchFamily="18" charset="0"/>
                </a:rPr>
                <a:t>EM VÀ NHỮNG NGƯỜI XUNG QUANH</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8" name="Group 17">
              <a:extLst>
                <a:ext uri="{FF2B5EF4-FFF2-40B4-BE49-F238E27FC236}">
                  <a16:creationId xmlns:a16="http://schemas.microsoft.com/office/drawing/2014/main" xmlns="" id="{C212A41D-B4AE-4B1F-93E9-37C17E1B969A}"/>
                </a:ext>
              </a:extLst>
            </p:cNvPr>
            <p:cNvGrpSpPr/>
            <p:nvPr/>
          </p:nvGrpSpPr>
          <p:grpSpPr>
            <a:xfrm>
              <a:off x="5211494" y="103853"/>
              <a:ext cx="5878532" cy="994830"/>
              <a:chOff x="5063633" y="164812"/>
              <a:chExt cx="5779343" cy="994830"/>
            </a:xfrm>
          </p:grpSpPr>
          <p:grpSp>
            <p:nvGrpSpPr>
              <p:cNvPr id="19" name="Group 18">
                <a:extLst>
                  <a:ext uri="{FF2B5EF4-FFF2-40B4-BE49-F238E27FC236}">
                    <a16:creationId xmlns:a16="http://schemas.microsoft.com/office/drawing/2014/main" xmlns="" id="{4F873A1D-39ED-4A4A-ADFC-450276D64C2C}"/>
                  </a:ext>
                </a:extLst>
              </p:cNvPr>
              <p:cNvGrpSpPr/>
              <p:nvPr/>
            </p:nvGrpSpPr>
            <p:grpSpPr>
              <a:xfrm>
                <a:off x="5063633" y="164812"/>
                <a:ext cx="5779343" cy="994830"/>
                <a:chOff x="5063633" y="164812"/>
                <a:chExt cx="5779343" cy="994830"/>
              </a:xfrm>
            </p:grpSpPr>
            <p:sp>
              <p:nvSpPr>
                <p:cNvPr id="28" name="TextBox 27">
                  <a:extLst>
                    <a:ext uri="{FF2B5EF4-FFF2-40B4-BE49-F238E27FC236}">
                      <a16:creationId xmlns:a16="http://schemas.microsoft.com/office/drawing/2014/main" xmlns="" id="{033DF7FD-9703-4827-A686-A841D392B289}"/>
                    </a:ext>
                  </a:extLst>
                </p:cNvPr>
                <p:cNvSpPr txBox="1"/>
                <p:nvPr/>
              </p:nvSpPr>
              <p:spPr>
                <a:xfrm>
                  <a:off x="5063633" y="164812"/>
                  <a:ext cx="5779343" cy="553998"/>
                </a:xfrm>
                <a:prstGeom prst="rect">
                  <a:avLst/>
                </a:prstGeom>
                <a:solidFill>
                  <a:schemeClr val="bg1"/>
                </a:solid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9" name="TextBox 28">
                  <a:extLst>
                    <a:ext uri="{FF2B5EF4-FFF2-40B4-BE49-F238E27FC236}">
                      <a16:creationId xmlns:a16="http://schemas.microsoft.com/office/drawing/2014/main" xmlns="" id="{0B2C149A-CDEE-4388-BD9F-6DFE221BA3AF}"/>
                    </a:ext>
                  </a:extLst>
                </p:cNvPr>
                <p:cNvSpPr txBox="1"/>
                <p:nvPr/>
              </p:nvSpPr>
              <p:spPr>
                <a:xfrm>
                  <a:off x="5468902" y="636422"/>
                  <a:ext cx="492189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HOẠT ĐỘNG TRẢI NGHIỆM</a:t>
                  </a:r>
                </a:p>
              </p:txBody>
            </p:sp>
          </p:grpSp>
          <p:cxnSp>
            <p:nvCxnSpPr>
              <p:cNvPr id="27" name="Straight Connector 26">
                <a:extLst>
                  <a:ext uri="{FF2B5EF4-FFF2-40B4-BE49-F238E27FC236}">
                    <a16:creationId xmlns:a16="http://schemas.microsoft.com/office/drawing/2014/main" xmlns="" id="{EE3E5D29-EE62-4C96-A7CC-2553B891B6EB}"/>
                  </a:ext>
                </a:extLst>
              </p:cNvPr>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pic>
        <p:nvPicPr>
          <p:cNvPr id="5124" name="Picture 4" descr="https://img.loigiaihay.com/picture/2022/0708/1_13.PNG">
            <a:extLst>
              <a:ext uri="{FF2B5EF4-FFF2-40B4-BE49-F238E27FC236}">
                <a16:creationId xmlns:a16="http://schemas.microsoft.com/office/drawing/2014/main" xmlns="" id="{6082BDE5-E662-486F-BD81-FB929D28D16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31406" y="2815422"/>
            <a:ext cx="6077745" cy="575311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peech Bubble: Oval 4">
            <a:extLst>
              <a:ext uri="{FF2B5EF4-FFF2-40B4-BE49-F238E27FC236}">
                <a16:creationId xmlns:a16="http://schemas.microsoft.com/office/drawing/2014/main" xmlns="" id="{2412F08D-3ABD-4267-9BB8-CF2EC4A958B5}"/>
              </a:ext>
            </a:extLst>
          </p:cNvPr>
          <p:cNvSpPr/>
          <p:nvPr/>
        </p:nvSpPr>
        <p:spPr>
          <a:xfrm>
            <a:off x="7528719" y="2815422"/>
            <a:ext cx="6400800" cy="5095289"/>
          </a:xfrm>
          <a:prstGeom prst="wedgeEllipseCallout">
            <a:avLst/>
          </a:prstGeom>
          <a:solidFill>
            <a:srgbClr val="FED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a:solidFill>
                  <a:srgbClr val="0000CC"/>
                </a:solidFill>
                <a:latin typeface="Times New Roman" panose="02020603050405020304" pitchFamily="18" charset="0"/>
                <a:cs typeface="Times New Roman" panose="02020603050405020304" pitchFamily="18" charset="0"/>
              </a:rPr>
              <a:t>Suy nghĩ thảo luận nhóm 4. Xây dựng kế hoạch về danh mục những việc tốt em sẽ làm với người xung quanh</a:t>
            </a:r>
          </a:p>
        </p:txBody>
      </p:sp>
    </p:spTree>
    <p:extLst>
      <p:ext uri="{BB962C8B-B14F-4D97-AF65-F5344CB8AC3E}">
        <p14:creationId xmlns:p14="http://schemas.microsoft.com/office/powerpoint/2010/main" xmlns="" val="41561445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64008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a:t>
              </a:r>
              <a:r>
                <a:rPr lang="pt-BR" sz="3800" b="1">
                  <a:solidFill>
                    <a:srgbClr val="FF0066"/>
                  </a:solidFill>
                  <a:latin typeface="Times New Roman" pitchFamily="18" charset="0"/>
                  <a:cs typeface="Times New Roman" pitchFamily="18" charset="0"/>
                </a:rPr>
                <a:t>Điều em có thể làm.</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05346" y="2565475"/>
              <a:ext cx="709962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AutoShape 2" descr="Bật mí những ý tưởng trang trí lớp học cấp 3 đẹp và độc đ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a:extLst>
              <a:ext uri="{FF2B5EF4-FFF2-40B4-BE49-F238E27FC236}">
                <a16:creationId xmlns:a16="http://schemas.microsoft.com/office/drawing/2014/main" xmlns="" id="{540DBDD9-C3C3-4575-B65F-5E54950FFA0A}"/>
              </a:ext>
            </a:extLst>
          </p:cNvPr>
          <p:cNvGrpSpPr/>
          <p:nvPr/>
        </p:nvGrpSpPr>
        <p:grpSpPr>
          <a:xfrm>
            <a:off x="4137819" y="103853"/>
            <a:ext cx="8077200" cy="1610847"/>
            <a:chOff x="4137819" y="103853"/>
            <a:chExt cx="8077200" cy="1610847"/>
          </a:xfrm>
        </p:grpSpPr>
        <p:sp>
          <p:nvSpPr>
            <p:cNvPr id="17" name="Text Box 14">
              <a:extLst>
                <a:ext uri="{FF2B5EF4-FFF2-40B4-BE49-F238E27FC236}">
                  <a16:creationId xmlns:a16="http://schemas.microsoft.com/office/drawing/2014/main" xmlns="" id="{C4261E2B-45BF-488E-97AA-7671CC4F5B60}"/>
                </a:ext>
              </a:extLst>
            </p:cNvPr>
            <p:cNvSpPr txBox="1">
              <a:spLocks noChangeArrowheads="1"/>
            </p:cNvSpPr>
            <p:nvPr/>
          </p:nvSpPr>
          <p:spPr bwMode="auto">
            <a:xfrm>
              <a:off x="4137819" y="1138722"/>
              <a:ext cx="80772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14: </a:t>
              </a:r>
              <a:r>
                <a:rPr lang="vi-VN" sz="2800" b="1">
                  <a:solidFill>
                    <a:srgbClr val="0000CC"/>
                  </a:solidFill>
                  <a:effectLst>
                    <a:outerShdw blurRad="38100" dist="38100" dir="2700000" algn="tl">
                      <a:srgbClr val="000000">
                        <a:alpha val="43137"/>
                      </a:srgbClr>
                    </a:outerShdw>
                  </a:effectLst>
                  <a:latin typeface="Times New Roman" pitchFamily="18" charset="0"/>
                </a:rPr>
                <a:t>EM VÀ NHỮNG NGƯỜI XUNG QUANH</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8" name="Group 17">
              <a:extLst>
                <a:ext uri="{FF2B5EF4-FFF2-40B4-BE49-F238E27FC236}">
                  <a16:creationId xmlns:a16="http://schemas.microsoft.com/office/drawing/2014/main" xmlns="" id="{C212A41D-B4AE-4B1F-93E9-37C17E1B969A}"/>
                </a:ext>
              </a:extLst>
            </p:cNvPr>
            <p:cNvGrpSpPr/>
            <p:nvPr/>
          </p:nvGrpSpPr>
          <p:grpSpPr>
            <a:xfrm>
              <a:off x="5211494" y="103853"/>
              <a:ext cx="5878532" cy="994830"/>
              <a:chOff x="5063633" y="164812"/>
              <a:chExt cx="5779343" cy="994830"/>
            </a:xfrm>
          </p:grpSpPr>
          <p:grpSp>
            <p:nvGrpSpPr>
              <p:cNvPr id="19" name="Group 18">
                <a:extLst>
                  <a:ext uri="{FF2B5EF4-FFF2-40B4-BE49-F238E27FC236}">
                    <a16:creationId xmlns:a16="http://schemas.microsoft.com/office/drawing/2014/main" xmlns="" id="{4F873A1D-39ED-4A4A-ADFC-450276D64C2C}"/>
                  </a:ext>
                </a:extLst>
              </p:cNvPr>
              <p:cNvGrpSpPr/>
              <p:nvPr/>
            </p:nvGrpSpPr>
            <p:grpSpPr>
              <a:xfrm>
                <a:off x="5063633" y="164812"/>
                <a:ext cx="5779343" cy="994830"/>
                <a:chOff x="5063633" y="164812"/>
                <a:chExt cx="5779343" cy="994830"/>
              </a:xfrm>
            </p:grpSpPr>
            <p:sp>
              <p:nvSpPr>
                <p:cNvPr id="28" name="TextBox 27">
                  <a:extLst>
                    <a:ext uri="{FF2B5EF4-FFF2-40B4-BE49-F238E27FC236}">
                      <a16:creationId xmlns:a16="http://schemas.microsoft.com/office/drawing/2014/main" xmlns="" id="{033DF7FD-9703-4827-A686-A841D392B289}"/>
                    </a:ext>
                  </a:extLst>
                </p:cNvPr>
                <p:cNvSpPr txBox="1"/>
                <p:nvPr/>
              </p:nvSpPr>
              <p:spPr>
                <a:xfrm>
                  <a:off x="5063633" y="164812"/>
                  <a:ext cx="5779343" cy="553998"/>
                </a:xfrm>
                <a:prstGeom prst="rect">
                  <a:avLst/>
                </a:prstGeom>
                <a:solidFill>
                  <a:schemeClr val="bg1"/>
                </a:solid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9" name="TextBox 28">
                  <a:extLst>
                    <a:ext uri="{FF2B5EF4-FFF2-40B4-BE49-F238E27FC236}">
                      <a16:creationId xmlns:a16="http://schemas.microsoft.com/office/drawing/2014/main" xmlns="" id="{0B2C149A-CDEE-4388-BD9F-6DFE221BA3AF}"/>
                    </a:ext>
                  </a:extLst>
                </p:cNvPr>
                <p:cNvSpPr txBox="1"/>
                <p:nvPr/>
              </p:nvSpPr>
              <p:spPr>
                <a:xfrm>
                  <a:off x="5468902" y="636422"/>
                  <a:ext cx="492189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HOẠT ĐỘNG TRẢI NGHIỆM</a:t>
                  </a:r>
                </a:p>
              </p:txBody>
            </p:sp>
          </p:grpSp>
          <p:cxnSp>
            <p:nvCxnSpPr>
              <p:cNvPr id="27" name="Straight Connector 26">
                <a:extLst>
                  <a:ext uri="{FF2B5EF4-FFF2-40B4-BE49-F238E27FC236}">
                    <a16:creationId xmlns:a16="http://schemas.microsoft.com/office/drawing/2014/main" xmlns="" id="{EE3E5D29-EE62-4C96-A7CC-2553B891B6EB}"/>
                  </a:ext>
                </a:extLst>
              </p:cNvPr>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pic>
        <p:nvPicPr>
          <p:cNvPr id="5124" name="Picture 4" descr="https://img.loigiaihay.com/picture/2022/0708/1_13.PNG">
            <a:extLst>
              <a:ext uri="{FF2B5EF4-FFF2-40B4-BE49-F238E27FC236}">
                <a16:creationId xmlns:a16="http://schemas.microsoft.com/office/drawing/2014/main" xmlns="" id="{6082BDE5-E662-486F-BD81-FB929D28D16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24320" y="2815422"/>
            <a:ext cx="5468144" cy="575311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a16="http://schemas.microsoft.com/office/drawing/2014/main" xmlns="" id="{E21ECF13-57EA-47D7-B262-9FCEFAB08BAC}"/>
              </a:ext>
            </a:extLst>
          </p:cNvPr>
          <p:cNvSpPr/>
          <p:nvPr/>
        </p:nvSpPr>
        <p:spPr>
          <a:xfrm>
            <a:off x="838201" y="3498095"/>
            <a:ext cx="9296400" cy="5078313"/>
          </a:xfrm>
          <a:prstGeom prst="rect">
            <a:avLst/>
          </a:prstGeom>
        </p:spPr>
        <p:txBody>
          <a:bodyPr wrap="square">
            <a:spAutoFit/>
          </a:bodyPr>
          <a:lstStyle/>
          <a:p>
            <a:pPr algn="just"/>
            <a:r>
              <a:rPr lang="vi-VN" sz="3600">
                <a:solidFill>
                  <a:srgbClr val="0000CC"/>
                </a:solidFill>
                <a:latin typeface="Times New Roman" panose="02020603050405020304" pitchFamily="18" charset="0"/>
                <a:cs typeface="Times New Roman" panose="02020603050405020304" pitchFamily="18" charset="0"/>
              </a:rPr>
              <a:t>1. Giúp đỡ bà cụ qua đường.</a:t>
            </a:r>
          </a:p>
          <a:p>
            <a:pPr algn="just"/>
            <a:r>
              <a:rPr lang="vi-VN" sz="3600">
                <a:solidFill>
                  <a:srgbClr val="0000CC"/>
                </a:solidFill>
                <a:latin typeface="Times New Roman" panose="02020603050405020304" pitchFamily="18" charset="0"/>
                <a:cs typeface="Times New Roman" panose="02020603050405020304" pitchFamily="18" charset="0"/>
              </a:rPr>
              <a:t>2. Nhường chỗ cho người già, phụ nữ đang mang thai, người  khuyết tật trên xe buýt.</a:t>
            </a:r>
          </a:p>
          <a:p>
            <a:pPr algn="just"/>
            <a:r>
              <a:rPr lang="vi-VN" sz="3600">
                <a:solidFill>
                  <a:srgbClr val="0000CC"/>
                </a:solidFill>
                <a:latin typeface="Times New Roman" panose="02020603050405020304" pitchFamily="18" charset="0"/>
                <a:cs typeface="Times New Roman" panose="02020603050405020304" pitchFamily="18" charset="0"/>
              </a:rPr>
              <a:t>3. Nhặt được tài sản (ví, điện thoại,...) trên đường, mang đến đồn công an gần nhất để gửi trả người đánh mất.</a:t>
            </a:r>
          </a:p>
          <a:p>
            <a:pPr algn="just"/>
            <a:r>
              <a:rPr lang="vi-VN" sz="3600">
                <a:solidFill>
                  <a:srgbClr val="0000CC"/>
                </a:solidFill>
                <a:latin typeface="Times New Roman" panose="02020603050405020304" pitchFamily="18" charset="0"/>
                <a:cs typeface="Times New Roman" panose="02020603050405020304" pitchFamily="18" charset="0"/>
              </a:rPr>
              <a:t>4. Giúp đỡ các bạn trong lớp học tập</a:t>
            </a:r>
          </a:p>
          <a:p>
            <a:pPr algn="just"/>
            <a:r>
              <a:rPr lang="vi-VN" sz="3600">
                <a:solidFill>
                  <a:srgbClr val="0000CC"/>
                </a:solidFill>
                <a:latin typeface="Times New Roman" panose="02020603050405020304" pitchFamily="18" charset="0"/>
                <a:cs typeface="Times New Roman" panose="02020603050405020304" pitchFamily="18" charset="0"/>
              </a:rPr>
              <a:t>5. Quyên góp đồ chơi, quần áo cũ, sách vở để tặng cho những người có hoàn cảnh khó khăn.</a:t>
            </a:r>
          </a:p>
        </p:txBody>
      </p:sp>
      <p:sp>
        <p:nvSpPr>
          <p:cNvPr id="6" name="Rectangle 5">
            <a:extLst>
              <a:ext uri="{FF2B5EF4-FFF2-40B4-BE49-F238E27FC236}">
                <a16:creationId xmlns:a16="http://schemas.microsoft.com/office/drawing/2014/main" xmlns="" id="{9D9B0FA6-7AF2-4B77-B1F5-4283AA7D1D34}"/>
              </a:ext>
            </a:extLst>
          </p:cNvPr>
          <p:cNvSpPr/>
          <p:nvPr/>
        </p:nvSpPr>
        <p:spPr>
          <a:xfrm>
            <a:off x="1707356" y="2454354"/>
            <a:ext cx="8137525" cy="1477328"/>
          </a:xfrm>
          <a:prstGeom prst="rect">
            <a:avLst/>
          </a:prstGeom>
        </p:spPr>
        <p:txBody>
          <a:bodyPr>
            <a:spAutoFit/>
          </a:bodyPr>
          <a:lstStyle/>
          <a:p>
            <a:pPr algn="ctr"/>
            <a:r>
              <a:rPr lang="vi-VN" sz="3600" b="1">
                <a:solidFill>
                  <a:srgbClr val="FF0000"/>
                </a:solidFill>
                <a:latin typeface="Times New Roman" panose="02020603050405020304" pitchFamily="18" charset="0"/>
                <a:cs typeface="Times New Roman" panose="02020603050405020304" pitchFamily="18" charset="0"/>
              </a:rPr>
              <a:t>Danh mục những việc tốt em sẽ làm với người xung quanh:</a:t>
            </a:r>
            <a:br>
              <a:rPr lang="vi-VN" sz="3600" b="1">
                <a:solidFill>
                  <a:srgbClr val="FF0000"/>
                </a:solidFill>
                <a:latin typeface="Times New Roman" panose="02020603050405020304" pitchFamily="18" charset="0"/>
                <a:cs typeface="Times New Roman" panose="02020603050405020304" pitchFamily="18" charset="0"/>
              </a:rPr>
            </a:br>
            <a:endParaRPr lang="vi-VN"/>
          </a:p>
        </p:txBody>
      </p:sp>
    </p:spTree>
    <p:extLst>
      <p:ext uri="{BB962C8B-B14F-4D97-AF65-F5344CB8AC3E}">
        <p14:creationId xmlns:p14="http://schemas.microsoft.com/office/powerpoint/2010/main" xmlns="" val="26870939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E6055BBA-8450-40BD-B6BD-738F564D20C7}"/>
              </a:ext>
            </a:extLst>
          </p:cNvPr>
          <p:cNvGrpSpPr/>
          <p:nvPr/>
        </p:nvGrpSpPr>
        <p:grpSpPr>
          <a:xfrm>
            <a:off x="4137819" y="103853"/>
            <a:ext cx="8077200" cy="1610847"/>
            <a:chOff x="4137819" y="103853"/>
            <a:chExt cx="8077200" cy="1610847"/>
          </a:xfrm>
        </p:grpSpPr>
        <p:sp>
          <p:nvSpPr>
            <p:cNvPr id="16" name="Text Box 14">
              <a:extLst>
                <a:ext uri="{FF2B5EF4-FFF2-40B4-BE49-F238E27FC236}">
                  <a16:creationId xmlns:a16="http://schemas.microsoft.com/office/drawing/2014/main" xmlns="" id="{CB7269B0-9AB1-47B0-8EBD-10D7CFF1D065}"/>
                </a:ext>
              </a:extLst>
            </p:cNvPr>
            <p:cNvSpPr txBox="1">
              <a:spLocks noChangeArrowheads="1"/>
            </p:cNvSpPr>
            <p:nvPr/>
          </p:nvSpPr>
          <p:spPr bwMode="auto">
            <a:xfrm>
              <a:off x="4137819" y="1138722"/>
              <a:ext cx="80772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14: </a:t>
              </a:r>
              <a:r>
                <a:rPr lang="vi-VN" sz="2800" b="1">
                  <a:solidFill>
                    <a:srgbClr val="0000CC"/>
                  </a:solidFill>
                  <a:effectLst>
                    <a:outerShdw blurRad="38100" dist="38100" dir="2700000" algn="tl">
                      <a:srgbClr val="000000">
                        <a:alpha val="43137"/>
                      </a:srgbClr>
                    </a:outerShdw>
                  </a:effectLst>
                  <a:latin typeface="Times New Roman" pitchFamily="18" charset="0"/>
                </a:rPr>
                <a:t>EM VÀ NHỮNG NGƯỜI XUNG QUANH</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7" name="Group 16">
              <a:extLst>
                <a:ext uri="{FF2B5EF4-FFF2-40B4-BE49-F238E27FC236}">
                  <a16:creationId xmlns:a16="http://schemas.microsoft.com/office/drawing/2014/main" xmlns="" id="{AE9594D4-0740-4814-8470-D90B7E5B2A31}"/>
                </a:ext>
              </a:extLst>
            </p:cNvPr>
            <p:cNvGrpSpPr/>
            <p:nvPr/>
          </p:nvGrpSpPr>
          <p:grpSpPr>
            <a:xfrm>
              <a:off x="5211494" y="103853"/>
              <a:ext cx="5878532" cy="994830"/>
              <a:chOff x="5063633" y="164812"/>
              <a:chExt cx="5779343" cy="994830"/>
            </a:xfrm>
          </p:grpSpPr>
          <p:grpSp>
            <p:nvGrpSpPr>
              <p:cNvPr id="18" name="Group 17">
                <a:extLst>
                  <a:ext uri="{FF2B5EF4-FFF2-40B4-BE49-F238E27FC236}">
                    <a16:creationId xmlns:a16="http://schemas.microsoft.com/office/drawing/2014/main" xmlns="" id="{92D13664-A1F2-4106-872C-F53B73E43B83}"/>
                  </a:ext>
                </a:extLst>
              </p:cNvPr>
              <p:cNvGrpSpPr/>
              <p:nvPr/>
            </p:nvGrpSpPr>
            <p:grpSpPr>
              <a:xfrm>
                <a:off x="5063633" y="164812"/>
                <a:ext cx="5779343" cy="994830"/>
                <a:chOff x="5063633" y="164812"/>
                <a:chExt cx="5779343" cy="994830"/>
              </a:xfrm>
            </p:grpSpPr>
            <p:sp>
              <p:nvSpPr>
                <p:cNvPr id="27" name="TextBox 26">
                  <a:extLst>
                    <a:ext uri="{FF2B5EF4-FFF2-40B4-BE49-F238E27FC236}">
                      <a16:creationId xmlns:a16="http://schemas.microsoft.com/office/drawing/2014/main" xmlns="" id="{B32F95C0-89E3-441A-A38D-8965D3EBCB73}"/>
                    </a:ext>
                  </a:extLst>
                </p:cNvPr>
                <p:cNvSpPr txBox="1"/>
                <p:nvPr/>
              </p:nvSpPr>
              <p:spPr>
                <a:xfrm>
                  <a:off x="5063633" y="164812"/>
                  <a:ext cx="5779343" cy="553998"/>
                </a:xfrm>
                <a:prstGeom prst="rect">
                  <a:avLst/>
                </a:prstGeom>
                <a:solidFill>
                  <a:schemeClr val="bg1"/>
                </a:solid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8" name="TextBox 27">
                  <a:extLst>
                    <a:ext uri="{FF2B5EF4-FFF2-40B4-BE49-F238E27FC236}">
                      <a16:creationId xmlns:a16="http://schemas.microsoft.com/office/drawing/2014/main" xmlns="" id="{E545EFF1-BB22-4B8A-88FB-8B8991B18867}"/>
                    </a:ext>
                  </a:extLst>
                </p:cNvPr>
                <p:cNvSpPr txBox="1"/>
                <p:nvPr/>
              </p:nvSpPr>
              <p:spPr>
                <a:xfrm>
                  <a:off x="5468902" y="636422"/>
                  <a:ext cx="492189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HOẠT ĐỘNG TRẢI NGHIỆM</a:t>
                  </a:r>
                </a:p>
              </p:txBody>
            </p:sp>
          </p:grpSp>
          <p:cxnSp>
            <p:nvCxnSpPr>
              <p:cNvPr id="19" name="Straight Connector 18">
                <a:extLst>
                  <a:ext uri="{FF2B5EF4-FFF2-40B4-BE49-F238E27FC236}">
                    <a16:creationId xmlns:a16="http://schemas.microsoft.com/office/drawing/2014/main" xmlns="" id="{D0FB08EF-7839-40FE-8ADB-E9AB29A87E6A}"/>
                  </a:ext>
                </a:extLst>
              </p:cNvPr>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sp>
        <p:nvSpPr>
          <p:cNvPr id="6" name="Speech Bubble: Oval 5">
            <a:extLst>
              <a:ext uri="{FF2B5EF4-FFF2-40B4-BE49-F238E27FC236}">
                <a16:creationId xmlns:a16="http://schemas.microsoft.com/office/drawing/2014/main" xmlns="" id="{25AA27F6-40A1-406B-A546-5F7B446FA717}"/>
              </a:ext>
            </a:extLst>
          </p:cNvPr>
          <p:cNvSpPr/>
          <p:nvPr/>
        </p:nvSpPr>
        <p:spPr>
          <a:xfrm>
            <a:off x="746919" y="2743200"/>
            <a:ext cx="14782800" cy="5638800"/>
          </a:xfrm>
          <a:prstGeom prst="wedgeEllipseCallout">
            <a:avLst/>
          </a:prstGeom>
          <a:solidFill>
            <a:srgbClr val="FED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rgbClr val="FF0000"/>
                </a:solidFill>
                <a:latin typeface="Times New Roman" panose="02020603050405020304" pitchFamily="18" charset="0"/>
                <a:cs typeface="Times New Roman" panose="02020603050405020304" pitchFamily="18" charset="0"/>
              </a:rPr>
              <a:t>Kết luận</a:t>
            </a:r>
            <a:r>
              <a:rPr lang="vi-VN" sz="4000" dirty="0">
                <a:solidFill>
                  <a:srgbClr val="0000CC"/>
                </a:solidFill>
                <a:latin typeface="Times New Roman" panose="02020603050405020304" pitchFamily="18" charset="0"/>
                <a:cs typeface="Times New Roman" panose="02020603050405020304" pitchFamily="18" charset="0"/>
              </a:rPr>
              <a:t>: </a:t>
            </a:r>
            <a:r>
              <a:rPr lang="vi-VN" sz="4000" b="1" dirty="0">
                <a:solidFill>
                  <a:srgbClr val="0000FF"/>
                </a:solidFill>
                <a:latin typeface="HP001 4 hàng" panose="020B0603050302020204" pitchFamily="34" charset="0"/>
                <a:cs typeface="Times New Roman" panose="02020603050405020304" pitchFamily="18" charset="0"/>
              </a:rPr>
              <a:t>Những việc tốt em có thể làm cho những người xung quanh bao gồm: </a:t>
            </a:r>
            <a:r>
              <a:rPr lang="en-US" sz="4000" b="1" dirty="0" err="1">
                <a:solidFill>
                  <a:srgbClr val="0000FF"/>
                </a:solidFill>
                <a:latin typeface="HP001 4 hàng" panose="020B0603050302020204" pitchFamily="34" charset="0"/>
                <a:cs typeface="Times New Roman" panose="02020603050405020304" pitchFamily="18" charset="0"/>
              </a:rPr>
              <a:t>Chào</a:t>
            </a:r>
            <a:r>
              <a:rPr lang="en-US" sz="4000" b="1" dirty="0">
                <a:solidFill>
                  <a:srgbClr val="0000FF"/>
                </a:solidFill>
                <a:latin typeface="HP001 4 hàng" panose="020B0603050302020204" pitchFamily="34" charset="0"/>
                <a:cs typeface="Times New Roman" panose="02020603050405020304" pitchFamily="18" charset="0"/>
              </a:rPr>
              <a:t> </a:t>
            </a:r>
            <a:r>
              <a:rPr lang="en-US" sz="4000" b="1" dirty="0" err="1">
                <a:solidFill>
                  <a:srgbClr val="0000FF"/>
                </a:solidFill>
                <a:latin typeface="HP001 4 hàng" panose="020B0603050302020204" pitchFamily="34" charset="0"/>
                <a:cs typeface="Times New Roman" panose="02020603050405020304" pitchFamily="18" charset="0"/>
              </a:rPr>
              <a:t>hỏi</a:t>
            </a:r>
            <a:r>
              <a:rPr lang="en-US" sz="4000" b="1" dirty="0">
                <a:solidFill>
                  <a:srgbClr val="0000FF"/>
                </a:solidFill>
                <a:latin typeface="HP001 4 hàng" panose="020B0603050302020204" pitchFamily="34" charset="0"/>
                <a:cs typeface="Times New Roman" panose="02020603050405020304" pitchFamily="18" charset="0"/>
              </a:rPr>
              <a:t> </a:t>
            </a:r>
            <a:r>
              <a:rPr lang="en-US" sz="4000" b="1" dirty="0" err="1">
                <a:solidFill>
                  <a:srgbClr val="0000FF"/>
                </a:solidFill>
                <a:latin typeface="HP001 4 hàng" panose="020B0603050302020204" pitchFamily="34" charset="0"/>
                <a:cs typeface="Times New Roman" panose="02020603050405020304" pitchFamily="18" charset="0"/>
              </a:rPr>
              <a:t>mọi</a:t>
            </a:r>
            <a:r>
              <a:rPr lang="en-US" sz="4000" b="1" dirty="0">
                <a:solidFill>
                  <a:srgbClr val="0000FF"/>
                </a:solidFill>
                <a:latin typeface="HP001 4 hàng" panose="020B0603050302020204" pitchFamily="34" charset="0"/>
                <a:cs typeface="Times New Roman" panose="02020603050405020304" pitchFamily="18" charset="0"/>
              </a:rPr>
              <a:t> </a:t>
            </a:r>
            <a:r>
              <a:rPr lang="vi-VN" sz="4000" b="1" dirty="0">
                <a:solidFill>
                  <a:srgbClr val="0000FF"/>
                </a:solidFill>
                <a:latin typeface="HP001 4 hàng" panose="020B0603050302020204" pitchFamily="34" charset="0"/>
                <a:cs typeface="Times New Roman" panose="02020603050405020304" pitchFamily="18" charset="0"/>
              </a:rPr>
              <a:t>người, động viên, chia sẻ với bạn bè và những người xung quanh khi họ gặp chuyện buồn, giúp đỡ nhường nhịn em nhỏ, nhường ghế cho ời già, phụ nữ mang thai khi đi trên các phương tiện công cộng……</a:t>
            </a:r>
          </a:p>
        </p:txBody>
      </p:sp>
      <p:grpSp>
        <p:nvGrpSpPr>
          <p:cNvPr id="13" name="Group 12">
            <a:extLst>
              <a:ext uri="{FF2B5EF4-FFF2-40B4-BE49-F238E27FC236}">
                <a16:creationId xmlns:a16="http://schemas.microsoft.com/office/drawing/2014/main" xmlns="" id="{591A0FD4-DE97-4C7E-BF5A-B15ADE00C484}"/>
              </a:ext>
            </a:extLst>
          </p:cNvPr>
          <p:cNvGrpSpPr/>
          <p:nvPr/>
        </p:nvGrpSpPr>
        <p:grpSpPr>
          <a:xfrm>
            <a:off x="746919" y="1782783"/>
            <a:ext cx="6400800" cy="677108"/>
            <a:chOff x="1508918" y="1888664"/>
            <a:chExt cx="10047316" cy="677108"/>
          </a:xfrm>
        </p:grpSpPr>
        <p:sp>
          <p:nvSpPr>
            <p:cNvPr id="14" name="Rectangle 13">
              <a:extLst>
                <a:ext uri="{FF2B5EF4-FFF2-40B4-BE49-F238E27FC236}">
                  <a16:creationId xmlns:a16="http://schemas.microsoft.com/office/drawing/2014/main" xmlns="" id="{6632C494-7BDB-4224-8195-4BB10883F620}"/>
                </a:ext>
              </a:extLst>
            </p:cNvPr>
            <p:cNvSpPr/>
            <p:nvPr/>
          </p:nvSpPr>
          <p:spPr>
            <a:xfrm>
              <a:off x="1508918" y="1888664"/>
              <a:ext cx="10047316"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a:t>
              </a:r>
              <a:r>
                <a:rPr lang="pt-BR" sz="3800" b="1">
                  <a:solidFill>
                    <a:srgbClr val="FF0066"/>
                  </a:solidFill>
                  <a:latin typeface="Times New Roman" pitchFamily="18" charset="0"/>
                  <a:cs typeface="Times New Roman" pitchFamily="18" charset="0"/>
                </a:rPr>
                <a:t>Điều em có thể làm.</a:t>
              </a:r>
              <a:endParaRPr lang="en-US" sz="3800" b="1">
                <a:solidFill>
                  <a:srgbClr val="FF0066"/>
                </a:solidFill>
                <a:latin typeface="Times New Roman" pitchFamily="18" charset="0"/>
                <a:cs typeface="Times New Roman" pitchFamily="18" charset="0"/>
              </a:endParaRPr>
            </a:p>
          </p:txBody>
        </p:sp>
        <p:cxnSp>
          <p:nvCxnSpPr>
            <p:cNvPr id="20" name="Straight Connector 19">
              <a:extLst>
                <a:ext uri="{FF2B5EF4-FFF2-40B4-BE49-F238E27FC236}">
                  <a16:creationId xmlns:a16="http://schemas.microsoft.com/office/drawing/2014/main" xmlns="" id="{E1A49A1B-C868-43EC-9D89-05B426C35B52}"/>
                </a:ext>
              </a:extLst>
            </p:cNvPr>
            <p:cNvCxnSpPr/>
            <p:nvPr/>
          </p:nvCxnSpPr>
          <p:spPr>
            <a:xfrm>
              <a:off x="1605346" y="2565475"/>
              <a:ext cx="709962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xmlns="" val="4212457303"/>
      </p:ext>
    </p:extLst>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ật mí những ý tưởng trang trí lớp học cấp 3 đẹp và độc đ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NGƯỜI TỐT VIỆC TỐT - Phim hoạt hình - Truyện cổ tích - Tổng hợp hoạt hình hay - Quà tặng cuộc sống">
            <a:hlinkClick r:id="" action="ppaction://media"/>
            <a:extLst>
              <a:ext uri="{FF2B5EF4-FFF2-40B4-BE49-F238E27FC236}">
                <a16:creationId xmlns:a16="http://schemas.microsoft.com/office/drawing/2014/main" xmlns="" id="{56A6BF6E-9FDC-4C72-8258-D8F8771F0F08}"/>
              </a:ext>
            </a:extLst>
          </p:cNvPr>
          <p:cNvPicPr>
            <a:picLocks noChangeAspect="1"/>
          </p:cNvPicPr>
          <p:nvPr>
            <a:videoFile r:link="rId1"/>
            <p:extLst>
              <p:ext uri="{DAA4B4D4-6D71-4841-9C94-3DE7FCFB9230}">
                <p14:media xmlns:p14="http://schemas.microsoft.com/office/powerpoint/2010/main" xmlns="" r:embed="rId3">
                  <p14:trim st="4087" end="553280.8593"/>
                </p14:media>
              </p:ext>
            </p:extLst>
          </p:nvPr>
        </p:nvPicPr>
        <p:blipFill>
          <a:blip r:embed="rId4"/>
          <a:stretch>
            <a:fillRect/>
          </a:stretch>
        </p:blipFill>
        <p:spPr>
          <a:xfrm>
            <a:off x="899319" y="500509"/>
            <a:ext cx="14630400" cy="7500491"/>
          </a:xfrm>
          <a:prstGeom prst="rect">
            <a:avLst/>
          </a:prstGeom>
        </p:spPr>
      </p:pic>
    </p:spTree>
    <p:extLst>
      <p:ext uri="{BB962C8B-B14F-4D97-AF65-F5344CB8AC3E}">
        <p14:creationId xmlns:p14="http://schemas.microsoft.com/office/powerpoint/2010/main" xmlns="" val="297436875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919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E6055BBA-8450-40BD-B6BD-738F564D20C7}"/>
              </a:ext>
            </a:extLst>
          </p:cNvPr>
          <p:cNvGrpSpPr/>
          <p:nvPr/>
        </p:nvGrpSpPr>
        <p:grpSpPr>
          <a:xfrm>
            <a:off x="4137819" y="103853"/>
            <a:ext cx="8077200" cy="1610847"/>
            <a:chOff x="4137819" y="103853"/>
            <a:chExt cx="8077200" cy="1610847"/>
          </a:xfrm>
        </p:grpSpPr>
        <p:sp>
          <p:nvSpPr>
            <p:cNvPr id="16" name="Text Box 14">
              <a:extLst>
                <a:ext uri="{FF2B5EF4-FFF2-40B4-BE49-F238E27FC236}">
                  <a16:creationId xmlns:a16="http://schemas.microsoft.com/office/drawing/2014/main" xmlns="" id="{CB7269B0-9AB1-47B0-8EBD-10D7CFF1D065}"/>
                </a:ext>
              </a:extLst>
            </p:cNvPr>
            <p:cNvSpPr txBox="1">
              <a:spLocks noChangeArrowheads="1"/>
            </p:cNvSpPr>
            <p:nvPr/>
          </p:nvSpPr>
          <p:spPr bwMode="auto">
            <a:xfrm>
              <a:off x="4137819" y="1138722"/>
              <a:ext cx="80772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14: </a:t>
              </a:r>
              <a:r>
                <a:rPr kumimoji="0" lang="vi-VN" sz="28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EM VÀ NHỮNG NGƯỜI XUNG QUANH</a:t>
              </a:r>
              <a:endParaRPr kumimoji="0" lang="en-US" sz="28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endParaRPr>
            </a:p>
          </p:txBody>
        </p:sp>
        <p:grpSp>
          <p:nvGrpSpPr>
            <p:cNvPr id="17" name="Group 16">
              <a:extLst>
                <a:ext uri="{FF2B5EF4-FFF2-40B4-BE49-F238E27FC236}">
                  <a16:creationId xmlns:a16="http://schemas.microsoft.com/office/drawing/2014/main" xmlns="" id="{AE9594D4-0740-4814-8470-D90B7E5B2A31}"/>
                </a:ext>
              </a:extLst>
            </p:cNvPr>
            <p:cNvGrpSpPr/>
            <p:nvPr/>
          </p:nvGrpSpPr>
          <p:grpSpPr>
            <a:xfrm>
              <a:off x="5211494" y="103853"/>
              <a:ext cx="5878532" cy="994830"/>
              <a:chOff x="5063633" y="164812"/>
              <a:chExt cx="5779343" cy="994830"/>
            </a:xfrm>
          </p:grpSpPr>
          <p:grpSp>
            <p:nvGrpSpPr>
              <p:cNvPr id="18" name="Group 17">
                <a:extLst>
                  <a:ext uri="{FF2B5EF4-FFF2-40B4-BE49-F238E27FC236}">
                    <a16:creationId xmlns:a16="http://schemas.microsoft.com/office/drawing/2014/main" xmlns="" id="{92D13664-A1F2-4106-872C-F53B73E43B83}"/>
                  </a:ext>
                </a:extLst>
              </p:cNvPr>
              <p:cNvGrpSpPr/>
              <p:nvPr/>
            </p:nvGrpSpPr>
            <p:grpSpPr>
              <a:xfrm>
                <a:off x="5063633" y="164812"/>
                <a:ext cx="5779343" cy="994830"/>
                <a:chOff x="5063633" y="164812"/>
                <a:chExt cx="5779343" cy="994830"/>
              </a:xfrm>
            </p:grpSpPr>
            <p:sp>
              <p:nvSpPr>
                <p:cNvPr id="27" name="TextBox 26">
                  <a:extLst>
                    <a:ext uri="{FF2B5EF4-FFF2-40B4-BE49-F238E27FC236}">
                      <a16:creationId xmlns:a16="http://schemas.microsoft.com/office/drawing/2014/main" xmlns="" id="{B32F95C0-89E3-441A-A38D-8965D3EBCB73}"/>
                    </a:ext>
                  </a:extLst>
                </p:cNvPr>
                <p:cNvSpPr txBox="1"/>
                <p:nvPr/>
              </p:nvSpPr>
              <p:spPr>
                <a:xfrm>
                  <a:off x="5063633" y="164812"/>
                  <a:ext cx="5779343" cy="553998"/>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28" name="TextBox 27">
                  <a:extLst>
                    <a:ext uri="{FF2B5EF4-FFF2-40B4-BE49-F238E27FC236}">
                      <a16:creationId xmlns:a16="http://schemas.microsoft.com/office/drawing/2014/main" xmlns="" id="{E545EFF1-BB22-4B8A-88FB-8B8991B18867}"/>
                    </a:ext>
                  </a:extLst>
                </p:cNvPr>
                <p:cNvSpPr txBox="1"/>
                <p:nvPr/>
              </p:nvSpPr>
              <p:spPr>
                <a:xfrm>
                  <a:off x="5468902" y="636422"/>
                  <a:ext cx="4921898"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HOẠT ĐỘNG TRẢI NGHIỆM</a:t>
                  </a:r>
                </a:p>
              </p:txBody>
            </p:sp>
          </p:grpSp>
          <p:cxnSp>
            <p:nvCxnSpPr>
              <p:cNvPr id="19" name="Straight Connector 18">
                <a:extLst>
                  <a:ext uri="{FF2B5EF4-FFF2-40B4-BE49-F238E27FC236}">
                    <a16:creationId xmlns:a16="http://schemas.microsoft.com/office/drawing/2014/main" xmlns="" id="{D0FB08EF-7839-40FE-8ADB-E9AB29A87E6A}"/>
                  </a:ext>
                </a:extLst>
              </p:cNvPr>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sp>
        <p:nvSpPr>
          <p:cNvPr id="21" name="Rectangle 20">
            <a:extLst>
              <a:ext uri="{FF2B5EF4-FFF2-40B4-BE49-F238E27FC236}">
                <a16:creationId xmlns:a16="http://schemas.microsoft.com/office/drawing/2014/main" xmlns="" id="{C9558465-0F70-43BD-A84B-8BAEF8914A98}"/>
              </a:ext>
            </a:extLst>
          </p:cNvPr>
          <p:cNvSpPr/>
          <p:nvPr/>
        </p:nvSpPr>
        <p:spPr>
          <a:xfrm>
            <a:off x="1022378" y="4069145"/>
            <a:ext cx="14308082" cy="4524315"/>
          </a:xfrm>
          <a:prstGeom prst="rect">
            <a:avLst/>
          </a:prstGeom>
        </p:spPr>
        <p:txBody>
          <a:bodyPr wrap="square">
            <a:spAutoFit/>
          </a:bodyPr>
          <a:lstStyle/>
          <a:p>
            <a:pPr algn="just"/>
            <a:r>
              <a:rPr lang="vi-VN" sz="3600">
                <a:solidFill>
                  <a:srgbClr val="0000CC"/>
                </a:solidFill>
                <a:latin typeface="Times New Roman" panose="02020603050405020304" pitchFamily="18" charset="0"/>
                <a:cs typeface="Times New Roman" panose="02020603050405020304" pitchFamily="18" charset="0"/>
              </a:rPr>
              <a:t>1. Giúp đỡ bà cụ qua đường.</a:t>
            </a:r>
          </a:p>
          <a:p>
            <a:pPr algn="just"/>
            <a:r>
              <a:rPr lang="vi-VN" sz="3600">
                <a:solidFill>
                  <a:srgbClr val="0000CC"/>
                </a:solidFill>
                <a:latin typeface="Times New Roman" panose="02020603050405020304" pitchFamily="18" charset="0"/>
                <a:cs typeface="Times New Roman" panose="02020603050405020304" pitchFamily="18" charset="0"/>
              </a:rPr>
              <a:t>2. Nhường chỗ cho người già, phụ nữ đang mang thai, người  khuyết tật trên xe buýt.</a:t>
            </a:r>
          </a:p>
          <a:p>
            <a:pPr algn="just"/>
            <a:r>
              <a:rPr lang="vi-VN" sz="3600">
                <a:solidFill>
                  <a:srgbClr val="0000CC"/>
                </a:solidFill>
                <a:latin typeface="Times New Roman" panose="02020603050405020304" pitchFamily="18" charset="0"/>
                <a:cs typeface="Times New Roman" panose="02020603050405020304" pitchFamily="18" charset="0"/>
              </a:rPr>
              <a:t>3. Nhặt được tài sản (ví, điện thoại,...) trên đường, mang đến đồn công an gần nhất để gửi trả người đánh mất.</a:t>
            </a:r>
          </a:p>
          <a:p>
            <a:pPr algn="just"/>
            <a:r>
              <a:rPr lang="vi-VN" sz="3600">
                <a:solidFill>
                  <a:srgbClr val="0000CC"/>
                </a:solidFill>
                <a:latin typeface="Times New Roman" panose="02020603050405020304" pitchFamily="18" charset="0"/>
                <a:cs typeface="Times New Roman" panose="02020603050405020304" pitchFamily="18" charset="0"/>
              </a:rPr>
              <a:t>4. Giúp đỡ các bạn trong lớp học tập</a:t>
            </a:r>
          </a:p>
          <a:p>
            <a:pPr algn="just"/>
            <a:r>
              <a:rPr lang="vi-VN" sz="3600">
                <a:solidFill>
                  <a:srgbClr val="0000CC"/>
                </a:solidFill>
                <a:latin typeface="Times New Roman" panose="02020603050405020304" pitchFamily="18" charset="0"/>
                <a:cs typeface="Times New Roman" panose="02020603050405020304" pitchFamily="18" charset="0"/>
              </a:rPr>
              <a:t>5. Quyên góp đồ chơi, quần áo cũ, sách vở để tặng cho những người có hoàn cảnh khó khăn.</a:t>
            </a:r>
          </a:p>
        </p:txBody>
      </p:sp>
      <p:sp>
        <p:nvSpPr>
          <p:cNvPr id="22" name="Rectangle 21">
            <a:extLst>
              <a:ext uri="{FF2B5EF4-FFF2-40B4-BE49-F238E27FC236}">
                <a16:creationId xmlns:a16="http://schemas.microsoft.com/office/drawing/2014/main" xmlns="" id="{9EFA09C9-5280-4C0E-A6B6-5B9180D2CB9C}"/>
              </a:ext>
            </a:extLst>
          </p:cNvPr>
          <p:cNvSpPr/>
          <p:nvPr/>
        </p:nvSpPr>
        <p:spPr>
          <a:xfrm>
            <a:off x="1889919" y="3145815"/>
            <a:ext cx="12420600" cy="923330"/>
          </a:xfrm>
          <a:prstGeom prst="rect">
            <a:avLst/>
          </a:prstGeom>
        </p:spPr>
        <p:txBody>
          <a:bodyPr wrap="square">
            <a:spAutoFit/>
          </a:bodyPr>
          <a:lstStyle/>
          <a:p>
            <a:pPr algn="ctr"/>
            <a:r>
              <a:rPr lang="vi-VN" sz="3600" b="1">
                <a:solidFill>
                  <a:srgbClr val="FF0000"/>
                </a:solidFill>
                <a:latin typeface="Times New Roman" panose="02020603050405020304" pitchFamily="18" charset="0"/>
                <a:cs typeface="Times New Roman" panose="02020603050405020304" pitchFamily="18" charset="0"/>
              </a:rPr>
              <a:t>Danh mục những việc tốt em sẽ làm với người xung quanh:</a:t>
            </a:r>
            <a:br>
              <a:rPr lang="vi-VN" sz="3600" b="1">
                <a:solidFill>
                  <a:srgbClr val="FF0000"/>
                </a:solidFill>
                <a:latin typeface="Times New Roman" panose="02020603050405020304" pitchFamily="18" charset="0"/>
                <a:cs typeface="Times New Roman" panose="02020603050405020304" pitchFamily="18" charset="0"/>
              </a:rPr>
            </a:br>
            <a:endParaRPr lang="vi-VN"/>
          </a:p>
        </p:txBody>
      </p:sp>
      <p:sp>
        <p:nvSpPr>
          <p:cNvPr id="2" name="Rectangle 1">
            <a:extLst>
              <a:ext uri="{FF2B5EF4-FFF2-40B4-BE49-F238E27FC236}">
                <a16:creationId xmlns:a16="http://schemas.microsoft.com/office/drawing/2014/main" xmlns="" id="{3CE686CB-E540-4A62-854E-710017DD1FEA}"/>
              </a:ext>
            </a:extLst>
          </p:cNvPr>
          <p:cNvSpPr/>
          <p:nvPr/>
        </p:nvSpPr>
        <p:spPr>
          <a:xfrm>
            <a:off x="1057754" y="1790624"/>
            <a:ext cx="13639800" cy="1323439"/>
          </a:xfrm>
          <a:prstGeom prst="rect">
            <a:avLst/>
          </a:prstGeom>
        </p:spPr>
        <p:txBody>
          <a:bodyPr wrap="square">
            <a:spAutoFit/>
          </a:bodyPr>
          <a:lstStyle/>
          <a:p>
            <a:pPr lvl="0" algn="just">
              <a:defRPr/>
            </a:pPr>
            <a:r>
              <a:rPr lang="vi-VN" sz="4000">
                <a:solidFill>
                  <a:srgbClr val="FF0000"/>
                </a:solidFill>
                <a:latin typeface="Times New Roman" panose="02020603050405020304" pitchFamily="18" charset="0"/>
                <a:cs typeface="Times New Roman" panose="02020603050405020304" pitchFamily="18" charset="0"/>
              </a:rPr>
              <a:t>Nhiệm vụ</a:t>
            </a:r>
            <a:r>
              <a:rPr lang="vi-VN" sz="4000">
                <a:solidFill>
                  <a:srgbClr val="0000CC"/>
                </a:solidFill>
                <a:latin typeface="Times New Roman" panose="02020603050405020304" pitchFamily="18" charset="0"/>
                <a:cs typeface="Times New Roman" panose="02020603050405020304" pitchFamily="18" charset="0"/>
              </a:rPr>
              <a:t>: Tham gia thử thách một tuần thực hiện những việc tốt theo danh mục mà cả lớp đã chọn.</a:t>
            </a:r>
          </a:p>
        </p:txBody>
      </p:sp>
    </p:spTree>
    <p:extLst>
      <p:ext uri="{BB962C8B-B14F-4D97-AF65-F5344CB8AC3E}">
        <p14:creationId xmlns:p14="http://schemas.microsoft.com/office/powerpoint/2010/main" xmlns="" val="199541972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fade">
                                      <p:cBhvr>
                                        <p:cTn id="22" dur="5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fade">
                                      <p:cBhvr>
                                        <p:cTn id="27" dur="5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fade">
                                      <p:cBhvr>
                                        <p:cTn id="32"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op chung ta doan ket.mp4">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975519" y="594360"/>
            <a:ext cx="14249400" cy="8007468"/>
          </a:xfrm>
          <a:prstGeom prst="rect">
            <a:avLst/>
          </a:prstGeom>
        </p:spPr>
      </p:pic>
    </p:spTree>
    <p:extLst>
      <p:ext uri="{BB962C8B-B14F-4D97-AF65-F5344CB8AC3E}">
        <p14:creationId xmlns:p14="http://schemas.microsoft.com/office/powerpoint/2010/main" xmlns="" val="2432748071"/>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xmlns=""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xmlns="" id="{DCB4F283-B7FC-49D8-9B04-37CFA18F757D}"/>
              </a:ext>
            </a:extLst>
          </p:cNvPr>
          <p:cNvSpPr txBox="1">
            <a:spLocks noChangeArrowheads="1"/>
          </p:cNvSpPr>
          <p:nvPr/>
        </p:nvSpPr>
        <p:spPr bwMode="auto">
          <a:xfrm>
            <a:off x="1356519" y="228600"/>
            <a:ext cx="14097000" cy="16685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trải nghiệm</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TRÒ CH</a:t>
            </a:r>
            <a:r>
              <a:rPr lang="vi-VN"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Ơ</a:t>
            </a: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 TẤM G</a:t>
            </a:r>
            <a:r>
              <a:rPr lang="vi-VN"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Ư</a:t>
            </a: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ƠNG NG</a:t>
            </a:r>
            <a:r>
              <a:rPr lang="vi-VN"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ƯỜI TỐT VIỆC TỐT</a:t>
            </a:r>
            <a:endPar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062860221"/>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76400"/>
            <a:ext cx="10439400" cy="677108"/>
            <a:chOff x="1508918" y="1888664"/>
            <a:chExt cx="4073236" cy="677108"/>
          </a:xfrm>
        </p:grpSpPr>
        <p:sp>
          <p:nvSpPr>
            <p:cNvPr id="10" name="Rectangle 9"/>
            <p:cNvSpPr/>
            <p:nvPr/>
          </p:nvSpPr>
          <p:spPr>
            <a:xfrm>
              <a:off x="1508918" y="1888664"/>
              <a:ext cx="4073236"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Kể chuyện về tấm g</a:t>
              </a:r>
              <a:r>
                <a:rPr lang="vi-VN" sz="3800" b="1">
                  <a:solidFill>
                    <a:srgbClr val="FF0066"/>
                  </a:solidFill>
                  <a:latin typeface="Times New Roman" pitchFamily="18" charset="0"/>
                  <a:cs typeface="Times New Roman" pitchFamily="18" charset="0"/>
                </a:rPr>
                <a:t>ư</a:t>
              </a:r>
              <a:r>
                <a:rPr lang="en-US" sz="3800" b="1">
                  <a:solidFill>
                    <a:srgbClr val="FF0066"/>
                  </a:solidFill>
                  <a:latin typeface="Times New Roman" pitchFamily="18" charset="0"/>
                  <a:cs typeface="Times New Roman" pitchFamily="18" charset="0"/>
                </a:rPr>
                <a:t>ơng ng</a:t>
              </a:r>
              <a:r>
                <a:rPr lang="vi-VN" sz="3800" b="1">
                  <a:solidFill>
                    <a:srgbClr val="FF0066"/>
                  </a:solidFill>
                  <a:latin typeface="Times New Roman" pitchFamily="18" charset="0"/>
                  <a:cs typeface="Times New Roman" pitchFamily="18" charset="0"/>
                </a:rPr>
                <a:t>ư</a:t>
              </a:r>
              <a:r>
                <a:rPr lang="en-US" sz="3800" b="1">
                  <a:solidFill>
                    <a:srgbClr val="FF0066"/>
                  </a:solidFill>
                  <a:latin typeface="Times New Roman" pitchFamily="18" charset="0"/>
                  <a:cs typeface="Times New Roman" pitchFamily="18" charset="0"/>
                </a:rPr>
                <a:t>ời tốt việc tốt.</a:t>
              </a:r>
            </a:p>
          </p:txBody>
        </p:sp>
        <p:cxnSp>
          <p:nvCxnSpPr>
            <p:cNvPr id="11" name="Straight Connector 10"/>
            <p:cNvCxnSpPr/>
            <p:nvPr/>
          </p:nvCxnSpPr>
          <p:spPr>
            <a:xfrm>
              <a:off x="1673234" y="2519755"/>
              <a:ext cx="350159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 name="Group 1"/>
          <p:cNvGrpSpPr/>
          <p:nvPr/>
        </p:nvGrpSpPr>
        <p:grpSpPr>
          <a:xfrm>
            <a:off x="4137819" y="103853"/>
            <a:ext cx="8077200" cy="1610847"/>
            <a:chOff x="4137819" y="103853"/>
            <a:chExt cx="8077200" cy="1610847"/>
          </a:xfrm>
        </p:grpSpPr>
        <p:sp>
          <p:nvSpPr>
            <p:cNvPr id="31" name="Text Box 14"/>
            <p:cNvSpPr txBox="1">
              <a:spLocks noChangeArrowheads="1"/>
            </p:cNvSpPr>
            <p:nvPr/>
          </p:nvSpPr>
          <p:spPr bwMode="auto">
            <a:xfrm>
              <a:off x="4137819" y="1138722"/>
              <a:ext cx="80772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14: </a:t>
              </a:r>
              <a:r>
                <a:rPr lang="vi-VN" sz="2800" b="1">
                  <a:solidFill>
                    <a:srgbClr val="0000CC"/>
                  </a:solidFill>
                  <a:effectLst>
                    <a:outerShdw blurRad="38100" dist="38100" dir="2700000" algn="tl">
                      <a:srgbClr val="000000">
                        <a:alpha val="43137"/>
                      </a:srgbClr>
                    </a:outerShdw>
                  </a:effectLst>
                  <a:latin typeface="Times New Roman" pitchFamily="18" charset="0"/>
                </a:rPr>
                <a:t>EM VÀ NHỮNG NGƯỜI XUNG QUANH</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nvGrpSpPr>
            <p:cNvPr id="32" name="Group 31"/>
            <p:cNvGrpSpPr/>
            <p:nvPr/>
          </p:nvGrpSpPr>
          <p:grpSpPr>
            <a:xfrm>
              <a:off x="5211494" y="103853"/>
              <a:ext cx="5878532" cy="994830"/>
              <a:chOff x="5063633" y="164812"/>
              <a:chExt cx="5779343" cy="994830"/>
            </a:xfrm>
          </p:grpSpPr>
          <p:grpSp>
            <p:nvGrpSpPr>
              <p:cNvPr id="33" name="Group 32"/>
              <p:cNvGrpSpPr/>
              <p:nvPr/>
            </p:nvGrpSpPr>
            <p:grpSpPr>
              <a:xfrm>
                <a:off x="5063633" y="164812"/>
                <a:ext cx="5779343" cy="994830"/>
                <a:chOff x="5063633" y="164812"/>
                <a:chExt cx="5779343" cy="994830"/>
              </a:xfrm>
            </p:grpSpPr>
            <p:sp>
              <p:nvSpPr>
                <p:cNvPr id="35" name="TextBox 34"/>
                <p:cNvSpPr txBox="1"/>
                <p:nvPr/>
              </p:nvSpPr>
              <p:spPr>
                <a:xfrm>
                  <a:off x="5063633" y="164812"/>
                  <a:ext cx="5779343" cy="553998"/>
                </a:xfrm>
                <a:prstGeom prst="rect">
                  <a:avLst/>
                </a:prstGeom>
                <a:solidFill>
                  <a:schemeClr val="bg1"/>
                </a:solid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6" name="TextBox 35"/>
                <p:cNvSpPr txBox="1"/>
                <p:nvPr/>
              </p:nvSpPr>
              <p:spPr>
                <a:xfrm>
                  <a:off x="5468902" y="636422"/>
                  <a:ext cx="492189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HOẠT ĐỘNG TRẢI NGHIỆM</a:t>
                  </a:r>
                </a:p>
              </p:txBody>
            </p:sp>
          </p:grpSp>
          <p:cxnSp>
            <p:nvCxnSpPr>
              <p:cNvPr id="34" name="Straight Connector 33"/>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pic>
        <p:nvPicPr>
          <p:cNvPr id="3" name="y2mate.com - TẤM GƯƠNG NGƯỜI TỐT VIỆC TỐT 08 NĂM LÀM ĐÔI CHÂN CHO BẠN ĐẾN TRƯỜNG_360p">
            <a:hlinkClick r:id="" action="ppaction://media"/>
            <a:extLst>
              <a:ext uri="{FF2B5EF4-FFF2-40B4-BE49-F238E27FC236}">
                <a16:creationId xmlns:a16="http://schemas.microsoft.com/office/drawing/2014/main" xmlns="" id="{90686027-CD38-4AFE-8B27-52E3F2D59691}"/>
              </a:ext>
            </a:extLst>
          </p:cNvPr>
          <p:cNvPicPr>
            <a:picLocks noChangeAspect="1"/>
          </p:cNvPicPr>
          <p:nvPr>
            <a:videoFile r:link="rId1"/>
            <p:extLst>
              <p:ext uri="{DAA4B4D4-6D71-4841-9C94-3DE7FCFB9230}">
                <p14:media xmlns:p14="http://schemas.microsoft.com/office/powerpoint/2010/main" xmlns="" r:embed="rId3"/>
              </p:ext>
            </p:extLst>
          </p:nvPr>
        </p:nvPicPr>
        <p:blipFill>
          <a:blip r:embed="rId4"/>
          <a:stretch>
            <a:fillRect/>
          </a:stretch>
        </p:blipFill>
        <p:spPr>
          <a:xfrm>
            <a:off x="1508919" y="2345791"/>
            <a:ext cx="13487400" cy="5928179"/>
          </a:xfrm>
          <a:prstGeom prst="rect">
            <a:avLst/>
          </a:prstGeom>
        </p:spPr>
      </p:pic>
      <p:sp>
        <p:nvSpPr>
          <p:cNvPr id="13" name="Rectangle: Rounded Corners 12">
            <a:extLst>
              <a:ext uri="{FF2B5EF4-FFF2-40B4-BE49-F238E27FC236}">
                <a16:creationId xmlns:a16="http://schemas.microsoft.com/office/drawing/2014/main" xmlns="" id="{F4972523-A484-497F-A6B3-1BF53DF7E122}"/>
              </a:ext>
            </a:extLst>
          </p:cNvPr>
          <p:cNvSpPr/>
          <p:nvPr/>
        </p:nvSpPr>
        <p:spPr>
          <a:xfrm>
            <a:off x="3261519" y="8248892"/>
            <a:ext cx="10668000" cy="734347"/>
          </a:xfrm>
          <a:prstGeom prst="roundRect">
            <a:avLst>
              <a:gd name="adj" fmla="val 35814"/>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CC"/>
                </a:solidFill>
                <a:latin typeface="Times New Roman" panose="02020603050405020304" pitchFamily="18" charset="0"/>
                <a:cs typeface="Times New Roman" panose="02020603050405020304" pitchFamily="18" charset="0"/>
              </a:rPr>
              <a:t>Em hãy chia sẻ suy nghĩ của mình sau khi xem xong video</a:t>
            </a:r>
            <a:endParaRPr lang="vi-VN" sz="32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678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08653"/>
            <a:ext cx="10439400" cy="677108"/>
            <a:chOff x="1508918" y="1888664"/>
            <a:chExt cx="4073236" cy="677108"/>
          </a:xfrm>
        </p:grpSpPr>
        <p:sp>
          <p:nvSpPr>
            <p:cNvPr id="10" name="Rectangle 9"/>
            <p:cNvSpPr/>
            <p:nvPr/>
          </p:nvSpPr>
          <p:spPr>
            <a:xfrm>
              <a:off x="1508918" y="1888664"/>
              <a:ext cx="4073236"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Kể chuyện về tấm g</a:t>
              </a:r>
              <a:r>
                <a:rPr lang="vi-VN" sz="3800" b="1">
                  <a:solidFill>
                    <a:srgbClr val="FF0066"/>
                  </a:solidFill>
                  <a:latin typeface="Times New Roman" pitchFamily="18" charset="0"/>
                  <a:cs typeface="Times New Roman" pitchFamily="18" charset="0"/>
                </a:rPr>
                <a:t>ư</a:t>
              </a:r>
              <a:r>
                <a:rPr lang="en-US" sz="3800" b="1">
                  <a:solidFill>
                    <a:srgbClr val="FF0066"/>
                  </a:solidFill>
                  <a:latin typeface="Times New Roman" pitchFamily="18" charset="0"/>
                  <a:cs typeface="Times New Roman" pitchFamily="18" charset="0"/>
                </a:rPr>
                <a:t>ơng ng</a:t>
              </a:r>
              <a:r>
                <a:rPr lang="vi-VN" sz="3800" b="1">
                  <a:solidFill>
                    <a:srgbClr val="FF0066"/>
                  </a:solidFill>
                  <a:latin typeface="Times New Roman" pitchFamily="18" charset="0"/>
                  <a:cs typeface="Times New Roman" pitchFamily="18" charset="0"/>
                </a:rPr>
                <a:t>ư</a:t>
              </a:r>
              <a:r>
                <a:rPr lang="en-US" sz="3800" b="1">
                  <a:solidFill>
                    <a:srgbClr val="FF0066"/>
                  </a:solidFill>
                  <a:latin typeface="Times New Roman" pitchFamily="18" charset="0"/>
                  <a:cs typeface="Times New Roman" pitchFamily="18" charset="0"/>
                </a:rPr>
                <a:t>ời tốt việc tốt.</a:t>
              </a:r>
            </a:p>
          </p:txBody>
        </p:sp>
        <p:cxnSp>
          <p:nvCxnSpPr>
            <p:cNvPr id="11" name="Straight Connector 10"/>
            <p:cNvCxnSpPr/>
            <p:nvPr/>
          </p:nvCxnSpPr>
          <p:spPr>
            <a:xfrm>
              <a:off x="1673234" y="2519755"/>
              <a:ext cx="350159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 name="Group 1"/>
          <p:cNvGrpSpPr/>
          <p:nvPr/>
        </p:nvGrpSpPr>
        <p:grpSpPr>
          <a:xfrm>
            <a:off x="4137819" y="103853"/>
            <a:ext cx="8077200" cy="1610847"/>
            <a:chOff x="4137819" y="103853"/>
            <a:chExt cx="8077200" cy="1610847"/>
          </a:xfrm>
        </p:grpSpPr>
        <p:sp>
          <p:nvSpPr>
            <p:cNvPr id="31" name="Text Box 14"/>
            <p:cNvSpPr txBox="1">
              <a:spLocks noChangeArrowheads="1"/>
            </p:cNvSpPr>
            <p:nvPr/>
          </p:nvSpPr>
          <p:spPr bwMode="auto">
            <a:xfrm>
              <a:off x="4137819" y="1138722"/>
              <a:ext cx="80772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14: </a:t>
              </a:r>
              <a:r>
                <a:rPr lang="vi-VN" sz="2800" b="1">
                  <a:solidFill>
                    <a:srgbClr val="0000CC"/>
                  </a:solidFill>
                  <a:effectLst>
                    <a:outerShdw blurRad="38100" dist="38100" dir="2700000" algn="tl">
                      <a:srgbClr val="000000">
                        <a:alpha val="43137"/>
                      </a:srgbClr>
                    </a:outerShdw>
                  </a:effectLst>
                  <a:latin typeface="Times New Roman" pitchFamily="18" charset="0"/>
                </a:rPr>
                <a:t>EM VÀ NHỮNG NGƯỜI XUNG QUANH</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nvGrpSpPr>
            <p:cNvPr id="32" name="Group 31"/>
            <p:cNvGrpSpPr/>
            <p:nvPr/>
          </p:nvGrpSpPr>
          <p:grpSpPr>
            <a:xfrm>
              <a:off x="5211494" y="103853"/>
              <a:ext cx="5878532" cy="994830"/>
              <a:chOff x="5063633" y="164812"/>
              <a:chExt cx="5779343" cy="994830"/>
            </a:xfrm>
          </p:grpSpPr>
          <p:grpSp>
            <p:nvGrpSpPr>
              <p:cNvPr id="33" name="Group 32"/>
              <p:cNvGrpSpPr/>
              <p:nvPr/>
            </p:nvGrpSpPr>
            <p:grpSpPr>
              <a:xfrm>
                <a:off x="5063633" y="164812"/>
                <a:ext cx="5779343" cy="994830"/>
                <a:chOff x="5063633" y="164812"/>
                <a:chExt cx="5779343" cy="994830"/>
              </a:xfrm>
            </p:grpSpPr>
            <p:sp>
              <p:nvSpPr>
                <p:cNvPr id="35" name="TextBox 34"/>
                <p:cNvSpPr txBox="1"/>
                <p:nvPr/>
              </p:nvSpPr>
              <p:spPr>
                <a:xfrm>
                  <a:off x="5063633" y="164812"/>
                  <a:ext cx="5779343" cy="553998"/>
                </a:xfrm>
                <a:prstGeom prst="rect">
                  <a:avLst/>
                </a:prstGeom>
                <a:solidFill>
                  <a:schemeClr val="bg1"/>
                </a:solid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6" name="TextBox 35"/>
                <p:cNvSpPr txBox="1"/>
                <p:nvPr/>
              </p:nvSpPr>
              <p:spPr>
                <a:xfrm>
                  <a:off x="5468902" y="636422"/>
                  <a:ext cx="492189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HOẠT ĐỘNG TRẢI NGHIỆM</a:t>
                  </a:r>
                </a:p>
              </p:txBody>
            </p:sp>
          </p:grpSp>
          <p:cxnSp>
            <p:nvCxnSpPr>
              <p:cNvPr id="34" name="Straight Connector 33"/>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pic>
        <p:nvPicPr>
          <p:cNvPr id="1026" name="Picture 2" descr="https://img.loigiaihay.com/picture/2022/0708/1_11.PNG">
            <a:extLst>
              <a:ext uri="{FF2B5EF4-FFF2-40B4-BE49-F238E27FC236}">
                <a16:creationId xmlns:a16="http://schemas.microsoft.com/office/drawing/2014/main" xmlns="" id="{0EF6F3EC-E3C6-4AF8-93EC-6CA0E13A1E9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56519" y="3208853"/>
            <a:ext cx="13271022" cy="5572363"/>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Rounded Corners 14">
            <a:extLst>
              <a:ext uri="{FF2B5EF4-FFF2-40B4-BE49-F238E27FC236}">
                <a16:creationId xmlns:a16="http://schemas.microsoft.com/office/drawing/2014/main" xmlns="" id="{CFF9629A-A8BF-4548-BB2A-F7C1D0EF16A2}"/>
              </a:ext>
            </a:extLst>
          </p:cNvPr>
          <p:cNvSpPr/>
          <p:nvPr/>
        </p:nvSpPr>
        <p:spPr>
          <a:xfrm>
            <a:off x="1737519" y="2428490"/>
            <a:ext cx="13335000" cy="734347"/>
          </a:xfrm>
          <a:prstGeom prst="roundRect">
            <a:avLst>
              <a:gd name="adj" fmla="val 358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0000CC"/>
                </a:solidFill>
                <a:latin typeface="Times New Roman" panose="02020603050405020304" pitchFamily="18" charset="0"/>
                <a:cs typeface="Times New Roman" panose="02020603050405020304" pitchFamily="18" charset="0"/>
              </a:rPr>
              <a:t>Đại diện các lớp kể câu chuyện về tấm gương người tốt, việc tốt quanh em.</a:t>
            </a:r>
          </a:p>
        </p:txBody>
      </p:sp>
      <p:sp>
        <p:nvSpPr>
          <p:cNvPr id="18" name="Rectangle: Rounded Corners 17">
            <a:extLst>
              <a:ext uri="{FF2B5EF4-FFF2-40B4-BE49-F238E27FC236}">
                <a16:creationId xmlns:a16="http://schemas.microsoft.com/office/drawing/2014/main" xmlns="" id="{A9C8AA60-C5C8-4C7F-9C35-72F102EC04D3}"/>
              </a:ext>
            </a:extLst>
          </p:cNvPr>
          <p:cNvSpPr/>
          <p:nvPr/>
        </p:nvSpPr>
        <p:spPr>
          <a:xfrm>
            <a:off x="3858886" y="8426129"/>
            <a:ext cx="8635066" cy="734347"/>
          </a:xfrm>
          <a:prstGeom prst="roundRect">
            <a:avLst>
              <a:gd name="adj" fmla="val 358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0000CC"/>
                </a:solidFill>
                <a:latin typeface="Times New Roman" panose="02020603050405020304" pitchFamily="18" charset="0"/>
                <a:cs typeface="Times New Roman" panose="02020603050405020304" pitchFamily="18" charset="0"/>
              </a:rPr>
              <a:t>Chia sẻ cảm nghĩ của em về câu chuyện vừa kể.</a:t>
            </a:r>
          </a:p>
        </p:txBody>
      </p:sp>
    </p:spTree>
    <p:extLst>
      <p:ext uri="{BB962C8B-B14F-4D97-AF65-F5344CB8AC3E}">
        <p14:creationId xmlns:p14="http://schemas.microsoft.com/office/powerpoint/2010/main" xmlns="" val="8294874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08662" y="1649859"/>
            <a:ext cx="9021428" cy="584775"/>
            <a:chOff x="1834376" y="1775546"/>
            <a:chExt cx="4073236" cy="584775"/>
          </a:xfrm>
        </p:grpSpPr>
        <p:sp>
          <p:nvSpPr>
            <p:cNvPr id="10" name="Rectangle 9"/>
            <p:cNvSpPr/>
            <p:nvPr/>
          </p:nvSpPr>
          <p:spPr>
            <a:xfrm>
              <a:off x="1834376" y="1775546"/>
              <a:ext cx="4073236" cy="584775"/>
            </a:xfrm>
            <a:prstGeom prst="rect">
              <a:avLst/>
            </a:prstGeom>
          </p:spPr>
          <p:txBody>
            <a:bodyPr wrap="square">
              <a:spAutoFit/>
            </a:bodyPr>
            <a:lstStyle/>
            <a:p>
              <a:r>
                <a:rPr lang="en-US" sz="3200" b="1">
                  <a:solidFill>
                    <a:srgbClr val="FF0066"/>
                  </a:solidFill>
                  <a:latin typeface="Times New Roman" pitchFamily="18" charset="0"/>
                  <a:cs typeface="Times New Roman" pitchFamily="18" charset="0"/>
                </a:rPr>
                <a:t>1. Kể chuyện về tấm g</a:t>
              </a:r>
              <a:r>
                <a:rPr lang="vi-VN" sz="3200" b="1">
                  <a:solidFill>
                    <a:srgbClr val="FF0066"/>
                  </a:solidFill>
                  <a:latin typeface="Times New Roman" pitchFamily="18" charset="0"/>
                  <a:cs typeface="Times New Roman" pitchFamily="18" charset="0"/>
                </a:rPr>
                <a:t>ư</a:t>
              </a:r>
              <a:r>
                <a:rPr lang="en-US" sz="3200" b="1">
                  <a:solidFill>
                    <a:srgbClr val="FF0066"/>
                  </a:solidFill>
                  <a:latin typeface="Times New Roman" pitchFamily="18" charset="0"/>
                  <a:cs typeface="Times New Roman" pitchFamily="18" charset="0"/>
                </a:rPr>
                <a:t>ơng ng</a:t>
              </a:r>
              <a:r>
                <a:rPr lang="vi-VN" sz="3200" b="1">
                  <a:solidFill>
                    <a:srgbClr val="FF0066"/>
                  </a:solidFill>
                  <a:latin typeface="Times New Roman" pitchFamily="18" charset="0"/>
                  <a:cs typeface="Times New Roman" pitchFamily="18" charset="0"/>
                </a:rPr>
                <a:t>ư</a:t>
              </a:r>
              <a:r>
                <a:rPr lang="en-US" sz="3200" b="1">
                  <a:solidFill>
                    <a:srgbClr val="FF0066"/>
                  </a:solidFill>
                  <a:latin typeface="Times New Roman" pitchFamily="18" charset="0"/>
                  <a:cs typeface="Times New Roman" pitchFamily="18" charset="0"/>
                </a:rPr>
                <a:t>ời tốt việc tốt.</a:t>
              </a:r>
            </a:p>
          </p:txBody>
        </p:sp>
        <p:cxnSp>
          <p:nvCxnSpPr>
            <p:cNvPr id="11" name="Straight Connector 10"/>
            <p:cNvCxnSpPr/>
            <p:nvPr/>
          </p:nvCxnSpPr>
          <p:spPr>
            <a:xfrm>
              <a:off x="1873935" y="2259287"/>
              <a:ext cx="350159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 name="Group 1"/>
          <p:cNvGrpSpPr/>
          <p:nvPr/>
        </p:nvGrpSpPr>
        <p:grpSpPr>
          <a:xfrm>
            <a:off x="4137819" y="103853"/>
            <a:ext cx="8077200" cy="1610847"/>
            <a:chOff x="4137819" y="103853"/>
            <a:chExt cx="8077200" cy="1610847"/>
          </a:xfrm>
        </p:grpSpPr>
        <p:sp>
          <p:nvSpPr>
            <p:cNvPr id="31" name="Text Box 14"/>
            <p:cNvSpPr txBox="1">
              <a:spLocks noChangeArrowheads="1"/>
            </p:cNvSpPr>
            <p:nvPr/>
          </p:nvSpPr>
          <p:spPr bwMode="auto">
            <a:xfrm>
              <a:off x="4137819" y="1138722"/>
              <a:ext cx="80772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14: </a:t>
              </a:r>
              <a:r>
                <a:rPr lang="vi-VN" sz="2800" b="1">
                  <a:solidFill>
                    <a:srgbClr val="0000CC"/>
                  </a:solidFill>
                  <a:effectLst>
                    <a:outerShdw blurRad="38100" dist="38100" dir="2700000" algn="tl">
                      <a:srgbClr val="000000">
                        <a:alpha val="43137"/>
                      </a:srgbClr>
                    </a:outerShdw>
                  </a:effectLst>
                  <a:latin typeface="Times New Roman" pitchFamily="18" charset="0"/>
                </a:rPr>
                <a:t>EM VÀ NHỮNG NGƯỜI XUNG QUANH</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nvGrpSpPr>
            <p:cNvPr id="32" name="Group 31"/>
            <p:cNvGrpSpPr/>
            <p:nvPr/>
          </p:nvGrpSpPr>
          <p:grpSpPr>
            <a:xfrm>
              <a:off x="5211494" y="103853"/>
              <a:ext cx="5878532" cy="994830"/>
              <a:chOff x="5063633" y="164812"/>
              <a:chExt cx="5779343" cy="994830"/>
            </a:xfrm>
          </p:grpSpPr>
          <p:grpSp>
            <p:nvGrpSpPr>
              <p:cNvPr id="33" name="Group 32"/>
              <p:cNvGrpSpPr/>
              <p:nvPr/>
            </p:nvGrpSpPr>
            <p:grpSpPr>
              <a:xfrm>
                <a:off x="5063633" y="164812"/>
                <a:ext cx="5779343" cy="994830"/>
                <a:chOff x="5063633" y="164812"/>
                <a:chExt cx="5779343" cy="994830"/>
              </a:xfrm>
            </p:grpSpPr>
            <p:sp>
              <p:nvSpPr>
                <p:cNvPr id="35" name="TextBox 34"/>
                <p:cNvSpPr txBox="1"/>
                <p:nvPr/>
              </p:nvSpPr>
              <p:spPr>
                <a:xfrm>
                  <a:off x="5063633" y="164812"/>
                  <a:ext cx="5779343" cy="553998"/>
                </a:xfrm>
                <a:prstGeom prst="rect">
                  <a:avLst/>
                </a:prstGeom>
                <a:solidFill>
                  <a:schemeClr val="bg1"/>
                </a:solid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6" name="TextBox 35"/>
                <p:cNvSpPr txBox="1"/>
                <p:nvPr/>
              </p:nvSpPr>
              <p:spPr>
                <a:xfrm>
                  <a:off x="5468902" y="636422"/>
                  <a:ext cx="492189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HOẠT ĐỘNG TRẢI NGHIỆM</a:t>
                  </a:r>
                </a:p>
              </p:txBody>
            </p:sp>
          </p:grpSp>
          <p:cxnSp>
            <p:nvCxnSpPr>
              <p:cNvPr id="34" name="Straight Connector 33"/>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sp>
        <p:nvSpPr>
          <p:cNvPr id="15" name="Rectangle: Rounded Corners 14">
            <a:extLst>
              <a:ext uri="{FF2B5EF4-FFF2-40B4-BE49-F238E27FC236}">
                <a16:creationId xmlns:a16="http://schemas.microsoft.com/office/drawing/2014/main" xmlns="" id="{CFF9629A-A8BF-4548-BB2A-F7C1D0EF16A2}"/>
              </a:ext>
            </a:extLst>
          </p:cNvPr>
          <p:cNvSpPr/>
          <p:nvPr/>
        </p:nvSpPr>
        <p:spPr>
          <a:xfrm>
            <a:off x="1036141" y="2217664"/>
            <a:ext cx="14181526" cy="734347"/>
          </a:xfrm>
          <a:prstGeom prst="roundRect">
            <a:avLst>
              <a:gd name="adj" fmla="val 358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0000CC"/>
                </a:solidFill>
                <a:latin typeface="Times New Roman" panose="02020603050405020304" pitchFamily="18" charset="0"/>
                <a:cs typeface="Times New Roman" panose="02020603050405020304" pitchFamily="18" charset="0"/>
              </a:rPr>
              <a:t>Đại diện các lớp kể câu chuyện về tấm gương người tốt, việc tốt quanh em.</a:t>
            </a:r>
          </a:p>
        </p:txBody>
      </p:sp>
      <p:sp>
        <p:nvSpPr>
          <p:cNvPr id="3" name="Rectangle 2">
            <a:extLst>
              <a:ext uri="{FF2B5EF4-FFF2-40B4-BE49-F238E27FC236}">
                <a16:creationId xmlns:a16="http://schemas.microsoft.com/office/drawing/2014/main" xmlns="" id="{BAA01F9D-67CB-4993-B597-DF41764CC123}"/>
              </a:ext>
            </a:extLst>
          </p:cNvPr>
          <p:cNvSpPr/>
          <p:nvPr/>
        </p:nvSpPr>
        <p:spPr>
          <a:xfrm>
            <a:off x="1058491" y="2779162"/>
            <a:ext cx="14699828" cy="3616375"/>
          </a:xfrm>
          <a:prstGeom prst="rect">
            <a:avLst/>
          </a:prstGeom>
        </p:spPr>
        <p:txBody>
          <a:bodyPr wrap="square">
            <a:spAutoFit/>
          </a:bodyPr>
          <a:lstStyle/>
          <a:p>
            <a:pPr algn="ctr">
              <a:spcBef>
                <a:spcPts val="600"/>
              </a:spcBef>
            </a:pPr>
            <a:r>
              <a:rPr lang="vi-VN" sz="3200" b="1">
                <a:solidFill>
                  <a:srgbClr val="0000CC"/>
                </a:solidFill>
                <a:latin typeface="Times New Roman" panose="02020603050405020304" pitchFamily="18" charset="0"/>
                <a:cs typeface="Times New Roman" panose="02020603050405020304" pitchFamily="18" charset="0"/>
              </a:rPr>
              <a:t>Câu chuyện</a:t>
            </a:r>
          </a:p>
          <a:p>
            <a:pPr algn="just">
              <a:spcBef>
                <a:spcPts val="600"/>
              </a:spcBef>
            </a:pPr>
            <a:r>
              <a:rPr lang="vi-VN" sz="3200" b="1">
                <a:solidFill>
                  <a:srgbClr val="0000CC"/>
                </a:solidFill>
                <a:latin typeface="Times New Roman" panose="02020603050405020304" pitchFamily="18" charset="0"/>
                <a:cs typeface="Times New Roman" panose="02020603050405020304" pitchFamily="18" charset="0"/>
              </a:rPr>
              <a:t>          Thứ 6 tuần trước trên đường đi học về khi gần đến ngã tư, do mải nói chuyện với bạn đi bên cạnh, em chẳng để ý gì đến những người xung quanh. Bỗng có tiếng: “Bà ơi, khoan đã, chưa sang được đâu bà ạ!” Em quay sang nhìn thì thấy  một bà cụ đang định bước xuống lòng đường. Dòng xe cộ vẫn ào ào lướt tới. May quá, bạn nam kịp thời đưa tay ra giữ bà lại. sau đó đợi đèn xanh cho người đi bộ bật lên, bạn nam dẫn bà sang bên đường và chỉ đường cho bà đến nơi rồi mới đi về nhà.</a:t>
            </a:r>
          </a:p>
        </p:txBody>
      </p:sp>
      <p:sp>
        <p:nvSpPr>
          <p:cNvPr id="4" name="Rectangle 3">
            <a:extLst>
              <a:ext uri="{FF2B5EF4-FFF2-40B4-BE49-F238E27FC236}">
                <a16:creationId xmlns:a16="http://schemas.microsoft.com/office/drawing/2014/main" xmlns="" id="{2550137D-C88F-4030-A8BC-624F58BE248D}"/>
              </a:ext>
            </a:extLst>
          </p:cNvPr>
          <p:cNvSpPr/>
          <p:nvPr/>
        </p:nvSpPr>
        <p:spPr>
          <a:xfrm>
            <a:off x="1300384" y="6253930"/>
            <a:ext cx="14462998" cy="2708434"/>
          </a:xfrm>
          <a:prstGeom prst="rect">
            <a:avLst/>
          </a:prstGeom>
        </p:spPr>
        <p:txBody>
          <a:bodyPr wrap="square">
            <a:spAutoFit/>
          </a:bodyPr>
          <a:lstStyle/>
          <a:p>
            <a:pPr lvl="0" algn="just">
              <a:spcBef>
                <a:spcPts val="600"/>
              </a:spcBef>
            </a:pPr>
            <a:r>
              <a:rPr lang="vi-VN" sz="3200" b="1">
                <a:solidFill>
                  <a:srgbClr val="0000CC"/>
                </a:solidFill>
                <a:latin typeface="Times New Roman" panose="02020603050405020304" pitchFamily="18" charset="0"/>
                <a:cs typeface="Times New Roman" panose="02020603050405020304" pitchFamily="18" charset="0"/>
              </a:rPr>
              <a:t>  </a:t>
            </a:r>
            <a:r>
              <a:rPr lang="vi-VN" sz="3200" b="1">
                <a:solidFill>
                  <a:srgbClr val="FF0000"/>
                </a:solidFill>
                <a:latin typeface="Times New Roman" panose="02020603050405020304" pitchFamily="18" charset="0"/>
                <a:cs typeface="Times New Roman" panose="02020603050405020304" pitchFamily="18" charset="0"/>
              </a:rPr>
              <a:t>Cảm nghĩ của em về câu chuyện đó:</a:t>
            </a:r>
          </a:p>
          <a:p>
            <a:pPr lvl="0" algn="just">
              <a:spcBef>
                <a:spcPts val="600"/>
              </a:spcBef>
            </a:pPr>
            <a:r>
              <a:rPr lang="vi-VN" sz="3200" b="1">
                <a:solidFill>
                  <a:srgbClr val="0000CC"/>
                </a:solidFill>
                <a:latin typeface="Times New Roman" panose="02020603050405020304" pitchFamily="18" charset="0"/>
                <a:cs typeface="Times New Roman" panose="02020603050405020304" pitchFamily="18" charset="0"/>
              </a:rPr>
              <a:t>+ Việc làm của bạn khiến em nhận ra xung quanh mình có rất nhiều người tốt, luôn sẵn sàng giúp đỡ mọi người</a:t>
            </a:r>
          </a:p>
          <a:p>
            <a:pPr lvl="0" algn="just">
              <a:spcBef>
                <a:spcPts val="600"/>
              </a:spcBef>
            </a:pPr>
            <a:r>
              <a:rPr lang="vi-VN" sz="3200" b="1">
                <a:solidFill>
                  <a:srgbClr val="0000CC"/>
                </a:solidFill>
                <a:latin typeface="Times New Roman" panose="02020603050405020304" pitchFamily="18" charset="0"/>
                <a:cs typeface="Times New Roman" panose="02020603050405020304" pitchFamily="18" charset="0"/>
              </a:rPr>
              <a:t>+ Em chợt hiểu ra rằng ai cũng có cơ hội để làm việc tốt, chỉ cần mình có một trái tim nhân hậu</a:t>
            </a:r>
          </a:p>
        </p:txBody>
      </p:sp>
    </p:spTree>
    <p:extLst>
      <p:ext uri="{BB962C8B-B14F-4D97-AF65-F5344CB8AC3E}">
        <p14:creationId xmlns:p14="http://schemas.microsoft.com/office/powerpoint/2010/main" xmlns="" val="29985369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83736" y="1657203"/>
            <a:ext cx="10439400" cy="677108"/>
            <a:chOff x="1538110" y="1937214"/>
            <a:chExt cx="4073236" cy="677108"/>
          </a:xfrm>
        </p:grpSpPr>
        <p:sp>
          <p:nvSpPr>
            <p:cNvPr id="10" name="Rectangle 9"/>
            <p:cNvSpPr/>
            <p:nvPr/>
          </p:nvSpPr>
          <p:spPr>
            <a:xfrm>
              <a:off x="1538110" y="1937214"/>
              <a:ext cx="4073236"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Kể chuyện về tấm g</a:t>
              </a:r>
              <a:r>
                <a:rPr lang="vi-VN" sz="3800" b="1">
                  <a:solidFill>
                    <a:srgbClr val="FF0066"/>
                  </a:solidFill>
                  <a:latin typeface="Times New Roman" pitchFamily="18" charset="0"/>
                  <a:cs typeface="Times New Roman" pitchFamily="18" charset="0"/>
                </a:rPr>
                <a:t>ư</a:t>
              </a:r>
              <a:r>
                <a:rPr lang="en-US" sz="3800" b="1">
                  <a:solidFill>
                    <a:srgbClr val="FF0066"/>
                  </a:solidFill>
                  <a:latin typeface="Times New Roman" pitchFamily="18" charset="0"/>
                  <a:cs typeface="Times New Roman" pitchFamily="18" charset="0"/>
                </a:rPr>
                <a:t>ơng ng</a:t>
              </a:r>
              <a:r>
                <a:rPr lang="vi-VN" sz="3800" b="1">
                  <a:solidFill>
                    <a:srgbClr val="FF0066"/>
                  </a:solidFill>
                  <a:latin typeface="Times New Roman" pitchFamily="18" charset="0"/>
                  <a:cs typeface="Times New Roman" pitchFamily="18" charset="0"/>
                </a:rPr>
                <a:t>ư</a:t>
              </a:r>
              <a:r>
                <a:rPr lang="en-US" sz="3800" b="1">
                  <a:solidFill>
                    <a:srgbClr val="FF0066"/>
                  </a:solidFill>
                  <a:latin typeface="Times New Roman" pitchFamily="18" charset="0"/>
                  <a:cs typeface="Times New Roman" pitchFamily="18" charset="0"/>
                </a:rPr>
                <a:t>ời tốt việc tốt.</a:t>
              </a:r>
            </a:p>
          </p:txBody>
        </p:sp>
        <p:cxnSp>
          <p:nvCxnSpPr>
            <p:cNvPr id="11" name="Straight Connector 10"/>
            <p:cNvCxnSpPr/>
            <p:nvPr/>
          </p:nvCxnSpPr>
          <p:spPr>
            <a:xfrm>
              <a:off x="1673234" y="2519755"/>
              <a:ext cx="350159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 name="Group 1"/>
          <p:cNvGrpSpPr/>
          <p:nvPr/>
        </p:nvGrpSpPr>
        <p:grpSpPr>
          <a:xfrm>
            <a:off x="4137819" y="103853"/>
            <a:ext cx="8077200" cy="1610847"/>
            <a:chOff x="4137819" y="103853"/>
            <a:chExt cx="8077200" cy="1610847"/>
          </a:xfrm>
        </p:grpSpPr>
        <p:sp>
          <p:nvSpPr>
            <p:cNvPr id="31" name="Text Box 14"/>
            <p:cNvSpPr txBox="1">
              <a:spLocks noChangeArrowheads="1"/>
            </p:cNvSpPr>
            <p:nvPr/>
          </p:nvSpPr>
          <p:spPr bwMode="auto">
            <a:xfrm>
              <a:off x="4137819" y="1138722"/>
              <a:ext cx="80772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14: </a:t>
              </a:r>
              <a:r>
                <a:rPr lang="vi-VN" sz="2800" b="1">
                  <a:solidFill>
                    <a:srgbClr val="0000CC"/>
                  </a:solidFill>
                  <a:effectLst>
                    <a:outerShdw blurRad="38100" dist="38100" dir="2700000" algn="tl">
                      <a:srgbClr val="000000">
                        <a:alpha val="43137"/>
                      </a:srgbClr>
                    </a:outerShdw>
                  </a:effectLst>
                  <a:latin typeface="Times New Roman" pitchFamily="18" charset="0"/>
                </a:rPr>
                <a:t>EM VÀ NHỮNG NGƯỜI XUNG QUANH</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nvGrpSpPr>
            <p:cNvPr id="32" name="Group 31"/>
            <p:cNvGrpSpPr/>
            <p:nvPr/>
          </p:nvGrpSpPr>
          <p:grpSpPr>
            <a:xfrm>
              <a:off x="5211494" y="103853"/>
              <a:ext cx="5878532" cy="994830"/>
              <a:chOff x="5063633" y="164812"/>
              <a:chExt cx="5779343" cy="994830"/>
            </a:xfrm>
          </p:grpSpPr>
          <p:grpSp>
            <p:nvGrpSpPr>
              <p:cNvPr id="33" name="Group 32"/>
              <p:cNvGrpSpPr/>
              <p:nvPr/>
            </p:nvGrpSpPr>
            <p:grpSpPr>
              <a:xfrm>
                <a:off x="5063633" y="164812"/>
                <a:ext cx="5779343" cy="994830"/>
                <a:chOff x="5063633" y="164812"/>
                <a:chExt cx="5779343" cy="994830"/>
              </a:xfrm>
            </p:grpSpPr>
            <p:sp>
              <p:nvSpPr>
                <p:cNvPr id="35" name="TextBox 34"/>
                <p:cNvSpPr txBox="1"/>
                <p:nvPr/>
              </p:nvSpPr>
              <p:spPr>
                <a:xfrm>
                  <a:off x="5063633" y="164812"/>
                  <a:ext cx="5779343" cy="553998"/>
                </a:xfrm>
                <a:prstGeom prst="rect">
                  <a:avLst/>
                </a:prstGeom>
                <a:solidFill>
                  <a:schemeClr val="bg1"/>
                </a:solid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6" name="TextBox 35"/>
                <p:cNvSpPr txBox="1"/>
                <p:nvPr/>
              </p:nvSpPr>
              <p:spPr>
                <a:xfrm>
                  <a:off x="5468902" y="636422"/>
                  <a:ext cx="492189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HOẠT ĐỘNG TRẢI NGHIỆM</a:t>
                  </a:r>
                </a:p>
              </p:txBody>
            </p:sp>
          </p:grpSp>
          <p:cxnSp>
            <p:nvCxnSpPr>
              <p:cNvPr id="34" name="Straight Connector 33"/>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grpSp>
        <p:nvGrpSpPr>
          <p:cNvPr id="5" name="Group 4">
            <a:extLst>
              <a:ext uri="{FF2B5EF4-FFF2-40B4-BE49-F238E27FC236}">
                <a16:creationId xmlns:a16="http://schemas.microsoft.com/office/drawing/2014/main" xmlns="" id="{CAC757BC-678A-4C7F-B110-6CE2647BC083}"/>
              </a:ext>
            </a:extLst>
          </p:cNvPr>
          <p:cNvGrpSpPr/>
          <p:nvPr/>
        </p:nvGrpSpPr>
        <p:grpSpPr>
          <a:xfrm>
            <a:off x="1661319" y="2530309"/>
            <a:ext cx="13799190" cy="6613691"/>
            <a:chOff x="1661319" y="2530309"/>
            <a:chExt cx="13799190" cy="6613691"/>
          </a:xfrm>
        </p:grpSpPr>
        <p:pic>
          <p:nvPicPr>
            <p:cNvPr id="4" name="Picture 3">
              <a:extLst>
                <a:ext uri="{FF2B5EF4-FFF2-40B4-BE49-F238E27FC236}">
                  <a16:creationId xmlns:a16="http://schemas.microsoft.com/office/drawing/2014/main" xmlns="" id="{F8ED4ACD-ADC5-414F-A92F-5433A92BD21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61319" y="2530309"/>
              <a:ext cx="13799190" cy="6032050"/>
            </a:xfrm>
            <a:prstGeom prst="rect">
              <a:avLst/>
            </a:prstGeom>
          </p:spPr>
        </p:pic>
        <p:sp>
          <p:nvSpPr>
            <p:cNvPr id="3" name="Rectangle: Rounded Corners 2">
              <a:extLst>
                <a:ext uri="{FF2B5EF4-FFF2-40B4-BE49-F238E27FC236}">
                  <a16:creationId xmlns:a16="http://schemas.microsoft.com/office/drawing/2014/main" xmlns="" id="{9CF464B9-9028-48FB-9EF9-F00EE0C5DE1B}"/>
                </a:ext>
              </a:extLst>
            </p:cNvPr>
            <p:cNvSpPr/>
            <p:nvPr/>
          </p:nvSpPr>
          <p:spPr>
            <a:xfrm>
              <a:off x="5623719" y="8568537"/>
              <a:ext cx="6781800" cy="575463"/>
            </a:xfrm>
            <a:prstGeom prst="roundRect">
              <a:avLst/>
            </a:prstGeom>
            <a:solidFill>
              <a:srgbClr val="FE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0000CC"/>
                  </a:solidFill>
                  <a:latin typeface="Times New Roman" panose="02020603050405020304" pitchFamily="18" charset="0"/>
                  <a:cs typeface="Times New Roman" panose="02020603050405020304" pitchFamily="18" charset="0"/>
                </a:rPr>
                <a:t>Ủng hộ đồng bào lũ lụt Miền Trung</a:t>
              </a:r>
            </a:p>
          </p:txBody>
        </p:sp>
      </p:grpSp>
      <p:pic>
        <p:nvPicPr>
          <p:cNvPr id="22" name="Picture 21">
            <a:extLst>
              <a:ext uri="{FF2B5EF4-FFF2-40B4-BE49-F238E27FC236}">
                <a16:creationId xmlns:a16="http://schemas.microsoft.com/office/drawing/2014/main" xmlns="" id="{FCE038D3-665A-4279-94CD-44854394CDC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52416" y="2530309"/>
            <a:ext cx="13778604" cy="6032050"/>
          </a:xfrm>
          <a:prstGeom prst="rect">
            <a:avLst/>
          </a:prstGeom>
        </p:spPr>
      </p:pic>
      <p:sp>
        <p:nvSpPr>
          <p:cNvPr id="24" name="Rectangle: Rounded Corners 23">
            <a:extLst>
              <a:ext uri="{FF2B5EF4-FFF2-40B4-BE49-F238E27FC236}">
                <a16:creationId xmlns:a16="http://schemas.microsoft.com/office/drawing/2014/main" xmlns="" id="{38849644-7184-483F-8D28-8841BAA80464}"/>
              </a:ext>
            </a:extLst>
          </p:cNvPr>
          <p:cNvSpPr/>
          <p:nvPr/>
        </p:nvSpPr>
        <p:spPr>
          <a:xfrm>
            <a:off x="5623719" y="8560702"/>
            <a:ext cx="6781800" cy="575463"/>
          </a:xfrm>
          <a:prstGeom prst="roundRect">
            <a:avLst/>
          </a:prstGeom>
          <a:solidFill>
            <a:srgbClr val="FE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0000CC"/>
                </a:solidFill>
                <a:latin typeface="Times New Roman" panose="02020603050405020304" pitchFamily="18" charset="0"/>
                <a:cs typeface="Times New Roman" panose="02020603050405020304" pitchFamily="18" charset="0"/>
              </a:rPr>
              <a:t>Ủng hộ đồng bào lũ lụt Miền Trung</a:t>
            </a:r>
          </a:p>
        </p:txBody>
      </p:sp>
      <p:pic>
        <p:nvPicPr>
          <p:cNvPr id="25" name="Picture 24">
            <a:extLst>
              <a:ext uri="{FF2B5EF4-FFF2-40B4-BE49-F238E27FC236}">
                <a16:creationId xmlns:a16="http://schemas.microsoft.com/office/drawing/2014/main" xmlns="" id="{320A5F85-1B21-491A-8EBB-C49420E435C6}"/>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625254" y="2532368"/>
            <a:ext cx="13871319" cy="6078066"/>
          </a:xfrm>
          <a:prstGeom prst="rect">
            <a:avLst/>
          </a:prstGeom>
        </p:spPr>
      </p:pic>
      <p:sp>
        <p:nvSpPr>
          <p:cNvPr id="26" name="Rectangle: Rounded Corners 25">
            <a:extLst>
              <a:ext uri="{FF2B5EF4-FFF2-40B4-BE49-F238E27FC236}">
                <a16:creationId xmlns:a16="http://schemas.microsoft.com/office/drawing/2014/main" xmlns="" id="{BEE9F4DE-41E0-4A47-BD53-19F8B72FF443}"/>
              </a:ext>
            </a:extLst>
          </p:cNvPr>
          <p:cNvSpPr/>
          <p:nvPr/>
        </p:nvSpPr>
        <p:spPr>
          <a:xfrm>
            <a:off x="5623719" y="8560701"/>
            <a:ext cx="6781800" cy="575463"/>
          </a:xfrm>
          <a:prstGeom prst="roundRect">
            <a:avLst/>
          </a:prstGeom>
          <a:solidFill>
            <a:srgbClr val="FE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0000CC"/>
                </a:solidFill>
                <a:latin typeface="Times New Roman" panose="02020603050405020304" pitchFamily="18" charset="0"/>
                <a:cs typeface="Times New Roman" panose="02020603050405020304" pitchFamily="18" charset="0"/>
              </a:rPr>
              <a:t>Ủng hộ đồng bào lũ lụt Miền Trung</a:t>
            </a:r>
          </a:p>
        </p:txBody>
      </p:sp>
      <p:pic>
        <p:nvPicPr>
          <p:cNvPr id="12" name="Picture 11">
            <a:extLst>
              <a:ext uri="{FF2B5EF4-FFF2-40B4-BE49-F238E27FC236}">
                <a16:creationId xmlns:a16="http://schemas.microsoft.com/office/drawing/2014/main" xmlns="" id="{A3EF671C-6755-4357-A3AF-857FECBE4D1D}"/>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584453" y="2530308"/>
            <a:ext cx="13912119" cy="6038228"/>
          </a:xfrm>
          <a:prstGeom prst="rect">
            <a:avLst/>
          </a:prstGeom>
        </p:spPr>
      </p:pic>
      <p:sp>
        <p:nvSpPr>
          <p:cNvPr id="28" name="Rectangle: Rounded Corners 27">
            <a:extLst>
              <a:ext uri="{FF2B5EF4-FFF2-40B4-BE49-F238E27FC236}">
                <a16:creationId xmlns:a16="http://schemas.microsoft.com/office/drawing/2014/main" xmlns="" id="{EC5027B1-98B7-405B-9CEB-4E96BA33A186}"/>
              </a:ext>
            </a:extLst>
          </p:cNvPr>
          <p:cNvSpPr/>
          <p:nvPr/>
        </p:nvSpPr>
        <p:spPr>
          <a:xfrm>
            <a:off x="4785519" y="8525351"/>
            <a:ext cx="8322942" cy="575463"/>
          </a:xfrm>
          <a:prstGeom prst="roundRect">
            <a:avLst/>
          </a:prstGeom>
          <a:solidFill>
            <a:srgbClr val="FE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0000CC"/>
                </a:solidFill>
                <a:latin typeface="Times New Roman" panose="02020603050405020304" pitchFamily="18" charset="0"/>
                <a:cs typeface="Times New Roman" panose="02020603050405020304" pitchFamily="18" charset="0"/>
              </a:rPr>
              <a:t>Ủng hộ hoàn cảnh khó khăn vì dịch covid 19</a:t>
            </a:r>
          </a:p>
        </p:txBody>
      </p:sp>
      <p:pic>
        <p:nvPicPr>
          <p:cNvPr id="15" name="Picture 14">
            <a:extLst>
              <a:ext uri="{FF2B5EF4-FFF2-40B4-BE49-F238E27FC236}">
                <a16:creationId xmlns:a16="http://schemas.microsoft.com/office/drawing/2014/main" xmlns="" id="{871F663D-A55F-4974-937D-A4553E7AA775}"/>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619418" y="2530308"/>
            <a:ext cx="13871318" cy="6086302"/>
          </a:xfrm>
          <a:prstGeom prst="rect">
            <a:avLst/>
          </a:prstGeom>
        </p:spPr>
      </p:pic>
      <p:pic>
        <p:nvPicPr>
          <p:cNvPr id="38" name="Picture 37">
            <a:extLst>
              <a:ext uri="{FF2B5EF4-FFF2-40B4-BE49-F238E27FC236}">
                <a16:creationId xmlns:a16="http://schemas.microsoft.com/office/drawing/2014/main" xmlns="" id="{AB17F38F-F2AF-472D-A15D-F3B0C6402608}"/>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613581" y="2526995"/>
            <a:ext cx="13873378" cy="6188830"/>
          </a:xfrm>
          <a:prstGeom prst="rect">
            <a:avLst/>
          </a:prstGeom>
        </p:spPr>
      </p:pic>
      <p:sp>
        <p:nvSpPr>
          <p:cNvPr id="40" name="Rectangle: Rounded Corners 39">
            <a:extLst>
              <a:ext uri="{FF2B5EF4-FFF2-40B4-BE49-F238E27FC236}">
                <a16:creationId xmlns:a16="http://schemas.microsoft.com/office/drawing/2014/main" xmlns="" id="{627D45BC-4F2B-49D8-A34E-5DEF9B5B0256}"/>
              </a:ext>
            </a:extLst>
          </p:cNvPr>
          <p:cNvSpPr/>
          <p:nvPr/>
        </p:nvSpPr>
        <p:spPr>
          <a:xfrm>
            <a:off x="4762200" y="8552866"/>
            <a:ext cx="8322942" cy="575463"/>
          </a:xfrm>
          <a:prstGeom prst="roundRect">
            <a:avLst/>
          </a:prstGeom>
          <a:solidFill>
            <a:srgbClr val="FE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0000CC"/>
                </a:solidFill>
                <a:latin typeface="Times New Roman" panose="02020603050405020304" pitchFamily="18" charset="0"/>
                <a:cs typeface="Times New Roman" panose="02020603050405020304" pitchFamily="18" charset="0"/>
              </a:rPr>
              <a:t>Thăm hỏi </a:t>
            </a:r>
            <a:r>
              <a:rPr lang="en-US" sz="3200" b="1">
                <a:solidFill>
                  <a:srgbClr val="0000CC"/>
                </a:solidFill>
                <a:latin typeface="Times New Roman" panose="02020603050405020304" pitchFamily="18" charset="0"/>
                <a:cs typeface="Times New Roman" panose="02020603050405020304" pitchFamily="18" charset="0"/>
              </a:rPr>
              <a:t>người già neo đơn</a:t>
            </a:r>
            <a:endParaRPr lang="vi-VN" sz="3200" b="1">
              <a:solidFill>
                <a:srgbClr val="0000CC"/>
              </a:solidFill>
              <a:latin typeface="Times New Roman" panose="02020603050405020304" pitchFamily="18" charset="0"/>
              <a:cs typeface="Times New Roman" panose="02020603050405020304" pitchFamily="18" charset="0"/>
            </a:endParaRPr>
          </a:p>
        </p:txBody>
      </p:sp>
      <p:pic>
        <p:nvPicPr>
          <p:cNvPr id="41" name="Picture 40">
            <a:extLst>
              <a:ext uri="{FF2B5EF4-FFF2-40B4-BE49-F238E27FC236}">
                <a16:creationId xmlns:a16="http://schemas.microsoft.com/office/drawing/2014/main" xmlns="" id="{E55CCA08-DB08-464C-9475-61B26E87884D}"/>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603967" y="2525191"/>
            <a:ext cx="13827053" cy="6188829"/>
          </a:xfrm>
          <a:prstGeom prst="rect">
            <a:avLst/>
          </a:prstGeom>
        </p:spPr>
      </p:pic>
      <p:sp>
        <p:nvSpPr>
          <p:cNvPr id="42" name="Rectangle: Rounded Corners 41">
            <a:extLst>
              <a:ext uri="{FF2B5EF4-FFF2-40B4-BE49-F238E27FC236}">
                <a16:creationId xmlns:a16="http://schemas.microsoft.com/office/drawing/2014/main" xmlns="" id="{291DA7F7-A168-44AA-84E0-2CD6D8709572}"/>
              </a:ext>
            </a:extLst>
          </p:cNvPr>
          <p:cNvSpPr/>
          <p:nvPr/>
        </p:nvSpPr>
        <p:spPr>
          <a:xfrm>
            <a:off x="4752585" y="8545030"/>
            <a:ext cx="8322941" cy="575463"/>
          </a:xfrm>
          <a:prstGeom prst="roundRect">
            <a:avLst/>
          </a:prstGeom>
          <a:solidFill>
            <a:srgbClr val="FE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0000CC"/>
                </a:solidFill>
                <a:latin typeface="Times New Roman" panose="02020603050405020304" pitchFamily="18" charset="0"/>
                <a:cs typeface="Times New Roman" panose="02020603050405020304" pitchFamily="18" charset="0"/>
              </a:rPr>
              <a:t>Phong trào áo ấm tặng bạn</a:t>
            </a:r>
          </a:p>
        </p:txBody>
      </p:sp>
      <p:pic>
        <p:nvPicPr>
          <p:cNvPr id="18" name="Picture 17">
            <a:extLst>
              <a:ext uri="{FF2B5EF4-FFF2-40B4-BE49-F238E27FC236}">
                <a16:creationId xmlns:a16="http://schemas.microsoft.com/office/drawing/2014/main" xmlns="" id="{356CA308-F754-4785-9DAC-5404B66B3507}"/>
              </a:ext>
            </a:extLst>
          </p:cNvPr>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583735" y="2476986"/>
            <a:ext cx="13871317" cy="6188829"/>
          </a:xfrm>
          <a:prstGeom prst="rect">
            <a:avLst/>
          </a:prstGeom>
        </p:spPr>
      </p:pic>
      <p:sp>
        <p:nvSpPr>
          <p:cNvPr id="43" name="Rectangle: Rounded Corners 42">
            <a:extLst>
              <a:ext uri="{FF2B5EF4-FFF2-40B4-BE49-F238E27FC236}">
                <a16:creationId xmlns:a16="http://schemas.microsoft.com/office/drawing/2014/main" xmlns="" id="{ED735587-D8EC-4696-A161-832F720D880F}"/>
              </a:ext>
            </a:extLst>
          </p:cNvPr>
          <p:cNvSpPr/>
          <p:nvPr/>
        </p:nvSpPr>
        <p:spPr>
          <a:xfrm>
            <a:off x="4758440" y="8570578"/>
            <a:ext cx="8322941" cy="575463"/>
          </a:xfrm>
          <a:prstGeom prst="roundRect">
            <a:avLst/>
          </a:prstGeom>
          <a:solidFill>
            <a:srgbClr val="FE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0000CC"/>
                </a:solidFill>
                <a:latin typeface="Times New Roman" panose="02020603050405020304" pitchFamily="18" charset="0"/>
                <a:cs typeface="Times New Roman" panose="02020603050405020304" pitchFamily="18" charset="0"/>
              </a:rPr>
              <a:t>Phong trào áo ấm tặng bạn</a:t>
            </a:r>
          </a:p>
        </p:txBody>
      </p:sp>
    </p:spTree>
    <p:extLst>
      <p:ext uri="{BB962C8B-B14F-4D97-AF65-F5344CB8AC3E}">
        <p14:creationId xmlns:p14="http://schemas.microsoft.com/office/powerpoint/2010/main" xmlns="" val="285628911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2000"/>
                                        <p:tgtEl>
                                          <p:spTgt spid="24"/>
                                        </p:tgtEl>
                                      </p:cBhvr>
                                    </p:animEffect>
                                  </p:childTnLst>
                                </p:cTn>
                              </p:par>
                              <p:par>
                                <p:cTn id="18" presetID="6" presetClass="entr" presetSubtype="16"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circle(in)">
                                      <p:cBhvr>
                                        <p:cTn id="25" dur="20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circle(in)">
                                      <p:cBhvr>
                                        <p:cTn id="30" dur="2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circle(in)">
                                      <p:cBhvr>
                                        <p:cTn id="35" dur="2000"/>
                                        <p:tgtEl>
                                          <p:spTgt spid="28"/>
                                        </p:tgtEl>
                                      </p:cBhvr>
                                    </p:animEffect>
                                  </p:childTnLst>
                                </p:cTn>
                              </p:par>
                              <p:par>
                                <p:cTn id="36" presetID="6" presetClass="entr" presetSubtype="16"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par>
                                <p:cTn id="39" presetID="6"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ircle(in)">
                                      <p:cBhvr>
                                        <p:cTn id="41" dur="2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circle(in)">
                                      <p:cBhvr>
                                        <p:cTn id="46" dur="2000"/>
                                        <p:tgtEl>
                                          <p:spTgt spid="40"/>
                                        </p:tgtEl>
                                      </p:cBhvr>
                                    </p:animEffect>
                                  </p:childTnLst>
                                </p:cTn>
                              </p:par>
                              <p:par>
                                <p:cTn id="47" presetID="6" presetClass="entr" presetSubtype="16"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circle(in)">
                                      <p:cBhvr>
                                        <p:cTn id="49" dur="20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circle(in)">
                                      <p:cBhvr>
                                        <p:cTn id="54" dur="2000"/>
                                        <p:tgtEl>
                                          <p:spTgt spid="41"/>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circle(in)">
                                      <p:cBhvr>
                                        <p:cTn id="57" dur="20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circle(in)">
                                      <p:cBhvr>
                                        <p:cTn id="62" dur="2000"/>
                                        <p:tgtEl>
                                          <p:spTgt spid="43"/>
                                        </p:tgtEl>
                                      </p:cBhvr>
                                    </p:animEffect>
                                  </p:childTnLst>
                                </p:cTn>
                              </p:par>
                              <p:par>
                                <p:cTn id="63" presetID="6" presetClass="entr" presetSubtype="16"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circle(in)">
                                      <p:cBhvr>
                                        <p:cTn id="6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8" grpId="0" animBg="1"/>
      <p:bldP spid="40"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105918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sẻ những việc làm tốt của em.</a:t>
              </a:r>
            </a:p>
          </p:txBody>
        </p:sp>
        <p:cxnSp>
          <p:nvCxnSpPr>
            <p:cNvPr id="11" name="Straight Connector 10"/>
            <p:cNvCxnSpPr/>
            <p:nvPr/>
          </p:nvCxnSpPr>
          <p:spPr>
            <a:xfrm>
              <a:off x="1605346" y="2565475"/>
              <a:ext cx="709962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2" name="TextBox 31"/>
          <p:cNvSpPr txBox="1"/>
          <p:nvPr/>
        </p:nvSpPr>
        <p:spPr>
          <a:xfrm>
            <a:off x="10610890" y="6553200"/>
            <a:ext cx="6736001" cy="646331"/>
          </a:xfrm>
          <a:prstGeom prst="rect">
            <a:avLst/>
          </a:prstGeom>
          <a:solidFill>
            <a:schemeClr val="bg1"/>
          </a:solidFill>
        </p:spPr>
        <p:txBody>
          <a:bodyPr wrap="square" rtlCol="0">
            <a:spAutoFit/>
          </a:bodyPr>
          <a:lstStyle/>
          <a:p>
            <a:pPr algn="just"/>
            <a:endParaRPr lang="vi-VN" sz="3600" b="1" i="1">
              <a:solidFill>
                <a:srgbClr val="0000CC"/>
              </a:solidFill>
              <a:latin typeface="Times New Roman" pitchFamily="18" charset="0"/>
              <a:cs typeface="Times New Roman" pitchFamily="18" charset="0"/>
            </a:endParaRPr>
          </a:p>
        </p:txBody>
      </p:sp>
      <p:grpSp>
        <p:nvGrpSpPr>
          <p:cNvPr id="15" name="Group 14">
            <a:extLst>
              <a:ext uri="{FF2B5EF4-FFF2-40B4-BE49-F238E27FC236}">
                <a16:creationId xmlns:a16="http://schemas.microsoft.com/office/drawing/2014/main" xmlns="" id="{E6055BBA-8450-40BD-B6BD-738F564D20C7}"/>
              </a:ext>
            </a:extLst>
          </p:cNvPr>
          <p:cNvGrpSpPr/>
          <p:nvPr/>
        </p:nvGrpSpPr>
        <p:grpSpPr>
          <a:xfrm>
            <a:off x="4137819" y="103853"/>
            <a:ext cx="8077200" cy="1610847"/>
            <a:chOff x="4137819" y="103853"/>
            <a:chExt cx="8077200" cy="1610847"/>
          </a:xfrm>
        </p:grpSpPr>
        <p:sp>
          <p:nvSpPr>
            <p:cNvPr id="16" name="Text Box 14">
              <a:extLst>
                <a:ext uri="{FF2B5EF4-FFF2-40B4-BE49-F238E27FC236}">
                  <a16:creationId xmlns:a16="http://schemas.microsoft.com/office/drawing/2014/main" xmlns="" id="{CB7269B0-9AB1-47B0-8EBD-10D7CFF1D065}"/>
                </a:ext>
              </a:extLst>
            </p:cNvPr>
            <p:cNvSpPr txBox="1">
              <a:spLocks noChangeArrowheads="1"/>
            </p:cNvSpPr>
            <p:nvPr/>
          </p:nvSpPr>
          <p:spPr bwMode="auto">
            <a:xfrm>
              <a:off x="4137819" y="1138722"/>
              <a:ext cx="80772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14: </a:t>
              </a:r>
              <a:r>
                <a:rPr lang="vi-VN" sz="2800" b="1">
                  <a:solidFill>
                    <a:srgbClr val="0000CC"/>
                  </a:solidFill>
                  <a:effectLst>
                    <a:outerShdw blurRad="38100" dist="38100" dir="2700000" algn="tl">
                      <a:srgbClr val="000000">
                        <a:alpha val="43137"/>
                      </a:srgbClr>
                    </a:outerShdw>
                  </a:effectLst>
                  <a:latin typeface="Times New Roman" pitchFamily="18" charset="0"/>
                </a:rPr>
                <a:t>EM VÀ NHỮNG NGƯỜI XUNG QUANH</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7" name="Group 16">
              <a:extLst>
                <a:ext uri="{FF2B5EF4-FFF2-40B4-BE49-F238E27FC236}">
                  <a16:creationId xmlns:a16="http://schemas.microsoft.com/office/drawing/2014/main" xmlns="" id="{AE9594D4-0740-4814-8470-D90B7E5B2A31}"/>
                </a:ext>
              </a:extLst>
            </p:cNvPr>
            <p:cNvGrpSpPr/>
            <p:nvPr/>
          </p:nvGrpSpPr>
          <p:grpSpPr>
            <a:xfrm>
              <a:off x="5211494" y="103853"/>
              <a:ext cx="5878532" cy="994830"/>
              <a:chOff x="5063633" y="164812"/>
              <a:chExt cx="5779343" cy="994830"/>
            </a:xfrm>
          </p:grpSpPr>
          <p:grpSp>
            <p:nvGrpSpPr>
              <p:cNvPr id="18" name="Group 17">
                <a:extLst>
                  <a:ext uri="{FF2B5EF4-FFF2-40B4-BE49-F238E27FC236}">
                    <a16:creationId xmlns:a16="http://schemas.microsoft.com/office/drawing/2014/main" xmlns="" id="{92D13664-A1F2-4106-872C-F53B73E43B83}"/>
                  </a:ext>
                </a:extLst>
              </p:cNvPr>
              <p:cNvGrpSpPr/>
              <p:nvPr/>
            </p:nvGrpSpPr>
            <p:grpSpPr>
              <a:xfrm>
                <a:off x="5063633" y="164812"/>
                <a:ext cx="5779343" cy="994830"/>
                <a:chOff x="5063633" y="164812"/>
                <a:chExt cx="5779343" cy="994830"/>
              </a:xfrm>
            </p:grpSpPr>
            <p:sp>
              <p:nvSpPr>
                <p:cNvPr id="27" name="TextBox 26">
                  <a:extLst>
                    <a:ext uri="{FF2B5EF4-FFF2-40B4-BE49-F238E27FC236}">
                      <a16:creationId xmlns:a16="http://schemas.microsoft.com/office/drawing/2014/main" xmlns="" id="{B32F95C0-89E3-441A-A38D-8965D3EBCB73}"/>
                    </a:ext>
                  </a:extLst>
                </p:cNvPr>
                <p:cNvSpPr txBox="1"/>
                <p:nvPr/>
              </p:nvSpPr>
              <p:spPr>
                <a:xfrm>
                  <a:off x="5063633" y="164812"/>
                  <a:ext cx="5779343" cy="553998"/>
                </a:xfrm>
                <a:prstGeom prst="rect">
                  <a:avLst/>
                </a:prstGeom>
                <a:solidFill>
                  <a:schemeClr val="bg1"/>
                </a:solid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8" name="TextBox 27">
                  <a:extLst>
                    <a:ext uri="{FF2B5EF4-FFF2-40B4-BE49-F238E27FC236}">
                      <a16:creationId xmlns:a16="http://schemas.microsoft.com/office/drawing/2014/main" xmlns="" id="{E545EFF1-BB22-4B8A-88FB-8B8991B18867}"/>
                    </a:ext>
                  </a:extLst>
                </p:cNvPr>
                <p:cNvSpPr txBox="1"/>
                <p:nvPr/>
              </p:nvSpPr>
              <p:spPr>
                <a:xfrm>
                  <a:off x="5468902" y="636422"/>
                  <a:ext cx="492189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HOẠT ĐỘNG TRẢI NGHIỆM</a:t>
                  </a:r>
                </a:p>
              </p:txBody>
            </p:sp>
          </p:grpSp>
          <p:cxnSp>
            <p:nvCxnSpPr>
              <p:cNvPr id="19" name="Straight Connector 18">
                <a:extLst>
                  <a:ext uri="{FF2B5EF4-FFF2-40B4-BE49-F238E27FC236}">
                    <a16:creationId xmlns:a16="http://schemas.microsoft.com/office/drawing/2014/main" xmlns="" id="{D0FB08EF-7839-40FE-8ADB-E9AB29A87E6A}"/>
                  </a:ext>
                </a:extLst>
              </p:cNvPr>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pic>
        <p:nvPicPr>
          <p:cNvPr id="2052" name="Picture 4" descr="https://img.loigiaihay.com/picture/2022/0708/1_12.PNG">
            <a:extLst>
              <a:ext uri="{FF2B5EF4-FFF2-40B4-BE49-F238E27FC236}">
                <a16:creationId xmlns:a16="http://schemas.microsoft.com/office/drawing/2014/main" xmlns="" id="{6F3AFB67-2166-4352-AEA7-3B05AFF442AB}"/>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53316"/>
          <a:stretch/>
        </p:blipFill>
        <p:spPr bwMode="auto">
          <a:xfrm>
            <a:off x="518319" y="2457535"/>
            <a:ext cx="9906001" cy="622925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loud 3">
            <a:extLst>
              <a:ext uri="{FF2B5EF4-FFF2-40B4-BE49-F238E27FC236}">
                <a16:creationId xmlns:a16="http://schemas.microsoft.com/office/drawing/2014/main" xmlns="" id="{95C4F109-A674-4BF6-B81B-66C711637BFE}"/>
              </a:ext>
            </a:extLst>
          </p:cNvPr>
          <p:cNvSpPr/>
          <p:nvPr/>
        </p:nvSpPr>
        <p:spPr>
          <a:xfrm>
            <a:off x="10610890" y="2853383"/>
            <a:ext cx="5125918" cy="2497519"/>
          </a:xfrm>
          <a:prstGeom prst="cloud">
            <a:avLst/>
          </a:prstGeom>
          <a:solidFill>
            <a:srgbClr val="FDCF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i="1">
                <a:solidFill>
                  <a:srgbClr val="0000CC"/>
                </a:solidFill>
                <a:latin typeface="Times New Roman" pitchFamily="18" charset="0"/>
                <a:cs typeface="Times New Roman" pitchFamily="18" charset="0"/>
              </a:rPr>
              <a:t>Bạn nhỏ trong tranh đang làm gì?</a:t>
            </a:r>
          </a:p>
        </p:txBody>
      </p:sp>
      <p:sp>
        <p:nvSpPr>
          <p:cNvPr id="20" name="Cloud 19">
            <a:extLst>
              <a:ext uri="{FF2B5EF4-FFF2-40B4-BE49-F238E27FC236}">
                <a16:creationId xmlns:a16="http://schemas.microsoft.com/office/drawing/2014/main" xmlns="" id="{71D0DC4A-1035-4A88-BBDF-72349321E7B5}"/>
              </a:ext>
            </a:extLst>
          </p:cNvPr>
          <p:cNvSpPr/>
          <p:nvPr/>
        </p:nvSpPr>
        <p:spPr>
          <a:xfrm>
            <a:off x="10424320" y="5697888"/>
            <a:ext cx="5125918" cy="2497519"/>
          </a:xfrm>
          <a:prstGeom prst="cloud">
            <a:avLst/>
          </a:prstGeom>
          <a:solidFill>
            <a:srgbClr val="FDCF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i="1">
                <a:solidFill>
                  <a:srgbClr val="0000CC"/>
                </a:solidFill>
                <a:latin typeface="Times New Roman" pitchFamily="18" charset="0"/>
                <a:cs typeface="Times New Roman" pitchFamily="18" charset="0"/>
              </a:rPr>
              <a:t>Việc làm của bạn có ý nghĩa gì?</a:t>
            </a:r>
          </a:p>
        </p:txBody>
      </p:sp>
    </p:spTree>
    <p:extLst>
      <p:ext uri="{BB962C8B-B14F-4D97-AF65-F5344CB8AC3E}">
        <p14:creationId xmlns:p14="http://schemas.microsoft.com/office/powerpoint/2010/main" xmlns="" val="38430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circle(in)">
                                      <p:cBhvr>
                                        <p:cTn id="12" dur="20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nodePh="1">
                                  <p:stCondLst>
                                    <p:cond delay="0"/>
                                  </p:stCondLst>
                                  <p:endCondLst>
                                    <p:cond evt="begin" delay="0">
                                      <p:tn val="15"/>
                                    </p:cond>
                                  </p:end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46919" y="1782783"/>
            <a:ext cx="10591800" cy="677108"/>
            <a:chOff x="1508918" y="1888664"/>
            <a:chExt cx="10047316" cy="677108"/>
          </a:xfrm>
        </p:grpSpPr>
        <p:sp>
          <p:nvSpPr>
            <p:cNvPr id="10" name="Rectangle 9"/>
            <p:cNvSpPr/>
            <p:nvPr/>
          </p:nvSpPr>
          <p:spPr>
            <a:xfrm>
              <a:off x="1508918" y="1888664"/>
              <a:ext cx="10047316"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sẻ những việc làm tốt của em.</a:t>
              </a:r>
            </a:p>
          </p:txBody>
        </p:sp>
        <p:cxnSp>
          <p:nvCxnSpPr>
            <p:cNvPr id="11" name="Straight Connector 10"/>
            <p:cNvCxnSpPr/>
            <p:nvPr/>
          </p:nvCxnSpPr>
          <p:spPr>
            <a:xfrm>
              <a:off x="1605346" y="2565475"/>
              <a:ext cx="709962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15" name="Group 14">
            <a:extLst>
              <a:ext uri="{FF2B5EF4-FFF2-40B4-BE49-F238E27FC236}">
                <a16:creationId xmlns:a16="http://schemas.microsoft.com/office/drawing/2014/main" xmlns="" id="{E6055BBA-8450-40BD-B6BD-738F564D20C7}"/>
              </a:ext>
            </a:extLst>
          </p:cNvPr>
          <p:cNvGrpSpPr/>
          <p:nvPr/>
        </p:nvGrpSpPr>
        <p:grpSpPr>
          <a:xfrm>
            <a:off x="4137819" y="103853"/>
            <a:ext cx="8077200" cy="1610847"/>
            <a:chOff x="4137819" y="103853"/>
            <a:chExt cx="8077200" cy="1610847"/>
          </a:xfrm>
        </p:grpSpPr>
        <p:sp>
          <p:nvSpPr>
            <p:cNvPr id="16" name="Text Box 14">
              <a:extLst>
                <a:ext uri="{FF2B5EF4-FFF2-40B4-BE49-F238E27FC236}">
                  <a16:creationId xmlns:a16="http://schemas.microsoft.com/office/drawing/2014/main" xmlns="" id="{CB7269B0-9AB1-47B0-8EBD-10D7CFF1D065}"/>
                </a:ext>
              </a:extLst>
            </p:cNvPr>
            <p:cNvSpPr txBox="1">
              <a:spLocks noChangeArrowheads="1"/>
            </p:cNvSpPr>
            <p:nvPr/>
          </p:nvSpPr>
          <p:spPr bwMode="auto">
            <a:xfrm>
              <a:off x="4137819" y="1138722"/>
              <a:ext cx="8077200" cy="5759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14: </a:t>
              </a:r>
              <a:r>
                <a:rPr lang="vi-VN" sz="2800" b="1">
                  <a:solidFill>
                    <a:srgbClr val="0000CC"/>
                  </a:solidFill>
                  <a:effectLst>
                    <a:outerShdw blurRad="38100" dist="38100" dir="2700000" algn="tl">
                      <a:srgbClr val="000000">
                        <a:alpha val="43137"/>
                      </a:srgbClr>
                    </a:outerShdw>
                  </a:effectLst>
                  <a:latin typeface="Times New Roman" pitchFamily="18" charset="0"/>
                </a:rPr>
                <a:t>EM VÀ NHỮNG NGƯỜI XUNG QUANH</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grpSp>
          <p:nvGrpSpPr>
            <p:cNvPr id="17" name="Group 16">
              <a:extLst>
                <a:ext uri="{FF2B5EF4-FFF2-40B4-BE49-F238E27FC236}">
                  <a16:creationId xmlns:a16="http://schemas.microsoft.com/office/drawing/2014/main" xmlns="" id="{AE9594D4-0740-4814-8470-D90B7E5B2A31}"/>
                </a:ext>
              </a:extLst>
            </p:cNvPr>
            <p:cNvGrpSpPr/>
            <p:nvPr/>
          </p:nvGrpSpPr>
          <p:grpSpPr>
            <a:xfrm>
              <a:off x="5211494" y="103853"/>
              <a:ext cx="5878532" cy="994830"/>
              <a:chOff x="5063633" y="164812"/>
              <a:chExt cx="5779343" cy="994830"/>
            </a:xfrm>
          </p:grpSpPr>
          <p:grpSp>
            <p:nvGrpSpPr>
              <p:cNvPr id="18" name="Group 17">
                <a:extLst>
                  <a:ext uri="{FF2B5EF4-FFF2-40B4-BE49-F238E27FC236}">
                    <a16:creationId xmlns:a16="http://schemas.microsoft.com/office/drawing/2014/main" xmlns="" id="{92D13664-A1F2-4106-872C-F53B73E43B83}"/>
                  </a:ext>
                </a:extLst>
              </p:cNvPr>
              <p:cNvGrpSpPr/>
              <p:nvPr/>
            </p:nvGrpSpPr>
            <p:grpSpPr>
              <a:xfrm>
                <a:off x="5063633" y="164812"/>
                <a:ext cx="5779343" cy="994830"/>
                <a:chOff x="5063633" y="164812"/>
                <a:chExt cx="5779343" cy="994830"/>
              </a:xfrm>
            </p:grpSpPr>
            <p:sp>
              <p:nvSpPr>
                <p:cNvPr id="27" name="TextBox 26">
                  <a:extLst>
                    <a:ext uri="{FF2B5EF4-FFF2-40B4-BE49-F238E27FC236}">
                      <a16:creationId xmlns:a16="http://schemas.microsoft.com/office/drawing/2014/main" xmlns="" id="{B32F95C0-89E3-441A-A38D-8965D3EBCB73}"/>
                    </a:ext>
                  </a:extLst>
                </p:cNvPr>
                <p:cNvSpPr txBox="1"/>
                <p:nvPr/>
              </p:nvSpPr>
              <p:spPr>
                <a:xfrm>
                  <a:off x="5063633" y="164812"/>
                  <a:ext cx="5779343" cy="553998"/>
                </a:xfrm>
                <a:prstGeom prst="rect">
                  <a:avLst/>
                </a:prstGeom>
                <a:solidFill>
                  <a:schemeClr val="bg1"/>
                </a:solid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28" name="TextBox 27">
                  <a:extLst>
                    <a:ext uri="{FF2B5EF4-FFF2-40B4-BE49-F238E27FC236}">
                      <a16:creationId xmlns:a16="http://schemas.microsoft.com/office/drawing/2014/main" xmlns="" id="{E545EFF1-BB22-4B8A-88FB-8B8991B18867}"/>
                    </a:ext>
                  </a:extLst>
                </p:cNvPr>
                <p:cNvSpPr txBox="1"/>
                <p:nvPr/>
              </p:nvSpPr>
              <p:spPr>
                <a:xfrm>
                  <a:off x="5468902" y="636422"/>
                  <a:ext cx="492189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HOẠT ĐỘNG TRẢI NGHIỆM</a:t>
                  </a:r>
                </a:p>
              </p:txBody>
            </p:sp>
          </p:grpSp>
          <p:cxnSp>
            <p:nvCxnSpPr>
              <p:cNvPr id="19" name="Straight Connector 18">
                <a:extLst>
                  <a:ext uri="{FF2B5EF4-FFF2-40B4-BE49-F238E27FC236}">
                    <a16:creationId xmlns:a16="http://schemas.microsoft.com/office/drawing/2014/main" xmlns="" id="{D0FB08EF-7839-40FE-8ADB-E9AB29A87E6A}"/>
                  </a:ext>
                </a:extLst>
              </p:cNvPr>
              <p:cNvCxnSpPr/>
              <p:nvPr/>
            </p:nvCxnSpPr>
            <p:spPr>
              <a:xfrm>
                <a:off x="5618731" y="1136154"/>
                <a:ext cx="45697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pic>
        <p:nvPicPr>
          <p:cNvPr id="2052" name="Picture 4" descr="https://img.loigiaihay.com/picture/2022/0708/1_12.PNG">
            <a:extLst>
              <a:ext uri="{FF2B5EF4-FFF2-40B4-BE49-F238E27FC236}">
                <a16:creationId xmlns:a16="http://schemas.microsoft.com/office/drawing/2014/main" xmlns="" id="{6F3AFB67-2166-4352-AEA7-3B05AFF442AB}"/>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5965" r="-68"/>
          <a:stretch/>
        </p:blipFill>
        <p:spPr bwMode="auto">
          <a:xfrm>
            <a:off x="828634" y="2527974"/>
            <a:ext cx="9801456" cy="604056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hought Bubble: Cloud 5">
            <a:extLst>
              <a:ext uri="{FF2B5EF4-FFF2-40B4-BE49-F238E27FC236}">
                <a16:creationId xmlns:a16="http://schemas.microsoft.com/office/drawing/2014/main" xmlns="" id="{785A5A8F-DC75-4706-982D-88F8A75749A7}"/>
              </a:ext>
            </a:extLst>
          </p:cNvPr>
          <p:cNvSpPr/>
          <p:nvPr/>
        </p:nvSpPr>
        <p:spPr>
          <a:xfrm>
            <a:off x="9281319" y="3886200"/>
            <a:ext cx="6400800" cy="3886200"/>
          </a:xfrm>
          <a:prstGeom prst="cloudCallout">
            <a:avLst/>
          </a:prstGeom>
          <a:solidFill>
            <a:srgbClr val="FEDE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i="1">
                <a:solidFill>
                  <a:srgbClr val="0000CC"/>
                </a:solidFill>
                <a:latin typeface="Times New Roman" pitchFamily="18" charset="0"/>
                <a:cs typeface="Times New Roman" pitchFamily="18" charset="0"/>
              </a:rPr>
              <a:t>Chia sẻ cảm nghĩ của em qua bức tranh và cho biết. Việc làm của bạn có ý nghĩa gì?</a:t>
            </a:r>
          </a:p>
        </p:txBody>
      </p:sp>
    </p:spTree>
    <p:extLst>
      <p:ext uri="{BB962C8B-B14F-4D97-AF65-F5344CB8AC3E}">
        <p14:creationId xmlns:p14="http://schemas.microsoft.com/office/powerpoint/2010/main" xmlns="" val="19555669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11005</TotalTime>
  <Words>1464</Words>
  <Application>Microsoft Office PowerPoint</Application>
  <PresentationFormat>Custom</PresentationFormat>
  <Paragraphs>116</Paragraphs>
  <Slides>20</Slides>
  <Notes>0</Notes>
  <HiddenSlides>0</HiddenSlides>
  <MMClips>4</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Tuyết Trương</dc:creator>
  <cp:lastModifiedBy>A</cp:lastModifiedBy>
  <cp:revision>1297</cp:revision>
  <dcterms:created xsi:type="dcterms:W3CDTF">2008-09-09T22:52:10Z</dcterms:created>
  <dcterms:modified xsi:type="dcterms:W3CDTF">2023-12-05T22:53:03Z</dcterms:modified>
</cp:coreProperties>
</file>