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3" r:id="rId3"/>
    <p:sldId id="284" r:id="rId4"/>
    <p:sldId id="285" r:id="rId5"/>
    <p:sldId id="286" r:id="rId6"/>
    <p:sldId id="287" r:id="rId7"/>
    <p:sldId id="279" r:id="rId8"/>
    <p:sldId id="280" r:id="rId9"/>
    <p:sldId id="277" r:id="rId10"/>
    <p:sldId id="281" r:id="rId11"/>
    <p:sldId id="278" r:id="rId12"/>
    <p:sldId id="268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4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hoa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352964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hoa để quay về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hoa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178409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56719" y="568326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CHU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VĂN AN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48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30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A57CEE0-55B3-4DBC-9BBD-C7975AADB307}"/>
              </a:ext>
            </a:extLst>
          </p:cNvPr>
          <p:cNvGrpSpPr/>
          <p:nvPr/>
        </p:nvGrpSpPr>
        <p:grpSpPr>
          <a:xfrm>
            <a:off x="1204119" y="1752600"/>
            <a:ext cx="8382000" cy="2875309"/>
            <a:chOff x="1411458" y="1894713"/>
            <a:chExt cx="8058204" cy="287530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411458" y="1894713"/>
              <a:ext cx="576650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5</a:t>
              </a:r>
              <a:endParaRPr lang="vi-VN" sz="3600" b="1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1EEA8B4-C37F-43F2-BAA5-D25C56D6A846}"/>
                </a:ext>
              </a:extLst>
            </p:cNvPr>
            <p:cNvSpPr txBox="1"/>
            <p:nvPr/>
          </p:nvSpPr>
          <p:spPr>
            <a:xfrm>
              <a:off x="1968908" y="1907700"/>
              <a:ext cx="750075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vi-VN" sz="3600"/>
                <a:t>b) Người ta xếp 800 hộp sữa thành các dây, mỗi dây 4 hộp. Sau đó, xếp các dây sữa vào các thùng, mỗi thùng 5 dây sữa. Hỏi người ta xếp được bao nhiêu thùng sữa?</a:t>
              </a:r>
            </a:p>
          </p:txBody>
        </p:sp>
      </p:grpSp>
      <p:pic>
        <p:nvPicPr>
          <p:cNvPr id="5122" name="Picture 2" descr="https://img.loigiaihay.com/picture/2022/0322/5b.PNG">
            <a:extLst>
              <a:ext uri="{FF2B5EF4-FFF2-40B4-BE49-F238E27FC236}">
                <a16:creationId xmlns:a16="http://schemas.microsoft.com/office/drawing/2014/main" xmlns="" id="{373BD6E3-92E3-44ED-BF21-D89032DEC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19" y="1792360"/>
            <a:ext cx="5588183" cy="29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823B2E-9AA5-4E51-BF35-781C9DDDFC2B}"/>
              </a:ext>
            </a:extLst>
          </p:cNvPr>
          <p:cNvSpPr/>
          <p:nvPr/>
        </p:nvSpPr>
        <p:spPr>
          <a:xfrm>
            <a:off x="3185319" y="4934847"/>
            <a:ext cx="99060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Bài giải</a:t>
            </a:r>
          </a:p>
          <a:p>
            <a:pPr algn="ctr">
              <a:spcBef>
                <a:spcPts val="600"/>
              </a:spcBef>
            </a:pPr>
            <a:r>
              <a:rPr lang="en-US" sz="3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dây sữa có được là: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800 : 4 = 200 (dây)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Vậy xếp được số thùng sữa là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200 : 5 = 40 (thùng)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              Đáp số: 40 thùng sữa</a:t>
            </a:r>
          </a:p>
        </p:txBody>
      </p:sp>
    </p:spTree>
    <p:extLst>
      <p:ext uri="{BB962C8B-B14F-4D97-AF65-F5344CB8AC3E}">
        <p14:creationId xmlns:p14="http://schemas.microsoft.com/office/powerpoint/2010/main" val="37378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68FF8E1-B416-432C-BA75-F175D55BB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1" t="22627" r="72908" b="69873"/>
          <a:stretch/>
        </p:blipFill>
        <p:spPr>
          <a:xfrm>
            <a:off x="1661319" y="1905000"/>
            <a:ext cx="801564" cy="901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15AB34-1175-4F96-BF17-F31EE9C16A50}"/>
              </a:ext>
            </a:extLst>
          </p:cNvPr>
          <p:cNvSpPr/>
          <p:nvPr/>
        </p:nvSpPr>
        <p:spPr>
          <a:xfrm>
            <a:off x="2325702" y="2035583"/>
            <a:ext cx="620240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Theo em, bạn nào tính đúng.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An: 20 – 8 : 4  x 2 = 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Nam 20 – 8 : 4 x 2 = 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Hiền: 20 – 8 : 4 x 2 = 19</a:t>
            </a:r>
          </a:p>
        </p:txBody>
      </p:sp>
      <p:pic>
        <p:nvPicPr>
          <p:cNvPr id="6146" name="Picture 2" descr="https://img.loigiaihay.com/picture/2022/0322/bai-6.PNG">
            <a:extLst>
              <a:ext uri="{FF2B5EF4-FFF2-40B4-BE49-F238E27FC236}">
                <a16:creationId xmlns:a16="http://schemas.microsoft.com/office/drawing/2014/main" xmlns="" id="{E30DB629-2C75-4781-9D76-ACF552D6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42" y="2209800"/>
            <a:ext cx="710689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C8495DF-4924-4D99-A320-671B8C3EEAFB}"/>
              </a:ext>
            </a:extLst>
          </p:cNvPr>
          <p:cNvSpPr/>
          <p:nvPr/>
        </p:nvSpPr>
        <p:spPr>
          <a:xfrm>
            <a:off x="2724311" y="5254270"/>
            <a:ext cx="56795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>
                <a:solidFill>
                  <a:srgbClr val="FF0000"/>
                </a:solidFill>
              </a:rPr>
              <a:t>Ta có: 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20 – 8 : 4 x 2 = 20 – 2 x 2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                      = 20 – 4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                      = 16</a:t>
            </a:r>
          </a:p>
          <a:p>
            <a:pPr algn="ctr"/>
            <a:r>
              <a:rPr lang="vi-VN" sz="3600">
                <a:solidFill>
                  <a:srgbClr val="FF0000"/>
                </a:solidFill>
              </a:rPr>
              <a:t>Vậy Nam đã tính đúng.</a:t>
            </a:r>
          </a:p>
        </p:txBody>
      </p:sp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8114" y="5080002"/>
            <a:ext cx="12207479" cy="1635447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defRPr/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lang="vi-VN" sz="5900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2</a:t>
            </a:r>
            <a:r>
              <a:rPr lang="en-US" sz="5900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0</a:t>
            </a:r>
            <a:endParaRPr lang="vi-VN" sz="59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8114" y="7295850"/>
            <a:ext cx="12207479" cy="1677276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</a:t>
            </a:r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30 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754" y="5434401"/>
            <a:ext cx="1065480" cy="104365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7656641"/>
            <a:ext cx="1078108" cy="103780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868114" y="2946402"/>
            <a:ext cx="12207479" cy="1630245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lang="vi-VN" sz="5900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5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3310221"/>
            <a:ext cx="1078108" cy="103780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0139" y="629922"/>
            <a:ext cx="15216294" cy="12720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62430" tIns="81214" rIns="162430" bIns="81214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7200" kern="0" dirty="0" err="1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Giá</a:t>
            </a:r>
            <a:r>
              <a:rPr lang="en-US" sz="7200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7200" kern="0" dirty="0" err="1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trị</a:t>
            </a:r>
            <a:r>
              <a:rPr lang="en-US" sz="7200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7200" kern="0" dirty="0" err="1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của</a:t>
            </a:r>
            <a:r>
              <a:rPr lang="en-US" sz="7200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7200" kern="0" dirty="0" err="1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biểu</a:t>
            </a:r>
            <a:r>
              <a:rPr lang="en-US" sz="7200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7200" kern="0" dirty="0" err="1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th</a:t>
            </a:r>
            <a:r>
              <a:rPr lang="vi-VN" sz="7200" kern="0" dirty="0" smtClean="0">
                <a:solidFill>
                  <a:srgbClr val="FFFF00"/>
                </a:solidFill>
                <a:ea typeface="Arial-Rounded" pitchFamily="34" charset="0"/>
                <a:cs typeface="Arial-Rounded" pitchFamily="34" charset="0"/>
                <a:sym typeface="Arial"/>
              </a:rPr>
              <a:t>ức</a:t>
            </a:r>
            <a:r>
              <a:rPr lang="en-US" sz="7200" kern="0" dirty="0" smtClean="0">
                <a:solidFill>
                  <a:srgbClr val="FFFF00"/>
                </a:solidFill>
                <a:ea typeface="Arial-Rounded" pitchFamily="34" charset="0"/>
                <a:cs typeface="Arial-Rounded" pitchFamily="34" charset="0"/>
                <a:sym typeface="Arial"/>
              </a:rPr>
              <a:t> 30:</a:t>
            </a:r>
            <a:r>
              <a:rPr lang="vi-VN" sz="7200" kern="0" dirty="0" smtClean="0">
                <a:solidFill>
                  <a:srgbClr val="FFFF00"/>
                </a:solidFill>
                <a:ea typeface="Arial-Rounded" pitchFamily="34" charset="0"/>
                <a:cs typeface="Arial-Rounded" pitchFamily="34" charset="0"/>
                <a:sym typeface="Arial"/>
              </a:rPr>
              <a:t> 3 </a:t>
            </a:r>
            <a:r>
              <a:rPr lang="vi-VN" sz="7200" kern="0" dirty="0">
                <a:solidFill>
                  <a:srgbClr val="FFFF00"/>
                </a:solidFill>
                <a:ea typeface="Arial-Rounded" pitchFamily="34" charset="0"/>
                <a:cs typeface="Arial-Rounded" pitchFamily="34" charset="0"/>
                <a:sym typeface="Arial"/>
              </a:rPr>
              <a:t>x </a:t>
            </a:r>
            <a:r>
              <a:rPr lang="vi-VN" sz="7200" kern="0" dirty="0" smtClean="0">
                <a:solidFill>
                  <a:srgbClr val="FFFF00"/>
                </a:solidFill>
                <a:ea typeface="Arial-Rounded" pitchFamily="34" charset="0"/>
                <a:cs typeface="Arial-Rounded" pitchFamily="34" charset="0"/>
                <a:sym typeface="Arial"/>
              </a:rPr>
              <a:t>2 là:</a:t>
            </a:r>
            <a:endParaRPr lang="en-US" sz="7200" kern="0" dirty="0">
              <a:solidFill>
                <a:srgbClr val="FFFF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2050" name="Picture 2" descr="Cute Cartoon Flower – LINE stickers | LINE STOR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" y="7656644"/>
            <a:ext cx="152593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9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Cartoon Flower – LINE stickers | LINE STOR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" y="7656644"/>
            <a:ext cx="152593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2927" y="7000555"/>
            <a:ext cx="13428226" cy="1635447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defRPr/>
            </a:pPr>
            <a:r>
              <a:rPr lang="vi-VN" sz="59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lang="vi-VN" sz="59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30</a:t>
            </a:r>
            <a:r>
              <a:rPr lang="en-US" sz="59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0</a:t>
            </a:r>
            <a:endParaRPr lang="vi-VN" sz="5900" kern="0" dirty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2927" y="4958415"/>
            <a:ext cx="13428226" cy="1677276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lang="vi-VN" sz="5900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7</a:t>
            </a:r>
            <a:r>
              <a:rPr lang="en-US" sz="5900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00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038" y="7296450"/>
            <a:ext cx="1065480" cy="104365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808" y="5260703"/>
            <a:ext cx="1078108" cy="103780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62927" y="2946402"/>
            <a:ext cx="13428226" cy="1630245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lang="vi-VN" sz="5900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6</a:t>
            </a:r>
            <a:r>
              <a:rPr lang="en-US" sz="5900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00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674" y="3251717"/>
            <a:ext cx="1078108" cy="103780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24206" y="516214"/>
            <a:ext cx="13428226" cy="9950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62430" tIns="81214" rIns="162430" bIns="81214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5400" b="1" kern="0" dirty="0" err="1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Giá</a:t>
            </a:r>
            <a:r>
              <a:rPr lang="en-US" sz="5400" b="1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400" b="1" kern="0" dirty="0" err="1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trị</a:t>
            </a:r>
            <a:r>
              <a:rPr lang="en-US" sz="5400" b="1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400" b="1" kern="0" dirty="0" err="1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của</a:t>
            </a:r>
            <a:r>
              <a:rPr lang="en-US" sz="5400" b="1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400" b="1" kern="0" dirty="0" err="1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biểu</a:t>
            </a:r>
            <a:r>
              <a:rPr lang="en-US" sz="5400" b="1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5400" b="1" kern="0" dirty="0" err="1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thức</a:t>
            </a:r>
            <a:r>
              <a:rPr lang="en-US" sz="5400" b="1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vi-VN" sz="5400" b="1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(</a:t>
            </a:r>
            <a:r>
              <a:rPr lang="en-US" sz="5400" b="1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800 – </a:t>
            </a:r>
            <a:r>
              <a:rPr lang="vi-VN" sz="5400" b="1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200)</a:t>
            </a:r>
            <a:r>
              <a:rPr lang="en-US" sz="5400" b="1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: 2 </a:t>
            </a:r>
            <a:r>
              <a:rPr lang="en-US" sz="5400" b="1" kern="0" dirty="0" err="1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là</a:t>
            </a:r>
            <a:r>
              <a:rPr lang="en-US" sz="5400" b="1" kern="0" dirty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:  </a:t>
            </a:r>
            <a:endParaRPr lang="en-US" sz="5400" b="1" kern="0" dirty="0">
              <a:solidFill>
                <a:srgbClr val="FFFF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9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8114" y="5080002"/>
            <a:ext cx="12207479" cy="1635447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defRPr/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lang="vi-VN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Cộng, chia, </a:t>
            </a:r>
            <a:r>
              <a:rPr lang="vi-VN" sz="5900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nhân</a:t>
            </a:r>
            <a:endParaRPr lang="vi-VN" sz="59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8114" y="7295850"/>
            <a:ext cx="12207479" cy="1677276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lang="vi-VN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Cộng, </a:t>
            </a:r>
            <a:r>
              <a:rPr lang="vi-VN" sz="5900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nhân, chia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754" y="5434401"/>
            <a:ext cx="1065480" cy="104365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7656641"/>
            <a:ext cx="1078108" cy="103780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868114" y="2946402"/>
            <a:ext cx="12207479" cy="1630245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lang="vi-VN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Nhân, chia, cộng</a:t>
            </a:r>
            <a:r>
              <a:rPr lang="en-US" sz="5900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3310221"/>
            <a:ext cx="1078108" cy="103780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8633" y="381000"/>
            <a:ext cx="14009979" cy="12720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162430" tIns="81214" rIns="162430" bIns="81214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7200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vi-VN" sz="4400" b="1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Thứ tự thực hiện biểu </a:t>
            </a:r>
            <a:r>
              <a:rPr lang="vi-VN" sz="4400" b="1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thức  </a:t>
            </a:r>
            <a:r>
              <a:rPr lang="en-US" sz="4400" b="1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(40 + 60) : 2</a:t>
            </a:r>
            <a:r>
              <a:rPr lang="vi-VN" sz="4400" b="1" kern="0" dirty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x 4</a:t>
            </a:r>
            <a:endParaRPr lang="en-US" sz="4400" b="1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2050" name="Picture 2" descr="Cute Cartoon Flower – LINE stickers | LINE STOR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" y="7656644"/>
            <a:ext cx="152593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2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1051712"/>
            <a:ext cx="13500099" cy="263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45: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(Tiết 2).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30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0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586" y="2133600"/>
            <a:ext cx="13659466" cy="60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3C88333-26D1-4E08-B9FA-C69DCD7516EF}"/>
              </a:ext>
            </a:extLst>
          </p:cNvPr>
          <p:cNvSpPr txBox="1"/>
          <p:nvPr/>
        </p:nvSpPr>
        <p:spPr>
          <a:xfrm>
            <a:off x="2270919" y="4725443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0000FF"/>
                </a:solidFill>
              </a:rPr>
              <a:t>Bài giải</a:t>
            </a:r>
          </a:p>
          <a:p>
            <a:pPr algn="just"/>
            <a:r>
              <a:rPr lang="vi-VN" sz="3200">
                <a:solidFill>
                  <a:srgbClr val="0000FF"/>
                </a:solidFill>
              </a:rPr>
              <a:t>a) Ô tô đi từ nhà đến bãi biển rồi từ bãi biển về quê thì dùng hết số lít xăng là: </a:t>
            </a:r>
          </a:p>
          <a:p>
            <a:pPr algn="ctr"/>
            <a:r>
              <a:rPr lang="vi-VN" sz="3200">
                <a:solidFill>
                  <a:srgbClr val="0000FF"/>
                </a:solidFill>
              </a:rPr>
              <a:t>15 + 5 = 20 (lít)</a:t>
            </a:r>
          </a:p>
          <a:p>
            <a:pPr algn="r"/>
            <a:r>
              <a:rPr lang="vi-VN" sz="3200">
                <a:solidFill>
                  <a:srgbClr val="0000FF"/>
                </a:solidFill>
              </a:rPr>
              <a:t>Đáp số: a) 20 lít xăng </a:t>
            </a:r>
            <a:r>
              <a:rPr lang="vi-VN" sz="3200"/>
              <a:t>           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07B316C-31F8-4FF9-9632-82E9D96D32D6}"/>
              </a:ext>
            </a:extLst>
          </p:cNvPr>
          <p:cNvSpPr/>
          <p:nvPr/>
        </p:nvSpPr>
        <p:spPr>
          <a:xfrm>
            <a:off x="1374582" y="1690743"/>
            <a:ext cx="698501" cy="598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4</a:t>
            </a:r>
            <a:endParaRPr lang="vi-VN" sz="36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4DD35A-8BED-4245-9DC8-F73E6D820E90}"/>
              </a:ext>
            </a:extLst>
          </p:cNvPr>
          <p:cNvSpPr txBox="1"/>
          <p:nvPr/>
        </p:nvSpPr>
        <p:spPr>
          <a:xfrm>
            <a:off x="2073083" y="1687526"/>
            <a:ext cx="1363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tx2"/>
                </a:solidFill>
              </a:rPr>
              <a:t>Trong bình xăng của một ô tô đang có 40</a:t>
            </a:r>
            <a:r>
              <a:rPr lang="vi-VN" sz="3200" i="1" dirty="0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 i="1" dirty="0">
                <a:solidFill>
                  <a:schemeClr val="tx2"/>
                </a:solidFill>
              </a:rPr>
              <a:t> </a:t>
            </a:r>
            <a:r>
              <a:rPr lang="vi-VN" sz="3200" dirty="0">
                <a:solidFill>
                  <a:schemeClr val="tx2"/>
                </a:solidFill>
              </a:rPr>
              <a:t>xăng. Đi từ nhà đến bãi biển, ô tô cần dùng hết 15</a:t>
            </a:r>
            <a:r>
              <a:rPr lang="vi-VN" sz="3200" i="1" dirty="0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 dirty="0">
                <a:solidFill>
                  <a:schemeClr val="tx2"/>
                </a:solidFill>
              </a:rPr>
              <a:t> xăng. Đi từ bãi biển về quê, ô tô cần dùng hết 5</a:t>
            </a:r>
            <a:r>
              <a:rPr lang="vi-VN" sz="3200" i="1" dirty="0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 i="1" dirty="0">
                <a:solidFill>
                  <a:schemeClr val="tx2"/>
                </a:solidFill>
              </a:rPr>
              <a:t> </a:t>
            </a:r>
            <a:r>
              <a:rPr lang="vi-VN" sz="3200" dirty="0">
                <a:solidFill>
                  <a:schemeClr val="tx2"/>
                </a:solidFill>
              </a:rPr>
              <a:t>xăng.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557B990-344A-4BE5-813D-55988D72AC5A}"/>
              </a:ext>
            </a:extLst>
          </p:cNvPr>
          <p:cNvSpPr/>
          <p:nvPr/>
        </p:nvSpPr>
        <p:spPr>
          <a:xfrm>
            <a:off x="1889919" y="2819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>
                <a:solidFill>
                  <a:srgbClr val="1F497D"/>
                </a:solidFill>
              </a:rPr>
              <a:t>Trả lời các câu hỏi:</a:t>
            </a:r>
          </a:p>
          <a:p>
            <a:pPr lvl="0" algn="just"/>
            <a:r>
              <a:rPr lang="vi-VN" sz="3200">
                <a:solidFill>
                  <a:srgbClr val="1F497D"/>
                </a:solidFill>
              </a:rPr>
              <a:t>a) Ô tô đi từ nhà đến bãi biển rồi từ bãi biển về quê thì dùng hết bao nhiêu lít xăng?</a:t>
            </a:r>
          </a:p>
        </p:txBody>
      </p:sp>
      <p:pic>
        <p:nvPicPr>
          <p:cNvPr id="17" name="Picture 2" descr="https://img.loigiaihay.com/picture/2022/0322/bai-4_2.PNG">
            <a:extLst>
              <a:ext uri="{FF2B5EF4-FFF2-40B4-BE49-F238E27FC236}">
                <a16:creationId xmlns:a16="http://schemas.microsoft.com/office/drawing/2014/main" xmlns="" id="{CAEA1CEC-DA7E-4536-8ECB-71665C64F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19" y="2971800"/>
            <a:ext cx="540091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3C88333-26D1-4E08-B9FA-C69DCD7516EF}"/>
              </a:ext>
            </a:extLst>
          </p:cNvPr>
          <p:cNvSpPr txBox="1"/>
          <p:nvPr/>
        </p:nvSpPr>
        <p:spPr>
          <a:xfrm>
            <a:off x="2089022" y="5072790"/>
            <a:ext cx="7725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0000FF"/>
                </a:solidFill>
              </a:rPr>
              <a:t>Bài giải</a:t>
            </a:r>
          </a:p>
          <a:p>
            <a:pPr algn="just"/>
            <a:r>
              <a:rPr lang="vi-VN" sz="3200">
                <a:solidFill>
                  <a:srgbClr val="0000FF"/>
                </a:solidFill>
              </a:rPr>
              <a:t> Nếu đi theo lộ trình trên thì khi về đến quê trong bình xăng của ô tô còn lại số lít xăng là: </a:t>
            </a:r>
          </a:p>
          <a:p>
            <a:pPr algn="ctr"/>
            <a:r>
              <a:rPr lang="vi-VN" sz="3200">
                <a:solidFill>
                  <a:srgbClr val="0000FF"/>
                </a:solidFill>
              </a:rPr>
              <a:t>40 – 20 = 20 (lít)</a:t>
            </a:r>
          </a:p>
          <a:p>
            <a:pPr algn="r"/>
            <a:r>
              <a:rPr lang="vi-VN" sz="3200">
                <a:solidFill>
                  <a:srgbClr val="0000FF"/>
                </a:solidFill>
              </a:rPr>
              <a:t>Đáp số: b) 20 lít xăng </a:t>
            </a:r>
            <a:r>
              <a:rPr lang="vi-VN" sz="3200"/>
              <a:t>            </a:t>
            </a:r>
          </a:p>
        </p:txBody>
      </p:sp>
      <p:pic>
        <p:nvPicPr>
          <p:cNvPr id="1026" name="Picture 2" descr="https://img.loigiaihay.com/picture/2022/0322/bai-4_2.PNG">
            <a:extLst>
              <a:ext uri="{FF2B5EF4-FFF2-40B4-BE49-F238E27FC236}">
                <a16:creationId xmlns:a16="http://schemas.microsoft.com/office/drawing/2014/main" xmlns="" id="{E53A4BC6-2100-4EC2-AB84-8A77E859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19" y="3352800"/>
            <a:ext cx="540091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07B316C-31F8-4FF9-9632-82E9D96D32D6}"/>
              </a:ext>
            </a:extLst>
          </p:cNvPr>
          <p:cNvSpPr/>
          <p:nvPr/>
        </p:nvSpPr>
        <p:spPr>
          <a:xfrm>
            <a:off x="1390521" y="1736946"/>
            <a:ext cx="698501" cy="598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4</a:t>
            </a:r>
            <a:endParaRPr lang="vi-VN" sz="36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4DD35A-8BED-4245-9DC8-F73E6D820E90}"/>
              </a:ext>
            </a:extLst>
          </p:cNvPr>
          <p:cNvSpPr txBox="1"/>
          <p:nvPr/>
        </p:nvSpPr>
        <p:spPr>
          <a:xfrm>
            <a:off x="2156619" y="1736946"/>
            <a:ext cx="1363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chemeClr val="tx2"/>
                </a:solidFill>
              </a:rPr>
              <a:t>Trong bình xăng của một ô tô đang có 40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 i="1">
                <a:solidFill>
                  <a:schemeClr val="tx2"/>
                </a:solidFill>
              </a:rPr>
              <a:t> </a:t>
            </a:r>
            <a:r>
              <a:rPr lang="vi-VN" sz="3200">
                <a:solidFill>
                  <a:schemeClr val="tx2"/>
                </a:solidFill>
              </a:rPr>
              <a:t>xăng. Đi từ nhà đến bãi biển, ô tô cần dùng hết 15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>
                <a:solidFill>
                  <a:schemeClr val="tx2"/>
                </a:solidFill>
              </a:rPr>
              <a:t> xăng. Đi từ bãi biển về quê, ô tô cần dùng hết 5</a:t>
            </a:r>
            <a:r>
              <a:rPr lang="vi-VN" sz="3200" i="1">
                <a:solidFill>
                  <a:schemeClr val="tx2"/>
                </a:solidFill>
                <a:latin typeface="+mj-lt"/>
              </a:rPr>
              <a:t>l</a:t>
            </a:r>
            <a:r>
              <a:rPr lang="vi-VN" sz="3200" i="1">
                <a:solidFill>
                  <a:schemeClr val="tx2"/>
                </a:solidFill>
              </a:rPr>
              <a:t> </a:t>
            </a:r>
            <a:r>
              <a:rPr lang="vi-VN" sz="3200">
                <a:solidFill>
                  <a:schemeClr val="tx2"/>
                </a:solidFill>
              </a:rPr>
              <a:t>xăng.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ADFBA9-0873-42BD-A886-961885F03A4B}"/>
              </a:ext>
            </a:extLst>
          </p:cNvPr>
          <p:cNvSpPr/>
          <p:nvPr/>
        </p:nvSpPr>
        <p:spPr>
          <a:xfrm>
            <a:off x="2089022" y="2971800"/>
            <a:ext cx="7725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>
                <a:solidFill>
                  <a:srgbClr val="1F497D"/>
                </a:solidFill>
              </a:rPr>
              <a:t>Trả lời các câu hỏi:</a:t>
            </a:r>
          </a:p>
          <a:p>
            <a:pPr lvl="0" algn="just"/>
            <a:r>
              <a:rPr lang="vi-VN" sz="3200">
                <a:solidFill>
                  <a:srgbClr val="1F497D"/>
                </a:solidFill>
              </a:rPr>
              <a:t>b) Nếu đi theo lộ trình trên thì khi về đến quê trong bình xăng của ô tô còn lại bao nhiêu lít xăng?</a:t>
            </a:r>
          </a:p>
        </p:txBody>
      </p:sp>
    </p:spTree>
    <p:extLst>
      <p:ext uri="{BB962C8B-B14F-4D97-AF65-F5344CB8AC3E}">
        <p14:creationId xmlns:p14="http://schemas.microsoft.com/office/powerpoint/2010/main" val="9555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A57CEE0-55B3-4DBC-9BBD-C7975AADB307}"/>
              </a:ext>
            </a:extLst>
          </p:cNvPr>
          <p:cNvGrpSpPr/>
          <p:nvPr/>
        </p:nvGrpSpPr>
        <p:grpSpPr>
          <a:xfrm>
            <a:off x="1204119" y="1752600"/>
            <a:ext cx="8382000" cy="4029471"/>
            <a:chOff x="1411458" y="1894713"/>
            <a:chExt cx="8058204" cy="402947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411458" y="1894713"/>
              <a:ext cx="576650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5</a:t>
              </a:r>
              <a:endParaRPr lang="vi-VN" sz="3600" b="1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1EEA8B4-C37F-43F2-BAA5-D25C56D6A846}"/>
                </a:ext>
              </a:extLst>
            </p:cNvPr>
            <p:cNvSpPr txBox="1"/>
            <p:nvPr/>
          </p:nvSpPr>
          <p:spPr>
            <a:xfrm>
              <a:off x="1968908" y="1907700"/>
              <a:ext cx="7500754" cy="401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vi-VN" sz="3600"/>
                <a:t>a</a:t>
              </a:r>
              <a:r>
                <a:rPr lang="vi-VN" sz="3400"/>
                <a:t>) Chọn chữ đặt trước câu trả lời đúng.</a:t>
              </a:r>
            </a:p>
            <a:p>
              <a:pPr>
                <a:spcBef>
                  <a:spcPts val="600"/>
                </a:spcBef>
              </a:pPr>
              <a:r>
                <a:rPr lang="vi-VN" sz="3400"/>
                <a:t>Nhung hái được 60 quả dâu tây, Xuân hái được 36 quả dâu tây. Hai bạn xếp đều tất cả số dâu tây đó vào 3 hộp. Số quả dâu tây trong mỗi hộp là:</a:t>
              </a:r>
            </a:p>
            <a:p>
              <a:pPr>
                <a:spcBef>
                  <a:spcPts val="600"/>
                </a:spcBef>
              </a:pPr>
              <a:r>
                <a:rPr lang="vi-VN" sz="3400"/>
                <a:t>A. (60 + 36) : 3 = 32 (quả)</a:t>
              </a:r>
            </a:p>
            <a:p>
              <a:pPr>
                <a:spcBef>
                  <a:spcPts val="600"/>
                </a:spcBef>
              </a:pPr>
              <a:r>
                <a:rPr lang="vi-VN" sz="3400"/>
                <a:t>B. 60 + 36 : 3 = 72 (quả)</a:t>
              </a:r>
            </a:p>
          </p:txBody>
        </p:sp>
      </p:grpSp>
      <p:pic>
        <p:nvPicPr>
          <p:cNvPr id="2050" name="Picture 2" descr="https://img.loigiaihay.com/picture/2022/0322/5a.PNG">
            <a:extLst>
              <a:ext uri="{FF2B5EF4-FFF2-40B4-BE49-F238E27FC236}">
                <a16:creationId xmlns:a16="http://schemas.microsoft.com/office/drawing/2014/main" xmlns="" id="{01493BE7-F924-477A-9ED6-3DF2B324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060" y="1981201"/>
            <a:ext cx="6119915" cy="37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E58B3AB-FFFF-4F9D-BF12-8DE94D8D19E4}"/>
              </a:ext>
            </a:extLst>
          </p:cNvPr>
          <p:cNvSpPr/>
          <p:nvPr/>
        </p:nvSpPr>
        <p:spPr>
          <a:xfrm>
            <a:off x="2368828" y="6324600"/>
            <a:ext cx="1321538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400"/>
              <a:t>    </a:t>
            </a:r>
            <a:r>
              <a:rPr lang="vi-VN" sz="3400">
                <a:solidFill>
                  <a:srgbClr val="FF0000"/>
                </a:solidFill>
              </a:rPr>
              <a:t>Nhung hái được 60 quả dâu tây, Xuân hái được 36 quả dâu tây. Hai bạn xếp đều tất cả số dâu tây đó vào 3 hộp. </a:t>
            </a:r>
          </a:p>
          <a:p>
            <a:pPr algn="ctr"/>
            <a:r>
              <a:rPr lang="vi-VN" sz="3400">
                <a:solidFill>
                  <a:srgbClr val="FF0000"/>
                </a:solidFill>
              </a:rPr>
              <a:t>Số quả dâu tây trong mỗi hộp là:</a:t>
            </a:r>
          </a:p>
          <a:p>
            <a:pPr algn="ctr"/>
            <a:r>
              <a:rPr lang="vi-VN" sz="3400">
                <a:solidFill>
                  <a:srgbClr val="FF0000"/>
                </a:solidFill>
              </a:rPr>
              <a:t> (60 + 36) : 3 = 32 (quả)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DDCAD758-1084-47F3-9BB2-F0109FE9646B}"/>
              </a:ext>
            </a:extLst>
          </p:cNvPr>
          <p:cNvSpPr/>
          <p:nvPr/>
        </p:nvSpPr>
        <p:spPr>
          <a:xfrm>
            <a:off x="1683028" y="4572000"/>
            <a:ext cx="685800" cy="5986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649</Words>
  <Application>Microsoft Office PowerPoint</Application>
  <PresentationFormat>Custom</PresentationFormat>
  <Paragraphs>70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Arial-Rounded</vt:lpstr>
      <vt:lpstr>Calibri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621</cp:revision>
  <dcterms:created xsi:type="dcterms:W3CDTF">2022-07-10T01:37:20Z</dcterms:created>
  <dcterms:modified xsi:type="dcterms:W3CDTF">2025-12-09T08:29:28Z</dcterms:modified>
</cp:coreProperties>
</file>