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5" r:id="rId3"/>
    <p:sldId id="280" r:id="rId4"/>
    <p:sldId id="287" r:id="rId5"/>
    <p:sldId id="281" r:id="rId6"/>
    <p:sldId id="286" r:id="rId7"/>
    <p:sldId id="283" r:id="rId8"/>
    <p:sldId id="277" r:id="rId9"/>
    <p:sldId id="288" r:id="rId10"/>
    <p:sldId id="278" r:id="rId11"/>
    <p:sldId id="289" r:id="rId12"/>
    <p:sldId id="268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67" y="25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4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hoa để quay về</a:t>
            </a:r>
          </a:p>
        </p:txBody>
      </p:sp>
    </p:spTree>
    <p:extLst>
      <p:ext uri="{BB962C8B-B14F-4D97-AF65-F5344CB8AC3E}">
        <p14:creationId xmlns:p14="http://schemas.microsoft.com/office/powerpoint/2010/main" val="1284414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Click vào hoa để quay về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78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hoa để quay về</a:t>
            </a:r>
          </a:p>
        </p:txBody>
      </p:sp>
    </p:spTree>
    <p:extLst>
      <p:ext uri="{BB962C8B-B14F-4D97-AF65-F5344CB8AC3E}">
        <p14:creationId xmlns:p14="http://schemas.microsoft.com/office/powerpoint/2010/main" val="1284414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HỌC CHU VĂN AN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30" y="647109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=""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=""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538C804-8923-4C65-BE86-9118CF0FA797}"/>
              </a:ext>
            </a:extLst>
          </p:cNvPr>
          <p:cNvGrpSpPr/>
          <p:nvPr/>
        </p:nvGrpSpPr>
        <p:grpSpPr>
          <a:xfrm>
            <a:off x="1559104" y="1905000"/>
            <a:ext cx="8560413" cy="651417"/>
            <a:chOff x="1499191" y="2244225"/>
            <a:chExt cx="5456175" cy="651417"/>
          </a:xfrm>
        </p:grpSpPr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id="{625048FB-0D4E-48DA-8631-2606969D4DA2}"/>
                </a:ext>
              </a:extLst>
            </p:cNvPr>
            <p:cNvSpPr/>
            <p:nvPr/>
          </p:nvSpPr>
          <p:spPr>
            <a:xfrm>
              <a:off x="1499191" y="2244225"/>
              <a:ext cx="593191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3</a:t>
              </a:r>
              <a:endParaRPr lang="vi-VN" sz="3600" b="1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5FF3ECB-46AA-4002-8AD8-57639970340A}"/>
                </a:ext>
              </a:extLst>
            </p:cNvPr>
            <p:cNvSpPr txBox="1"/>
            <p:nvPr/>
          </p:nvSpPr>
          <p:spPr>
            <a:xfrm>
              <a:off x="2078566" y="2310867"/>
              <a:ext cx="487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>
                  <a:solidFill>
                    <a:srgbClr val="0070C0"/>
                  </a:solidFill>
                </a:rPr>
                <a:t>a) Tính giá trị các biểu thức sau: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5E3744E-60A2-485B-B6A9-2EA1E5951610}"/>
              </a:ext>
            </a:extLst>
          </p:cNvPr>
          <p:cNvSpPr/>
          <p:nvPr/>
        </p:nvSpPr>
        <p:spPr>
          <a:xfrm>
            <a:off x="2651919" y="6736140"/>
            <a:ext cx="381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 Ví dụ:</a:t>
            </a:r>
          </a:p>
          <a:p>
            <a:r>
              <a:rPr lang="vi-VN" sz="3200">
                <a:solidFill>
                  <a:srgbClr val="FF0000"/>
                </a:solidFill>
              </a:rPr>
              <a:t>(4 x 9) x 6 = 36 x 6</a:t>
            </a:r>
          </a:p>
          <a:p>
            <a:r>
              <a:rPr lang="vi-VN" sz="3200">
                <a:solidFill>
                  <a:srgbClr val="FF0000"/>
                </a:solidFill>
              </a:rPr>
              <a:t>                  = 216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5BB8443-4EE4-43BC-B025-31A5CA232811}"/>
              </a:ext>
            </a:extLst>
          </p:cNvPr>
          <p:cNvSpPr/>
          <p:nvPr/>
        </p:nvSpPr>
        <p:spPr>
          <a:xfrm>
            <a:off x="1880350" y="2623059"/>
            <a:ext cx="2483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prstClr val="black"/>
                </a:solidFill>
              </a:rPr>
              <a:t>a) (2 x 6) x 4</a:t>
            </a:r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4A237E4-3AF6-49C5-B6BC-26A8F1653696}"/>
              </a:ext>
            </a:extLst>
          </p:cNvPr>
          <p:cNvSpPr/>
          <p:nvPr/>
        </p:nvSpPr>
        <p:spPr>
          <a:xfrm>
            <a:off x="4287171" y="2623059"/>
            <a:ext cx="2012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>
                <a:solidFill>
                  <a:srgbClr val="FF0000"/>
                </a:solidFill>
              </a:rPr>
              <a:t>= 12 x 4</a:t>
            </a:r>
          </a:p>
          <a:p>
            <a:pPr lvl="0"/>
            <a:r>
              <a:rPr lang="vi-VN" sz="3200">
                <a:solidFill>
                  <a:srgbClr val="FF0000"/>
                </a:solidFill>
              </a:rPr>
              <a:t>= 48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0A43AAF-83D0-49FE-B75D-C2A21F0B8540}"/>
              </a:ext>
            </a:extLst>
          </p:cNvPr>
          <p:cNvSpPr/>
          <p:nvPr/>
        </p:nvSpPr>
        <p:spPr>
          <a:xfrm>
            <a:off x="2440671" y="3731169"/>
            <a:ext cx="2119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prstClr val="black"/>
                </a:solidFill>
              </a:rPr>
              <a:t>2 x (6 x 4) </a:t>
            </a:r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929CEBE-FF37-4BFD-A239-E01396A15207}"/>
              </a:ext>
            </a:extLst>
          </p:cNvPr>
          <p:cNvSpPr/>
          <p:nvPr/>
        </p:nvSpPr>
        <p:spPr>
          <a:xfrm>
            <a:off x="4287171" y="3766919"/>
            <a:ext cx="20121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>
                <a:solidFill>
                  <a:srgbClr val="FF0000"/>
                </a:solidFill>
              </a:rPr>
              <a:t>= 2 x 24</a:t>
            </a:r>
          </a:p>
          <a:p>
            <a:pPr lvl="0"/>
            <a:r>
              <a:rPr lang="vi-VN" sz="3200">
                <a:solidFill>
                  <a:srgbClr val="FF0000"/>
                </a:solidFill>
              </a:rPr>
              <a:t>= 48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1277CC3-DBCB-429A-A4BC-242A6454CA5B}"/>
              </a:ext>
            </a:extLst>
          </p:cNvPr>
          <p:cNvSpPr/>
          <p:nvPr/>
        </p:nvSpPr>
        <p:spPr>
          <a:xfrm>
            <a:off x="8214519" y="2667531"/>
            <a:ext cx="2119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prstClr val="black"/>
                </a:solidFill>
              </a:rPr>
              <a:t>(8 x 5) x 2 </a:t>
            </a:r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3DC8299-B595-4070-893E-3F74779F4B33}"/>
              </a:ext>
            </a:extLst>
          </p:cNvPr>
          <p:cNvSpPr/>
          <p:nvPr/>
        </p:nvSpPr>
        <p:spPr>
          <a:xfrm>
            <a:off x="10256976" y="2713697"/>
            <a:ext cx="2012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>
                <a:solidFill>
                  <a:srgbClr val="FF0000"/>
                </a:solidFill>
              </a:rPr>
              <a:t>= 40 x 2</a:t>
            </a:r>
          </a:p>
          <a:p>
            <a:pPr lvl="0"/>
            <a:r>
              <a:rPr lang="vi-VN" sz="3200">
                <a:solidFill>
                  <a:srgbClr val="FF0000"/>
                </a:solidFill>
              </a:rPr>
              <a:t>= 80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1B193B3-4F16-40EB-BC96-1F1166F50BD2}"/>
              </a:ext>
            </a:extLst>
          </p:cNvPr>
          <p:cNvSpPr/>
          <p:nvPr/>
        </p:nvSpPr>
        <p:spPr>
          <a:xfrm>
            <a:off x="8328333" y="3844195"/>
            <a:ext cx="2005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prstClr val="black"/>
                </a:solidFill>
              </a:rPr>
              <a:t>8 x (5 x 2)</a:t>
            </a:r>
            <a:endParaRPr lang="vi-VN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4483C03-6637-44D3-9DE1-041C6232898B}"/>
              </a:ext>
            </a:extLst>
          </p:cNvPr>
          <p:cNvSpPr/>
          <p:nvPr/>
        </p:nvSpPr>
        <p:spPr>
          <a:xfrm>
            <a:off x="10265512" y="3861640"/>
            <a:ext cx="2119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>
                <a:solidFill>
                  <a:srgbClr val="FF0000"/>
                </a:solidFill>
              </a:rPr>
              <a:t>= 8 x 10</a:t>
            </a:r>
          </a:p>
          <a:p>
            <a:pPr lvl="0"/>
            <a:r>
              <a:rPr lang="vi-VN" sz="3200">
                <a:solidFill>
                  <a:srgbClr val="FF0000"/>
                </a:solidFill>
              </a:rPr>
              <a:t>= 80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949E8EC-44B5-4136-8582-15E994FEDFAB}"/>
              </a:ext>
            </a:extLst>
          </p:cNvPr>
          <p:cNvSpPr/>
          <p:nvPr/>
        </p:nvSpPr>
        <p:spPr>
          <a:xfrm>
            <a:off x="1952011" y="6197025"/>
            <a:ext cx="12658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0070C0"/>
                </a:solidFill>
              </a:rPr>
              <a:t>c) Lấy ví dụ tương tự như các biểu thức ở câu a.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63602E40-A304-4815-ADD6-7702170B29CB}"/>
              </a:ext>
            </a:extLst>
          </p:cNvPr>
          <p:cNvSpPr/>
          <p:nvPr/>
        </p:nvSpPr>
        <p:spPr>
          <a:xfrm>
            <a:off x="2024444" y="4942876"/>
            <a:ext cx="12585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b="1">
                <a:solidFill>
                  <a:srgbClr val="0070C0"/>
                </a:solidFill>
              </a:rPr>
              <a:t>b) Nhận xét về giá trị của các biểu thức trong từng cột ở câu a.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EC5FF2A2-C414-4826-9A5D-BC07D42E4AB1}"/>
              </a:ext>
            </a:extLst>
          </p:cNvPr>
          <p:cNvSpPr/>
          <p:nvPr/>
        </p:nvSpPr>
        <p:spPr>
          <a:xfrm>
            <a:off x="2299595" y="5573011"/>
            <a:ext cx="12057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Giá trị của các biểu thức trong từng cột ở câu a bằng nhau.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A8CF08B-20CA-488B-BA2F-41556887D3EB}"/>
              </a:ext>
            </a:extLst>
          </p:cNvPr>
          <p:cNvSpPr/>
          <p:nvPr/>
        </p:nvSpPr>
        <p:spPr>
          <a:xfrm>
            <a:off x="8829928" y="7165465"/>
            <a:ext cx="381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>
                <a:solidFill>
                  <a:srgbClr val="FF0000"/>
                </a:solidFill>
              </a:rPr>
              <a:t>4 x (9 x 6) = 4 x 54</a:t>
            </a:r>
          </a:p>
          <a:p>
            <a:pPr lvl="0"/>
            <a:r>
              <a:rPr lang="vi-VN" sz="3200">
                <a:solidFill>
                  <a:srgbClr val="FF0000"/>
                </a:solidFill>
              </a:rPr>
              <a:t>                 = 216</a:t>
            </a:r>
          </a:p>
        </p:txBody>
      </p:sp>
    </p:spTree>
    <p:extLst>
      <p:ext uri="{BB962C8B-B14F-4D97-AF65-F5344CB8AC3E}">
        <p14:creationId xmlns:p14="http://schemas.microsoft.com/office/powerpoint/2010/main" val="26399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22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6000" dirty="0">
                <a:solidFill>
                  <a:srgbClr val="FF0000"/>
                </a:solidFill>
              </a:rPr>
              <a:t>Trong các biểu </a:t>
            </a:r>
            <a:r>
              <a:rPr lang="nl-NL" sz="6000" dirty="0" smtClean="0">
                <a:solidFill>
                  <a:srgbClr val="FF0000"/>
                </a:solidFill>
              </a:rPr>
              <a:t>thức </a:t>
            </a:r>
            <a:r>
              <a:rPr lang="nl-NL" sz="6000" dirty="0">
                <a:solidFill>
                  <a:srgbClr val="FF0000"/>
                </a:solidFill>
              </a:rPr>
              <a:t>chỉ chứa dấu nhân, giá trị của biểu thức không thay đổi khi thay đổi vị trí các dấu ngoặc.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5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6276638" cy="9144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endParaRPr lang="zh-CN" altLang="en-US" sz="2400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4284" y="496710"/>
            <a:ext cx="14988071" cy="8195733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endParaRPr lang="zh-CN" altLang="en-US" sz="2400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11597106" y="-26031"/>
            <a:ext cx="4679533" cy="213648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12844397" y="4674066"/>
            <a:ext cx="3390966" cy="45616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907285"/>
            <a:ext cx="8725867" cy="62367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41276" y="4042737"/>
            <a:ext cx="4632446" cy="4984736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41275" y="307136"/>
            <a:ext cx="2129591" cy="2126891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75">
              <a:defRPr/>
            </a:pPr>
            <a:endParaRPr lang="zh-CN" altLang="en-US" sz="2400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10716800" y="5807131"/>
            <a:ext cx="2947816" cy="34347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99" y="1960768"/>
            <a:ext cx="12884075" cy="32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76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8114" y="5080002"/>
            <a:ext cx="12207479" cy="1635447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pPr>
              <a:defRPr/>
            </a:pPr>
            <a:r>
              <a:rPr lang="en-US" sz="5900" kern="0" dirty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</a:t>
            </a:r>
            <a:r>
              <a:rPr lang="en-US" sz="59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sz="5900" kern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40</a:t>
            </a:r>
            <a:endParaRPr lang="vi-VN" sz="59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8114" y="7295850"/>
            <a:ext cx="12207479" cy="1677276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pPr>
              <a:buClr>
                <a:srgbClr val="000000"/>
              </a:buClr>
            </a:pPr>
            <a:r>
              <a:rPr lang="en-US" sz="59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</a:t>
            </a:r>
            <a:r>
              <a:rPr lang="en-US" sz="5900" kern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 30 </a:t>
            </a:r>
            <a:endParaRPr lang="en-US" sz="59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754" y="5434401"/>
            <a:ext cx="1065480" cy="104365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124" y="7656641"/>
            <a:ext cx="1078108" cy="103780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868114" y="2946402"/>
            <a:ext cx="12207479" cy="1630245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pPr>
              <a:buClr>
                <a:srgbClr val="000000"/>
              </a:buClr>
            </a:pPr>
            <a:r>
              <a:rPr lang="en-US" sz="5900" kern="0" dirty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A</a:t>
            </a:r>
            <a:r>
              <a:rPr lang="en-US" sz="59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sz="5900" kern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50</a:t>
            </a:r>
            <a:endParaRPr lang="en-US" sz="59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124" y="3310221"/>
            <a:ext cx="1078108" cy="103780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80139" y="629922"/>
            <a:ext cx="15216294" cy="12720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62430" tIns="81214" rIns="162430" bIns="81214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7200" kern="0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Giá trị của biểu th</a:t>
            </a:r>
            <a:r>
              <a:rPr lang="vi-VN" sz="7200" kern="0" smtClean="0">
                <a:solidFill>
                  <a:srgbClr val="FFFF00"/>
                </a:solidFill>
                <a:ea typeface="Arial-Rounded" pitchFamily="34" charset="0"/>
                <a:cs typeface="Arial-Rounded" pitchFamily="34" charset="0"/>
                <a:sym typeface="Arial"/>
              </a:rPr>
              <a:t>ức</a:t>
            </a:r>
            <a:r>
              <a:rPr lang="en-US" sz="7200" kern="0" smtClean="0">
                <a:solidFill>
                  <a:srgbClr val="FFFF00"/>
                </a:solidFill>
                <a:ea typeface="Arial-Rounded" pitchFamily="34" charset="0"/>
                <a:cs typeface="Arial-Rounded" pitchFamily="34" charset="0"/>
                <a:sym typeface="Arial"/>
              </a:rPr>
              <a:t> 30 + 20 – 10 là:</a:t>
            </a:r>
            <a:endParaRPr lang="en-US" sz="7200" kern="0" dirty="0">
              <a:solidFill>
                <a:srgbClr val="FFFF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2050" name="Picture 2" descr="Cute Cartoon Flower – LINE stickers | LINE STOR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" y="7656644"/>
            <a:ext cx="152593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87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te Cartoon Flower – LINE stickers | LINE STOR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" y="7656644"/>
            <a:ext cx="152593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62927" y="7000555"/>
            <a:ext cx="13428226" cy="1635447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pPr>
              <a:defRPr/>
            </a:pPr>
            <a:r>
              <a:rPr lang="vi-VN" sz="59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C</a:t>
            </a:r>
            <a:r>
              <a:rPr lang="vi-VN" sz="5900" ker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sz="5900" kern="0" smtClean="0">
                <a:solidFill>
                  <a:srgbClr val="000000"/>
                </a:solidFill>
                <a:latin typeface="Arial" panose="020B0604020202020204" pitchFamily="34" charset="0"/>
                <a:ea typeface="Arial-Rounded" pitchFamily="34" charset="0"/>
                <a:cs typeface="Arial-Rounded" pitchFamily="34" charset="0"/>
                <a:sym typeface="Arial"/>
              </a:rPr>
              <a:t>700</a:t>
            </a:r>
            <a:endParaRPr lang="vi-VN" sz="5900" kern="0" dirty="0">
              <a:solidFill>
                <a:srgbClr val="000000"/>
              </a:solidFill>
              <a:latin typeface="Arial" panose="020B0604020202020204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2927" y="4958415"/>
            <a:ext cx="13428226" cy="1677276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pPr>
              <a:buClr>
                <a:srgbClr val="000000"/>
              </a:buClr>
            </a:pPr>
            <a:r>
              <a:rPr lang="en-US" sz="5900" kern="0" dirty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</a:t>
            </a:r>
            <a:r>
              <a:rPr lang="en-US" sz="59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sz="5900" kern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300</a:t>
            </a:r>
            <a:endParaRPr lang="en-US" sz="59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038" y="7296450"/>
            <a:ext cx="1065480" cy="104365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808" y="5260703"/>
            <a:ext cx="1078108" cy="103780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62927" y="2946402"/>
            <a:ext cx="13428226" cy="1630245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pPr>
              <a:buClr>
                <a:srgbClr val="000000"/>
              </a:buClr>
            </a:pPr>
            <a:r>
              <a:rPr lang="en-US" sz="5900" kern="0" dirty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A</a:t>
            </a:r>
            <a:r>
              <a:rPr lang="en-US" sz="59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sz="5900" kern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200</a:t>
            </a:r>
            <a:endParaRPr lang="en-US" sz="59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674" y="3251717"/>
            <a:ext cx="1078108" cy="103780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424206" y="516214"/>
            <a:ext cx="13428226" cy="10666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62430" tIns="81214" rIns="162430" bIns="81214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5900" b="1" kern="0" smtClean="0">
                <a:solidFill>
                  <a:srgbClr val="FFFF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Giá trị của biểu thức 800 – 200 : 2 là:  </a:t>
            </a:r>
            <a:endParaRPr lang="en-US" sz="5900" b="1" kern="0" dirty="0">
              <a:solidFill>
                <a:srgbClr val="FFFF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031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8114" y="5080002"/>
            <a:ext cx="12207479" cy="1635447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pPr>
              <a:defRPr/>
            </a:pPr>
            <a:r>
              <a:rPr lang="en-US" sz="5900" kern="0" dirty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</a:t>
            </a:r>
            <a:r>
              <a:rPr lang="en-US" sz="59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sz="5900" kern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50</a:t>
            </a:r>
            <a:endParaRPr lang="vi-VN" sz="59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8114" y="7295850"/>
            <a:ext cx="12207479" cy="1677276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pPr>
              <a:buClr>
                <a:srgbClr val="000000"/>
              </a:buClr>
            </a:pPr>
            <a:r>
              <a:rPr lang="en-US" sz="5900" kern="0" dirty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</a:t>
            </a:r>
            <a:r>
              <a:rPr lang="en-US" sz="59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sz="5900" kern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80</a:t>
            </a:r>
            <a:endParaRPr lang="en-US" sz="59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754" y="5434401"/>
            <a:ext cx="1065480" cy="104365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124" y="7656641"/>
            <a:ext cx="1078108" cy="103780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868114" y="2946402"/>
            <a:ext cx="12207479" cy="1630245"/>
          </a:xfrm>
          <a:prstGeom prst="rect">
            <a:avLst/>
          </a:prstGeom>
          <a:solidFill>
            <a:srgbClr val="DAF3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62430" tIns="81214" rIns="162430" bIns="81214" rtlCol="0" anchor="ctr"/>
          <a:lstStyle/>
          <a:p>
            <a:pPr>
              <a:buClr>
                <a:srgbClr val="000000"/>
              </a:buClr>
            </a:pPr>
            <a:r>
              <a:rPr lang="en-US" sz="5900" kern="0" dirty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A</a:t>
            </a:r>
            <a:r>
              <a:rPr lang="en-US" sz="59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 </a:t>
            </a:r>
            <a:r>
              <a:rPr lang="en-US" sz="5900" kern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70.</a:t>
            </a:r>
            <a:endParaRPr lang="en-US" sz="59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124" y="3310221"/>
            <a:ext cx="1078108" cy="103780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133331" y="629922"/>
            <a:ext cx="14009979" cy="12718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62430" tIns="81214" rIns="162430" bIns="81214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7200" kern="0" smtClea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(40 + 60) : 2</a:t>
            </a:r>
            <a:endParaRPr lang="en-US" sz="72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2050" name="Picture 2" descr="Cute Cartoon Flower – LINE stickers | LINE STOR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" y="7656644"/>
            <a:ext cx="152593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87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1709" y="500034"/>
            <a:ext cx="13500099" cy="291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6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</a:t>
            </a:r>
            <a:endParaRPr lang="en-US" sz="6600" b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vi-VN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Tiết 1)</a:t>
            </a:r>
            <a:r>
              <a:rPr lang="vi-VN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30" y="647109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=""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=""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2" name="Group 76">
            <a:extLst>
              <a:ext uri="{FF2B5EF4-FFF2-40B4-BE49-F238E27FC236}">
                <a16:creationId xmlns="" xmlns:a16="http://schemas.microsoft.com/office/drawing/2014/main" id="{0063FE31-CD2F-45A1-85E4-A1CECB922E09}"/>
              </a:ext>
            </a:extLst>
          </p:cNvPr>
          <p:cNvGrpSpPr/>
          <p:nvPr/>
        </p:nvGrpSpPr>
        <p:grpSpPr>
          <a:xfrm>
            <a:off x="1432719" y="1905000"/>
            <a:ext cx="8546337" cy="659318"/>
            <a:chOff x="1289607" y="1894713"/>
            <a:chExt cx="8546337" cy="659318"/>
          </a:xfrm>
        </p:grpSpPr>
        <p:sp>
          <p:nvSpPr>
            <p:cNvPr id="78" name="Oval 77">
              <a:extLst>
                <a:ext uri="{FF2B5EF4-FFF2-40B4-BE49-F238E27FC236}">
                  <a16:creationId xmlns="" xmlns:a16="http://schemas.microsoft.com/office/drawing/2014/main" id="{8AD79A49-E34B-46F2-B121-1D54ECF065EE}"/>
                </a:ext>
              </a:extLst>
            </p:cNvPr>
            <p:cNvSpPr/>
            <p:nvPr/>
          </p:nvSpPr>
          <p:spPr>
            <a:xfrm>
              <a:off x="1289607" y="1894713"/>
              <a:ext cx="698501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1</a:t>
              </a:r>
              <a:endParaRPr lang="vi-VN" sz="3600" b="1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DD8A6A6D-FB84-465E-BADC-A01451DD4F1A}"/>
                </a:ext>
              </a:extLst>
            </p:cNvPr>
            <p:cNvSpPr txBox="1"/>
            <p:nvPr/>
          </p:nvSpPr>
          <p:spPr>
            <a:xfrm>
              <a:off x="1968908" y="1907700"/>
              <a:ext cx="7867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tx2"/>
                  </a:solidFill>
                </a:rPr>
                <a:t>Tính giá trị của các biểu thức sau: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A77E90A-7A14-482E-8A10-1BEF971D8F1A}"/>
              </a:ext>
            </a:extLst>
          </p:cNvPr>
          <p:cNvSpPr/>
          <p:nvPr/>
        </p:nvSpPr>
        <p:spPr>
          <a:xfrm>
            <a:off x="10182697" y="6978442"/>
            <a:ext cx="2231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402 x 2</a:t>
            </a:r>
          </a:p>
          <a:p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804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5254782-F43E-4EED-A69C-945CA22D2522}"/>
              </a:ext>
            </a:extLst>
          </p:cNvPr>
          <p:cNvSpPr/>
          <p:nvPr/>
        </p:nvSpPr>
        <p:spPr>
          <a:xfrm>
            <a:off x="5925967" y="2672715"/>
            <a:ext cx="2925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519 + 479</a:t>
            </a:r>
          </a:p>
          <a:p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998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BAF4482-9244-4009-9D53-14747CB0B40D}"/>
              </a:ext>
            </a:extLst>
          </p:cNvPr>
          <p:cNvSpPr/>
          <p:nvPr/>
        </p:nvSpPr>
        <p:spPr>
          <a:xfrm>
            <a:off x="5975777" y="4133756"/>
            <a:ext cx="2467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212 x 3</a:t>
            </a:r>
          </a:p>
          <a:p>
            <a:r>
              <a:rPr lang="vi-VN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636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D95D97C-FDE5-4C3A-B512-FF67740BC49C}"/>
              </a:ext>
            </a:extLst>
          </p:cNvPr>
          <p:cNvSpPr/>
          <p:nvPr/>
        </p:nvSpPr>
        <p:spPr>
          <a:xfrm>
            <a:off x="12710319" y="2762071"/>
            <a:ext cx="2925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750 – 606</a:t>
            </a:r>
          </a:p>
          <a:p>
            <a:r>
              <a:rPr lang="pl-PL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8DFBDCF-3E44-4871-AC2B-9AD9E50089AE}"/>
              </a:ext>
            </a:extLst>
          </p:cNvPr>
          <p:cNvSpPr/>
          <p:nvPr/>
        </p:nvSpPr>
        <p:spPr>
          <a:xfrm>
            <a:off x="12773714" y="4191000"/>
            <a:ext cx="1917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 : 5</a:t>
            </a:r>
          </a:p>
          <a:p>
            <a:pPr lvl="0"/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C8B67A5-3696-46B9-A431-C156F7E077AB}"/>
              </a:ext>
            </a:extLst>
          </p:cNvPr>
          <p:cNvSpPr/>
          <p:nvPr/>
        </p:nvSpPr>
        <p:spPr>
          <a:xfrm>
            <a:off x="10195719" y="5588577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998 – 987</a:t>
            </a:r>
          </a:p>
          <a:p>
            <a:r>
              <a:rPr lang="vi-VN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ADC1FDA-C2D9-4830-B9F4-65C53C9FC03E}"/>
              </a:ext>
            </a:extLst>
          </p:cNvPr>
          <p:cNvSpPr/>
          <p:nvPr/>
        </p:nvSpPr>
        <p:spPr>
          <a:xfrm>
            <a:off x="1841532" y="2673401"/>
            <a:ext cx="4391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948 – 429 + 479 </a:t>
            </a:r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87ED162-543F-40D8-B359-C19E0BA71B2A}"/>
              </a:ext>
            </a:extLst>
          </p:cNvPr>
          <p:cNvSpPr/>
          <p:nvPr/>
        </p:nvSpPr>
        <p:spPr>
          <a:xfrm>
            <a:off x="3626278" y="4118706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424 : 2 x 3 </a:t>
            </a:r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2E1C739-DB8E-4989-912E-284C93F083EA}"/>
              </a:ext>
            </a:extLst>
          </p:cNvPr>
          <p:cNvSpPr/>
          <p:nvPr/>
        </p:nvSpPr>
        <p:spPr>
          <a:xfrm>
            <a:off x="9278963" y="2697181"/>
            <a:ext cx="3647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750 – 101 x 6 </a:t>
            </a:r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C69E209-A1AA-458A-B046-00197152CBB5}"/>
              </a:ext>
            </a:extLst>
          </p:cNvPr>
          <p:cNvSpPr/>
          <p:nvPr/>
        </p:nvSpPr>
        <p:spPr>
          <a:xfrm>
            <a:off x="10576719" y="4226458"/>
            <a:ext cx="2364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: 2 : 5 </a:t>
            </a:r>
            <a:endParaRPr lang="vi-VN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FC604C9-41E7-4B0D-B33B-F39A6CA08CB4}"/>
              </a:ext>
            </a:extLst>
          </p:cNvPr>
          <p:cNvSpPr/>
          <p:nvPr/>
        </p:nvSpPr>
        <p:spPr>
          <a:xfrm>
            <a:off x="5917857" y="5548574"/>
            <a:ext cx="4480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>
                <a:solidFill>
                  <a:prstClr val="black"/>
                </a:solidFill>
                <a:cs typeface="Arial" panose="020B0604020202020204" pitchFamily="34" charset="0"/>
              </a:rPr>
              <a:t>c) 998 – (302 + 685) </a:t>
            </a:r>
            <a:endParaRPr lang="vi-VN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41EB560-A121-4126-9505-5E59998C0E3F}"/>
              </a:ext>
            </a:extLst>
          </p:cNvPr>
          <p:cNvSpPr/>
          <p:nvPr/>
        </p:nvSpPr>
        <p:spPr>
          <a:xfrm>
            <a:off x="7104402" y="6858363"/>
            <a:ext cx="3159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(421 – 19) x 2 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54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=""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=""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A57CEE0-55B3-4DBC-9BBD-C7975AADB307}"/>
              </a:ext>
            </a:extLst>
          </p:cNvPr>
          <p:cNvGrpSpPr/>
          <p:nvPr/>
        </p:nvGrpSpPr>
        <p:grpSpPr>
          <a:xfrm>
            <a:off x="2042319" y="1752600"/>
            <a:ext cx="10972800" cy="659318"/>
            <a:chOff x="1395396" y="1894713"/>
            <a:chExt cx="8440548" cy="659318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395396" y="1894713"/>
              <a:ext cx="592712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A1EEA8B4-C37F-43F2-BAA5-D25C56D6A846}"/>
                </a:ext>
              </a:extLst>
            </p:cNvPr>
            <p:cNvSpPr txBox="1"/>
            <p:nvPr/>
          </p:nvSpPr>
          <p:spPr>
            <a:xfrm>
              <a:off x="1968908" y="1907700"/>
              <a:ext cx="7867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tx2"/>
                  </a:solidFill>
                </a:rPr>
                <a:t>a) Tính giá trị các biểu thức sau: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2078358-5F27-4F67-9FC1-939DE71B66A2}"/>
              </a:ext>
            </a:extLst>
          </p:cNvPr>
          <p:cNvSpPr/>
          <p:nvPr/>
        </p:nvSpPr>
        <p:spPr>
          <a:xfrm>
            <a:off x="2909711" y="6606741"/>
            <a:ext cx="88100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 Ví dụ:  (625 + 28) + 200 = 653 + 200</a:t>
            </a:r>
          </a:p>
          <a:p>
            <a:r>
              <a:rPr lang="vi-VN" sz="3200">
                <a:solidFill>
                  <a:srgbClr val="FF0000"/>
                </a:solidFill>
              </a:rPr>
              <a:t>                                        = 853</a:t>
            </a:r>
          </a:p>
          <a:p>
            <a:r>
              <a:rPr lang="vi-VN" sz="3200">
                <a:solidFill>
                  <a:srgbClr val="FF0000"/>
                </a:solidFill>
              </a:rPr>
              <a:t>             625 + (28 + 200) = 625 + 228</a:t>
            </a:r>
          </a:p>
          <a:p>
            <a:r>
              <a:rPr lang="vi-VN" sz="3200">
                <a:solidFill>
                  <a:srgbClr val="FF0000"/>
                </a:solidFill>
              </a:rPr>
              <a:t>                                         = 853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E046817-8718-4E00-830C-69E733FFD57E}"/>
              </a:ext>
            </a:extLst>
          </p:cNvPr>
          <p:cNvSpPr/>
          <p:nvPr/>
        </p:nvSpPr>
        <p:spPr>
          <a:xfrm>
            <a:off x="1966118" y="2570530"/>
            <a:ext cx="3733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prstClr val="black"/>
                </a:solidFill>
              </a:rPr>
              <a:t>a) (300 + 70) + 500 </a:t>
            </a:r>
            <a:endParaRPr lang="vi-VN" sz="320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5E9A963-3DAD-44DE-A233-F7177399FF05}"/>
              </a:ext>
            </a:extLst>
          </p:cNvPr>
          <p:cNvSpPr/>
          <p:nvPr/>
        </p:nvSpPr>
        <p:spPr>
          <a:xfrm>
            <a:off x="5560682" y="2580256"/>
            <a:ext cx="29877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>
                <a:solidFill>
                  <a:srgbClr val="FF0000"/>
                </a:solidFill>
              </a:rPr>
              <a:t>= 370 + 500</a:t>
            </a:r>
          </a:p>
          <a:p>
            <a:pPr lvl="0"/>
            <a:r>
              <a:rPr lang="vi-VN" sz="3200">
                <a:solidFill>
                  <a:srgbClr val="FF0000"/>
                </a:solidFill>
              </a:rPr>
              <a:t>= 870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368824A-A2BC-447B-837C-74E1A60C45AB}"/>
              </a:ext>
            </a:extLst>
          </p:cNvPr>
          <p:cNvSpPr/>
          <p:nvPr/>
        </p:nvSpPr>
        <p:spPr>
          <a:xfrm>
            <a:off x="2456642" y="3695352"/>
            <a:ext cx="3243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prstClr val="black"/>
                </a:solidFill>
              </a:rPr>
              <a:t>300 + (70 + 500) </a:t>
            </a:r>
            <a:endParaRPr lang="vi-VN" sz="320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1064B0E-F2AD-4ACF-AEC3-ABE98C4512C9}"/>
              </a:ext>
            </a:extLst>
          </p:cNvPr>
          <p:cNvSpPr/>
          <p:nvPr/>
        </p:nvSpPr>
        <p:spPr>
          <a:xfrm>
            <a:off x="5586260" y="3658911"/>
            <a:ext cx="30591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>
                <a:solidFill>
                  <a:srgbClr val="FF0000"/>
                </a:solidFill>
              </a:rPr>
              <a:t>= 300 + 570</a:t>
            </a:r>
          </a:p>
          <a:p>
            <a:pPr lvl="0"/>
            <a:r>
              <a:rPr lang="vi-VN" sz="3200">
                <a:solidFill>
                  <a:srgbClr val="FF0000"/>
                </a:solidFill>
              </a:rPr>
              <a:t>= 870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BF900F7-1B28-4132-8AA7-A09BA516FCD5}"/>
              </a:ext>
            </a:extLst>
          </p:cNvPr>
          <p:cNvSpPr/>
          <p:nvPr/>
        </p:nvSpPr>
        <p:spPr>
          <a:xfrm>
            <a:off x="8400242" y="2514600"/>
            <a:ext cx="3243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prstClr val="black"/>
                </a:solidFill>
              </a:rPr>
              <a:t>(178 + 214) + 86 </a:t>
            </a:r>
            <a:endParaRPr lang="vi-VN" sz="320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BB11E42-B91D-4600-92C6-B49F4DDB4097}"/>
              </a:ext>
            </a:extLst>
          </p:cNvPr>
          <p:cNvSpPr/>
          <p:nvPr/>
        </p:nvSpPr>
        <p:spPr>
          <a:xfrm>
            <a:off x="11479960" y="2553159"/>
            <a:ext cx="29384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>
                <a:solidFill>
                  <a:srgbClr val="FF0000"/>
                </a:solidFill>
              </a:rPr>
              <a:t>= 392 + 86</a:t>
            </a:r>
          </a:p>
          <a:p>
            <a:pPr lvl="0"/>
            <a:r>
              <a:rPr lang="vi-VN" sz="3200">
                <a:solidFill>
                  <a:srgbClr val="FF0000"/>
                </a:solidFill>
              </a:rPr>
              <a:t>= 478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9501B1A-71DB-476B-A741-7DB19FE78C7D}"/>
              </a:ext>
            </a:extLst>
          </p:cNvPr>
          <p:cNvSpPr/>
          <p:nvPr/>
        </p:nvSpPr>
        <p:spPr>
          <a:xfrm>
            <a:off x="8441314" y="3719154"/>
            <a:ext cx="3243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prstClr val="black"/>
                </a:solidFill>
              </a:rPr>
              <a:t>178 + (214 + 86) </a:t>
            </a:r>
            <a:endParaRPr lang="vi-VN" sz="320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65A81CD-3492-4CFC-BC57-CEDA872E12E0}"/>
              </a:ext>
            </a:extLst>
          </p:cNvPr>
          <p:cNvSpPr/>
          <p:nvPr/>
        </p:nvSpPr>
        <p:spPr>
          <a:xfrm>
            <a:off x="11479960" y="3723382"/>
            <a:ext cx="30591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>
                <a:solidFill>
                  <a:srgbClr val="FF0000"/>
                </a:solidFill>
              </a:rPr>
              <a:t>= 178 + 300</a:t>
            </a:r>
          </a:p>
          <a:p>
            <a:pPr lvl="0"/>
            <a:r>
              <a:rPr lang="vi-VN" sz="3200">
                <a:solidFill>
                  <a:srgbClr val="FF0000"/>
                </a:solidFill>
              </a:rPr>
              <a:t>= 478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CBD3A48-B114-4B3D-B08D-378797753899}"/>
              </a:ext>
            </a:extLst>
          </p:cNvPr>
          <p:cNvSpPr/>
          <p:nvPr/>
        </p:nvSpPr>
        <p:spPr>
          <a:xfrm>
            <a:off x="2909710" y="6095360"/>
            <a:ext cx="99841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chemeClr val="tx2">
                    <a:lumMod val="75000"/>
                  </a:schemeClr>
                </a:solidFill>
              </a:rPr>
              <a:t>c) Lấy ví dụ tương tự như các biểu thức ở câu a.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DDC79B6-2FD8-4BF6-B877-F29CEF9553B8}"/>
              </a:ext>
            </a:extLst>
          </p:cNvPr>
          <p:cNvSpPr/>
          <p:nvPr/>
        </p:nvSpPr>
        <p:spPr>
          <a:xfrm>
            <a:off x="2877423" y="4864616"/>
            <a:ext cx="12499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b="1">
                <a:solidFill>
                  <a:schemeClr val="tx2">
                    <a:lumMod val="75000"/>
                  </a:schemeClr>
                </a:solidFill>
              </a:rPr>
              <a:t>b) Nhận xét về giá trị của các biểu thức trong từng cột ở câu a.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E60C317-39BE-432B-A48A-9B033051C210}"/>
              </a:ext>
            </a:extLst>
          </p:cNvPr>
          <p:cNvSpPr/>
          <p:nvPr/>
        </p:nvSpPr>
        <p:spPr>
          <a:xfrm>
            <a:off x="3032919" y="5385089"/>
            <a:ext cx="10850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>
                <a:solidFill>
                  <a:srgbClr val="FF0000"/>
                </a:solidFill>
              </a:rPr>
              <a:t>Giá trị của các biểu thức trong từng cột ở câu a bằng nhau.</a:t>
            </a:r>
          </a:p>
        </p:txBody>
      </p:sp>
    </p:spTree>
    <p:extLst>
      <p:ext uri="{BB962C8B-B14F-4D97-AF65-F5344CB8AC3E}">
        <p14:creationId xmlns:p14="http://schemas.microsoft.com/office/powerpoint/2010/main" val="565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  <p:bldP spid="20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5400" dirty="0">
                <a:solidFill>
                  <a:srgbClr val="FF0000"/>
                </a:solidFill>
              </a:rPr>
              <a:t>Vì trong các biểu thức chỉ chứa dấu cộng, giá trị của biểu thức không thay đổi khi thay đổi vị trí các dấu ngoặc.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95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2507</TotalTime>
  <Words>552</Words>
  <Application>Microsoft Office PowerPoint</Application>
  <PresentationFormat>Custom</PresentationFormat>
  <Paragraphs>92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OpenSans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559</cp:revision>
  <dcterms:created xsi:type="dcterms:W3CDTF">2022-07-10T01:37:20Z</dcterms:created>
  <dcterms:modified xsi:type="dcterms:W3CDTF">2024-12-10T22:57:04Z</dcterms:modified>
</cp:coreProperties>
</file>