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88" r:id="rId4"/>
    <p:sldId id="294" r:id="rId5"/>
    <p:sldId id="284" r:id="rId6"/>
    <p:sldId id="289" r:id="rId7"/>
    <p:sldId id="293" r:id="rId8"/>
    <p:sldId id="292" r:id="rId9"/>
    <p:sldId id="291" r:id="rId10"/>
    <p:sldId id="287" r:id="rId11"/>
    <p:sldId id="268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4" y="6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TRƯỜNG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TIỂU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 smtClean="0">
                <a:solidFill>
                  <a:srgbClr val="FF0066"/>
                </a:solidFill>
                <a:latin typeface="Times New Roman" pitchFamily="18" charset="0"/>
              </a:rPr>
              <a:t>HỌC</a:t>
            </a:r>
            <a:r>
              <a:rPr lang="vi-VN" altLang="en-US" sz="3500" b="1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vi-VN" altLang="en-US" sz="3500" b="1">
                <a:solidFill>
                  <a:srgbClr val="FF0066"/>
                </a:solidFill>
                <a:latin typeface="Times New Roman" pitchFamily="18" charset="0"/>
              </a:rPr>
              <a:t>CHU </a:t>
            </a:r>
            <a:r>
              <a:rPr lang="vi-VN" altLang="en-US" sz="3500" b="1" smtClean="0">
                <a:solidFill>
                  <a:srgbClr val="FF0066"/>
                </a:solidFill>
                <a:latin typeface="Times New Roman" pitchFamily="18" charset="0"/>
              </a:rPr>
              <a:t>VĂN AN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41: LÀM QUEN VỚI BIỂU THỨC SỐ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5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41: LÀM QUEN VỚI BIỂU THỨC SỐ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7C1C6EE-B58D-0EC4-D080-0BC852EA5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319" y="1608711"/>
            <a:ext cx="13411199" cy="714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1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C8DF5A6-5362-E04A-8212-FD7A638F7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51" y="1493118"/>
            <a:ext cx="15274535" cy="557240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41: LÀM QUEN VỚI BIỂU THỨC SỐ</a:t>
            </a:r>
          </a:p>
        </p:txBody>
      </p:sp>
    </p:spTree>
    <p:extLst>
      <p:ext uri="{BB962C8B-B14F-4D97-AF65-F5344CB8AC3E}">
        <p14:creationId xmlns:p14="http://schemas.microsoft.com/office/powerpoint/2010/main" val="21891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7013458" cy="1115401"/>
            <a:chOff x="4539228" y="172432"/>
            <a:chExt cx="6895120" cy="111540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6895120" cy="1115401"/>
              <a:chOff x="4539228" y="172432"/>
              <a:chExt cx="6895120" cy="1115401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89512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4845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41: LÀM QUEN VỚI BIỂU THỨC SỐ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3D7AF6EE-76A0-A8BF-4655-BCA0428DD9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1791" b="85201"/>
          <a:stretch/>
        </p:blipFill>
        <p:spPr>
          <a:xfrm>
            <a:off x="213519" y="1399804"/>
            <a:ext cx="8915400" cy="1267195"/>
          </a:xfrm>
          <a:prstGeom prst="rect">
            <a:avLst/>
          </a:prstGeom>
        </p:spPr>
      </p:pic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xmlns="" id="{ADEBA0DD-4CBD-0488-E826-2BD829DE2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6175"/>
              </p:ext>
            </p:extLst>
          </p:nvPr>
        </p:nvGraphicFramePr>
        <p:xfrm>
          <a:off x="2473325" y="2483983"/>
          <a:ext cx="12446794" cy="6491755"/>
        </p:xfrm>
        <a:graphic>
          <a:graphicData uri="http://schemas.openxmlformats.org/drawingml/2006/table">
            <a:tbl>
              <a:tblPr/>
              <a:tblGrid>
                <a:gridCol w="3228178">
                  <a:extLst>
                    <a:ext uri="{9D8B030D-6E8A-4147-A177-3AD203B41FA5}">
                      <a16:colId xmlns:a16="http://schemas.microsoft.com/office/drawing/2014/main" xmlns="" val="1250509221"/>
                    </a:ext>
                  </a:extLst>
                </a:gridCol>
                <a:gridCol w="9218616">
                  <a:extLst>
                    <a:ext uri="{9D8B030D-6E8A-4147-A177-3AD203B41FA5}">
                      <a16:colId xmlns:a16="http://schemas.microsoft.com/office/drawing/2014/main" xmlns="" val="3613780119"/>
                    </a:ext>
                  </a:extLst>
                </a:gridCol>
              </a:tblGrid>
              <a:tr h="700680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Biểu</a:t>
                      </a:r>
                      <a:r>
                        <a:rPr lang="en-US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thức</a:t>
                      </a: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Đọc</a:t>
                      </a:r>
                      <a:r>
                        <a:rPr lang="en-US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7263989"/>
                  </a:ext>
                </a:extLst>
              </a:tr>
              <a:tr h="975419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+ 18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r>
                        <a:rPr lang="vi-VN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 mươi </a:t>
                      </a:r>
                      <a:r>
                        <a:rPr lang="vi-VN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mốt</a:t>
                      </a:r>
                      <a:r>
                        <a:rPr lang="vi-VN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cộng</a:t>
                      </a:r>
                      <a:r>
                        <a:rPr lang="vi-VN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mười</a:t>
                      </a:r>
                      <a:r>
                        <a:rPr lang="vi-VN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36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tám</a:t>
                      </a:r>
                      <a:endParaRPr lang="vi-VN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4589363"/>
                  </a:ext>
                </a:extLst>
              </a:tr>
              <a:tr h="877957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 – 17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3254091"/>
                  </a:ext>
                </a:extLst>
              </a:tr>
              <a:tr h="895605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x 3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2616218"/>
                  </a:ext>
                </a:extLst>
              </a:tr>
              <a:tr h="913253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: 8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1102088"/>
                  </a:ext>
                </a:extLst>
              </a:tr>
              <a:tr h="944336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– 42 + 10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9084958"/>
                  </a:ext>
                </a:extLst>
              </a:tr>
              <a:tr h="700680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en-US" sz="36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x 3 + 4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</a:pPr>
                      <a:endParaRPr lang="en-US" sz="36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620109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99E04ED-E9E4-893B-3903-27B9948D5921}"/>
              </a:ext>
            </a:extLst>
          </p:cNvPr>
          <p:cNvSpPr txBox="1"/>
          <p:nvPr/>
        </p:nvSpPr>
        <p:spPr>
          <a:xfrm>
            <a:off x="8290719" y="4572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46C169C-12AA-329F-6C8C-A2F9EE984618}"/>
              </a:ext>
            </a:extLst>
          </p:cNvPr>
          <p:cNvSpPr txBox="1"/>
          <p:nvPr/>
        </p:nvSpPr>
        <p:spPr>
          <a:xfrm>
            <a:off x="8290719" y="5513511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8CE8605-AE76-FCFC-FC54-6700CA46F4C0}"/>
              </a:ext>
            </a:extLst>
          </p:cNvPr>
          <p:cNvSpPr txBox="1"/>
          <p:nvPr/>
        </p:nvSpPr>
        <p:spPr>
          <a:xfrm>
            <a:off x="8290719" y="6477002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ACC9F30-D6C1-9BFD-D030-D21A6166ED81}"/>
              </a:ext>
            </a:extLst>
          </p:cNvPr>
          <p:cNvSpPr txBox="1"/>
          <p:nvPr/>
        </p:nvSpPr>
        <p:spPr>
          <a:xfrm>
            <a:off x="8290719" y="7515324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640C01D-CC23-BD50-B339-D8E15599B7C7}"/>
              </a:ext>
            </a:extLst>
          </p:cNvPr>
          <p:cNvSpPr txBox="1"/>
          <p:nvPr/>
        </p:nvSpPr>
        <p:spPr>
          <a:xfrm>
            <a:off x="8290719" y="836483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64A142E-577B-00CA-0A7C-26E36B9BB3CB}"/>
              </a:ext>
            </a:extLst>
          </p:cNvPr>
          <p:cNvSpPr txBox="1"/>
          <p:nvPr/>
        </p:nvSpPr>
        <p:spPr>
          <a:xfrm>
            <a:off x="5807861" y="4421159"/>
            <a:ext cx="75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vi-VN" sz="3600" dirty="0" err="1">
                <a:solidFill>
                  <a:srgbClr val="0000FF"/>
                </a:solidFill>
              </a:rPr>
              <a:t>Chín</a:t>
            </a:r>
            <a:r>
              <a:rPr lang="vi-VN" sz="3600" dirty="0">
                <a:solidFill>
                  <a:srgbClr val="0000FF"/>
                </a:solidFill>
              </a:rPr>
              <a:t> mươi lăm </a:t>
            </a:r>
            <a:r>
              <a:rPr lang="vi-VN" sz="3600" dirty="0" err="1">
                <a:solidFill>
                  <a:srgbClr val="0000FF"/>
                </a:solidFill>
              </a:rPr>
              <a:t>trừ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mười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bảy</a:t>
            </a:r>
            <a:endParaRPr lang="en-US" sz="360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424F52E-B7A8-F761-57C1-82D708AA0D57}"/>
              </a:ext>
            </a:extLst>
          </p:cNvPr>
          <p:cNvSpPr txBox="1"/>
          <p:nvPr/>
        </p:nvSpPr>
        <p:spPr>
          <a:xfrm>
            <a:off x="5830880" y="5389286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vi-VN" sz="3600" dirty="0" err="1">
                <a:solidFill>
                  <a:srgbClr val="0000FF"/>
                </a:solidFill>
              </a:rPr>
              <a:t>Mười</a:t>
            </a:r>
            <a:r>
              <a:rPr lang="vi-VN" sz="3600" dirty="0">
                <a:solidFill>
                  <a:srgbClr val="0000FF"/>
                </a:solidFill>
              </a:rPr>
              <a:t> ba nhân ba</a:t>
            </a:r>
            <a:endParaRPr lang="en-US" sz="360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F294B59-51A2-237A-9E6A-292436DB7166}"/>
              </a:ext>
            </a:extLst>
          </p:cNvPr>
          <p:cNvSpPr txBox="1"/>
          <p:nvPr/>
        </p:nvSpPr>
        <p:spPr>
          <a:xfrm>
            <a:off x="5807861" y="6337969"/>
            <a:ext cx="5571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vi-VN" sz="3600" dirty="0" err="1">
                <a:solidFill>
                  <a:srgbClr val="0000FF"/>
                </a:solidFill>
              </a:rPr>
              <a:t>Sáu</a:t>
            </a:r>
            <a:r>
              <a:rPr lang="vi-VN" sz="3600" dirty="0">
                <a:solidFill>
                  <a:srgbClr val="0000FF"/>
                </a:solidFill>
              </a:rPr>
              <a:t> mươi tư chia </a:t>
            </a:r>
            <a:r>
              <a:rPr lang="vi-VN" sz="3600" dirty="0" err="1">
                <a:solidFill>
                  <a:srgbClr val="0000FF"/>
                </a:solidFill>
              </a:rPr>
              <a:t>tám</a:t>
            </a:r>
            <a:endParaRPr lang="en-US" sz="360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76BB4BEA-148B-3636-1DE0-10254DE109D8}"/>
              </a:ext>
            </a:extLst>
          </p:cNvPr>
          <p:cNvSpPr txBox="1"/>
          <p:nvPr/>
        </p:nvSpPr>
        <p:spPr>
          <a:xfrm>
            <a:off x="5623719" y="7306096"/>
            <a:ext cx="929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 err="1">
                <a:solidFill>
                  <a:srgbClr val="0000FF"/>
                </a:solidFill>
              </a:rPr>
              <a:t>Sáu</a:t>
            </a:r>
            <a:r>
              <a:rPr lang="vi-VN" sz="3600" dirty="0">
                <a:solidFill>
                  <a:srgbClr val="0000FF"/>
                </a:solidFill>
              </a:rPr>
              <a:t> mươi lăm </a:t>
            </a:r>
            <a:r>
              <a:rPr lang="vi-VN" sz="3600" dirty="0" err="1">
                <a:solidFill>
                  <a:srgbClr val="0000FF"/>
                </a:solidFill>
              </a:rPr>
              <a:t>trừ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bốn</a:t>
            </a:r>
            <a:r>
              <a:rPr lang="vi-VN" sz="3600" dirty="0">
                <a:solidFill>
                  <a:srgbClr val="0000FF"/>
                </a:solidFill>
              </a:rPr>
              <a:t> mươi hai </a:t>
            </a:r>
            <a:r>
              <a:rPr lang="vi-VN" sz="3600" dirty="0" err="1">
                <a:solidFill>
                  <a:srgbClr val="0000FF"/>
                </a:solidFill>
              </a:rPr>
              <a:t>cộng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mười</a:t>
            </a:r>
            <a:endParaRPr lang="en-US" sz="360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7062CED8-753F-1BBB-A7EE-D5EF50C522B8}"/>
              </a:ext>
            </a:extLst>
          </p:cNvPr>
          <p:cNvSpPr txBox="1"/>
          <p:nvPr/>
        </p:nvSpPr>
        <p:spPr>
          <a:xfrm>
            <a:off x="5807861" y="8068354"/>
            <a:ext cx="9112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vi-VN" sz="3600" dirty="0" err="1">
                <a:solidFill>
                  <a:srgbClr val="0000FF"/>
                </a:solidFill>
              </a:rPr>
              <a:t>Mười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một</a:t>
            </a:r>
            <a:r>
              <a:rPr lang="vi-VN" sz="3600" dirty="0">
                <a:solidFill>
                  <a:srgbClr val="0000FF"/>
                </a:solidFill>
              </a:rPr>
              <a:t> nhân ba </a:t>
            </a:r>
            <a:r>
              <a:rPr lang="vi-VN" sz="3600" dirty="0" err="1">
                <a:solidFill>
                  <a:srgbClr val="0000FF"/>
                </a:solidFill>
              </a:rPr>
              <a:t>cộng</a:t>
            </a:r>
            <a:r>
              <a:rPr lang="vi-VN" sz="3600" dirty="0">
                <a:solidFill>
                  <a:srgbClr val="0000FF"/>
                </a:solidFill>
              </a:rPr>
              <a:t> </a:t>
            </a:r>
            <a:r>
              <a:rPr lang="vi-VN" sz="3600" dirty="0" err="1">
                <a:solidFill>
                  <a:srgbClr val="0000FF"/>
                </a:solidFill>
              </a:rPr>
              <a:t>bốn</a:t>
            </a:r>
            <a:endParaRPr lang="en-US" sz="360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6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41: LÀM QUEN VỚI BIỂU THỨC SỐ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8249DD0-D3C4-18E6-0ECF-B398C5E91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52" y="1397912"/>
            <a:ext cx="9350515" cy="10404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4FE5A43-6C9E-FAAE-D292-D6718F8FD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957" y="2477639"/>
            <a:ext cx="6552346" cy="13686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B357F911-B6F3-57C8-25B8-0375291C32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319" y="3954372"/>
            <a:ext cx="6471310" cy="14591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035D8A2A-E5FA-D8BC-E510-2417EBA195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9604" y="5482856"/>
            <a:ext cx="6506040" cy="136860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8C8635DD-4B5B-7847-7512-ED3EA70910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2598" y="6983810"/>
            <a:ext cx="6540770" cy="152455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41893012-A185-0F81-EAF9-F5FAAB0624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05165" y="2221692"/>
            <a:ext cx="3321081" cy="143713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DB4459BB-CEA0-2A67-32DB-6061589A3A6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9433" b="33432"/>
          <a:stretch/>
        </p:blipFill>
        <p:spPr>
          <a:xfrm>
            <a:off x="10252051" y="5287987"/>
            <a:ext cx="3521347" cy="152018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686A737D-3019-2464-B445-C8DD6A2E3D5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5687" b="64894"/>
          <a:stretch/>
        </p:blipFill>
        <p:spPr>
          <a:xfrm>
            <a:off x="10205165" y="3976375"/>
            <a:ext cx="3321081" cy="143713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A869CA93-84D6-5AED-99C5-6F422402599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66568"/>
          <a:stretch/>
        </p:blipFill>
        <p:spPr>
          <a:xfrm>
            <a:off x="10318796" y="6922308"/>
            <a:ext cx="3521347" cy="1368602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6B7A2740-FC7E-A374-A8AB-F99BD047853B}"/>
              </a:ext>
            </a:extLst>
          </p:cNvPr>
          <p:cNvCxnSpPr/>
          <p:nvPr/>
        </p:nvCxnSpPr>
        <p:spPr>
          <a:xfrm>
            <a:off x="8503368" y="3048000"/>
            <a:ext cx="1748683" cy="12954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6B0CA8B0-B617-F5D4-B474-08DCA24F10EF}"/>
              </a:ext>
            </a:extLst>
          </p:cNvPr>
          <p:cNvCxnSpPr/>
          <p:nvPr/>
        </p:nvCxnSpPr>
        <p:spPr>
          <a:xfrm>
            <a:off x="8570113" y="4698743"/>
            <a:ext cx="1748683" cy="12954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4EC6A01B-3411-22CF-6A71-33F84741FB09}"/>
              </a:ext>
            </a:extLst>
          </p:cNvPr>
          <p:cNvCxnSpPr/>
          <p:nvPr/>
        </p:nvCxnSpPr>
        <p:spPr>
          <a:xfrm>
            <a:off x="8582389" y="6203757"/>
            <a:ext cx="1748683" cy="12954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8562A170-27D7-0B4B-4D68-CB270E25225C}"/>
              </a:ext>
            </a:extLst>
          </p:cNvPr>
          <p:cNvCxnSpPr>
            <a:cxnSpLocks/>
          </p:cNvCxnSpPr>
          <p:nvPr/>
        </p:nvCxnSpPr>
        <p:spPr>
          <a:xfrm flipV="1">
            <a:off x="8582389" y="3115932"/>
            <a:ext cx="1736407" cy="437963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93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C139296-2324-F014-4023-C13C6BCCB11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271" b="17352"/>
          <a:stretch/>
        </p:blipFill>
        <p:spPr>
          <a:xfrm>
            <a:off x="339690" y="3688509"/>
            <a:ext cx="12507948" cy="1650512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88AC292A-8D01-4AD8-202B-B610EBDE2B77}"/>
              </a:ext>
            </a:extLst>
          </p:cNvPr>
          <p:cNvGrpSpPr/>
          <p:nvPr/>
        </p:nvGrpSpPr>
        <p:grpSpPr>
          <a:xfrm>
            <a:off x="4799904" y="0"/>
            <a:ext cx="6676829" cy="992290"/>
            <a:chOff x="3956913" y="172432"/>
            <a:chExt cx="6564171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E1B83874-629A-DAC9-2A9B-0F064C0BD038}"/>
                </a:ext>
              </a:extLst>
            </p:cNvPr>
            <p:cNvGrpSpPr/>
            <p:nvPr/>
          </p:nvGrpSpPr>
          <p:grpSpPr>
            <a:xfrm>
              <a:off x="3956913" y="172432"/>
              <a:ext cx="6564171" cy="992290"/>
              <a:chOff x="3956913" y="172432"/>
              <a:chExt cx="6564171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298FF53A-FB0D-394F-834E-9027C54A9AF9}"/>
                  </a:ext>
                </a:extLst>
              </p:cNvPr>
              <p:cNvSpPr txBox="1"/>
              <p:nvPr/>
            </p:nvSpPr>
            <p:spPr>
              <a:xfrm>
                <a:off x="3956913" y="172432"/>
                <a:ext cx="65641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ngày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tháng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năm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E20E37D-3BC2-E0C8-BAB3-A3489880BF6A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55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AA3300FA-0A77-E043-F829-14C755F9AED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C84340FD-E398-3584-3808-2CD7BCEF3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8719" y="967875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41: LÀM QUEN VỚI BIỂU THỨC SỐ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9883CA62-3A95-DD2F-F8EF-1C54162EB84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90" y="5537206"/>
            <a:ext cx="12507948" cy="19303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C677C8FC-BE8F-B590-6062-14658135D0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218" y="7437183"/>
            <a:ext cx="12302367" cy="17647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5AB755E9-DA81-C293-3468-A71459551E0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9465" r="414"/>
          <a:stretch/>
        </p:blipFill>
        <p:spPr>
          <a:xfrm>
            <a:off x="252378" y="1924665"/>
            <a:ext cx="12523029" cy="181976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A4B2DE50-CE27-7F50-E8F1-50BA8C09C6E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11344" y="992289"/>
            <a:ext cx="5811263" cy="1039579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xmlns="" id="{0AEAA4F1-769F-50D7-BA82-320710919ABD}"/>
              </a:ext>
            </a:extLst>
          </p:cNvPr>
          <p:cNvSpPr/>
          <p:nvPr/>
        </p:nvSpPr>
        <p:spPr>
          <a:xfrm>
            <a:off x="4480719" y="4814617"/>
            <a:ext cx="609600" cy="5178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C8D125C7-8BFF-E357-6F61-24ACCAE53D4F}"/>
              </a:ext>
            </a:extLst>
          </p:cNvPr>
          <p:cNvSpPr/>
          <p:nvPr/>
        </p:nvSpPr>
        <p:spPr>
          <a:xfrm>
            <a:off x="4252119" y="3048000"/>
            <a:ext cx="609600" cy="4720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727E31D7-693F-74D0-080A-C21C77470A34}"/>
              </a:ext>
            </a:extLst>
          </p:cNvPr>
          <p:cNvSpPr/>
          <p:nvPr/>
        </p:nvSpPr>
        <p:spPr>
          <a:xfrm>
            <a:off x="8769029" y="6946070"/>
            <a:ext cx="609600" cy="5178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9CCF660E-9C84-6BBD-2BCD-46D4AFDE7FC5}"/>
              </a:ext>
            </a:extLst>
          </p:cNvPr>
          <p:cNvSpPr/>
          <p:nvPr/>
        </p:nvSpPr>
        <p:spPr>
          <a:xfrm>
            <a:off x="3852053" y="8513956"/>
            <a:ext cx="609600" cy="5178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85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6DD6CC0-0CFE-5A7A-63A9-1BBD51578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299"/>
            <a:ext cx="6603232" cy="118125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7E169C62-02A5-683F-36C8-654AF605299D}"/>
              </a:ext>
            </a:extLst>
          </p:cNvPr>
          <p:cNvGrpSpPr/>
          <p:nvPr/>
        </p:nvGrpSpPr>
        <p:grpSpPr>
          <a:xfrm>
            <a:off x="4799904" y="0"/>
            <a:ext cx="6676829" cy="992290"/>
            <a:chOff x="3956913" y="172432"/>
            <a:chExt cx="6564171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1CE73034-B177-66A4-39FE-A97544D8F7B4}"/>
                </a:ext>
              </a:extLst>
            </p:cNvPr>
            <p:cNvGrpSpPr/>
            <p:nvPr/>
          </p:nvGrpSpPr>
          <p:grpSpPr>
            <a:xfrm>
              <a:off x="3956913" y="172432"/>
              <a:ext cx="6564171" cy="992290"/>
              <a:chOff x="3956913" y="172432"/>
              <a:chExt cx="6564171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54594B1D-D8DD-526B-F1A5-21B089576826}"/>
                  </a:ext>
                </a:extLst>
              </p:cNvPr>
              <p:cNvSpPr txBox="1"/>
              <p:nvPr/>
            </p:nvSpPr>
            <p:spPr>
              <a:xfrm>
                <a:off x="3956913" y="172432"/>
                <a:ext cx="65641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ngày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tháng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năm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56A658A5-90AF-D7DA-6F76-7A123AFBE4B6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55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954240C3-3BB6-F3D9-7D12-CE8D540DC08A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4233A34A-54BE-FA1C-7566-75EE0CC67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8719" y="967875"/>
            <a:ext cx="9448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41: LÀM QUEN VỚI BIỂU THỨC SỐ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E8E811C-103E-A417-9F18-B5CFE52BF654}"/>
              </a:ext>
            </a:extLst>
          </p:cNvPr>
          <p:cNvSpPr txBox="1"/>
          <p:nvPr/>
        </p:nvSpPr>
        <p:spPr>
          <a:xfrm>
            <a:off x="518319" y="2489417"/>
            <a:ext cx="1235945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just">
              <a:buAutoNum type="alphaLcParenR"/>
            </a:pP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đi 3.</a:t>
            </a:r>
            <a:endParaRPr lang="en-US" sz="4800" i="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đi 3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– 3.</a:t>
            </a:r>
          </a:p>
          <a:p>
            <a:pPr algn="just"/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Thương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chia cho 3</a:t>
            </a:r>
            <a:endParaRPr lang="en-US" sz="4800" i="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chia cho 3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 : 3.</a:t>
            </a:r>
          </a:p>
          <a:p>
            <a:pPr algn="just"/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23, 15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40.</a:t>
            </a:r>
            <a:endParaRPr lang="en-US" sz="4800" i="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23, 15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23 + 15 + 40.</a:t>
            </a:r>
          </a:p>
          <a:p>
            <a:pPr algn="just"/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5, 2 </a:t>
            </a:r>
            <a:r>
              <a:rPr lang="vi-VN" sz="48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48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7.</a:t>
            </a:r>
            <a:endParaRPr lang="en-US" sz="4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5, 2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vi-VN" sz="48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4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× 2 × 7.</a:t>
            </a:r>
          </a:p>
        </p:txBody>
      </p:sp>
    </p:spTree>
    <p:extLst>
      <p:ext uri="{BB962C8B-B14F-4D97-AF65-F5344CB8AC3E}">
        <p14:creationId xmlns:p14="http://schemas.microsoft.com/office/powerpoint/2010/main" val="418616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A25F2DC-8E93-9FFE-19CF-FBDE0059FE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980" b="23306"/>
          <a:stretch/>
        </p:blipFill>
        <p:spPr>
          <a:xfrm>
            <a:off x="442119" y="1375390"/>
            <a:ext cx="13673967" cy="362045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B8EFE33-12DB-FEB6-B212-34F19A09B74C}"/>
              </a:ext>
            </a:extLst>
          </p:cNvPr>
          <p:cNvGrpSpPr/>
          <p:nvPr/>
        </p:nvGrpSpPr>
        <p:grpSpPr>
          <a:xfrm>
            <a:off x="4799904" y="0"/>
            <a:ext cx="6676829" cy="992290"/>
            <a:chOff x="3956913" y="172432"/>
            <a:chExt cx="6564171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0802CF5B-77CE-ED4E-7EA9-B9412275C7B0}"/>
                </a:ext>
              </a:extLst>
            </p:cNvPr>
            <p:cNvGrpSpPr/>
            <p:nvPr/>
          </p:nvGrpSpPr>
          <p:grpSpPr>
            <a:xfrm>
              <a:off x="3956913" y="172432"/>
              <a:ext cx="6564171" cy="992290"/>
              <a:chOff x="3956913" y="172432"/>
              <a:chExt cx="6564171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36AF283E-83E4-CEED-ADA5-1A8CBB53EDA0}"/>
                  </a:ext>
                </a:extLst>
              </p:cNvPr>
              <p:cNvSpPr txBox="1"/>
              <p:nvPr/>
            </p:nvSpPr>
            <p:spPr>
              <a:xfrm>
                <a:off x="3956913" y="172432"/>
                <a:ext cx="65641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ngày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tháng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…..</a:t>
                </a:r>
                <a:r>
                  <a:rPr lang="en-US" sz="32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năm</a:t>
                </a:r>
                <a:r>
                  <a:rPr lang="en-US" sz="32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C3CB27A5-1275-4DC1-2032-922D2E7F50D2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55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2CCDAD49-A178-4FB5-BDF7-3667437E3A94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F6FFE06D-EE0B-C66B-B97F-289FE8312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8719" y="967875"/>
            <a:ext cx="9448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41: LÀM QUEN VỚI BIỂU THỨC SỐ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0A9DE0C-0D60-7C38-CEC7-42B9A9E4CABC}"/>
              </a:ext>
            </a:extLst>
          </p:cNvPr>
          <p:cNvSpPr txBox="1"/>
          <p:nvPr/>
        </p:nvSpPr>
        <p:spPr>
          <a:xfrm>
            <a:off x="442119" y="6365667"/>
            <a:ext cx="14935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8 con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 con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 con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 c</a:t>
            </a:r>
            <a:r>
              <a:rPr lang="vi-VN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 bình A cộng với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vi-VN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cá bình B </a:t>
            </a:r>
          </a:p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vi-VN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 bình A cộng với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vi-VN" sz="36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cá bình C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3600" b="0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EE2B58A-7F0D-6B42-7BA9-F3E978DBF9D0}"/>
              </a:ext>
            </a:extLst>
          </p:cNvPr>
          <p:cNvSpPr txBox="1"/>
          <p:nvPr/>
        </p:nvSpPr>
        <p:spPr>
          <a:xfrm>
            <a:off x="442118" y="8014313"/>
            <a:ext cx="158345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Số con cá ở cả 3 bình A, B, C </a:t>
            </a:r>
            <a:r>
              <a:rPr lang="vi-VN" sz="3600" b="0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cộng </a:t>
            </a:r>
            <a:r>
              <a:rPr lang="vi-VN" sz="3600" smtClean="0">
                <a:solidFill>
                  <a:srgbClr val="FF0000"/>
                </a:solidFill>
                <a:cs typeface="Arial" panose="020B0604020202020204" pitchFamily="34" charset="0"/>
              </a:rPr>
              <a:t>với nhau.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CA3277C-957B-2A82-2C2D-0816C78F993D}"/>
              </a:ext>
            </a:extLst>
          </p:cNvPr>
          <p:cNvSpPr txBox="1"/>
          <p:nvPr/>
        </p:nvSpPr>
        <p:spPr>
          <a:xfrm>
            <a:off x="446052" y="5165338"/>
            <a:ext cx="1432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3600" b="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8 + 9                               b) 8 + 6                                 c) 8 + 9 + 6</a:t>
            </a:r>
          </a:p>
        </p:txBody>
      </p:sp>
    </p:spTree>
    <p:extLst>
      <p:ext uri="{BB962C8B-B14F-4D97-AF65-F5344CB8AC3E}">
        <p14:creationId xmlns:p14="http://schemas.microsoft.com/office/powerpoint/2010/main" val="103089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429</Words>
  <Application>Microsoft Office PowerPoint</Application>
  <PresentationFormat>Custom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228</cp:revision>
  <dcterms:created xsi:type="dcterms:W3CDTF">2022-07-10T01:37:20Z</dcterms:created>
  <dcterms:modified xsi:type="dcterms:W3CDTF">2025-12-14T13:11:22Z</dcterms:modified>
</cp:coreProperties>
</file>