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1" r:id="rId2"/>
    <p:sldId id="289" r:id="rId3"/>
    <p:sldId id="297" r:id="rId4"/>
    <p:sldId id="292" r:id="rId5"/>
    <p:sldId id="294" r:id="rId6"/>
    <p:sldId id="295" r:id="rId7"/>
    <p:sldId id="296" r:id="rId8"/>
    <p:sldId id="279" r:id="rId9"/>
    <p:sldId id="285" r:id="rId10"/>
    <p:sldId id="286" r:id="rId11"/>
    <p:sldId id="276" r:id="rId12"/>
    <p:sldId id="283" r:id="rId13"/>
    <p:sldId id="287" r:id="rId14"/>
    <p:sldId id="268" r:id="rId15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4" y="77"/>
      </p:cViewPr>
      <p:guideLst>
        <p:guide orient="horz" pos="2880"/>
        <p:guide pos="512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648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hoa để quay về</a:t>
            </a:r>
          </a:p>
        </p:txBody>
      </p:sp>
    </p:spTree>
    <p:extLst>
      <p:ext uri="{BB962C8B-B14F-4D97-AF65-F5344CB8AC3E}">
        <p14:creationId xmlns:p14="http://schemas.microsoft.com/office/powerpoint/2010/main" val="647594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hoa để quay về</a:t>
            </a:r>
          </a:p>
        </p:txBody>
      </p:sp>
    </p:spTree>
    <p:extLst>
      <p:ext uri="{BB962C8B-B14F-4D97-AF65-F5344CB8AC3E}">
        <p14:creationId xmlns:p14="http://schemas.microsoft.com/office/powerpoint/2010/main" val="1284414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Click vào hoa để quay về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78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hoa để quay về</a:t>
            </a:r>
          </a:p>
        </p:txBody>
      </p:sp>
    </p:spTree>
    <p:extLst>
      <p:ext uri="{BB962C8B-B14F-4D97-AF65-F5344CB8AC3E}">
        <p14:creationId xmlns:p14="http://schemas.microsoft.com/office/powerpoint/2010/main" val="1284414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40: GIẢI BÀI TOÁN CÓ ĐẾN HAI BƯỚC TÍNH (</a:t>
            </a:r>
            <a:r>
              <a:rPr lang="vi-V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T2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01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BF75FBB-D39E-16EC-296F-89BBB756DA9E}"/>
              </a:ext>
            </a:extLst>
          </p:cNvPr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067808E9-C324-17BE-E5DD-060D4255DBB3}"/>
                </a:ext>
              </a:extLst>
            </p:cNvPr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383CEB56-0865-426D-80DD-AE708C8EA724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5D94AB06-FA66-C96B-16FD-91B3B3263380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78744168-81FE-17B7-26FC-6533DA378FC3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 Box 14">
            <a:extLst>
              <a:ext uri="{FF2B5EF4-FFF2-40B4-BE49-F238E27FC236}">
                <a16:creationId xmlns="" xmlns:a16="http://schemas.microsoft.com/office/drawing/2014/main" id="{895C517F-1E65-455D-0540-66F1398BD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9719" y="898134"/>
            <a:ext cx="9448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40: GIẢI BÀI TOÁN CÓ ĐẾN HAI BƯỚC TÍNH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</a:rPr>
              <a:t> (T2)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A8A3DCF-2FF2-3521-B58A-CCA6558FD5FD}"/>
              </a:ext>
            </a:extLst>
          </p:cNvPr>
          <p:cNvSpPr txBox="1"/>
          <p:nvPr/>
        </p:nvSpPr>
        <p:spPr>
          <a:xfrm>
            <a:off x="289719" y="1305649"/>
            <a:ext cx="152725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Thịnh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9 con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Thịnh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857F2A1-F2FF-901A-D7D6-BA747CAF5FEC}"/>
              </a:ext>
            </a:extLst>
          </p:cNvPr>
          <p:cNvSpPr txBox="1"/>
          <p:nvPr/>
        </p:nvSpPr>
        <p:spPr>
          <a:xfrm>
            <a:off x="7453548" y="3429000"/>
            <a:ext cx="849129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vi-VN" sz="3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vi-VN" sz="36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b) Nhà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Thịnh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nuôi số con gà là:</a:t>
            </a:r>
          </a:p>
          <a:p>
            <a:pPr algn="ctr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9 x 6 = 54 (con)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Nhà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Thịnh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nuôi tất cả số con gà và vịt là:</a:t>
            </a:r>
          </a:p>
          <a:p>
            <a:pPr algn="ctr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9 + 54 = 63 (con)</a:t>
            </a:r>
          </a:p>
          <a:p>
            <a:pPr algn="r">
              <a:lnSpc>
                <a:spcPct val="150000"/>
              </a:lnSpc>
            </a:pP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: 63 con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60820B4-FE94-7106-35F6-3E6CB4928B78}"/>
              </a:ext>
            </a:extLst>
          </p:cNvPr>
          <p:cNvSpPr txBox="1"/>
          <p:nvPr/>
        </p:nvSpPr>
        <p:spPr>
          <a:xfrm>
            <a:off x="3152470" y="3429000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err="1">
                <a:latin typeface="Arial" pitchFamily="34" charset="0"/>
                <a:cs typeface="Arial" pitchFamily="34" charset="0"/>
              </a:rPr>
              <a:t>Tóm</a:t>
            </a:r>
            <a:r>
              <a:rPr lang="en-US" sz="36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u="sng" dirty="0" err="1">
                <a:latin typeface="Arial" pitchFamily="34" charset="0"/>
                <a:cs typeface="Arial" pitchFamily="34" charset="0"/>
              </a:rPr>
              <a:t>tắt</a:t>
            </a:r>
            <a:endParaRPr lang="en-US" sz="36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AFD00BD-53D8-EF0B-3016-8FF3D7AAEC1D}"/>
              </a:ext>
            </a:extLst>
          </p:cNvPr>
          <p:cNvSpPr txBox="1"/>
          <p:nvPr/>
        </p:nvSpPr>
        <p:spPr>
          <a:xfrm>
            <a:off x="331792" y="4444356"/>
            <a:ext cx="670559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Vịt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: 9 con</a:t>
            </a:r>
            <a:r>
              <a:rPr lang="vi-VN" sz="3600" dirty="0">
                <a:latin typeface="Arial" pitchFamily="34" charset="0"/>
                <a:cs typeface="Arial" pitchFamily="34" charset="0"/>
              </a:rPr>
              <a:t> 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Gà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gấp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6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lần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vịt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Tất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cả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: ? Con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gà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vịt</a:t>
            </a:r>
            <a:r>
              <a:rPr lang="vi-VN" sz="3600" dirty="0">
                <a:latin typeface="Arial" pitchFamily="34" charset="0"/>
                <a:cs typeface="Arial" pitchFamily="34" charset="0"/>
              </a:rPr>
              <a:t>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0C7C9A50-B4DE-059E-7748-5A125C1431A4}"/>
              </a:ext>
            </a:extLst>
          </p:cNvPr>
          <p:cNvCxnSpPr>
            <a:cxnSpLocks/>
          </p:cNvCxnSpPr>
          <p:nvPr/>
        </p:nvCxnSpPr>
        <p:spPr>
          <a:xfrm>
            <a:off x="6458925" y="4075331"/>
            <a:ext cx="0" cy="398213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02442D7A-D233-C630-B90B-8D1E6D1EA840}"/>
              </a:ext>
            </a:extLst>
          </p:cNvPr>
          <p:cNvCxnSpPr>
            <a:cxnSpLocks/>
          </p:cNvCxnSpPr>
          <p:nvPr/>
        </p:nvCxnSpPr>
        <p:spPr>
          <a:xfrm>
            <a:off x="3152470" y="2441086"/>
            <a:ext cx="268803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34F35566-C7B5-6383-A009-8A946BA6DE89}"/>
              </a:ext>
            </a:extLst>
          </p:cNvPr>
          <p:cNvCxnSpPr>
            <a:cxnSpLocks/>
          </p:cNvCxnSpPr>
          <p:nvPr/>
        </p:nvCxnSpPr>
        <p:spPr>
          <a:xfrm>
            <a:off x="365919" y="2971800"/>
            <a:ext cx="57060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F077D47C-CDBF-FD59-9FDA-486B22A7D5C2}"/>
              </a:ext>
            </a:extLst>
          </p:cNvPr>
          <p:cNvCxnSpPr>
            <a:cxnSpLocks/>
          </p:cNvCxnSpPr>
          <p:nvPr/>
        </p:nvCxnSpPr>
        <p:spPr>
          <a:xfrm>
            <a:off x="6454956" y="2441086"/>
            <a:ext cx="3886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A10CC759-86B6-B224-92EE-1D0DBB2D782D}"/>
              </a:ext>
            </a:extLst>
          </p:cNvPr>
          <p:cNvCxnSpPr>
            <a:cxnSpLocks/>
          </p:cNvCxnSpPr>
          <p:nvPr/>
        </p:nvCxnSpPr>
        <p:spPr>
          <a:xfrm>
            <a:off x="11643519" y="2438400"/>
            <a:ext cx="3657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08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48D8C4B-E99D-A91A-E817-5582AAD50AA8}"/>
              </a:ext>
            </a:extLst>
          </p:cNvPr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2CC1A3B0-5EF8-1227-2460-2578625654A7}"/>
                </a:ext>
              </a:extLst>
            </p:cNvPr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607FE324-CF4F-A21E-35C9-E3EEC264C373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46AADB8A-4BD9-0924-0DFD-3AB478140A89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602EB7E8-1BB7-1AFD-7099-A828DD175410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>
            <a:extLst>
              <a:ext uri="{FF2B5EF4-FFF2-40B4-BE49-F238E27FC236}">
                <a16:creationId xmlns="" xmlns:a16="http://schemas.microsoft.com/office/drawing/2014/main" id="{B01F4442-AA68-B10D-96A5-7DCE05F1C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9719" y="898134"/>
            <a:ext cx="9448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40: GIẢI BÀI TOÁN CÓ ĐẾN HAI BƯỚC TÍNH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</a:rPr>
              <a:t> (T2)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5CC6A32-2C19-30F3-D450-11D37E31893B}"/>
              </a:ext>
            </a:extLst>
          </p:cNvPr>
          <p:cNvSpPr txBox="1"/>
          <p:nvPr/>
        </p:nvSpPr>
        <p:spPr>
          <a:xfrm>
            <a:off x="7453549" y="3289216"/>
            <a:ext cx="878498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0" i="0" u="sng" dirty="0" err="1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Bài</a:t>
            </a:r>
            <a:r>
              <a:rPr lang="vi-VN" sz="3600" b="0" i="0" u="sng" dirty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vi-VN" sz="3600" b="0" i="0" u="sng" dirty="0" err="1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giải</a:t>
            </a:r>
            <a:endParaRPr lang="en-US" sz="3600" b="0" i="0" u="sng" dirty="0">
              <a:solidFill>
                <a:srgbClr val="000000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 err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Số</a:t>
            </a:r>
            <a:r>
              <a:rPr lang="en-US" sz="36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bạn</a:t>
            </a:r>
            <a:r>
              <a:rPr lang="en-US" sz="36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tham</a:t>
            </a:r>
            <a:r>
              <a:rPr lang="en-US" sz="36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gia</a:t>
            </a:r>
            <a:r>
              <a:rPr lang="en-US" sz="36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chơi</a:t>
            </a:r>
            <a:r>
              <a:rPr lang="en-US" sz="36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của</a:t>
            </a:r>
            <a:r>
              <a:rPr lang="en-US" sz="36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hai</a:t>
            </a:r>
            <a:r>
              <a:rPr lang="en-US" sz="36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lớp</a:t>
            </a:r>
            <a:r>
              <a:rPr lang="en-US" sz="36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36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là:</a:t>
            </a:r>
          </a:p>
          <a:p>
            <a:pPr algn="ctr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25 + 23 = 48 (</a:t>
            </a:r>
            <a:r>
              <a:rPr lang="vi-VN" sz="36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bạn</a:t>
            </a:r>
            <a:r>
              <a:rPr lang="vi-VN" sz="3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nl-NL" sz="3600" i="1" dirty="0">
                <a:latin typeface="+mj-lt"/>
              </a:rPr>
              <a:t>Số bạn tham gia chơi của mỗi đội là</a:t>
            </a:r>
            <a:r>
              <a:rPr lang="vi-VN" sz="36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:</a:t>
            </a:r>
            <a:endParaRPr lang="vi-VN" sz="36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48 : 4 = 12 (</a:t>
            </a:r>
            <a:r>
              <a:rPr lang="vi-VN" sz="36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bạn</a:t>
            </a:r>
            <a:r>
              <a:rPr lang="vi-VN" sz="3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Đáp</a:t>
            </a:r>
            <a:r>
              <a:rPr lang="vi-VN" sz="3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số</a:t>
            </a:r>
            <a:r>
              <a:rPr lang="vi-VN" sz="3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: 12 </a:t>
            </a:r>
            <a:r>
              <a:rPr lang="vi-VN" sz="36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bạn</a:t>
            </a:r>
            <a:endParaRPr lang="vi-VN" sz="3600" b="0" i="0" u="sng" dirty="0">
              <a:solidFill>
                <a:srgbClr val="000000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E8D0801-CF01-0AD3-711D-2FE5C3E09D3E}"/>
              </a:ext>
            </a:extLst>
          </p:cNvPr>
          <p:cNvSpPr txBox="1"/>
          <p:nvPr/>
        </p:nvSpPr>
        <p:spPr>
          <a:xfrm>
            <a:off x="1973493" y="3658287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u="sng" dirty="0" err="1">
                <a:latin typeface="Arial" pitchFamily="34" charset="0"/>
                <a:cs typeface="Arial" pitchFamily="34" charset="0"/>
              </a:rPr>
              <a:t>Tóm</a:t>
            </a:r>
            <a:r>
              <a:rPr lang="en-US" sz="36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u="sng" dirty="0" err="1">
                <a:latin typeface="Arial" pitchFamily="34" charset="0"/>
                <a:cs typeface="Arial" pitchFamily="34" charset="0"/>
              </a:rPr>
              <a:t>tắt</a:t>
            </a:r>
            <a:endParaRPr lang="en-US" sz="36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44A0E4B-042A-D878-A868-D47F8BA82CA8}"/>
              </a:ext>
            </a:extLst>
          </p:cNvPr>
          <p:cNvSpPr txBox="1"/>
          <p:nvPr/>
        </p:nvSpPr>
        <p:spPr>
          <a:xfrm>
            <a:off x="365923" y="4419600"/>
            <a:ext cx="670559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- 3A: 25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bạn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- 3B: 23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bạn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- Chia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đều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: 4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đội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đội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: ?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bạn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5531011C-7812-ACB6-EC00-3BAA955FB654}"/>
              </a:ext>
            </a:extLst>
          </p:cNvPr>
          <p:cNvCxnSpPr/>
          <p:nvPr/>
        </p:nvCxnSpPr>
        <p:spPr>
          <a:xfrm>
            <a:off x="5852319" y="3658287"/>
            <a:ext cx="0" cy="432503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D23255E3-4761-D0AB-CA0D-D2C8376F7B14}"/>
              </a:ext>
            </a:extLst>
          </p:cNvPr>
          <p:cNvCxnSpPr>
            <a:cxnSpLocks/>
          </p:cNvCxnSpPr>
          <p:nvPr/>
        </p:nvCxnSpPr>
        <p:spPr>
          <a:xfrm>
            <a:off x="10729119" y="2716291"/>
            <a:ext cx="268803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9DD3970E-E4D3-B87A-4A26-F7D6A4B87E8E}"/>
              </a:ext>
            </a:extLst>
          </p:cNvPr>
          <p:cNvCxnSpPr>
            <a:cxnSpLocks/>
          </p:cNvCxnSpPr>
          <p:nvPr/>
        </p:nvCxnSpPr>
        <p:spPr>
          <a:xfrm>
            <a:off x="1664868" y="2716291"/>
            <a:ext cx="2362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5E75C732-0617-5C31-FAC2-02F7F57E0DA7}"/>
              </a:ext>
            </a:extLst>
          </p:cNvPr>
          <p:cNvCxnSpPr>
            <a:cxnSpLocks/>
          </p:cNvCxnSpPr>
          <p:nvPr/>
        </p:nvCxnSpPr>
        <p:spPr>
          <a:xfrm>
            <a:off x="674272" y="3276600"/>
            <a:ext cx="33527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8A5F6187-5B7D-2C65-1AF1-A9BECC61F473}"/>
              </a:ext>
            </a:extLst>
          </p:cNvPr>
          <p:cNvCxnSpPr>
            <a:cxnSpLocks/>
          </p:cNvCxnSpPr>
          <p:nvPr/>
        </p:nvCxnSpPr>
        <p:spPr>
          <a:xfrm>
            <a:off x="14310519" y="2792491"/>
            <a:ext cx="158511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44EEAFF-D7EF-B55D-D4EC-96C1A4DB2AC1}"/>
              </a:ext>
            </a:extLst>
          </p:cNvPr>
          <p:cNvSpPr txBox="1"/>
          <p:nvPr/>
        </p:nvSpPr>
        <p:spPr>
          <a:xfrm>
            <a:off x="316714" y="1600200"/>
            <a:ext cx="1554479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5: Hai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3A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3B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tham gia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chơi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co,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3A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3B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23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tham gia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vi-VN" sz="36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vi-VN" sz="36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bao nhiêu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A7DBAA91-BE91-B51B-8698-76962F5C41F4}"/>
              </a:ext>
            </a:extLst>
          </p:cNvPr>
          <p:cNvCxnSpPr>
            <a:cxnSpLocks/>
          </p:cNvCxnSpPr>
          <p:nvPr/>
        </p:nvCxnSpPr>
        <p:spPr>
          <a:xfrm>
            <a:off x="14077355" y="2182891"/>
            <a:ext cx="167639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13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BF75FBB-D39E-16EC-296F-89BBB756DA9E}"/>
              </a:ext>
            </a:extLst>
          </p:cNvPr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067808E9-C324-17BE-E5DD-060D4255DBB3}"/>
                </a:ext>
              </a:extLst>
            </p:cNvPr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383CEB56-0865-426D-80DD-AE708C8EA724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5D94AB06-FA66-C96B-16FD-91B3B3263380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78744168-81FE-17B7-26FC-6533DA378FC3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 Box 14">
            <a:extLst>
              <a:ext uri="{FF2B5EF4-FFF2-40B4-BE49-F238E27FC236}">
                <a16:creationId xmlns="" xmlns:a16="http://schemas.microsoft.com/office/drawing/2014/main" id="{895C517F-1E65-455D-0540-66F1398BD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9719" y="898134"/>
            <a:ext cx="9448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40: GIẢI BÀI TOÁN CÓ ĐẾN HAI BƯỚC TÍNH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</a:rPr>
              <a:t> (T2)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5F44AF-192C-1BE7-2384-54A630CA0AFE}"/>
              </a:ext>
            </a:extLst>
          </p:cNvPr>
          <p:cNvSpPr txBox="1"/>
          <p:nvPr/>
        </p:nvSpPr>
        <p:spPr>
          <a:xfrm>
            <a:off x="343401" y="1512168"/>
            <a:ext cx="157588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6: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tuyến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Lào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Cai,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ga Yên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Bái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58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27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lên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ga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Lào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Cai,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91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trên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khi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ga Yên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Bái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trên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bao nhiêu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5E139E6-1196-DF0B-8C20-1BD5D224F89F}"/>
              </a:ext>
            </a:extLst>
          </p:cNvPr>
          <p:cNvSpPr txBox="1"/>
          <p:nvPr/>
        </p:nvSpPr>
        <p:spPr>
          <a:xfrm>
            <a:off x="7209625" y="3573244"/>
            <a:ext cx="9067013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vi-VN" sz="3600" b="1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i="0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vi-VN" sz="3600" b="1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nl-NL" sz="4000" b="1" i="1" dirty="0">
                <a:latin typeface="Times New Roman" pitchFamily="18" charset="0"/>
                <a:cs typeface="Times New Roman" pitchFamily="18" charset="0"/>
              </a:rPr>
              <a:t>Khi về đến Lào Cai, số khách cũ còn ngồi trên </a:t>
            </a:r>
            <a:r>
              <a:rPr lang="nl-NL" sz="4000" b="1" i="1">
                <a:latin typeface="Times New Roman" pitchFamily="18" charset="0"/>
                <a:cs typeface="Times New Roman" pitchFamily="18" charset="0"/>
              </a:rPr>
              <a:t>tàu </a:t>
            </a:r>
            <a:r>
              <a:rPr lang="nl-NL" sz="4000" b="1" i="1" smtClean="0">
                <a:latin typeface="Times New Roman" pitchFamily="18" charset="0"/>
                <a:cs typeface="Times New Roman" pitchFamily="18" charset="0"/>
              </a:rPr>
              <a:t>là:</a:t>
            </a:r>
          </a:p>
          <a:p>
            <a:r>
              <a:rPr lang="nl-NL" sz="4000" b="1" i="1" smtClean="0">
                <a:latin typeface="Times New Roman" pitchFamily="18" charset="0"/>
                <a:cs typeface="Times New Roman" pitchFamily="18" charset="0"/>
              </a:rPr>
              <a:t>            91 </a:t>
            </a:r>
            <a:r>
              <a:rPr lang="nl-NL" sz="4000" b="1" i="1" dirty="0">
                <a:latin typeface="Times New Roman" pitchFamily="18" charset="0"/>
                <a:cs typeface="Times New Roman" pitchFamily="18" charset="0"/>
              </a:rPr>
              <a:t>– 27 = 64 (hành khách)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4000" b="1" i="1" dirty="0">
                <a:latin typeface="Times New Roman" pitchFamily="18" charset="0"/>
                <a:cs typeface="Times New Roman" pitchFamily="18" charset="0"/>
              </a:rPr>
              <a:t>Trước khi tàu dừng tại ga Yên Bái, số hành khách có trên tàu là: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4000" b="1" i="1" smtClean="0">
                <a:latin typeface="Times New Roman" pitchFamily="18" charset="0"/>
                <a:cs typeface="Times New Roman" pitchFamily="18" charset="0"/>
              </a:rPr>
              <a:t>              64 </a:t>
            </a:r>
            <a:r>
              <a:rPr lang="nl-NL" sz="4000" b="1" i="1" dirty="0">
                <a:latin typeface="Times New Roman" pitchFamily="18" charset="0"/>
                <a:cs typeface="Times New Roman" pitchFamily="18" charset="0"/>
              </a:rPr>
              <a:t>+ 58 = 122 (hành khách)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4000" b="1" i="1" smtClean="0">
                <a:latin typeface="Times New Roman" pitchFamily="18" charset="0"/>
                <a:cs typeface="Times New Roman" pitchFamily="18" charset="0"/>
              </a:rPr>
              <a:t>                         Đáp </a:t>
            </a:r>
            <a:r>
              <a:rPr lang="nl-NL" sz="4000" b="1" i="1" dirty="0">
                <a:latin typeface="Times New Roman" pitchFamily="18" charset="0"/>
                <a:cs typeface="Times New Roman" pitchFamily="18" charset="0"/>
              </a:rPr>
              <a:t>số: 122 hành khách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354E3AC6-1872-9D5E-F6DA-59CF24CA0186}"/>
              </a:ext>
            </a:extLst>
          </p:cNvPr>
          <p:cNvCxnSpPr>
            <a:cxnSpLocks/>
          </p:cNvCxnSpPr>
          <p:nvPr/>
        </p:nvCxnSpPr>
        <p:spPr>
          <a:xfrm>
            <a:off x="12204502" y="2057400"/>
            <a:ext cx="268803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2DE048B0-EF74-AFD1-53C2-4E26BF209B63}"/>
              </a:ext>
            </a:extLst>
          </p:cNvPr>
          <p:cNvCxnSpPr>
            <a:cxnSpLocks/>
          </p:cNvCxnSpPr>
          <p:nvPr/>
        </p:nvCxnSpPr>
        <p:spPr>
          <a:xfrm>
            <a:off x="343401" y="2667000"/>
            <a:ext cx="741391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B1FCA33B-B655-DCA1-7B76-350054EC4131}"/>
              </a:ext>
            </a:extLst>
          </p:cNvPr>
          <p:cNvCxnSpPr>
            <a:cxnSpLocks/>
          </p:cNvCxnSpPr>
          <p:nvPr/>
        </p:nvCxnSpPr>
        <p:spPr>
          <a:xfrm>
            <a:off x="3185319" y="3200400"/>
            <a:ext cx="3581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325045AE-5DB3-9BA5-0BCE-8C5EA405DD27}"/>
              </a:ext>
            </a:extLst>
          </p:cNvPr>
          <p:cNvCxnSpPr>
            <a:cxnSpLocks/>
          </p:cNvCxnSpPr>
          <p:nvPr/>
        </p:nvCxnSpPr>
        <p:spPr>
          <a:xfrm>
            <a:off x="7985919" y="3200400"/>
            <a:ext cx="6781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FE97344D-5698-DBF2-0CC8-C282361483BE}"/>
              </a:ext>
            </a:extLst>
          </p:cNvPr>
          <p:cNvCxnSpPr>
            <a:cxnSpLocks/>
          </p:cNvCxnSpPr>
          <p:nvPr/>
        </p:nvCxnSpPr>
        <p:spPr>
          <a:xfrm>
            <a:off x="343401" y="3820492"/>
            <a:ext cx="581371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9D909FC-FCDA-1D83-DA07-E1F61AF0C1CD}"/>
              </a:ext>
            </a:extLst>
          </p:cNvPr>
          <p:cNvSpPr txBox="1"/>
          <p:nvPr/>
        </p:nvSpPr>
        <p:spPr>
          <a:xfrm>
            <a:off x="1973493" y="4209367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u="sng" dirty="0" err="1">
                <a:latin typeface="Arial" pitchFamily="34" charset="0"/>
                <a:cs typeface="Arial" pitchFamily="34" charset="0"/>
              </a:rPr>
              <a:t>Tóm</a:t>
            </a:r>
            <a:r>
              <a:rPr lang="en-US" sz="36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u="sng" dirty="0" err="1">
                <a:latin typeface="Arial" pitchFamily="34" charset="0"/>
                <a:cs typeface="Arial" pitchFamily="34" charset="0"/>
              </a:rPr>
              <a:t>tắt</a:t>
            </a:r>
            <a:endParaRPr lang="en-US" sz="36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7445975-16B9-665F-BFB1-7ED6828E7C1A}"/>
              </a:ext>
            </a:extLst>
          </p:cNvPr>
          <p:cNvSpPr txBox="1"/>
          <p:nvPr/>
        </p:nvSpPr>
        <p:spPr>
          <a:xfrm>
            <a:off x="365923" y="4970680"/>
            <a:ext cx="67055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Ga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Yên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Bái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: 58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khách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xuống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tàu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, 27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khách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lên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tàu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Ga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Lào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Cai: 91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khách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trên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tàu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dirty="0" err="1">
                <a:latin typeface="Arial" pitchFamily="34" charset="0"/>
                <a:cs typeface="Arial" pitchFamily="34" charset="0"/>
              </a:rPr>
              <a:t>Trước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dừng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ga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Yên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Bái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trên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tàu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: ?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khách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2A12BF4F-C2A9-BD40-BB71-D0A4FA97A83C}"/>
              </a:ext>
            </a:extLst>
          </p:cNvPr>
          <p:cNvCxnSpPr/>
          <p:nvPr/>
        </p:nvCxnSpPr>
        <p:spPr>
          <a:xfrm>
            <a:off x="6995319" y="4368947"/>
            <a:ext cx="0" cy="432503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69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50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6276638" cy="9144000"/>
          </a:xfrm>
          <a:prstGeom prst="rect">
            <a:avLst/>
          </a:prstGeom>
          <a:solidFill>
            <a:srgbClr val="FAE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75">
              <a:defRPr/>
            </a:pPr>
            <a:endParaRPr lang="zh-CN" altLang="en-US" sz="2400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4284" y="496710"/>
            <a:ext cx="14988071" cy="8195733"/>
          </a:xfrm>
          <a:prstGeom prst="rect">
            <a:avLst/>
          </a:prstGeom>
          <a:noFill/>
          <a:ln w="38100">
            <a:solidFill>
              <a:srgbClr val="E77E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75">
              <a:defRPr/>
            </a:pPr>
            <a:endParaRPr lang="zh-CN" altLang="en-US" sz="2400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>
            <a:off x="11597106" y="-26031"/>
            <a:ext cx="4679533" cy="213648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7" t="23471" r="-966" b="-696"/>
          <a:stretch/>
        </p:blipFill>
        <p:spPr>
          <a:xfrm>
            <a:off x="12844397" y="4674066"/>
            <a:ext cx="3390966" cy="45616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>
            <a:off x="0" y="2907285"/>
            <a:ext cx="8725867" cy="62367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41276" y="4042737"/>
            <a:ext cx="4632446" cy="4984736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41275" y="307136"/>
            <a:ext cx="2129591" cy="2126891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75">
              <a:defRPr/>
            </a:pPr>
            <a:endParaRPr lang="zh-CN" altLang="en-US" sz="2400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10716800" y="5807131"/>
            <a:ext cx="2947816" cy="34347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299" y="1960768"/>
            <a:ext cx="12884075" cy="322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76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0337" y="5072066"/>
            <a:ext cx="12207479" cy="1635447"/>
          </a:xfrm>
          <a:prstGeom prst="rect">
            <a:avLst/>
          </a:prstGeom>
          <a:solidFill>
            <a:srgbClr val="DAF3C3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62430" tIns="81214" rIns="162430" bIns="81214" rtlCol="0" anchor="ctr"/>
          <a:lstStyle/>
          <a:p>
            <a:r>
              <a:rPr lang="en-US" sz="5900" kern="0" dirty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B. </a:t>
            </a:r>
            <a:r>
              <a:rPr lang="vi-VN" sz="5900" kern="0" dirty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10</a:t>
            </a:r>
            <a:r>
              <a:rPr lang="en-US" sz="6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bông</a:t>
            </a:r>
            <a:r>
              <a:rPr lang="en-US" sz="6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endParaRPr lang="en-US" sz="6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68114" y="7295850"/>
            <a:ext cx="12207479" cy="1677276"/>
          </a:xfrm>
          <a:prstGeom prst="rect">
            <a:avLst/>
          </a:prstGeom>
          <a:solidFill>
            <a:srgbClr val="DAF3C3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62430" tIns="81214" rIns="162430" bIns="81214" rtlCol="0" anchor="ctr"/>
          <a:lstStyle/>
          <a:p>
            <a:r>
              <a:rPr lang="en-US" sz="5900" kern="0" dirty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C</a:t>
            </a:r>
            <a:r>
              <a:rPr lang="en-US" sz="5900" ker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. </a:t>
            </a:r>
            <a:r>
              <a:rPr lang="en-US" sz="60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bông hoa</a:t>
            </a:r>
            <a:endParaRPr lang="en-US" sz="6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754" y="5434401"/>
            <a:ext cx="1065480" cy="1043655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6124" y="7656641"/>
            <a:ext cx="1078108" cy="103780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708899" y="3143240"/>
            <a:ext cx="12207479" cy="1630245"/>
          </a:xfrm>
          <a:prstGeom prst="rect">
            <a:avLst/>
          </a:prstGeom>
          <a:solidFill>
            <a:srgbClr val="DAF3C3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62430" tIns="81214" rIns="162430" bIns="81214" rtlCol="0" anchor="ctr"/>
          <a:lstStyle/>
          <a:p>
            <a:r>
              <a:rPr lang="en-US" sz="5900" kern="0" dirty="0" smtClea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6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r>
              <a:rPr lang="en-US" sz="6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bông</a:t>
            </a:r>
            <a:r>
              <a:rPr lang="en-US" sz="6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endParaRPr lang="en-US" sz="6000" b="1" dirty="0"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6124" y="3310221"/>
            <a:ext cx="1078108" cy="1037803"/>
          </a:xfrm>
          <a:prstGeom prst="rect">
            <a:avLst/>
          </a:prstGeom>
          <a:noFill/>
        </p:spPr>
      </p:pic>
      <p:pic>
        <p:nvPicPr>
          <p:cNvPr id="2050" name="Picture 2" descr="Cute Cartoon Flower – LINE stickers | LINE STORE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3" y="7656644"/>
            <a:ext cx="152593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80205" y="357158"/>
            <a:ext cx="145019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1: An có 15 bông hoa, Hà có ít hơn An 5 bông hoa. Hỏi </a:t>
            </a:r>
            <a:r>
              <a:rPr lang="vi-VN" sz="6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nl-NL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 bao nhiêu bông hoa?</a:t>
            </a:r>
            <a:endParaRPr lang="vi-VN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49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0337" y="5072066"/>
            <a:ext cx="12207479" cy="1635447"/>
          </a:xfrm>
          <a:prstGeom prst="rect">
            <a:avLst/>
          </a:prstGeom>
          <a:solidFill>
            <a:srgbClr val="DAF3C3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62430" tIns="81214" rIns="162430" bIns="81214" rtlCol="0" anchor="ctr"/>
          <a:lstStyle/>
          <a:p>
            <a:r>
              <a:rPr lang="en-US" sz="5900" kern="0" dirty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B</a:t>
            </a:r>
            <a:r>
              <a:rPr lang="en-US" sz="5900" ker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. </a:t>
            </a:r>
            <a:r>
              <a:rPr lang="en-US" sz="5900" kern="0" smtClea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25</a:t>
            </a:r>
            <a:r>
              <a:rPr lang="en-US" sz="60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bông hoa</a:t>
            </a:r>
            <a:endParaRPr lang="en-US" sz="6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68114" y="7295850"/>
            <a:ext cx="12207479" cy="1677276"/>
          </a:xfrm>
          <a:prstGeom prst="rect">
            <a:avLst/>
          </a:prstGeom>
          <a:solidFill>
            <a:srgbClr val="DAF3C3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62430" tIns="81214" rIns="162430" bIns="81214" rtlCol="0" anchor="ctr"/>
          <a:lstStyle/>
          <a:p>
            <a:r>
              <a:rPr lang="en-US" sz="5900" kern="0" dirty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C</a:t>
            </a:r>
            <a:r>
              <a:rPr lang="en-US" sz="5900" ker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. </a:t>
            </a:r>
            <a:r>
              <a:rPr lang="en-US" sz="60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bông hoa</a:t>
            </a:r>
            <a:endParaRPr lang="en-US" sz="6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754" y="5434401"/>
            <a:ext cx="1065480" cy="1043655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6124" y="7656641"/>
            <a:ext cx="1078108" cy="103780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708899" y="3143240"/>
            <a:ext cx="12207479" cy="1630245"/>
          </a:xfrm>
          <a:prstGeom prst="rect">
            <a:avLst/>
          </a:prstGeom>
          <a:solidFill>
            <a:srgbClr val="DAF3C3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62430" tIns="81214" rIns="162430" bIns="81214" rtlCol="0" anchor="ctr"/>
          <a:lstStyle/>
          <a:p>
            <a:r>
              <a:rPr lang="en-US" sz="5900" kern="0" smtClea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60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10 bông hoa</a:t>
            </a:r>
            <a:endParaRPr lang="en-US" sz="6000" b="1" dirty="0"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6124" y="3310221"/>
            <a:ext cx="1078108" cy="1037803"/>
          </a:xfrm>
          <a:prstGeom prst="rect">
            <a:avLst/>
          </a:prstGeom>
          <a:noFill/>
        </p:spPr>
      </p:pic>
      <p:pic>
        <p:nvPicPr>
          <p:cNvPr id="2050" name="Picture 2" descr="Cute Cartoon Flower – LINE stickers | LINE STORE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3" y="7656644"/>
            <a:ext cx="152593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80205" y="357158"/>
            <a:ext cx="145019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1: An có 15 bông hoa, Hà có </a:t>
            </a:r>
            <a:r>
              <a:rPr lang="nl-NL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 hơn </a:t>
            </a:r>
            <a:r>
              <a:rPr lang="nl-NL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 5 bông hoa. Hỏi </a:t>
            </a:r>
            <a:r>
              <a:rPr lang="nl-NL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 hai </a:t>
            </a:r>
            <a:r>
              <a:rPr lang="nl-NL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 có bao nhiêu bông hoa?</a:t>
            </a:r>
            <a:endParaRPr lang="vi-VN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87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ute Cartoon Flower – LINE stickers | LINE STOR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" y="7656644"/>
            <a:ext cx="152593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62927" y="7000555"/>
            <a:ext cx="13428226" cy="1635447"/>
          </a:xfrm>
          <a:prstGeom prst="rect">
            <a:avLst/>
          </a:prstGeom>
          <a:solidFill>
            <a:srgbClr val="DAF3C3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62430" tIns="81214" rIns="162430" bIns="81214" rtlCol="0" anchor="ctr"/>
          <a:lstStyle/>
          <a:p>
            <a:pPr>
              <a:defRPr/>
            </a:pPr>
            <a:r>
              <a:rPr lang="vi-VN" sz="59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-Rounded" pitchFamily="34" charset="0"/>
                <a:sym typeface="Arial"/>
              </a:rPr>
              <a:t>C</a:t>
            </a:r>
            <a:r>
              <a:rPr lang="vi-VN" sz="5900" kern="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-Rounded" pitchFamily="34" charset="0"/>
                <a:sym typeface="Arial"/>
              </a:rPr>
              <a:t>. </a:t>
            </a:r>
            <a:r>
              <a:rPr lang="en-US" sz="5900" kern="0" smtClea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22 cái bút chì</a:t>
            </a:r>
            <a:endParaRPr lang="vi-VN" sz="5900" kern="0" dirty="0">
              <a:solidFill>
                <a:srgbClr val="000000"/>
              </a:solidFill>
              <a:latin typeface="Arial" panose="020B0604020202020204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2927" y="4958415"/>
            <a:ext cx="13428226" cy="1677276"/>
          </a:xfrm>
          <a:prstGeom prst="rect">
            <a:avLst/>
          </a:prstGeom>
          <a:solidFill>
            <a:srgbClr val="DAF3C3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62430" tIns="81214" rIns="162430" bIns="81214" rtlCol="0" anchor="ctr"/>
          <a:lstStyle/>
          <a:p>
            <a:pPr>
              <a:buClr>
                <a:srgbClr val="000000"/>
              </a:buClr>
            </a:pPr>
            <a:r>
              <a:rPr lang="en-US" sz="5900" kern="0" dirty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B</a:t>
            </a:r>
            <a:r>
              <a:rPr lang="en-US" sz="5900" ker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. </a:t>
            </a:r>
            <a:r>
              <a:rPr lang="en-US" sz="5900" kern="0" smtClea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20 cái  bút chì</a:t>
            </a:r>
            <a:endParaRPr lang="en-US" sz="5900" kern="0" dirty="0">
              <a:solidFill>
                <a:srgbClr val="00000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0038" y="7296450"/>
            <a:ext cx="1065480" cy="104365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8808" y="5260703"/>
            <a:ext cx="1078108" cy="103780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462927" y="2946402"/>
            <a:ext cx="13428226" cy="1630245"/>
          </a:xfrm>
          <a:prstGeom prst="rect">
            <a:avLst/>
          </a:prstGeom>
          <a:solidFill>
            <a:srgbClr val="DAF3C3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62430" tIns="81214" rIns="162430" bIns="81214" rtlCol="0" anchor="ctr"/>
          <a:lstStyle/>
          <a:p>
            <a:pPr>
              <a:buClr>
                <a:srgbClr val="000000"/>
              </a:buClr>
            </a:pPr>
            <a:r>
              <a:rPr lang="en-US" sz="5900" kern="0" dirty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A</a:t>
            </a:r>
            <a:r>
              <a:rPr lang="en-US" sz="5900" ker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. </a:t>
            </a:r>
            <a:r>
              <a:rPr lang="en-US" sz="5900" kern="0" smtClea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12 cái  bút chì</a:t>
            </a:r>
            <a:endParaRPr lang="en-US" sz="5900" kern="0" dirty="0">
              <a:solidFill>
                <a:srgbClr val="00000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8674" y="3251717"/>
            <a:ext cx="1078108" cy="1037803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780205" y="516214"/>
            <a:ext cx="15216294" cy="182600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62430" tIns="81214" rIns="162430" bIns="81214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nl-NL" sz="5400" b="1" i="1" dirty="0" smtClean="0">
                <a:solidFill>
                  <a:srgbClr val="FFFF00"/>
                </a:solidFill>
              </a:rPr>
              <a:t>B ài 2: Lan có 10 cái bút chì, Nam có </a:t>
            </a:r>
            <a:r>
              <a:rPr lang="nl-NL" sz="5400" b="1" i="1" dirty="0" smtClean="0">
                <a:solidFill>
                  <a:srgbClr val="FF0000"/>
                </a:solidFill>
              </a:rPr>
              <a:t>nhiều hơn </a:t>
            </a:r>
            <a:r>
              <a:rPr lang="nl-NL" sz="5400" b="1" i="1" dirty="0" smtClean="0">
                <a:solidFill>
                  <a:srgbClr val="FFFF00"/>
                </a:solidFill>
              </a:rPr>
              <a:t>Lan 2 cái bút chì. Hỏi </a:t>
            </a:r>
            <a:r>
              <a:rPr lang="nl-NL" sz="5400" b="1" i="1" dirty="0" smtClean="0">
                <a:solidFill>
                  <a:srgbClr val="FF0000"/>
                </a:solidFill>
              </a:rPr>
              <a:t>cả hai </a:t>
            </a:r>
            <a:r>
              <a:rPr lang="nl-NL" sz="5400" b="1" i="1" dirty="0" smtClean="0">
                <a:solidFill>
                  <a:srgbClr val="FFFF00"/>
                </a:solidFill>
              </a:rPr>
              <a:t>bạn có bao nhiêu cái bút chì?</a:t>
            </a:r>
            <a:endParaRPr lang="en-US" sz="5900" b="1" kern="0" dirty="0">
              <a:solidFill>
                <a:srgbClr val="00000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031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0337" y="5572132"/>
            <a:ext cx="12207479" cy="1635447"/>
          </a:xfrm>
          <a:prstGeom prst="rect">
            <a:avLst/>
          </a:prstGeom>
          <a:solidFill>
            <a:srgbClr val="DAF3C3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62430" tIns="81214" rIns="162430" bIns="81214" rtlCol="0" anchor="ctr"/>
          <a:lstStyle/>
          <a:p>
            <a:pPr>
              <a:buClr>
                <a:srgbClr val="000000"/>
              </a:buClr>
              <a:defRPr/>
            </a:pPr>
            <a:r>
              <a:rPr lang="en-US" sz="5900" b="1" i="1" kern="0" dirty="0">
                <a:solidFill>
                  <a:srgbClr val="00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Arial"/>
              </a:rPr>
              <a:t>B. </a:t>
            </a:r>
            <a:r>
              <a:rPr lang="vi-VN" sz="5900" b="1" i="1" kern="0" dirty="0" smtClean="0">
                <a:solidFill>
                  <a:srgbClr val="00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Arial"/>
              </a:rPr>
              <a:t>500</a:t>
            </a:r>
            <a:r>
              <a:rPr lang="en-US" sz="5900" b="1" i="1" kern="0" dirty="0" smtClean="0">
                <a:solidFill>
                  <a:srgbClr val="00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Arial"/>
              </a:rPr>
              <a:t> l</a:t>
            </a:r>
            <a:endParaRPr lang="vi-VN" sz="5900" b="1" i="1" kern="0" dirty="0">
              <a:solidFill>
                <a:srgbClr val="00000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68114" y="7295850"/>
            <a:ext cx="12207479" cy="1677276"/>
          </a:xfrm>
          <a:prstGeom prst="rect">
            <a:avLst/>
          </a:prstGeom>
          <a:solidFill>
            <a:srgbClr val="DAF3C3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62430" tIns="81214" rIns="162430" bIns="81214" rtlCol="0" anchor="ctr"/>
          <a:lstStyle/>
          <a:p>
            <a:pPr>
              <a:buClr>
                <a:srgbClr val="000000"/>
              </a:buClr>
              <a:defRPr/>
            </a:pPr>
            <a:r>
              <a:rPr lang="en-US" sz="5900" b="1" i="1" kern="0" dirty="0">
                <a:solidFill>
                  <a:srgbClr val="00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Arial"/>
              </a:rPr>
              <a:t>C. </a:t>
            </a:r>
            <a:r>
              <a:rPr lang="vi-VN" sz="5900" b="1" i="1" kern="0" dirty="0" smtClean="0">
                <a:solidFill>
                  <a:srgbClr val="00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Arial"/>
              </a:rPr>
              <a:t>600</a:t>
            </a:r>
            <a:r>
              <a:rPr lang="en-US" sz="5900" b="1" i="1" kern="0" dirty="0" smtClean="0">
                <a:solidFill>
                  <a:srgbClr val="00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Arial"/>
              </a:rPr>
              <a:t> l</a:t>
            </a:r>
            <a:endParaRPr lang="en-US" sz="5900" b="1" i="1" kern="0" dirty="0">
              <a:solidFill>
                <a:srgbClr val="00000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754" y="5434401"/>
            <a:ext cx="1065480" cy="1043655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6124" y="7656641"/>
            <a:ext cx="1078108" cy="103780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708899" y="3500430"/>
            <a:ext cx="12207479" cy="1630245"/>
          </a:xfrm>
          <a:prstGeom prst="rect">
            <a:avLst/>
          </a:prstGeom>
          <a:solidFill>
            <a:srgbClr val="DAF3C3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62430" tIns="81214" rIns="162430" bIns="81214" rtlCol="0" anchor="ctr"/>
          <a:lstStyle/>
          <a:p>
            <a:pPr>
              <a:buClr>
                <a:srgbClr val="000000"/>
              </a:buClr>
            </a:pPr>
            <a:r>
              <a:rPr lang="en-US" sz="5900" b="1" i="1" kern="0" dirty="0">
                <a:solidFill>
                  <a:srgbClr val="00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Arial"/>
              </a:rPr>
              <a:t>A. </a:t>
            </a:r>
            <a:r>
              <a:rPr lang="vi-VN" sz="5900" b="1" i="1" kern="0" dirty="0" smtClean="0">
                <a:solidFill>
                  <a:srgbClr val="00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Arial"/>
              </a:rPr>
              <a:t>400</a:t>
            </a:r>
            <a:r>
              <a:rPr lang="en-US" sz="5900" b="1" i="1" kern="0" dirty="0" smtClean="0">
                <a:solidFill>
                  <a:srgbClr val="00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Arial"/>
              </a:rPr>
              <a:t> l</a:t>
            </a:r>
            <a:endParaRPr lang="en-US" sz="5900" b="1" i="1" kern="0" dirty="0">
              <a:solidFill>
                <a:srgbClr val="00000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  <a:sym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6124" y="3310221"/>
            <a:ext cx="1078108" cy="103780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51577" y="0"/>
            <a:ext cx="15925061" cy="293400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62430" tIns="81214" rIns="162430" bIns="81214">
            <a:spAutoFit/>
          </a:bodyPr>
          <a:lstStyle/>
          <a:p>
            <a:pPr algn="just"/>
            <a:r>
              <a:rPr lang="en-US" sz="6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6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3: Chum thứ nhất đựng 300l tương, chum thứ hai đựng ít hơn chum thứ nhất 100l  tương. Hỏi cả hai chum đựng bao nhiêu lít tương?</a:t>
            </a:r>
            <a:endParaRPr lang="vi-VN" sz="6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ute Cartoon Flower – LINE stickers | LINE STORE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3" y="7656644"/>
            <a:ext cx="152593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87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BF75FBB-D39E-16EC-296F-89BBB756DA9E}"/>
              </a:ext>
            </a:extLst>
          </p:cNvPr>
          <p:cNvGrpSpPr/>
          <p:nvPr/>
        </p:nvGrpSpPr>
        <p:grpSpPr>
          <a:xfrm>
            <a:off x="7453548" y="469070"/>
            <a:ext cx="1804725" cy="769441"/>
            <a:chOff x="6718469" y="641502"/>
            <a:chExt cx="1774275" cy="769441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5D94AB06-FA66-C96B-16FD-91B3B3263380}"/>
                </a:ext>
              </a:extLst>
            </p:cNvPr>
            <p:cNvSpPr txBox="1"/>
            <p:nvPr/>
          </p:nvSpPr>
          <p:spPr>
            <a:xfrm>
              <a:off x="6718469" y="641502"/>
              <a:ext cx="177427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78744168-81FE-17B7-26FC-6533DA378FC3}"/>
                </a:ext>
              </a:extLst>
            </p:cNvPr>
            <p:cNvCxnSpPr/>
            <p:nvPr/>
          </p:nvCxnSpPr>
          <p:spPr>
            <a:xfrm>
              <a:off x="6829825" y="1315408"/>
              <a:ext cx="1545119" cy="158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1923213" y="1500166"/>
            <a:ext cx="120730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smtClean="0">
                <a:solidFill>
                  <a:srgbClr val="0000CC"/>
                </a:solidFill>
                <a:latin typeface="Times New Roman" pitchFamily="18" charset="0"/>
              </a:rPr>
              <a:t>GIẢI BÀI TOÁN CÓ ĐẾN HAI BƯỚC TÍNH</a:t>
            </a:r>
            <a:r>
              <a:rPr lang="vi-VN" sz="4400" b="1" smtClean="0">
                <a:solidFill>
                  <a:srgbClr val="0000CC"/>
                </a:solidFill>
                <a:latin typeface="Times New Roman" pitchFamily="18" charset="0"/>
              </a:rPr>
              <a:t> (T</a:t>
            </a:r>
            <a:r>
              <a:rPr lang="en-US" sz="4400" b="1" smtClean="0">
                <a:solidFill>
                  <a:srgbClr val="0000CC"/>
                </a:solidFill>
                <a:latin typeface="Times New Roman" pitchFamily="18" charset="0"/>
              </a:rPr>
              <a:t>iết </a:t>
            </a:r>
            <a:r>
              <a:rPr lang="vi-VN" sz="4400" b="1" smtClean="0">
                <a:solidFill>
                  <a:srgbClr val="0000CC"/>
                </a:solidFill>
                <a:latin typeface="Times New Roman" pitchFamily="18" charset="0"/>
              </a:rPr>
              <a:t>2)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FF2B5EF4-FFF2-40B4-BE49-F238E27FC236}">
                <a16:creationId xmlns="" xmlns:a16="http://schemas.microsoft.com/office/drawing/2014/main" id="{A1BB8BBE-2B06-7D89-8796-C16D57A49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015" y="571472"/>
            <a:ext cx="9828332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altLang="en-US" sz="3600" i="0" u="none" strike="noStrike" cap="none" normalizeH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4: 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):            </a:t>
            </a:r>
          </a:p>
        </p:txBody>
      </p:sp>
      <p:pic>
        <p:nvPicPr>
          <p:cNvPr id="1026" name="Picture 2" descr="Toán lớp 3 trang 84, 85, 86 Giải bài toán có đến hai bước tính | Cánh diều">
            <a:extLst>
              <a:ext uri="{FF2B5EF4-FFF2-40B4-BE49-F238E27FC236}">
                <a16:creationId xmlns="" xmlns:a16="http://schemas.microsoft.com/office/drawing/2014/main" id="{8BA3553C-D8E8-A04F-5D8A-C32CB0370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989" y="1214414"/>
            <a:ext cx="9787006" cy="263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F1F873B-84B4-D254-C914-AF8A7EBC12B0}"/>
              </a:ext>
            </a:extLst>
          </p:cNvPr>
          <p:cNvSpPr txBox="1"/>
          <p:nvPr/>
        </p:nvSpPr>
        <p:spPr>
          <a:xfrm>
            <a:off x="331792" y="3590882"/>
            <a:ext cx="15316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86E4F66-B917-3EA8-F104-5F0DBAE9F94C}"/>
              </a:ext>
            </a:extLst>
          </p:cNvPr>
          <p:cNvSpPr txBox="1"/>
          <p:nvPr/>
        </p:nvSpPr>
        <p:spPr>
          <a:xfrm>
            <a:off x="7476568" y="5356913"/>
            <a:ext cx="825817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8 × 3 = 24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8 + 24 = 32 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quả)</a:t>
            </a:r>
          </a:p>
          <a:p>
            <a:pPr algn="ctr"/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            Đáp số: 32 quả thông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7AB45A6-D65A-BC1A-6F91-665290C6C82D}"/>
              </a:ext>
            </a:extLst>
          </p:cNvPr>
          <p:cNvSpPr txBox="1"/>
          <p:nvPr/>
        </p:nvSpPr>
        <p:spPr>
          <a:xfrm>
            <a:off x="3152470" y="5410200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err="1">
                <a:latin typeface="Arial" pitchFamily="34" charset="0"/>
                <a:cs typeface="Arial" pitchFamily="34" charset="0"/>
              </a:rPr>
              <a:t>Tóm</a:t>
            </a:r>
            <a:r>
              <a:rPr lang="en-US" sz="36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u="sng" dirty="0" err="1">
                <a:latin typeface="Arial" pitchFamily="34" charset="0"/>
                <a:cs typeface="Arial" pitchFamily="34" charset="0"/>
              </a:rPr>
              <a:t>tắt</a:t>
            </a:r>
            <a:endParaRPr lang="en-US" sz="36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A06FE6A-E1F9-C7F5-1B68-0236E15FA040}"/>
              </a:ext>
            </a:extLst>
          </p:cNvPr>
          <p:cNvSpPr txBox="1"/>
          <p:nvPr/>
        </p:nvSpPr>
        <p:spPr>
          <a:xfrm>
            <a:off x="331792" y="6157132"/>
            <a:ext cx="723605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Sóc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: 8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quả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thông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3600" b="1" dirty="0">
                <a:latin typeface="Arial" pitchFamily="34" charset="0"/>
                <a:cs typeface="Arial" pitchFamily="34" charset="0"/>
              </a:rPr>
              <a:t> 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Sóc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anh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gấp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3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lần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quả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thông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sóc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Cả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2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anh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sóc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: ?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quả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thông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3A163417-FEAC-FB6D-8893-3305006560A9}"/>
              </a:ext>
            </a:extLst>
          </p:cNvPr>
          <p:cNvCxnSpPr>
            <a:cxnSpLocks/>
          </p:cNvCxnSpPr>
          <p:nvPr/>
        </p:nvCxnSpPr>
        <p:spPr>
          <a:xfrm>
            <a:off x="7453549" y="5345208"/>
            <a:ext cx="0" cy="379879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71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BF75FBB-D39E-16EC-296F-89BBB756DA9E}"/>
              </a:ext>
            </a:extLst>
          </p:cNvPr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067808E9-C324-17BE-E5DD-060D4255DBB3}"/>
                </a:ext>
              </a:extLst>
            </p:cNvPr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383CEB56-0865-426D-80DD-AE708C8EA724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5D94AB06-FA66-C96B-16FD-91B3B3263380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78744168-81FE-17B7-26FC-6533DA378FC3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 Box 14">
            <a:extLst>
              <a:ext uri="{FF2B5EF4-FFF2-40B4-BE49-F238E27FC236}">
                <a16:creationId xmlns="" xmlns:a16="http://schemas.microsoft.com/office/drawing/2014/main" id="{895C517F-1E65-455D-0540-66F1398BD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9719" y="898134"/>
            <a:ext cx="9448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40: GIẢI BÀI TOÁN CÓ ĐẾN HAI BƯỚC TÍNH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</a:rPr>
              <a:t> (T2)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A8A3DCF-2FF2-3521-B58A-CCA6558FD5FD}"/>
              </a:ext>
            </a:extLst>
          </p:cNvPr>
          <p:cNvSpPr txBox="1"/>
          <p:nvPr/>
        </p:nvSpPr>
        <p:spPr>
          <a:xfrm>
            <a:off x="289719" y="1305649"/>
            <a:ext cx="152725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 Xe ô tô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chở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xe ô tô to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chở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xe ô tô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xe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chở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bao nhiêu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857F2A1-F2FF-901A-D7D6-BA747CAF5FEC}"/>
              </a:ext>
            </a:extLst>
          </p:cNvPr>
          <p:cNvSpPr txBox="1"/>
          <p:nvPr/>
        </p:nvSpPr>
        <p:spPr>
          <a:xfrm>
            <a:off x="7724778" y="3446551"/>
            <a:ext cx="8262141" cy="497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vi-VN" sz="3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vi-VN" sz="36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a) Xe ô tô to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chở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7 x 5 = 35 (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hai xe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chở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7 + 35 = 42 (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: 42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4A0FA0C-3595-D433-8E94-6A8E67BA1743}"/>
              </a:ext>
            </a:extLst>
          </p:cNvPr>
          <p:cNvSpPr txBox="1"/>
          <p:nvPr/>
        </p:nvSpPr>
        <p:spPr>
          <a:xfrm>
            <a:off x="3152470" y="3505202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err="1">
                <a:latin typeface="Arial" pitchFamily="34" charset="0"/>
                <a:cs typeface="Arial" pitchFamily="34" charset="0"/>
              </a:rPr>
              <a:t>Tóm</a:t>
            </a:r>
            <a:r>
              <a:rPr lang="en-US" sz="36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u="sng" dirty="0" err="1">
                <a:latin typeface="Arial" pitchFamily="34" charset="0"/>
                <a:cs typeface="Arial" pitchFamily="34" charset="0"/>
              </a:rPr>
              <a:t>tắt</a:t>
            </a:r>
            <a:endParaRPr lang="en-US" sz="36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4EAA7BB-140A-5852-A03E-8A365FDE838B}"/>
              </a:ext>
            </a:extLst>
          </p:cNvPr>
          <p:cNvSpPr txBox="1"/>
          <p:nvPr/>
        </p:nvSpPr>
        <p:spPr>
          <a:xfrm>
            <a:off x="289718" y="4419600"/>
            <a:ext cx="716382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- Xe ô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tô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nhỏ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: 7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vi-VN" sz="3600" dirty="0">
                <a:latin typeface="Arial" pitchFamily="34" charset="0"/>
                <a:cs typeface="Arial" pitchFamily="34" charset="0"/>
              </a:rPr>
              <a:t> 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- Xe ô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tô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to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chở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gấp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: 5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lần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ô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tô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nhỏ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Cả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2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xe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: ?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vi-VN" sz="3600" dirty="0">
                <a:latin typeface="Arial" pitchFamily="34" charset="0"/>
                <a:cs typeface="Arial" pitchFamily="34" charset="0"/>
              </a:rPr>
              <a:t>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45C603D6-A47C-D2A3-57EA-00ED3B256CB5}"/>
              </a:ext>
            </a:extLst>
          </p:cNvPr>
          <p:cNvCxnSpPr/>
          <p:nvPr/>
        </p:nvCxnSpPr>
        <p:spPr>
          <a:xfrm>
            <a:off x="7453549" y="3505202"/>
            <a:ext cx="0" cy="432503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188D08D3-8573-5910-EB2C-0E362D8F7253}"/>
              </a:ext>
            </a:extLst>
          </p:cNvPr>
          <p:cNvCxnSpPr>
            <a:cxnSpLocks/>
          </p:cNvCxnSpPr>
          <p:nvPr/>
        </p:nvCxnSpPr>
        <p:spPr>
          <a:xfrm>
            <a:off x="4480719" y="2438400"/>
            <a:ext cx="268803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92D82280-77D5-187B-283B-360DB2CB0908}"/>
              </a:ext>
            </a:extLst>
          </p:cNvPr>
          <p:cNvCxnSpPr>
            <a:cxnSpLocks/>
          </p:cNvCxnSpPr>
          <p:nvPr/>
        </p:nvCxnSpPr>
        <p:spPr>
          <a:xfrm>
            <a:off x="3718719" y="3048000"/>
            <a:ext cx="7543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78CF7DE4-9578-C94F-D621-641FA21A0C91}"/>
              </a:ext>
            </a:extLst>
          </p:cNvPr>
          <p:cNvCxnSpPr>
            <a:cxnSpLocks/>
          </p:cNvCxnSpPr>
          <p:nvPr/>
        </p:nvCxnSpPr>
        <p:spPr>
          <a:xfrm>
            <a:off x="11491119" y="2460136"/>
            <a:ext cx="3886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C15A35D7-F77B-3E5D-88CE-908E7C88D428}"/>
              </a:ext>
            </a:extLst>
          </p:cNvPr>
          <p:cNvCxnSpPr>
            <a:cxnSpLocks/>
          </p:cNvCxnSpPr>
          <p:nvPr/>
        </p:nvCxnSpPr>
        <p:spPr>
          <a:xfrm>
            <a:off x="365919" y="2971800"/>
            <a:ext cx="228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92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2784</TotalTime>
  <Words>898</Words>
  <Application>Microsoft Office PowerPoint</Application>
  <PresentationFormat>Custom</PresentationFormat>
  <Paragraphs>103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宋体</vt:lpstr>
      <vt:lpstr>Arial</vt:lpstr>
      <vt:lpstr>Arial-Rounded</vt:lpstr>
      <vt:lpstr>Calibri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248</cp:revision>
  <dcterms:created xsi:type="dcterms:W3CDTF">2022-07-10T01:37:20Z</dcterms:created>
  <dcterms:modified xsi:type="dcterms:W3CDTF">2025-12-01T06:24:04Z</dcterms:modified>
</cp:coreProperties>
</file>