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67" r:id="rId2"/>
    <p:sldId id="384" r:id="rId3"/>
    <p:sldId id="315" r:id="rId4"/>
    <p:sldId id="316" r:id="rId5"/>
    <p:sldId id="317" r:id="rId6"/>
    <p:sldId id="318" r:id="rId7"/>
    <p:sldId id="319" r:id="rId8"/>
    <p:sldId id="320" r:id="rId9"/>
    <p:sldId id="358" r:id="rId10"/>
    <p:sldId id="359" r:id="rId11"/>
    <p:sldId id="364" r:id="rId12"/>
    <p:sldId id="385" r:id="rId13"/>
    <p:sldId id="373" r:id="rId14"/>
    <p:sldId id="374" r:id="rId15"/>
    <p:sldId id="375" r:id="rId16"/>
    <p:sldId id="394" r:id="rId17"/>
    <p:sldId id="395" r:id="rId18"/>
    <p:sldId id="396" r:id="rId19"/>
    <p:sldId id="376" r:id="rId20"/>
    <p:sldId id="377" r:id="rId21"/>
    <p:sldId id="379" r:id="rId22"/>
    <p:sldId id="380" r:id="rId23"/>
    <p:sldId id="383" r:id="rId24"/>
    <p:sldId id="386" r:id="rId25"/>
    <p:sldId id="387" r:id="rId26"/>
    <p:sldId id="388" r:id="rId27"/>
    <p:sldId id="389" r:id="rId28"/>
    <p:sldId id="390" r:id="rId29"/>
    <p:sldId id="391" r:id="rId30"/>
    <p:sldId id="392" r:id="rId31"/>
    <p:sldId id="393" r:id="rId32"/>
  </p:sldIdLst>
  <p:sldSz cx="9144000" cy="5143500" type="screen16x9"/>
  <p:notesSz cx="6858000" cy="9144000"/>
  <p:embeddedFontLst>
    <p:embeddedFont>
      <p:font typeface="宋体" panose="02010600030101010101" pitchFamily="2" charset="-122"/>
      <p:regular r:id="rId34"/>
    </p:embeddedFont>
    <p:embeddedFont>
      <p:font typeface="Calibri" panose="020F0502020204030204" pitchFamily="34" charset="0"/>
      <p:regular r:id="rId35"/>
      <p:bold r:id="rId36"/>
      <p:italic r:id="rId37"/>
      <p:boldItalic r:id="rId38"/>
    </p:embeddedFont>
    <p:embeddedFont>
      <p:font typeface="微软雅黑" panose="020B0503020204020204" pitchFamily="34" charset="-122"/>
      <p:regular r:id="rId39"/>
      <p:bold r:id="rId40"/>
    </p:embeddedFont>
  </p:embeddedFontLst>
  <p:custDataLst>
    <p:tags r:id="rId41"/>
  </p:custDataLst>
  <p:defaultText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7C80"/>
    <a:srgbClr val="FF5050"/>
    <a:srgbClr val="FEEDD9"/>
    <a:srgbClr val="0D3F22"/>
    <a:srgbClr val="FFF6DD"/>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364" autoAdjust="0"/>
  </p:normalViewPr>
  <p:slideViewPr>
    <p:cSldViewPr>
      <p:cViewPr varScale="1">
        <p:scale>
          <a:sx n="84" d="100"/>
          <a:sy n="84" d="100"/>
        </p:scale>
        <p:origin x="324" y="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2025/12/9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bấm hộp thư hình ngôi nhà dưới cùng bên trái màn hình để vào bài</a:t>
            </a:r>
            <a:endParaRPr lang="vi-VN" dirty="0"/>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4</a:t>
            </a:fld>
            <a:endParaRPr lang="zh-CN" altLang="en-US"/>
          </a:p>
        </p:txBody>
      </p:sp>
    </p:spTree>
    <p:extLst>
      <p:ext uri="{BB962C8B-B14F-4D97-AF65-F5344CB8AC3E}">
        <p14:creationId xmlns:p14="http://schemas.microsoft.com/office/powerpoint/2010/main" val="256167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5</a:t>
            </a:fld>
            <a:endParaRPr lang="zh-CN" altLang="en-US"/>
          </a:p>
        </p:txBody>
      </p:sp>
    </p:spTree>
    <p:extLst>
      <p:ext uri="{BB962C8B-B14F-4D97-AF65-F5344CB8AC3E}">
        <p14:creationId xmlns:p14="http://schemas.microsoft.com/office/powerpoint/2010/main" val="3405319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1972021" y="1447946"/>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5988918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1"/>
            <a:ext cx="9143999" cy="5147852"/>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0703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2025/12/9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fld id="{FE1C8935-5503-46B3-AA64-FDD06962785D}" type="datetimeFigureOut">
              <a:rPr lang="en-US" smtClean="0">
                <a:solidFill>
                  <a:prstClr val="black">
                    <a:tint val="75000"/>
                  </a:prstClr>
                </a:solidFill>
              </a:rPr>
              <a:pPr defTabSz="685800"/>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fld id="{9306B73E-E889-4101-943F-C932486AC50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1251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15483"/>
            <a:ext cx="9138659" cy="5112536"/>
          </a:xfrm>
          <a:prstGeom prst="rect">
            <a:avLst/>
          </a:prstGeom>
          <a:noFill/>
          <a:ln>
            <a:noFill/>
          </a:ln>
        </p:spPr>
      </p:pic>
      <p:sp>
        <p:nvSpPr>
          <p:cNvPr id="23" name="Google Shape;23;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24" name="Google Shape;24;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5975182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
        <p:nvSpPr>
          <p:cNvPr id="30" name="Google Shape;3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31" name="Google Shape;3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88161633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Tree>
    <p:extLst>
      <p:ext uri="{BB962C8B-B14F-4D97-AF65-F5344CB8AC3E}">
        <p14:creationId xmlns:p14="http://schemas.microsoft.com/office/powerpoint/2010/main" val="225375642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7336118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pPr lvl="0"/>
            <a:r>
              <a:rPr lang="en-US"/>
              <a:t>Click to edit Master text styles</a:t>
            </a:r>
          </a:p>
        </p:txBody>
      </p:sp>
      <p:sp>
        <p:nvSpPr>
          <p:cNvPr id="43" name="Google Shape;43;p1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pPr lvl="0"/>
            <a:r>
              <a:rPr lang="en-US"/>
              <a:t>Click to edit Master text styles</a:t>
            </a:r>
          </a:p>
        </p:txBody>
      </p:sp>
      <p:sp>
        <p:nvSpPr>
          <p:cNvPr id="45" name="Google Shape;45;p1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47" name="Google Shape;47;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3988"/>
            <a:ext cx="9143999" cy="5115524"/>
          </a:xfrm>
          <a:prstGeom prst="rect">
            <a:avLst/>
          </a:prstGeom>
          <a:noFill/>
          <a:ln>
            <a:noFill/>
          </a:ln>
        </p:spPr>
      </p:pic>
    </p:spTree>
    <p:extLst>
      <p:ext uri="{BB962C8B-B14F-4D97-AF65-F5344CB8AC3E}">
        <p14:creationId xmlns:p14="http://schemas.microsoft.com/office/powerpoint/2010/main" val="264172912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86" y="-68173"/>
            <a:ext cx="9460268" cy="53214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21" y="1447946"/>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4302611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 y="1"/>
            <a:ext cx="9138659" cy="51435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5685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6875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2025/12/9</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649" r:id="rId11"/>
    <p:sldLayoutId id="2147483659" r:id="rId12"/>
    <p:sldLayoutId id="2147483756" r:id="rId13"/>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2.gi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jpe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23.png"/><Relationship Id="rId26" Type="http://schemas.microsoft.com/office/2007/relationships/hdphoto" Target="../media/hdphoto13.wdp"/><Relationship Id="rId39" Type="http://schemas.openxmlformats.org/officeDocument/2006/relationships/slide" Target="slide6.xml"/><Relationship Id="rId21" Type="http://schemas.microsoft.com/office/2007/relationships/hdphoto" Target="../media/hdphoto11.wdp"/><Relationship Id="rId34" Type="http://schemas.openxmlformats.org/officeDocument/2006/relationships/image" Target="../media/image32.png"/><Relationship Id="rId42" Type="http://schemas.openxmlformats.org/officeDocument/2006/relationships/slide" Target="slide7.xml"/><Relationship Id="rId47" Type="http://schemas.microsoft.com/office/2007/relationships/hdphoto" Target="../media/hdphoto21.wdp"/><Relationship Id="rId50" Type="http://schemas.openxmlformats.org/officeDocument/2006/relationships/image" Target="../media/image38.png"/><Relationship Id="rId7" Type="http://schemas.microsoft.com/office/2007/relationships/hdphoto" Target="../media/hdphoto4.wdp"/><Relationship Id="rId2" Type="http://schemas.openxmlformats.org/officeDocument/2006/relationships/notesSlide" Target="../notesSlides/notesSlide1.xml"/><Relationship Id="rId16" Type="http://schemas.openxmlformats.org/officeDocument/2006/relationships/image" Target="../media/image22.png"/><Relationship Id="rId29" Type="http://schemas.openxmlformats.org/officeDocument/2006/relationships/image" Target="../media/image29.png"/><Relationship Id="rId11" Type="http://schemas.microsoft.com/office/2007/relationships/hdphoto" Target="../media/hdphoto6.wdp"/><Relationship Id="rId24" Type="http://schemas.openxmlformats.org/officeDocument/2006/relationships/image" Target="../media/image26.png"/><Relationship Id="rId32" Type="http://schemas.openxmlformats.org/officeDocument/2006/relationships/image" Target="../media/image31.png"/><Relationship Id="rId37" Type="http://schemas.openxmlformats.org/officeDocument/2006/relationships/image" Target="../media/image33.png"/><Relationship Id="rId40" Type="http://schemas.openxmlformats.org/officeDocument/2006/relationships/image" Target="../media/image34.png"/><Relationship Id="rId45" Type="http://schemas.openxmlformats.org/officeDocument/2006/relationships/slide" Target="slide8.xml"/><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microsoft.com/office/2007/relationships/hdphoto" Target="../media/hdphoto14.wdp"/><Relationship Id="rId36" Type="http://schemas.openxmlformats.org/officeDocument/2006/relationships/slide" Target="slide5.xml"/><Relationship Id="rId49" Type="http://schemas.openxmlformats.org/officeDocument/2006/relationships/image" Target="../media/image37.png"/><Relationship Id="rId10" Type="http://schemas.openxmlformats.org/officeDocument/2006/relationships/image" Target="../media/image19.png"/><Relationship Id="rId19" Type="http://schemas.microsoft.com/office/2007/relationships/hdphoto" Target="../media/hdphoto10.wdp"/><Relationship Id="rId31" Type="http://schemas.openxmlformats.org/officeDocument/2006/relationships/image" Target="../media/image30.png"/><Relationship Id="rId44" Type="http://schemas.microsoft.com/office/2007/relationships/hdphoto" Target="../media/hdphoto20.wdp"/><Relationship Id="rId4" Type="http://schemas.openxmlformats.org/officeDocument/2006/relationships/image" Target="../media/image16.png"/><Relationship Id="rId9" Type="http://schemas.microsoft.com/office/2007/relationships/hdphoto" Target="../media/hdphoto5.wdp"/><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image" Target="../media/image28.png"/><Relationship Id="rId30" Type="http://schemas.microsoft.com/office/2007/relationships/hdphoto" Target="../media/hdphoto15.wdp"/><Relationship Id="rId35" Type="http://schemas.microsoft.com/office/2007/relationships/hdphoto" Target="../media/hdphoto17.wdp"/><Relationship Id="rId43" Type="http://schemas.openxmlformats.org/officeDocument/2006/relationships/image" Target="../media/image35.png"/><Relationship Id="rId48" Type="http://schemas.openxmlformats.org/officeDocument/2006/relationships/slide" Target="slide9.xml"/><Relationship Id="rId8" Type="http://schemas.openxmlformats.org/officeDocument/2006/relationships/image" Target="../media/image18.png"/><Relationship Id="rId3" Type="http://schemas.openxmlformats.org/officeDocument/2006/relationships/image" Target="../media/image15.png"/><Relationship Id="rId12" Type="http://schemas.openxmlformats.org/officeDocument/2006/relationships/image" Target="../media/image20.png"/><Relationship Id="rId17" Type="http://schemas.microsoft.com/office/2007/relationships/hdphoto" Target="../media/hdphoto9.wdp"/><Relationship Id="rId25" Type="http://schemas.openxmlformats.org/officeDocument/2006/relationships/image" Target="../media/image27.png"/><Relationship Id="rId33" Type="http://schemas.microsoft.com/office/2007/relationships/hdphoto" Target="../media/hdphoto16.wdp"/><Relationship Id="rId38" Type="http://schemas.microsoft.com/office/2007/relationships/hdphoto" Target="../media/hdphoto18.wdp"/><Relationship Id="rId46" Type="http://schemas.openxmlformats.org/officeDocument/2006/relationships/image" Target="../media/image36.png"/><Relationship Id="rId20" Type="http://schemas.openxmlformats.org/officeDocument/2006/relationships/image" Target="../media/image24.png"/><Relationship Id="rId41" Type="http://schemas.microsoft.com/office/2007/relationships/hdphoto" Target="../media/hdphoto19.wdp"/><Relationship Id="rId1" Type="http://schemas.openxmlformats.org/officeDocument/2006/relationships/slideLayout" Target="../slideLayouts/slideLayout11.xml"/><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23.wdp"/><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9.jpg"/><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image" Target="../media/image45.png"/><Relationship Id="rId10" Type="http://schemas.microsoft.com/office/2007/relationships/hdphoto" Target="../media/hdphoto22.wdp"/><Relationship Id="rId4" Type="http://schemas.openxmlformats.org/officeDocument/2006/relationships/audio" Target="../media/audio2.wav"/><Relationship Id="rId9" Type="http://schemas.openxmlformats.org/officeDocument/2006/relationships/image" Target="../media/image41.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B2D8-8CEA-4B4A-AE31-C621F555572A}"/>
              </a:ext>
            </a:extLst>
          </p:cNvPr>
          <p:cNvSpPr>
            <a:spLocks noGrp="1"/>
          </p:cNvSpPr>
          <p:nvPr>
            <p:ph type="ctrTitle"/>
          </p:nvPr>
        </p:nvSpPr>
        <p:spPr>
          <a:xfrm>
            <a:off x="1143446" y="342900"/>
            <a:ext cx="6857108" cy="1790700"/>
          </a:xfrm>
        </p:spPr>
        <p:txBody>
          <a:bodyPr>
            <a:normAutofit/>
          </a:bodyPr>
          <a:lstStyle/>
          <a:p>
            <a:r>
              <a:rPr lang="en-US" b="1" dirty="0" err="1">
                <a:solidFill>
                  <a:srgbClr val="230AB6"/>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Tuần</a:t>
            </a:r>
            <a:r>
              <a:rPr lang="en-US" b="1" dirty="0">
                <a:solidFill>
                  <a:srgbClr val="230AB6"/>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14</a:t>
            </a:r>
          </a:p>
        </p:txBody>
      </p:sp>
      <p:sp>
        <p:nvSpPr>
          <p:cNvPr id="3" name="Subtitle 2">
            <a:extLst>
              <a:ext uri="{FF2B5EF4-FFF2-40B4-BE49-F238E27FC236}">
                <a16:creationId xmlns:a16="http://schemas.microsoft.com/office/drawing/2014/main" id="{E8290B9B-78D3-47BF-8F38-E7F0A7E750CE}"/>
              </a:ext>
            </a:extLst>
          </p:cNvPr>
          <p:cNvSpPr>
            <a:spLocks noGrp="1"/>
          </p:cNvSpPr>
          <p:nvPr>
            <p:ph type="subTitle" idx="1"/>
          </p:nvPr>
        </p:nvSpPr>
        <p:spPr>
          <a:xfrm>
            <a:off x="-456977" y="2171935"/>
            <a:ext cx="10057953" cy="1241822"/>
          </a:xfrm>
        </p:spPr>
        <p:txBody>
          <a:bodyPr>
            <a:normAutofit/>
          </a:bodyPr>
          <a:lstStyle/>
          <a:p>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nuôi</a:t>
            </a:r>
            <a:endPar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EAAC7166-F503-422D-BDE1-A83D50999971}"/>
              </a:ext>
            </a:extLst>
          </p:cNvPr>
          <p:cNvSpPr/>
          <p:nvPr/>
        </p:nvSpPr>
        <p:spPr>
          <a:xfrm>
            <a:off x="6545271" y="37601"/>
            <a:ext cx="1967205" cy="461665"/>
          </a:xfrm>
          <a:prstGeom prst="rect">
            <a:avLst/>
          </a:prstGeom>
        </p:spPr>
        <p:txBody>
          <a:bodyPr wrap="none">
            <a:spAutoFit/>
          </a:bodyPr>
          <a:lstStyle/>
          <a:p>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Tree>
    <p:extLst>
      <p:ext uri="{BB962C8B-B14F-4D97-AF65-F5344CB8AC3E}">
        <p14:creationId xmlns:p14="http://schemas.microsoft.com/office/powerpoint/2010/main" val="52700255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555526"/>
            <a:ext cx="6264696" cy="45879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33" y="2355726"/>
            <a:ext cx="1440887" cy="1872208"/>
          </a:xfrm>
          <a:prstGeom prst="rect">
            <a:avLst/>
          </a:prstGeom>
        </p:spPr>
      </p:pic>
      <p:sp>
        <p:nvSpPr>
          <p:cNvPr id="4" name="Rectangle 3"/>
          <p:cNvSpPr/>
          <p:nvPr/>
        </p:nvSpPr>
        <p:spPr>
          <a:xfrm>
            <a:off x="3575001" y="2552700"/>
            <a:ext cx="2642069" cy="1419619"/>
          </a:xfrm>
          <a:prstGeom prst="rect">
            <a:avLst/>
          </a:prstGeom>
        </p:spPr>
        <p:txBody>
          <a:bodyPr wrap="none">
            <a:spAutoFit/>
          </a:bodyPr>
          <a:lstStyle/>
          <a:p>
            <a:pPr lvl="0" algn="ctr"/>
            <a:r>
              <a:rPr lang="en-US" sz="8625"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a:t>
            </a:r>
          </a:p>
        </p:txBody>
      </p:sp>
    </p:spTree>
    <p:extLst>
      <p:ext uri="{BB962C8B-B14F-4D97-AF65-F5344CB8AC3E}">
        <p14:creationId xmlns:p14="http://schemas.microsoft.com/office/powerpoint/2010/main" val="1324609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0" y="1419622"/>
            <a:ext cx="9217024" cy="194538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  </a:t>
            </a:r>
            <a:r>
              <a:rPr kumimoji="0" lang="vi-VN"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Trong </a:t>
            </a:r>
            <a:r>
              <a:rPr kumimoji="0" lang="vi-VN" sz="3600" b="1" i="0" u="none" strike="noStrike" kern="1200" cap="none" spc="0" normalizeH="0" baseline="0" noProof="0" dirty="0">
                <a:ln>
                  <a:noFill/>
                </a:ln>
                <a:solidFill>
                  <a:srgbClr val="000000"/>
                </a:solidFill>
                <a:effectLst/>
                <a:uLnTx/>
                <a:uFillTx/>
                <a:latin typeface="Arial" pitchFamily="34" charset="0"/>
                <a:ea typeface="微软雅黑"/>
                <a:cs typeface="Arial" pitchFamily="34" charset="0"/>
              </a:rPr>
              <a:t>tranh,</a:t>
            </a:r>
            <a:r>
              <a:rPr kumimoji="0" lang="en-US" sz="3600" b="1" i="0" u="none" strike="noStrike" kern="1200" cap="none" spc="0" normalizeH="0" baseline="0" noProof="0" dirty="0">
                <a:ln>
                  <a:noFill/>
                </a:ln>
                <a:solidFill>
                  <a:srgbClr val="FF0000"/>
                </a:solidFill>
                <a:effectLst/>
                <a:uLnTx/>
                <a:uFillTx/>
                <a:latin typeface="Arial" pitchFamily="34" charset="0"/>
                <a:ea typeface="微软雅黑"/>
                <a:cs typeface="Arial" pitchFamily="34" charset="0"/>
              </a:rPr>
              <a:t>/</a:t>
            </a:r>
            <a:r>
              <a:rPr kumimoji="0" lang="vi-VN" sz="3600" b="1" i="0" u="none" strike="noStrike" kern="1200" cap="none" spc="0" normalizeH="0" baseline="0" noProof="0" dirty="0">
                <a:ln>
                  <a:noFill/>
                </a:ln>
                <a:solidFill>
                  <a:srgbClr val="000000"/>
                </a:solidFill>
                <a:effectLst/>
                <a:uLnTx/>
                <a:uFillTx/>
                <a:latin typeface="Arial" pitchFamily="34" charset="0"/>
                <a:ea typeface="微软雅黑"/>
                <a:cs typeface="Arial" pitchFamily="34" charset="0"/>
              </a:rPr>
              <a:t>một cậu bé có màu tóc</a:t>
            </a:r>
            <a:r>
              <a:rPr kumimoji="0" lang="en-US" sz="3600" b="1" i="0" u="none" strike="noStrike" kern="1200" cap="none" spc="0" normalizeH="0" baseline="0" noProof="0" dirty="0">
                <a:ln>
                  <a:noFill/>
                </a:ln>
                <a:solidFill>
                  <a:srgbClr val="FF0000"/>
                </a:solidFill>
                <a:effectLst/>
                <a:uLnTx/>
                <a:uFillTx/>
                <a:latin typeface="Arial" pitchFamily="34" charset="0"/>
                <a:ea typeface="微软雅黑"/>
                <a:cs typeface="Arial" pitchFamily="34" charset="0"/>
              </a:rPr>
              <a:t>/</a:t>
            </a:r>
            <a:r>
              <a:rPr kumimoji="0" lang="vi-VN" sz="3600" b="1" i="0" u="none" strike="noStrike" kern="1200" cap="none" spc="0" normalizeH="0" baseline="0" noProof="0" dirty="0">
                <a:ln>
                  <a:noFill/>
                </a:ln>
                <a:solidFill>
                  <a:srgbClr val="000000"/>
                </a:solidFill>
                <a:effectLst/>
                <a:uLnTx/>
                <a:uFillTx/>
                <a:latin typeface="Arial" pitchFamily="34" charset="0"/>
                <a:ea typeface="微软雅黑"/>
                <a:cs typeface="Arial" pitchFamily="34" charset="0"/>
              </a:rPr>
              <a:t>và khuôn mặt</a:t>
            </a:r>
            <a:r>
              <a:rPr kumimoji="0" lang="en-US" sz="3600" b="1" i="0" u="none" strike="noStrike" kern="1200" cap="none" spc="0" normalizeH="0" baseline="0" noProof="0" dirty="0">
                <a:ln>
                  <a:noFill/>
                </a:ln>
                <a:solidFill>
                  <a:srgbClr val="FF0000"/>
                </a:solidFill>
                <a:effectLst/>
                <a:uLnTx/>
                <a:uFillTx/>
                <a:latin typeface="Arial" pitchFamily="34" charset="0"/>
                <a:ea typeface="微软雅黑"/>
                <a:cs typeface="Arial" pitchFamily="34" charset="0"/>
              </a:rPr>
              <a:t>/</a:t>
            </a:r>
            <a:r>
              <a:rPr kumimoji="0" lang="vi-VN" sz="3600" b="1" i="0" u="none" strike="noStrike" kern="1200" cap="none" spc="0" normalizeH="0" baseline="0" noProof="0" dirty="0">
                <a:ln>
                  <a:noFill/>
                </a:ln>
                <a:solidFill>
                  <a:srgbClr val="000000"/>
                </a:solidFill>
                <a:effectLst/>
                <a:uLnTx/>
                <a:uFillTx/>
                <a:latin typeface="Arial" pitchFamily="34" charset="0"/>
                <a:ea typeface="微软雅黑"/>
                <a:cs typeface="Arial" pitchFamily="34" charset="0"/>
              </a:rPr>
              <a:t>khác hẳn mọi người.</a:t>
            </a:r>
            <a:r>
              <a:rPr kumimoji="0" lang="en-US" sz="3600" b="1" i="0" u="none" strike="noStrike" kern="1200" cap="none" spc="0" normalizeH="0" baseline="0" noProof="0" dirty="0">
                <a:ln>
                  <a:noFill/>
                </a:ln>
                <a:solidFill>
                  <a:srgbClr val="FF0000"/>
                </a:solidFill>
                <a:effectLst/>
                <a:uLnTx/>
                <a:uFillTx/>
                <a:latin typeface="Arial" pitchFamily="34" charset="0"/>
                <a:ea typeface="微软雅黑"/>
                <a:cs typeface="Arial" pitchFamily="34" charset="0"/>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tint val="75000"/>
                </a:srgbClr>
              </a:solidFill>
              <a:effectLst/>
              <a:uLnTx/>
              <a:uFillTx/>
              <a:latin typeface="Arial" pitchFamily="34" charset="0"/>
              <a:ea typeface="微软雅黑"/>
              <a:cs typeface="Arial" pitchFamily="34" charset="0"/>
            </a:endParaRPr>
          </a:p>
        </p:txBody>
      </p:sp>
      <p:sp>
        <p:nvSpPr>
          <p:cNvPr id="4" name="Subtitle 3"/>
          <p:cNvSpPr txBox="1">
            <a:spLocks/>
          </p:cNvSpPr>
          <p:nvPr/>
        </p:nvSpPr>
        <p:spPr>
          <a:xfrm>
            <a:off x="163016" y="357959"/>
            <a:ext cx="9217024" cy="194538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3600" b="1" i="0" u="none" strike="noStrike" kern="1200" cap="none" spc="0" normalizeH="0" baseline="0" noProof="0" dirty="0">
                <a:ln>
                  <a:noFill/>
                </a:ln>
                <a:solidFill>
                  <a:srgbClr val="000000"/>
                </a:solidFill>
                <a:effectLst/>
                <a:uLnTx/>
                <a:uFillTx/>
                <a:latin typeface="Arial" pitchFamily="34" charset="0"/>
                <a:ea typeface="微软雅黑"/>
                <a:cs typeface="Arial" pitchFamily="34" charset="0"/>
              </a:rPr>
              <a:t>Trong </a:t>
            </a:r>
            <a:r>
              <a:rPr kumimoji="0" lang="vi-VN"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tranh,</a:t>
            </a:r>
            <a:r>
              <a:rPr kumimoji="0" lang="en-US"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 </a:t>
            </a:r>
            <a:r>
              <a:rPr kumimoji="0" lang="vi-VN"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một </a:t>
            </a:r>
            <a:r>
              <a:rPr kumimoji="0" lang="vi-VN" sz="3600" b="1" i="0" u="none" strike="noStrike" kern="1200" cap="none" spc="0" normalizeH="0" baseline="0" noProof="0" dirty="0">
                <a:ln>
                  <a:noFill/>
                </a:ln>
                <a:solidFill>
                  <a:srgbClr val="000000"/>
                </a:solidFill>
                <a:effectLst/>
                <a:uLnTx/>
                <a:uFillTx/>
                <a:latin typeface="Arial" pitchFamily="34" charset="0"/>
                <a:ea typeface="微软雅黑"/>
                <a:cs typeface="Arial" pitchFamily="34" charset="0"/>
              </a:rPr>
              <a:t>cậu bé có màu </a:t>
            </a:r>
            <a:r>
              <a:rPr kumimoji="0" lang="vi-VN"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tóc</a:t>
            </a:r>
            <a:r>
              <a:rPr kumimoji="0" lang="en-US"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 </a:t>
            </a:r>
            <a:r>
              <a:rPr kumimoji="0" lang="vi-VN"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và </a:t>
            </a:r>
            <a:r>
              <a:rPr kumimoji="0" lang="vi-VN" sz="3600" b="1" i="0" u="none" strike="noStrike" kern="1200" cap="none" spc="0" normalizeH="0" baseline="0" noProof="0" dirty="0">
                <a:ln>
                  <a:noFill/>
                </a:ln>
                <a:solidFill>
                  <a:srgbClr val="000000"/>
                </a:solidFill>
                <a:effectLst/>
                <a:uLnTx/>
                <a:uFillTx/>
                <a:latin typeface="Arial" pitchFamily="34" charset="0"/>
                <a:ea typeface="微软雅黑"/>
                <a:cs typeface="Arial" pitchFamily="34" charset="0"/>
              </a:rPr>
              <a:t>khuôn </a:t>
            </a:r>
            <a:r>
              <a:rPr kumimoji="0" lang="vi-VN"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mặt</a:t>
            </a:r>
            <a:r>
              <a:rPr kumimoji="0" lang="en-US"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 </a:t>
            </a:r>
            <a:r>
              <a:rPr kumimoji="0" lang="vi-VN"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khác </a:t>
            </a:r>
            <a:r>
              <a:rPr kumimoji="0" lang="vi-VN" sz="3600" b="1" i="0" u="none" strike="noStrike" kern="1200" cap="none" spc="0" normalizeH="0" baseline="0" noProof="0" dirty="0">
                <a:ln>
                  <a:noFill/>
                </a:ln>
                <a:solidFill>
                  <a:srgbClr val="000000"/>
                </a:solidFill>
                <a:effectLst/>
                <a:uLnTx/>
                <a:uFillTx/>
                <a:latin typeface="Arial" pitchFamily="34" charset="0"/>
                <a:ea typeface="微软雅黑"/>
                <a:cs typeface="Arial" pitchFamily="34" charset="0"/>
              </a:rPr>
              <a:t>hẳn mọi người</a:t>
            </a:r>
            <a:r>
              <a:rPr kumimoji="0" lang="vi-VN" sz="3600" b="1" i="0" u="none" strike="noStrike" kern="1200" cap="none" spc="0" normalizeH="0" baseline="0" noProof="0" dirty="0" smtClean="0">
                <a:ln>
                  <a:noFill/>
                </a:ln>
                <a:solidFill>
                  <a:srgbClr val="000000"/>
                </a:solidFill>
                <a:effectLst/>
                <a:uLnTx/>
                <a:uFillTx/>
                <a:latin typeface="Arial" pitchFamily="34" charset="0"/>
                <a:ea typeface="微软雅黑"/>
                <a:cs typeface="Arial" pitchFamily="34" charset="0"/>
              </a:rPr>
              <a:t>.</a:t>
            </a:r>
            <a:endParaRPr kumimoji="0" lang="en-US" sz="3600" b="1" i="0" u="none" strike="noStrike" kern="1200" cap="none" spc="0" normalizeH="0" baseline="0" noProof="0" dirty="0">
              <a:ln>
                <a:noFill/>
              </a:ln>
              <a:solidFill>
                <a:srgbClr val="FF0000"/>
              </a:solidFill>
              <a:effectLst/>
              <a:uLnTx/>
              <a:uFillTx/>
              <a:latin typeface="Arial" pitchFamily="34" charset="0"/>
              <a:ea typeface="微软雅黑"/>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tint val="75000"/>
                </a:srgbClr>
              </a:solidFill>
              <a:effectLst/>
              <a:uLnTx/>
              <a:uFillTx/>
              <a:latin typeface="Arial" pitchFamily="34" charset="0"/>
              <a:ea typeface="微软雅黑"/>
              <a:cs typeface="Arial" pitchFamily="34" charset="0"/>
            </a:endParaRPr>
          </a:p>
        </p:txBody>
      </p:sp>
    </p:spTree>
    <p:extLst>
      <p:ext uri="{BB962C8B-B14F-4D97-AF65-F5344CB8AC3E}">
        <p14:creationId xmlns:p14="http://schemas.microsoft.com/office/powerpoint/2010/main" val="21843422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8558" y="771550"/>
            <a:ext cx="6275810" cy="42484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33" y="2355726"/>
            <a:ext cx="1440887" cy="1872208"/>
          </a:xfrm>
          <a:prstGeom prst="rect">
            <a:avLst/>
          </a:prstGeom>
        </p:spPr>
      </p:pic>
      <p:sp>
        <p:nvSpPr>
          <p:cNvPr id="4" name="Rectangle 3"/>
          <p:cNvSpPr/>
          <p:nvPr/>
        </p:nvSpPr>
        <p:spPr>
          <a:xfrm>
            <a:off x="2703329" y="2582020"/>
            <a:ext cx="4075154" cy="1107996"/>
          </a:xfrm>
          <a:prstGeom prst="rect">
            <a:avLst/>
          </a:prstGeom>
        </p:spPr>
        <p:txBody>
          <a:bodyPr wrap="none">
            <a:spAutoFit/>
          </a:bodyPr>
          <a:lstStyle/>
          <a:p>
            <a:pPr lvl="0" algn="ctr"/>
            <a:r>
              <a:rPr lang="en-US" sz="6600" b="1" dirty="0" err="1">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a:t>
            </a:r>
            <a:r>
              <a:rPr lang="en-US" sz="6600"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 </a:t>
            </a:r>
            <a:r>
              <a:rPr lang="en-US" sz="6600" b="1" dirty="0" err="1">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hiểu</a:t>
            </a:r>
            <a:endParaRPr lang="en-US" sz="6600"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1029300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102" y="339502"/>
            <a:ext cx="7125669" cy="584775"/>
          </a:xfrm>
          <a:prstGeom prst="rect">
            <a:avLst/>
          </a:prstGeom>
        </p:spPr>
        <p:txBody>
          <a:bodyPr wrap="none">
            <a:spAutoFit/>
          </a:bodyPr>
          <a:lstStyle/>
          <a:p>
            <a:r>
              <a:rPr lang="vi-VN" sz="3200" b="1" dirty="0">
                <a:solidFill>
                  <a:srgbClr val="000000"/>
                </a:solidFill>
                <a:latin typeface="Arial" pitchFamily="34" charset="0"/>
                <a:ea typeface="微软雅黑"/>
                <a:cs typeface="Arial" pitchFamily="34" charset="0"/>
              </a:rPr>
              <a:t>1. Cô giáo yêu cầu học sinh làm gì?</a:t>
            </a:r>
          </a:p>
        </p:txBody>
      </p:sp>
      <p:sp>
        <p:nvSpPr>
          <p:cNvPr id="3" name="Rectangle 2"/>
          <p:cNvSpPr/>
          <p:nvPr/>
        </p:nvSpPr>
        <p:spPr>
          <a:xfrm>
            <a:off x="134098" y="924277"/>
            <a:ext cx="9262437" cy="1077218"/>
          </a:xfrm>
          <a:prstGeom prst="rect">
            <a:avLst/>
          </a:prstGeom>
        </p:spPr>
        <p:txBody>
          <a:bodyPr wrap="square">
            <a:spAutoFit/>
          </a:bodyPr>
          <a:lstStyle/>
          <a:p>
            <a:r>
              <a:rPr lang="en-US" sz="3200" dirty="0" smtClean="0">
                <a:solidFill>
                  <a:srgbClr val="0000FF"/>
                </a:solidFill>
                <a:latin typeface="Arial" pitchFamily="34" charset="0"/>
                <a:ea typeface="微软雅黑"/>
                <a:cs typeface="Arial" pitchFamily="34" charset="0"/>
              </a:rPr>
              <a:t>   </a:t>
            </a:r>
            <a:r>
              <a:rPr lang="en-US" sz="3200" b="1" dirty="0" smtClean="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Cô</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giáo</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yêu</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cầu</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cả</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lớp</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xem</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tranh</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rồi</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nhận</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xét</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về</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bức</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tranh</a:t>
            </a:r>
            <a:r>
              <a:rPr lang="en-US" sz="3200" b="1" dirty="0">
                <a:solidFill>
                  <a:srgbClr val="0000FF"/>
                </a:solidFill>
                <a:latin typeface="Arial" pitchFamily="34" charset="0"/>
                <a:ea typeface="微软雅黑"/>
                <a:cs typeface="Arial" pitchFamily="34" charset="0"/>
              </a:rPr>
              <a:t>.</a:t>
            </a:r>
            <a:endParaRPr lang="vi-VN" sz="3200" b="1" dirty="0">
              <a:solidFill>
                <a:srgbClr val="0000FF"/>
              </a:solidFill>
              <a:latin typeface="Arial" pitchFamily="34" charset="0"/>
              <a:ea typeface="微软雅黑"/>
              <a:cs typeface="Arial" pitchFamily="34" charset="0"/>
            </a:endParaRPr>
          </a:p>
        </p:txBody>
      </p:sp>
      <p:sp>
        <p:nvSpPr>
          <p:cNvPr id="4" name="Rectangle 3"/>
          <p:cNvSpPr/>
          <p:nvPr/>
        </p:nvSpPr>
        <p:spPr>
          <a:xfrm>
            <a:off x="129298" y="1969958"/>
            <a:ext cx="9014701" cy="1077218"/>
          </a:xfrm>
          <a:prstGeom prst="rect">
            <a:avLst/>
          </a:prstGeom>
        </p:spPr>
        <p:txBody>
          <a:bodyPr wrap="square">
            <a:spAutoFit/>
          </a:bodyPr>
          <a:lstStyle/>
          <a:p>
            <a:r>
              <a:rPr lang="vi-VN" sz="3200" b="1" dirty="0">
                <a:solidFill>
                  <a:srgbClr val="000000"/>
                </a:solidFill>
                <a:latin typeface="Arial" pitchFamily="34" charset="0"/>
                <a:ea typeface="微软雅黑"/>
                <a:cs typeface="Arial" pitchFamily="34" charset="0"/>
              </a:rPr>
              <a:t>2.Vì sao Hoàng nhận ra bạn trai trong bức tranh là con nuôi?</a:t>
            </a:r>
          </a:p>
        </p:txBody>
      </p:sp>
      <p:sp>
        <p:nvSpPr>
          <p:cNvPr id="5" name="Rectangle 4"/>
          <p:cNvSpPr/>
          <p:nvPr/>
        </p:nvSpPr>
        <p:spPr>
          <a:xfrm>
            <a:off x="49748" y="3147814"/>
            <a:ext cx="9202772" cy="1077218"/>
          </a:xfrm>
          <a:prstGeom prst="rect">
            <a:avLst/>
          </a:prstGeom>
        </p:spPr>
        <p:txBody>
          <a:bodyPr wrap="square">
            <a:spAutoFit/>
          </a:bodyPr>
          <a:lstStyle/>
          <a:p>
            <a:r>
              <a:rPr lang="en-US" sz="3200" b="1" dirty="0" smtClean="0">
                <a:solidFill>
                  <a:srgbClr val="0000FF"/>
                </a:solidFill>
                <a:latin typeface="Arial" pitchFamily="34" charset="0"/>
                <a:ea typeface="微软雅黑"/>
                <a:cs typeface="Arial" pitchFamily="34" charset="0"/>
              </a:rPr>
              <a:t>   - </a:t>
            </a:r>
            <a:r>
              <a:rPr lang="en-US" sz="3200" b="1" dirty="0" err="1">
                <a:solidFill>
                  <a:srgbClr val="0000FF"/>
                </a:solidFill>
                <a:latin typeface="Arial" pitchFamily="34" charset="0"/>
                <a:ea typeface="微软雅黑"/>
                <a:cs typeface="Arial" pitchFamily="34" charset="0"/>
              </a:rPr>
              <a:t>Vì</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Hoàng</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nhận</a:t>
            </a:r>
            <a:r>
              <a:rPr lang="en-US" sz="3200" b="1" dirty="0">
                <a:solidFill>
                  <a:srgbClr val="0000FF"/>
                </a:solidFill>
                <a:latin typeface="Arial" pitchFamily="34" charset="0"/>
                <a:ea typeface="微软雅黑"/>
                <a:cs typeface="Arial" pitchFamily="34" charset="0"/>
              </a:rPr>
              <a:t> ra </a:t>
            </a:r>
            <a:r>
              <a:rPr lang="en-US" sz="3200" b="1" dirty="0" err="1">
                <a:solidFill>
                  <a:srgbClr val="0000FF"/>
                </a:solidFill>
                <a:latin typeface="Arial" pitchFamily="34" charset="0"/>
                <a:ea typeface="微软雅黑"/>
                <a:cs typeface="Arial" pitchFamily="34" charset="0"/>
              </a:rPr>
              <a:t>trong</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tranh</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một</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cậu</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bé</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có</a:t>
            </a:r>
            <a:r>
              <a:rPr lang="en-US" sz="3200" b="1" dirty="0">
                <a:solidFill>
                  <a:srgbClr val="0000FF"/>
                </a:solidFill>
                <a:latin typeface="Arial" pitchFamily="34" charset="0"/>
                <a:ea typeface="微软雅黑"/>
                <a:cs typeface="Arial" pitchFamily="34" charset="0"/>
              </a:rPr>
              <a:t> </a:t>
            </a:r>
            <a:r>
              <a:rPr lang="en-US" sz="3200" b="1" dirty="0" err="1" smtClean="0">
                <a:solidFill>
                  <a:srgbClr val="0000FF"/>
                </a:solidFill>
                <a:latin typeface="Arial" pitchFamily="34" charset="0"/>
                <a:ea typeface="微软雅黑"/>
                <a:cs typeface="Arial" pitchFamily="34" charset="0"/>
              </a:rPr>
              <a:t>màu</a:t>
            </a:r>
            <a:r>
              <a:rPr lang="en-US" sz="3200" b="1" dirty="0" smtClean="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tóc</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và</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khuôn</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mặt</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khác</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hẳn</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mọi</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người</a:t>
            </a:r>
            <a:r>
              <a:rPr lang="en-US" sz="3200" b="1" dirty="0">
                <a:solidFill>
                  <a:srgbClr val="0000FF"/>
                </a:solidFill>
                <a:latin typeface="Arial" pitchFamily="34" charset="0"/>
                <a:ea typeface="微软雅黑"/>
                <a:cs typeface="Arial" pitchFamily="34" charset="0"/>
              </a:rPr>
              <a:t>.</a:t>
            </a:r>
            <a:endParaRPr lang="vi-VN" sz="3200" b="1" dirty="0">
              <a:solidFill>
                <a:srgbClr val="0000FF"/>
              </a:solidFill>
              <a:latin typeface="Arial" pitchFamily="34" charset="0"/>
              <a:ea typeface="微软雅黑"/>
              <a:cs typeface="Arial" pitchFamily="34" charset="0"/>
            </a:endParaRPr>
          </a:p>
        </p:txBody>
      </p:sp>
      <p:pic>
        <p:nvPicPr>
          <p:cNvPr id="7"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76" t="4454" r="1083" b="2155"/>
          <a:stretch/>
        </p:blipFill>
        <p:spPr bwMode="auto">
          <a:xfrm>
            <a:off x="7956505" y="4328449"/>
            <a:ext cx="1008112" cy="7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4958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1"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par>
                                <p:cTn id="26" presetID="31" presetClass="exit" presetSubtype="0" fill="hold" nodeType="withEffect">
                                  <p:stCondLst>
                                    <p:cond delay="0"/>
                                  </p:stCondLst>
                                  <p:childTnLst>
                                    <p:anim calcmode="lin" valueType="num">
                                      <p:cBhvr>
                                        <p:cTn id="27" dur="1000"/>
                                        <p:tgtEl>
                                          <p:spTgt spid="7"/>
                                        </p:tgtEl>
                                        <p:attrNameLst>
                                          <p:attrName>ppt_w</p:attrName>
                                        </p:attrNameLst>
                                      </p:cBhvr>
                                      <p:tavLst>
                                        <p:tav tm="0">
                                          <p:val>
                                            <p:strVal val="ppt_w"/>
                                          </p:val>
                                        </p:tav>
                                        <p:tav tm="100000">
                                          <p:val>
                                            <p:fltVal val="0"/>
                                          </p:val>
                                        </p:tav>
                                      </p:tavLst>
                                    </p:anim>
                                    <p:anim calcmode="lin" valueType="num">
                                      <p:cBhvr>
                                        <p:cTn id="28" dur="1000"/>
                                        <p:tgtEl>
                                          <p:spTgt spid="7"/>
                                        </p:tgtEl>
                                        <p:attrNameLst>
                                          <p:attrName>ppt_h</p:attrName>
                                        </p:attrNameLst>
                                      </p:cBhvr>
                                      <p:tavLst>
                                        <p:tav tm="0">
                                          <p:val>
                                            <p:strVal val="ppt_h"/>
                                          </p:val>
                                        </p:tav>
                                        <p:tav tm="100000">
                                          <p:val>
                                            <p:fltVal val="0"/>
                                          </p:val>
                                        </p:tav>
                                      </p:tavLst>
                                    </p:anim>
                                    <p:anim calcmode="lin" valueType="num">
                                      <p:cBhvr>
                                        <p:cTn id="29" dur="1000"/>
                                        <p:tgtEl>
                                          <p:spTgt spid="7"/>
                                        </p:tgtEl>
                                        <p:attrNameLst>
                                          <p:attrName>style.rotation</p:attrName>
                                        </p:attrNameLst>
                                      </p:cBhvr>
                                      <p:tavLst>
                                        <p:tav tm="0">
                                          <p:val>
                                            <p:fltVal val="0"/>
                                          </p:val>
                                        </p:tav>
                                        <p:tav tm="100000">
                                          <p:val>
                                            <p:fltVal val="90"/>
                                          </p:val>
                                        </p:tav>
                                      </p:tavLst>
                                    </p:anim>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950" y="483518"/>
            <a:ext cx="8496944" cy="1077218"/>
          </a:xfrm>
          <a:prstGeom prst="rect">
            <a:avLst/>
          </a:prstGeom>
        </p:spPr>
        <p:txBody>
          <a:bodyPr wrap="square">
            <a:spAutoFit/>
          </a:bodyPr>
          <a:lstStyle/>
          <a:p>
            <a:r>
              <a:rPr lang="vi-VN" sz="3200" b="1" dirty="0">
                <a:solidFill>
                  <a:srgbClr val="000000"/>
                </a:solidFill>
                <a:latin typeface="Arial" pitchFamily="34" charset="0"/>
                <a:ea typeface="微软雅黑"/>
                <a:cs typeface="Arial" pitchFamily="34" charset="0"/>
              </a:rPr>
              <a:t>3. Theo Ngọc, tình cảm giữa mọi người trong bức tranh thế nào?</a:t>
            </a:r>
          </a:p>
        </p:txBody>
      </p:sp>
      <p:sp>
        <p:nvSpPr>
          <p:cNvPr id="3" name="Rectangle 2"/>
          <p:cNvSpPr/>
          <p:nvPr/>
        </p:nvSpPr>
        <p:spPr>
          <a:xfrm>
            <a:off x="395536" y="1856470"/>
            <a:ext cx="8424936" cy="1077218"/>
          </a:xfrm>
          <a:prstGeom prst="rect">
            <a:avLst/>
          </a:prstGeom>
        </p:spPr>
        <p:txBody>
          <a:bodyPr wrap="square">
            <a:spAutoFit/>
          </a:bodyPr>
          <a:lstStyle/>
          <a:p>
            <a:r>
              <a:rPr lang="en-US" sz="3200" b="1" dirty="0" smtClean="0">
                <a:solidFill>
                  <a:srgbClr val="0000FF"/>
                </a:solidFill>
                <a:latin typeface="Arial" pitchFamily="34" charset="0"/>
                <a:ea typeface="微软雅黑"/>
                <a:cs typeface="Arial" pitchFamily="34" charset="0"/>
              </a:rPr>
              <a:t>   - </a:t>
            </a:r>
            <a:r>
              <a:rPr lang="en-US" sz="3200" b="1" dirty="0">
                <a:solidFill>
                  <a:srgbClr val="0000FF"/>
                </a:solidFill>
                <a:latin typeface="Arial" pitchFamily="34" charset="0"/>
                <a:ea typeface="微软雅黑"/>
                <a:cs typeface="Arial" pitchFamily="34" charset="0"/>
              </a:rPr>
              <a:t>Theo </a:t>
            </a:r>
            <a:r>
              <a:rPr lang="en-US" sz="3200" b="1" dirty="0" err="1">
                <a:solidFill>
                  <a:srgbClr val="0000FF"/>
                </a:solidFill>
                <a:latin typeface="Arial" pitchFamily="34" charset="0"/>
                <a:ea typeface="微软雅黑"/>
                <a:cs typeface="Arial" pitchFamily="34" charset="0"/>
              </a:rPr>
              <a:t>Ngọc</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mọi</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người</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trong</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bức</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tranh</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rất</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yêu</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quý</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nhau</a:t>
            </a:r>
            <a:r>
              <a:rPr lang="en-US" sz="3200" b="1" dirty="0">
                <a:solidFill>
                  <a:srgbClr val="0000FF"/>
                </a:solidFill>
                <a:latin typeface="Arial" pitchFamily="34" charset="0"/>
                <a:ea typeface="微软雅黑"/>
                <a:cs typeface="Arial" pitchFamily="34" charset="0"/>
              </a:rPr>
              <a:t>.</a:t>
            </a:r>
            <a:endParaRPr lang="vi-VN" sz="3200" b="1" dirty="0">
              <a:solidFill>
                <a:srgbClr val="0000FF"/>
              </a:solidFill>
              <a:latin typeface="Arial" pitchFamily="34" charset="0"/>
              <a:ea typeface="微软雅黑"/>
              <a:cs typeface="Arial" pitchFamily="34" charset="0"/>
            </a:endParaRPr>
          </a:p>
        </p:txBody>
      </p:sp>
      <p:pic>
        <p:nvPicPr>
          <p:cNvPr id="4" name="Picture 6" descr="Family Vector Art &amp;amp; Graphics | freevector.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4641" y1="30963" x2="35948" y2="42890"/>
                      </a14:backgroundRemoval>
                    </a14:imgEffect>
                  </a14:imgLayer>
                </a14:imgProps>
              </a:ext>
              <a:ext uri="{28A0092B-C50C-407E-A947-70E740481C1C}">
                <a14:useLocalDpi xmlns:a14="http://schemas.microsoft.com/office/drawing/2010/main" val="0"/>
              </a:ext>
            </a:extLst>
          </a:blip>
          <a:srcRect/>
          <a:stretch>
            <a:fillRect/>
          </a:stretch>
        </p:blipFill>
        <p:spPr bwMode="auto">
          <a:xfrm>
            <a:off x="7067726" y="3291830"/>
            <a:ext cx="2076274" cy="21248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12: Công dân với tình yêu, hôn nhân và gia đình - Hoc24">
            <a:extLst>
              <a:ext uri="{FF2B5EF4-FFF2-40B4-BE49-F238E27FC236}">
                <a16:creationId xmlns:a16="http://schemas.microsoft.com/office/drawing/2014/main" id="{EE59EC31-CB42-4FD5-8F12-06211816DB4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775348"/>
            <a:ext cx="182420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0647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par>
                                <p:cTn id="17" presetID="6" presetClass="entr" presetSubtype="3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660" y="483518"/>
            <a:ext cx="8868859" cy="1077218"/>
          </a:xfrm>
          <a:prstGeom prst="rect">
            <a:avLst/>
          </a:prstGeom>
        </p:spPr>
        <p:txBody>
          <a:bodyPr wrap="square">
            <a:spAutoFit/>
          </a:bodyPr>
          <a:lstStyle/>
          <a:p>
            <a:r>
              <a:rPr lang="vi-VN" sz="3200" b="1" dirty="0">
                <a:solidFill>
                  <a:srgbClr val="000000"/>
                </a:solidFill>
                <a:latin typeface="Arial" pitchFamily="34" charset="0"/>
                <a:ea typeface="微软雅黑"/>
                <a:cs typeface="Arial" pitchFamily="34" charset="0"/>
              </a:rPr>
              <a:t>4. Câu nói nào trong đoạn 3 giúp em hiểu: Bạ</a:t>
            </a:r>
            <a:r>
              <a:rPr lang="en-US" sz="3200" b="1" dirty="0">
                <a:solidFill>
                  <a:srgbClr val="000000"/>
                </a:solidFill>
                <a:latin typeface="Arial" pitchFamily="34" charset="0"/>
                <a:ea typeface="微软雅黑"/>
                <a:cs typeface="Arial" pitchFamily="34" charset="0"/>
              </a:rPr>
              <a:t>n </a:t>
            </a:r>
            <a:r>
              <a:rPr lang="vi-VN" sz="3200" b="1" dirty="0">
                <a:solidFill>
                  <a:srgbClr val="000000"/>
                </a:solidFill>
                <a:latin typeface="Arial" pitchFamily="34" charset="0"/>
                <a:ea typeface="微软雅黑"/>
                <a:cs typeface="Arial" pitchFamily="34" charset="0"/>
              </a:rPr>
              <a:t>Ngọc được bố mẹ nuôi rất yêu thương?</a:t>
            </a:r>
          </a:p>
        </p:txBody>
      </p:sp>
      <p:sp>
        <p:nvSpPr>
          <p:cNvPr id="3" name="Rectangle 2"/>
          <p:cNvSpPr/>
          <p:nvPr/>
        </p:nvSpPr>
        <p:spPr>
          <a:xfrm>
            <a:off x="251520" y="1779662"/>
            <a:ext cx="8784976" cy="1569660"/>
          </a:xfrm>
          <a:prstGeom prst="rect">
            <a:avLst/>
          </a:prstGeom>
        </p:spPr>
        <p:txBody>
          <a:bodyPr wrap="square">
            <a:spAutoFit/>
          </a:bodyPr>
          <a:lstStyle/>
          <a:p>
            <a:r>
              <a:rPr lang="en-US" sz="3200" b="1" dirty="0">
                <a:solidFill>
                  <a:srgbClr val="0000FF"/>
                </a:solidFill>
                <a:latin typeface="Arial" pitchFamily="34" charset="0"/>
                <a:ea typeface="微软雅黑"/>
                <a:cs typeface="Arial" pitchFamily="34" charset="0"/>
              </a:rPr>
              <a:t>“- Con </a:t>
            </a:r>
            <a:r>
              <a:rPr lang="en-US" sz="3200" b="1" dirty="0" err="1">
                <a:solidFill>
                  <a:srgbClr val="0000FF"/>
                </a:solidFill>
                <a:latin typeface="Arial" pitchFamily="34" charset="0"/>
                <a:ea typeface="微软雅黑"/>
                <a:cs typeface="Arial" pitchFamily="34" charset="0"/>
              </a:rPr>
              <a:t>nuôi</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không</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được</a:t>
            </a:r>
            <a:r>
              <a:rPr lang="en-US" sz="3200" b="1" dirty="0">
                <a:solidFill>
                  <a:srgbClr val="0000FF"/>
                </a:solidFill>
                <a:latin typeface="Arial" pitchFamily="34" charset="0"/>
                <a:ea typeface="微软雅黑"/>
                <a:cs typeface="Arial" pitchFamily="34" charset="0"/>
              </a:rPr>
              <a:t> cha </a:t>
            </a:r>
            <a:r>
              <a:rPr lang="en-US" sz="3200" b="1" dirty="0" err="1">
                <a:solidFill>
                  <a:srgbClr val="0000FF"/>
                </a:solidFill>
                <a:latin typeface="Arial" pitchFamily="34" charset="0"/>
                <a:ea typeface="微软雅黑"/>
                <a:cs typeface="Arial" pitchFamily="34" charset="0"/>
              </a:rPr>
              <a:t>mẹ</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sinh</a:t>
            </a:r>
            <a:r>
              <a:rPr lang="en-US" sz="3200" b="1" dirty="0">
                <a:solidFill>
                  <a:srgbClr val="0000FF"/>
                </a:solidFill>
                <a:latin typeface="Arial" pitchFamily="34" charset="0"/>
                <a:ea typeface="微软雅黑"/>
                <a:cs typeface="Arial" pitchFamily="34" charset="0"/>
              </a:rPr>
              <a:t> ra </a:t>
            </a:r>
            <a:r>
              <a:rPr lang="en-US" sz="3200" b="1" dirty="0" err="1">
                <a:solidFill>
                  <a:srgbClr val="0000FF"/>
                </a:solidFill>
                <a:latin typeface="Arial" pitchFamily="34" charset="0"/>
                <a:ea typeface="微软雅黑"/>
                <a:cs typeface="Arial" pitchFamily="34" charset="0"/>
              </a:rPr>
              <a:t>nhưng</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được</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nuôi</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dưỡng</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và</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lớn</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lên</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từ</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trái</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tim</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yêu</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thương</a:t>
            </a:r>
            <a:r>
              <a:rPr lang="en-US" sz="3200" b="1" dirty="0">
                <a:solidFill>
                  <a:srgbClr val="0000FF"/>
                </a:solidFill>
                <a:latin typeface="Arial" pitchFamily="34" charset="0"/>
                <a:ea typeface="微软雅黑"/>
                <a:cs typeface="Arial" pitchFamily="34" charset="0"/>
              </a:rPr>
              <a:t> </a:t>
            </a:r>
            <a:r>
              <a:rPr lang="en-US" sz="3200" b="1" dirty="0" err="1">
                <a:solidFill>
                  <a:srgbClr val="0000FF"/>
                </a:solidFill>
                <a:latin typeface="Arial" pitchFamily="34" charset="0"/>
                <a:ea typeface="微软雅黑"/>
                <a:cs typeface="Arial" pitchFamily="34" charset="0"/>
              </a:rPr>
              <a:t>của</a:t>
            </a:r>
            <a:r>
              <a:rPr lang="en-US" sz="3200" b="1" dirty="0">
                <a:solidFill>
                  <a:srgbClr val="0000FF"/>
                </a:solidFill>
                <a:latin typeface="Arial" pitchFamily="34" charset="0"/>
                <a:ea typeface="微软雅黑"/>
                <a:cs typeface="Arial" pitchFamily="34" charset="0"/>
              </a:rPr>
              <a:t> cha </a:t>
            </a:r>
            <a:r>
              <a:rPr lang="en-US" sz="3200" b="1" dirty="0" err="1">
                <a:solidFill>
                  <a:srgbClr val="0000FF"/>
                </a:solidFill>
                <a:latin typeface="Arial" pitchFamily="34" charset="0"/>
                <a:ea typeface="微软雅黑"/>
                <a:cs typeface="Arial" pitchFamily="34" charset="0"/>
              </a:rPr>
              <a:t>mẹ</a:t>
            </a:r>
            <a:r>
              <a:rPr lang="en-US" sz="3200" b="1" dirty="0">
                <a:solidFill>
                  <a:srgbClr val="0000FF"/>
                </a:solidFill>
                <a:latin typeface="Arial" pitchFamily="34" charset="0"/>
                <a:ea typeface="微软雅黑"/>
                <a:cs typeface="Arial" pitchFamily="34" charset="0"/>
              </a:rPr>
              <a:t>”.</a:t>
            </a:r>
            <a:endParaRPr lang="vi-VN" sz="3200" b="1" dirty="0">
              <a:solidFill>
                <a:srgbClr val="0000FF"/>
              </a:solidFill>
              <a:latin typeface="Arial" pitchFamily="34" charset="0"/>
              <a:ea typeface="微软雅黑"/>
              <a:cs typeface="Arial" pitchFamily="34" charset="0"/>
            </a:endParaRPr>
          </a:p>
        </p:txBody>
      </p:sp>
      <p:pic>
        <p:nvPicPr>
          <p:cNvPr id="9" name="Picture 8">
            <a:extLst>
              <a:ext uri="{FF2B5EF4-FFF2-40B4-BE49-F238E27FC236}">
                <a16:creationId xmlns:a16="http://schemas.microsoft.com/office/drawing/2014/main" id="{A3C3886C-AE9F-49EB-BF76-9FA260AAB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1215" y="4033843"/>
            <a:ext cx="1001265" cy="1250511"/>
          </a:xfrm>
          <a:prstGeom prst="rect">
            <a:avLst/>
          </a:prstGeom>
        </p:spPr>
      </p:pic>
      <p:pic>
        <p:nvPicPr>
          <p:cNvPr id="13" name="Picture 12">
            <a:extLst>
              <a:ext uri="{FF2B5EF4-FFF2-40B4-BE49-F238E27FC236}">
                <a16:creationId xmlns:a16="http://schemas.microsoft.com/office/drawing/2014/main" id="{5F598913-DFD5-440F-B6F8-73FAF27EF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174699"/>
            <a:ext cx="664399" cy="968801"/>
          </a:xfrm>
          <a:prstGeom prst="rect">
            <a:avLst/>
          </a:prstGeom>
        </p:spPr>
      </p:pic>
    </p:spTree>
    <p:extLst>
      <p:ext uri="{BB962C8B-B14F-4D97-AF65-F5344CB8AC3E}">
        <p14:creationId xmlns:p14="http://schemas.microsoft.com/office/powerpoint/2010/main" val="25207353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6972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40223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918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967249"/>
            <a:ext cx="396044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LUYỆN TẬP</a:t>
            </a:r>
            <a:endParaRPr kumimoji="0" lang="en-US" sz="2000" b="0" i="0" u="none" strike="noStrike" kern="0" cap="none" spc="0" normalizeH="0" baseline="0" noProof="0" dirty="0">
              <a:ln>
                <a:noFill/>
              </a:ln>
              <a:solidFill>
                <a:sysClr val="windowText" lastClr="000000"/>
              </a:solidFill>
              <a:effectLst/>
              <a:uLnTx/>
              <a:uFillTx/>
              <a:latin typeface="+mj-lt"/>
            </a:endParaRPr>
          </a:p>
        </p:txBody>
      </p:sp>
      <p:pic>
        <p:nvPicPr>
          <p:cNvPr id="4" name="Picture 3"/>
          <p:cNvPicPr>
            <a:picLocks noChangeAspect="1"/>
          </p:cNvPicPr>
          <p:nvPr/>
        </p:nvPicPr>
        <p:blipFill>
          <a:blip r:embed="rId2"/>
          <a:stretch>
            <a:fillRect/>
          </a:stretch>
        </p:blipFill>
        <p:spPr>
          <a:xfrm>
            <a:off x="467544" y="410008"/>
            <a:ext cx="1670449" cy="1572904"/>
          </a:xfrm>
          <a:prstGeom prst="rect">
            <a:avLst/>
          </a:prstGeom>
        </p:spPr>
      </p:pic>
      <p:pic>
        <p:nvPicPr>
          <p:cNvPr id="5" name="Picture 4"/>
          <p:cNvPicPr>
            <a:picLocks noChangeAspect="1"/>
          </p:cNvPicPr>
          <p:nvPr/>
        </p:nvPicPr>
        <p:blipFill>
          <a:blip r:embed="rId3"/>
          <a:stretch>
            <a:fillRect/>
          </a:stretch>
        </p:blipFill>
        <p:spPr>
          <a:xfrm>
            <a:off x="5148064" y="1982912"/>
            <a:ext cx="2822577" cy="2893094"/>
          </a:xfrm>
          <a:prstGeom prst="rect">
            <a:avLst/>
          </a:prstGeom>
        </p:spPr>
      </p:pic>
    </p:spTree>
    <p:extLst>
      <p:ext uri="{BB962C8B-B14F-4D97-AF65-F5344CB8AC3E}">
        <p14:creationId xmlns:p14="http://schemas.microsoft.com/office/powerpoint/2010/main" val="28480749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7664" y="1995686"/>
            <a:ext cx="4896544" cy="923330"/>
          </a:xfrm>
          <a:prstGeom prst="rect">
            <a:avLst/>
          </a:prstGeom>
        </p:spPr>
        <p:txBody>
          <a:bodyPr wrap="square">
            <a:spAutoFit/>
          </a:bodyPr>
          <a:lstStyle/>
          <a:p>
            <a:r>
              <a:rPr lang="en-US" sz="5400" b="1" dirty="0">
                <a:cs typeface="Times New Roman" panose="02020603050405020304" pitchFamily="18" charset="0"/>
              </a:rPr>
              <a:t> </a:t>
            </a:r>
            <a:r>
              <a:rPr lang="en-US" sz="5400" b="1" dirty="0">
                <a:latin typeface="+mj-lt"/>
                <a:cs typeface="Times New Roman" panose="02020603050405020304" pitchFamily="18" charset="0"/>
              </a:rPr>
              <a:t>KHỞI ĐỘNG</a:t>
            </a:r>
            <a:endParaRPr lang="en-US" sz="54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25496">
            <a:off x="3805903" y="185096"/>
            <a:ext cx="3116371" cy="2613067"/>
          </a:xfrm>
          <a:prstGeom prst="rect">
            <a:avLst/>
          </a:prstGeom>
        </p:spPr>
      </p:pic>
    </p:spTree>
    <p:extLst>
      <p:ext uri="{BB962C8B-B14F-4D97-AF65-F5344CB8AC3E}">
        <p14:creationId xmlns:p14="http://schemas.microsoft.com/office/powerpoint/2010/main" val="8175293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971" y="483518"/>
            <a:ext cx="8424936" cy="1031051"/>
          </a:xfrm>
          <a:prstGeom prst="rect">
            <a:avLst/>
          </a:prstGeom>
        </p:spPr>
        <p:txBody>
          <a:bodyPr wrap="square">
            <a:spAutoFit/>
          </a:bodyPr>
          <a:lstStyle/>
          <a:p>
            <a:pPr>
              <a:spcBef>
                <a:spcPts val="600"/>
              </a:spcBef>
            </a:pPr>
            <a:r>
              <a:rPr lang="vi-VN" sz="2800" b="1" dirty="0">
                <a:solidFill>
                  <a:srgbClr val="000000"/>
                </a:solidFill>
                <a:latin typeface="Arial" pitchFamily="34" charset="0"/>
                <a:ea typeface="微软雅黑"/>
                <a:cs typeface="Arial" pitchFamily="34" charset="0"/>
              </a:rPr>
              <a:t>1. Nói lời đồng ý của em:</a:t>
            </a:r>
          </a:p>
          <a:p>
            <a:pPr marL="514350" indent="-514350">
              <a:spcBef>
                <a:spcPts val="600"/>
              </a:spcBef>
              <a:buFontTx/>
              <a:buAutoNum type="alphaLcParenR"/>
            </a:pPr>
            <a:r>
              <a:rPr lang="vi-VN" sz="2800" b="1" dirty="0">
                <a:solidFill>
                  <a:srgbClr val="000000"/>
                </a:solidFill>
                <a:latin typeface="Arial" pitchFamily="34" charset="0"/>
                <a:ea typeface="微软雅黑"/>
                <a:cs typeface="Arial" pitchFamily="34" charset="0"/>
              </a:rPr>
              <a:t>Với nhận xét của bạn Ngọc về bức tranh.</a:t>
            </a:r>
          </a:p>
        </p:txBody>
      </p:sp>
      <p:pic>
        <p:nvPicPr>
          <p:cNvPr id="3" name="Picture 2" descr="Free Girl Vectors, 209,000+ Images in AI, EPS forma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3110" t="6883" r="29920" b="8124"/>
          <a:stretch/>
        </p:blipFill>
        <p:spPr bwMode="auto">
          <a:xfrm>
            <a:off x="27267" y="1995686"/>
            <a:ext cx="1016341" cy="224741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763688" y="1686821"/>
            <a:ext cx="3456384" cy="617730"/>
          </a:xfrm>
          <a:prstGeom prst="wedgeRoundRectCallout">
            <a:avLst>
              <a:gd name="adj1" fmla="val -47440"/>
              <a:gd name="adj2" fmla="val 18889"/>
              <a:gd name="adj3" fmla="val 16667"/>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00FF"/>
                </a:solidFill>
                <a:effectLst/>
                <a:uLnTx/>
                <a:uFillTx/>
                <a:latin typeface="Arial" pitchFamily="34" charset="0"/>
                <a:ea typeface="微软雅黑"/>
                <a:cs typeface="Arial" pitchFamily="34" charset="0"/>
              </a:rPr>
              <a:t>Bạn nói rất </a:t>
            </a:r>
            <a:r>
              <a:rPr kumimoji="0" lang="vi-VN" sz="2800" b="1" i="0" u="none" strike="noStrike" kern="0" cap="none" spc="0" normalizeH="0" baseline="0" noProof="0" dirty="0" smtClean="0">
                <a:ln>
                  <a:noFill/>
                </a:ln>
                <a:solidFill>
                  <a:srgbClr val="0000FF"/>
                </a:solidFill>
                <a:effectLst/>
                <a:uLnTx/>
                <a:uFillTx/>
                <a:latin typeface="Arial" pitchFamily="34" charset="0"/>
                <a:ea typeface="微软雅黑"/>
                <a:cs typeface="Arial" pitchFamily="34" charset="0"/>
              </a:rPr>
              <a:t>đúng. </a:t>
            </a:r>
            <a:endParaRPr kumimoji="0" lang="vi-VN" sz="2800" b="0" i="0" u="none" strike="noStrike" kern="0" cap="none" spc="0" normalizeH="0" baseline="0" noProof="0" dirty="0">
              <a:ln>
                <a:noFill/>
              </a:ln>
              <a:solidFill>
                <a:srgbClr val="000000"/>
              </a:solidFill>
              <a:effectLst/>
              <a:uLnTx/>
              <a:uFillTx/>
              <a:latin typeface="+mj-lt"/>
              <a:ea typeface="微软雅黑"/>
              <a:cs typeface="Times New Roman" pitchFamily="18" charset="0"/>
            </a:endParaRPr>
          </a:p>
        </p:txBody>
      </p:sp>
      <p:sp>
        <p:nvSpPr>
          <p:cNvPr id="5" name="Rectangle 4"/>
          <p:cNvSpPr/>
          <p:nvPr/>
        </p:nvSpPr>
        <p:spPr>
          <a:xfrm>
            <a:off x="1259632" y="2596172"/>
            <a:ext cx="6912768" cy="523220"/>
          </a:xfrm>
          <a:prstGeom prst="rect">
            <a:avLst/>
          </a:prstGeom>
        </p:spPr>
        <p:txBody>
          <a:bodyPr wrap="square">
            <a:spAutoFit/>
          </a:bodyPr>
          <a:lstStyle/>
          <a:p>
            <a:pPr>
              <a:spcBef>
                <a:spcPts val="600"/>
              </a:spcBef>
            </a:pPr>
            <a:r>
              <a:rPr lang="vi-VN" sz="2800" b="1" dirty="0" smtClean="0">
                <a:solidFill>
                  <a:srgbClr val="000000"/>
                </a:solidFill>
                <a:latin typeface="Arial" pitchFamily="34" charset="0"/>
                <a:ea typeface="微软雅黑"/>
                <a:cs typeface="Arial" pitchFamily="34" charset="0"/>
              </a:rPr>
              <a:t>b</a:t>
            </a:r>
            <a:r>
              <a:rPr lang="vi-VN" sz="2800" b="1" dirty="0">
                <a:solidFill>
                  <a:srgbClr val="000000"/>
                </a:solidFill>
                <a:latin typeface="Arial" pitchFamily="34" charset="0"/>
                <a:ea typeface="微软雅黑"/>
                <a:cs typeface="Arial" pitchFamily="34" charset="0"/>
              </a:rPr>
              <a:t>) Với câu nói của bố mẹ bạn Ngọc</a:t>
            </a:r>
            <a:r>
              <a:rPr lang="vi-VN" sz="2800" dirty="0">
                <a:solidFill>
                  <a:srgbClr val="000000"/>
                </a:solidFill>
                <a:latin typeface="+mj-lt"/>
                <a:ea typeface="微软雅黑"/>
                <a:cs typeface="Times New Roman" pitchFamily="18" charset="0"/>
              </a:rPr>
              <a:t>.</a:t>
            </a:r>
          </a:p>
        </p:txBody>
      </p:sp>
      <p:sp>
        <p:nvSpPr>
          <p:cNvPr id="6" name="Rectangle 5"/>
          <p:cNvSpPr/>
          <p:nvPr/>
        </p:nvSpPr>
        <p:spPr>
          <a:xfrm>
            <a:off x="1403647" y="3291830"/>
            <a:ext cx="7186259" cy="954107"/>
          </a:xfrm>
          <a:prstGeom prst="rect">
            <a:avLst/>
          </a:prstGeom>
          <a:solidFill>
            <a:srgbClr val="FF7C8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kern="0" dirty="0" smtClean="0">
                <a:solidFill>
                  <a:srgbClr val="0000FF"/>
                </a:solidFill>
                <a:latin typeface="Arial" pitchFamily="34" charset="0"/>
                <a:cs typeface="Arial" pitchFamily="34" charset="0"/>
              </a:rPr>
              <a:t>    </a:t>
            </a:r>
            <a:r>
              <a:rPr lang="vi-VN" sz="2800" b="1" kern="0" dirty="0" smtClean="0">
                <a:solidFill>
                  <a:srgbClr val="0000FF"/>
                </a:solidFill>
                <a:latin typeface="Arial" pitchFamily="34" charset="0"/>
                <a:cs typeface="Arial" pitchFamily="34" charset="0"/>
              </a:rPr>
              <a:t>Em </a:t>
            </a:r>
            <a:r>
              <a:rPr lang="vi-VN" sz="2800" b="1" kern="0" dirty="0">
                <a:solidFill>
                  <a:srgbClr val="0000FF"/>
                </a:solidFill>
                <a:latin typeface="Arial" pitchFamily="34" charset="0"/>
                <a:cs typeface="Arial" pitchFamily="34" charset="0"/>
              </a:rPr>
              <a:t>hoàn toàn đồng ý với câu nói của bố mẹ bạn </a:t>
            </a:r>
            <a:r>
              <a:rPr lang="vi-VN" sz="2800" b="1" kern="0" dirty="0" smtClean="0">
                <a:solidFill>
                  <a:srgbClr val="0000FF"/>
                </a:solidFill>
                <a:latin typeface="Arial" pitchFamily="34" charset="0"/>
                <a:cs typeface="Arial" pitchFamily="34" charset="0"/>
              </a:rPr>
              <a:t>Ngọc</a:t>
            </a:r>
            <a:r>
              <a:rPr lang="en-US" sz="2800" b="1" kern="0" dirty="0" smtClean="0">
                <a:solidFill>
                  <a:srgbClr val="0000FF"/>
                </a:solidFill>
                <a:latin typeface="Arial" pitchFamily="34" charset="0"/>
                <a:cs typeface="Arial" pitchFamily="34" charset="0"/>
              </a:rPr>
              <a:t>.</a:t>
            </a:r>
            <a:endParaRPr lang="en-US" sz="2800"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8145509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46405"/>
            <a:ext cx="8352928" cy="2554545"/>
          </a:xfrm>
          <a:prstGeom prst="rect">
            <a:avLst/>
          </a:prstGeom>
        </p:spPr>
        <p:txBody>
          <a:bodyPr wrap="square">
            <a:spAutoFit/>
          </a:bodyPr>
          <a:lstStyle/>
          <a:p>
            <a:pPr>
              <a:spcBef>
                <a:spcPts val="600"/>
              </a:spcBef>
            </a:pPr>
            <a:r>
              <a:rPr lang="vi-VN" sz="2800" b="1" dirty="0">
                <a:solidFill>
                  <a:srgbClr val="000000"/>
                </a:solidFill>
                <a:latin typeface="Arial" pitchFamily="34" charset="0"/>
                <a:ea typeface="微软雅黑"/>
                <a:cs typeface="Arial" pitchFamily="34" charset="0"/>
              </a:rPr>
              <a:t>2. Đặt câu theo mẫu Ai thế nào? để nói về:</a:t>
            </a:r>
          </a:p>
          <a:p>
            <a:pPr marL="514350" indent="-514350">
              <a:spcBef>
                <a:spcPts val="600"/>
              </a:spcBef>
              <a:buFontTx/>
              <a:buAutoNum type="alphaLcParenR"/>
            </a:pPr>
            <a:r>
              <a:rPr lang="vi-VN" sz="2800" b="1" dirty="0">
                <a:solidFill>
                  <a:srgbClr val="000000"/>
                </a:solidFill>
                <a:latin typeface="Arial" pitchFamily="34" charset="0"/>
                <a:ea typeface="微软雅黑"/>
                <a:cs typeface="Arial" pitchFamily="34" charset="0"/>
              </a:rPr>
              <a:t>Tình cảm của bố mẹ nuôi với bạn Ngọc.</a:t>
            </a:r>
          </a:p>
          <a:p>
            <a:pPr>
              <a:spcBef>
                <a:spcPts val="600"/>
              </a:spcBef>
            </a:pPr>
            <a:endParaRPr lang="vi-VN" sz="2800" b="1" dirty="0">
              <a:solidFill>
                <a:srgbClr val="000000"/>
              </a:solidFill>
              <a:latin typeface="Arial" pitchFamily="34" charset="0"/>
              <a:ea typeface="微软雅黑"/>
              <a:cs typeface="Arial" pitchFamily="34" charset="0"/>
            </a:endParaRPr>
          </a:p>
          <a:p>
            <a:pPr>
              <a:spcBef>
                <a:spcPts val="600"/>
              </a:spcBef>
            </a:pPr>
            <a:endParaRPr lang="vi-VN" sz="2800" b="1" dirty="0">
              <a:solidFill>
                <a:srgbClr val="0000FF"/>
              </a:solidFill>
              <a:latin typeface="Arial" pitchFamily="34" charset="0"/>
              <a:ea typeface="微软雅黑"/>
              <a:cs typeface="Arial" pitchFamily="34" charset="0"/>
            </a:endParaRPr>
          </a:p>
          <a:p>
            <a:pPr>
              <a:spcBef>
                <a:spcPts val="600"/>
              </a:spcBef>
            </a:pPr>
            <a:r>
              <a:rPr lang="vi-VN" sz="2800" b="1" dirty="0">
                <a:solidFill>
                  <a:srgbClr val="000000"/>
                </a:solidFill>
                <a:latin typeface="Arial" pitchFamily="34" charset="0"/>
                <a:ea typeface="微软雅黑"/>
                <a:cs typeface="Arial" pitchFamily="34" charset="0"/>
              </a:rPr>
              <a:t>b) Tình cảm của bạn Ngọc với bố mẹ nuôi.</a:t>
            </a:r>
          </a:p>
        </p:txBody>
      </p:sp>
      <p:sp>
        <p:nvSpPr>
          <p:cNvPr id="3" name="Rectangle 2"/>
          <p:cNvSpPr/>
          <p:nvPr/>
        </p:nvSpPr>
        <p:spPr>
          <a:xfrm>
            <a:off x="395536" y="1851670"/>
            <a:ext cx="8352928" cy="584775"/>
          </a:xfrm>
          <a:prstGeom prst="rect">
            <a:avLst/>
          </a:prstGeom>
          <a:gradFill rotWithShape="1">
            <a:gsLst>
              <a:gs pos="0">
                <a:srgbClr val="FFC305">
                  <a:tint val="79000"/>
                  <a:satMod val="180000"/>
                </a:srgbClr>
              </a:gs>
              <a:gs pos="65000">
                <a:srgbClr val="FFC305">
                  <a:tint val="52000"/>
                  <a:satMod val="250000"/>
                </a:srgbClr>
              </a:gs>
              <a:gs pos="100000">
                <a:srgbClr val="FFC305">
                  <a:tint val="29000"/>
                  <a:satMod val="300000"/>
                </a:srgbClr>
              </a:gs>
            </a:gsLst>
            <a:lin ang="16200000" scaled="0"/>
          </a:gradFill>
          <a:ln w="9525" cap="flat" cmpd="sng" algn="ctr">
            <a:solidFill>
              <a:srgbClr val="FFC305"/>
            </a:solidFill>
            <a:prstDash val="solid"/>
          </a:ln>
          <a:effectLst>
            <a:outerShdw blurRad="63500" dist="25400" dir="5400000" rotWithShape="0">
              <a:srgbClr val="000000">
                <a:alpha val="43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smtClean="0">
                <a:ln>
                  <a:noFill/>
                </a:ln>
                <a:solidFill>
                  <a:srgbClr val="0000FF"/>
                </a:solidFill>
                <a:effectLst/>
                <a:uLnTx/>
                <a:uFillTx/>
                <a:latin typeface="Arial" pitchFamily="34" charset="0"/>
                <a:ea typeface="微软雅黑"/>
                <a:cs typeface="Arial" pitchFamily="34" charset="0"/>
              </a:rPr>
              <a:t>Bố </a:t>
            </a:r>
            <a:r>
              <a:rPr kumimoji="0" lang="vi-VN" sz="3200" b="1" i="0" u="none" strike="noStrike" kern="0" cap="none" spc="0" normalizeH="0" baseline="0" noProof="0" dirty="0">
                <a:ln>
                  <a:noFill/>
                </a:ln>
                <a:solidFill>
                  <a:srgbClr val="0000FF"/>
                </a:solidFill>
                <a:effectLst/>
                <a:uLnTx/>
                <a:uFillTx/>
                <a:latin typeface="Arial" pitchFamily="34" charset="0"/>
                <a:ea typeface="微软雅黑"/>
                <a:cs typeface="Arial" pitchFamily="34" charset="0"/>
              </a:rPr>
              <a:t>mẹ nuôi </a:t>
            </a:r>
            <a:r>
              <a:rPr kumimoji="0" lang="en-US" sz="3200" b="1" i="0" u="none" strike="noStrike" kern="0" cap="none" spc="0" normalizeH="0" baseline="0" noProof="0" dirty="0" err="1">
                <a:ln>
                  <a:noFill/>
                </a:ln>
                <a:solidFill>
                  <a:srgbClr val="0000FF"/>
                </a:solidFill>
                <a:effectLst/>
                <a:uLnTx/>
                <a:uFillTx/>
                <a:latin typeface="Arial" pitchFamily="34" charset="0"/>
                <a:ea typeface="微软雅黑"/>
                <a:cs typeface="Arial" pitchFamily="34" charset="0"/>
              </a:rPr>
              <a:t>rất</a:t>
            </a:r>
            <a:r>
              <a:rPr kumimoji="0" lang="en-US" sz="3200" b="1" i="0" u="none" strike="noStrike" kern="0" cap="none" spc="0" normalizeH="0" noProof="0" dirty="0">
                <a:ln>
                  <a:noFill/>
                </a:ln>
                <a:solidFill>
                  <a:srgbClr val="0000FF"/>
                </a:solidFill>
                <a:effectLst/>
                <a:uLnTx/>
                <a:uFillTx/>
                <a:latin typeface="Arial" pitchFamily="34" charset="0"/>
                <a:ea typeface="微软雅黑"/>
                <a:cs typeface="Arial" pitchFamily="34" charset="0"/>
              </a:rPr>
              <a:t> </a:t>
            </a:r>
            <a:r>
              <a:rPr kumimoji="0" lang="vi-VN" sz="3200" b="1" i="0" u="none" strike="noStrike" kern="0" cap="none" spc="0" normalizeH="0" baseline="0" noProof="0" dirty="0">
                <a:ln>
                  <a:noFill/>
                </a:ln>
                <a:solidFill>
                  <a:srgbClr val="0000FF"/>
                </a:solidFill>
                <a:effectLst/>
                <a:uLnTx/>
                <a:uFillTx/>
                <a:latin typeface="Arial" pitchFamily="34" charset="0"/>
                <a:ea typeface="微软雅黑"/>
                <a:cs typeface="Arial" pitchFamily="34" charset="0"/>
              </a:rPr>
              <a:t>yêu thương bạn Ngọc</a:t>
            </a:r>
            <a:r>
              <a:rPr kumimoji="0" lang="en-US" sz="3200" b="1" i="0" u="none" strike="noStrike" kern="0" cap="none" spc="0" normalizeH="0" noProof="0" dirty="0">
                <a:ln>
                  <a:noFill/>
                </a:ln>
                <a:solidFill>
                  <a:srgbClr val="0000FF"/>
                </a:solidFill>
                <a:effectLst/>
                <a:uLnTx/>
                <a:uFillTx/>
                <a:latin typeface="Arial" pitchFamily="34" charset="0"/>
                <a:ea typeface="微软雅黑"/>
                <a:cs typeface="Arial" pitchFamily="34" charset="0"/>
              </a:rPr>
              <a:t>.</a:t>
            </a:r>
            <a:endParaRPr kumimoji="0" lang="en-US" sz="3200" b="1" i="0" u="none" strike="noStrike" kern="0" cap="none" spc="0" normalizeH="0" baseline="0" noProof="0" dirty="0">
              <a:ln>
                <a:noFill/>
              </a:ln>
              <a:solidFill>
                <a:srgbClr val="0000FF"/>
              </a:solidFill>
              <a:effectLst/>
              <a:uLnTx/>
              <a:uFillTx/>
              <a:latin typeface="Arial" pitchFamily="34" charset="0"/>
              <a:ea typeface="微软雅黑"/>
              <a:cs typeface="Arial" pitchFamily="34" charset="0"/>
            </a:endParaRPr>
          </a:p>
        </p:txBody>
      </p:sp>
      <p:sp>
        <p:nvSpPr>
          <p:cNvPr id="4" name="Rectangle 3"/>
          <p:cNvSpPr/>
          <p:nvPr/>
        </p:nvSpPr>
        <p:spPr>
          <a:xfrm>
            <a:off x="395536" y="3419877"/>
            <a:ext cx="8496943" cy="584775"/>
          </a:xfrm>
          <a:prstGeom prst="rect">
            <a:avLst/>
          </a:prstGeom>
          <a:gradFill rotWithShape="1">
            <a:gsLst>
              <a:gs pos="0">
                <a:srgbClr val="FFC305">
                  <a:tint val="79000"/>
                  <a:satMod val="180000"/>
                </a:srgbClr>
              </a:gs>
              <a:gs pos="65000">
                <a:srgbClr val="FFC305">
                  <a:tint val="52000"/>
                  <a:satMod val="250000"/>
                </a:srgbClr>
              </a:gs>
              <a:gs pos="100000">
                <a:srgbClr val="FFC305">
                  <a:tint val="29000"/>
                  <a:satMod val="300000"/>
                </a:srgbClr>
              </a:gs>
            </a:gsLst>
            <a:lin ang="16200000" scaled="0"/>
          </a:gradFill>
          <a:ln w="9525" cap="flat" cmpd="sng" algn="ctr">
            <a:solidFill>
              <a:srgbClr val="FFC305"/>
            </a:solidFill>
            <a:prstDash val="solid"/>
          </a:ln>
          <a:effectLst>
            <a:outerShdw blurRad="63500" dist="25400" dir="5400000" rotWithShape="0">
              <a:srgbClr val="000000">
                <a:alpha val="43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a:solidFill>
                  <a:srgbClr val="0000FF"/>
                </a:solidFill>
                <a:latin typeface="Arial" pitchFamily="34" charset="0"/>
                <a:ea typeface="微软雅黑"/>
                <a:cs typeface="Arial" pitchFamily="34" charset="0"/>
              </a:rPr>
              <a:t> </a:t>
            </a:r>
            <a:r>
              <a:rPr kumimoji="0" lang="en-US" sz="3200" b="1" i="0" u="none" strike="noStrike" kern="0" cap="none" spc="0" normalizeH="0" baseline="0" noProof="0" dirty="0" smtClean="0">
                <a:ln>
                  <a:noFill/>
                </a:ln>
                <a:solidFill>
                  <a:srgbClr val="0000FF"/>
                </a:solidFill>
                <a:effectLst/>
                <a:uLnTx/>
                <a:uFillTx/>
                <a:latin typeface="Arial" pitchFamily="34" charset="0"/>
                <a:ea typeface="微软雅黑"/>
                <a:cs typeface="Arial" pitchFamily="34" charset="0"/>
              </a:rPr>
              <a:t> </a:t>
            </a:r>
            <a:r>
              <a:rPr kumimoji="0" lang="vi-VN" sz="3200" b="1" i="0" u="none" strike="noStrike" kern="0" cap="none" spc="0" normalizeH="0" baseline="0" noProof="0" dirty="0">
                <a:ln>
                  <a:noFill/>
                </a:ln>
                <a:solidFill>
                  <a:srgbClr val="0000FF"/>
                </a:solidFill>
                <a:effectLst/>
                <a:uLnTx/>
                <a:uFillTx/>
                <a:latin typeface="Arial" pitchFamily="34" charset="0"/>
                <a:ea typeface="微软雅黑"/>
                <a:cs typeface="Arial" pitchFamily="34" charset="0"/>
              </a:rPr>
              <a:t>Bạn Ngọc </a:t>
            </a:r>
            <a:r>
              <a:rPr lang="en-US" sz="3200" b="1" kern="0" dirty="0" err="1">
                <a:solidFill>
                  <a:srgbClr val="0000FF"/>
                </a:solidFill>
                <a:latin typeface="Arial" pitchFamily="34" charset="0"/>
                <a:ea typeface="微软雅黑"/>
                <a:cs typeface="Arial" pitchFamily="34" charset="0"/>
              </a:rPr>
              <a:t>biết</a:t>
            </a:r>
            <a:r>
              <a:rPr lang="en-US" sz="3200" b="1" kern="0" dirty="0">
                <a:solidFill>
                  <a:srgbClr val="0000FF"/>
                </a:solidFill>
                <a:latin typeface="Arial" pitchFamily="34" charset="0"/>
                <a:ea typeface="微软雅黑"/>
                <a:cs typeface="Arial" pitchFamily="34" charset="0"/>
              </a:rPr>
              <a:t> </a:t>
            </a:r>
            <a:r>
              <a:rPr lang="en-US" sz="3200" b="1" kern="0" dirty="0" err="1">
                <a:solidFill>
                  <a:srgbClr val="0000FF"/>
                </a:solidFill>
                <a:latin typeface="Arial" pitchFamily="34" charset="0"/>
                <a:ea typeface="微软雅黑"/>
                <a:cs typeface="Arial" pitchFamily="34" charset="0"/>
              </a:rPr>
              <a:t>ơn</a:t>
            </a:r>
            <a:r>
              <a:rPr kumimoji="0" lang="vi-VN" sz="3200" b="1" i="0" u="none" strike="noStrike" kern="0" cap="none" spc="0" normalizeH="0" baseline="0" noProof="0" dirty="0">
                <a:ln>
                  <a:noFill/>
                </a:ln>
                <a:solidFill>
                  <a:srgbClr val="0000FF"/>
                </a:solidFill>
                <a:effectLst/>
                <a:uLnTx/>
                <a:uFillTx/>
                <a:latin typeface="Arial" pitchFamily="34" charset="0"/>
                <a:ea typeface="微软雅黑"/>
                <a:cs typeface="Arial" pitchFamily="34" charset="0"/>
              </a:rPr>
              <a:t> </a:t>
            </a:r>
            <a:r>
              <a:rPr kumimoji="0" lang="en-US" sz="3200" b="1" i="0" u="none" strike="noStrike" kern="0" cap="none" spc="0" normalizeH="0" baseline="0" noProof="0" dirty="0" err="1" smtClean="0">
                <a:ln>
                  <a:noFill/>
                </a:ln>
                <a:solidFill>
                  <a:srgbClr val="0000FF"/>
                </a:solidFill>
                <a:effectLst/>
                <a:uLnTx/>
                <a:uFillTx/>
                <a:latin typeface="Arial" pitchFamily="34" charset="0"/>
                <a:ea typeface="微软雅黑"/>
                <a:cs typeface="Arial" pitchFamily="34" charset="0"/>
              </a:rPr>
              <a:t>và</a:t>
            </a:r>
            <a:r>
              <a:rPr kumimoji="0" lang="en-US" sz="3200" b="1" i="0" u="none" strike="noStrike" kern="0" cap="none" spc="0" normalizeH="0" noProof="0" dirty="0" smtClean="0">
                <a:ln>
                  <a:noFill/>
                </a:ln>
                <a:solidFill>
                  <a:srgbClr val="0000FF"/>
                </a:solidFill>
                <a:effectLst/>
                <a:uLnTx/>
                <a:uFillTx/>
                <a:latin typeface="Arial" pitchFamily="34" charset="0"/>
                <a:ea typeface="微软雅黑"/>
                <a:cs typeface="Arial" pitchFamily="34" charset="0"/>
              </a:rPr>
              <a:t> </a:t>
            </a:r>
            <a:r>
              <a:rPr kumimoji="0" lang="en-US" sz="3200" b="1" i="0" u="none" strike="noStrike" kern="0" cap="none" spc="0" normalizeH="0" noProof="0" dirty="0" err="1" smtClean="0">
                <a:ln>
                  <a:noFill/>
                </a:ln>
                <a:solidFill>
                  <a:srgbClr val="0000FF"/>
                </a:solidFill>
                <a:effectLst/>
                <a:uLnTx/>
                <a:uFillTx/>
                <a:latin typeface="Arial" pitchFamily="34" charset="0"/>
                <a:ea typeface="微软雅黑"/>
                <a:cs typeface="Arial" pitchFamily="34" charset="0"/>
              </a:rPr>
              <a:t>yêu</a:t>
            </a:r>
            <a:r>
              <a:rPr kumimoji="0" lang="en-US" sz="3200" b="1" i="0" u="none" strike="noStrike" kern="0" cap="none" spc="0" normalizeH="0" noProof="0" dirty="0" smtClean="0">
                <a:ln>
                  <a:noFill/>
                </a:ln>
                <a:solidFill>
                  <a:srgbClr val="0000FF"/>
                </a:solidFill>
                <a:effectLst/>
                <a:uLnTx/>
                <a:uFillTx/>
                <a:latin typeface="Arial" pitchFamily="34" charset="0"/>
                <a:ea typeface="微软雅黑"/>
                <a:cs typeface="Arial" pitchFamily="34" charset="0"/>
              </a:rPr>
              <a:t> </a:t>
            </a:r>
            <a:r>
              <a:rPr kumimoji="0" lang="en-US" sz="3200" b="1" i="0" u="none" strike="noStrike" kern="0" cap="none" spc="0" normalizeH="0" noProof="0" dirty="0" err="1" smtClean="0">
                <a:ln>
                  <a:noFill/>
                </a:ln>
                <a:solidFill>
                  <a:srgbClr val="0000FF"/>
                </a:solidFill>
                <a:effectLst/>
                <a:uLnTx/>
                <a:uFillTx/>
                <a:latin typeface="Arial" pitchFamily="34" charset="0"/>
                <a:ea typeface="微软雅黑"/>
                <a:cs typeface="Arial" pitchFamily="34" charset="0"/>
              </a:rPr>
              <a:t>quý</a:t>
            </a:r>
            <a:r>
              <a:rPr kumimoji="0" lang="en-US" sz="3200" b="1" i="0" u="none" strike="noStrike" kern="0" cap="none" spc="0" normalizeH="0" noProof="0" dirty="0" smtClean="0">
                <a:ln>
                  <a:noFill/>
                </a:ln>
                <a:solidFill>
                  <a:srgbClr val="0000FF"/>
                </a:solidFill>
                <a:effectLst/>
                <a:uLnTx/>
                <a:uFillTx/>
                <a:latin typeface="Arial" pitchFamily="34" charset="0"/>
                <a:ea typeface="微软雅黑"/>
                <a:cs typeface="Arial" pitchFamily="34" charset="0"/>
              </a:rPr>
              <a:t> </a:t>
            </a:r>
            <a:r>
              <a:rPr kumimoji="0" lang="vi-VN" sz="3200" b="1" i="0" u="none" strike="noStrike" kern="0" cap="none" spc="0" normalizeH="0" baseline="0" noProof="0" dirty="0" smtClean="0">
                <a:ln>
                  <a:noFill/>
                </a:ln>
                <a:solidFill>
                  <a:srgbClr val="0000FF"/>
                </a:solidFill>
                <a:effectLst/>
                <a:uLnTx/>
                <a:uFillTx/>
                <a:latin typeface="Arial" pitchFamily="34" charset="0"/>
                <a:ea typeface="微软雅黑"/>
                <a:cs typeface="Arial" pitchFamily="34" charset="0"/>
              </a:rPr>
              <a:t>bố </a:t>
            </a:r>
            <a:r>
              <a:rPr kumimoji="0" lang="vi-VN" sz="3200" b="1" i="0" u="none" strike="noStrike" kern="0" cap="none" spc="0" normalizeH="0" baseline="0" noProof="0" dirty="0">
                <a:ln>
                  <a:noFill/>
                </a:ln>
                <a:solidFill>
                  <a:srgbClr val="0000FF"/>
                </a:solidFill>
                <a:effectLst/>
                <a:uLnTx/>
                <a:uFillTx/>
                <a:latin typeface="Arial" pitchFamily="34" charset="0"/>
                <a:ea typeface="微软雅黑"/>
                <a:cs typeface="Arial" pitchFamily="34" charset="0"/>
              </a:rPr>
              <a:t>mẹ </a:t>
            </a:r>
            <a:r>
              <a:rPr kumimoji="0" lang="vi-VN" sz="3200" b="1" i="0" u="none" strike="noStrike" kern="0" cap="none" spc="0" normalizeH="0" baseline="0" noProof="0" dirty="0" smtClean="0">
                <a:ln>
                  <a:noFill/>
                </a:ln>
                <a:solidFill>
                  <a:srgbClr val="0000FF"/>
                </a:solidFill>
                <a:effectLst/>
                <a:uLnTx/>
                <a:uFillTx/>
                <a:latin typeface="Arial" pitchFamily="34" charset="0"/>
                <a:ea typeface="微软雅黑"/>
                <a:cs typeface="Arial" pitchFamily="34" charset="0"/>
              </a:rPr>
              <a:t>nuôi</a:t>
            </a:r>
            <a:r>
              <a:rPr kumimoji="0" lang="en-US" sz="3200" b="1" i="0" u="none" strike="noStrike" kern="0" cap="none" spc="0" normalizeH="0" baseline="0" noProof="0" dirty="0" smtClean="0">
                <a:ln>
                  <a:noFill/>
                </a:ln>
                <a:solidFill>
                  <a:srgbClr val="0000FF"/>
                </a:solidFill>
                <a:effectLst/>
                <a:uLnTx/>
                <a:uFillTx/>
                <a:latin typeface="Arial" pitchFamily="34" charset="0"/>
                <a:ea typeface="微软雅黑"/>
                <a:cs typeface="Arial" pitchFamily="34" charset="0"/>
              </a:rPr>
              <a:t>.</a:t>
            </a:r>
            <a:endParaRPr kumimoji="0" lang="vi-VN" sz="3200" b="1" i="0" u="none" strike="noStrike" kern="0" cap="none" spc="0" normalizeH="0" baseline="0" noProof="0" dirty="0">
              <a:ln>
                <a:noFill/>
              </a:ln>
              <a:solidFill>
                <a:srgbClr val="0000FF"/>
              </a:solidFill>
              <a:effectLst/>
              <a:uLnTx/>
              <a:uFillTx/>
              <a:latin typeface="Arial" pitchFamily="34" charset="0"/>
              <a:ea typeface="微软雅黑"/>
              <a:cs typeface="Arial" pitchFamily="34" charset="0"/>
            </a:endParaRPr>
          </a:p>
        </p:txBody>
      </p:sp>
    </p:spTree>
    <p:extLst>
      <p:ext uri="{BB962C8B-B14F-4D97-AF65-F5344CB8AC3E}">
        <p14:creationId xmlns:p14="http://schemas.microsoft.com/office/powerpoint/2010/main" val="2028076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411510"/>
            <a:ext cx="8220343" cy="4608512"/>
          </a:xfrm>
          <a:prstGeom prst="rect">
            <a:avLst/>
          </a:prstGeom>
        </p:spPr>
      </p:pic>
      <p:sp>
        <p:nvSpPr>
          <p:cNvPr id="3" name="Rectangle 2"/>
          <p:cNvSpPr/>
          <p:nvPr/>
        </p:nvSpPr>
        <p:spPr>
          <a:xfrm>
            <a:off x="2627784" y="2217807"/>
            <a:ext cx="4824536" cy="707886"/>
          </a:xfrm>
          <a:prstGeom prst="rect">
            <a:avLst/>
          </a:prstGeom>
        </p:spPr>
        <p:txBody>
          <a:bodyPr wrap="square">
            <a:spAutoFit/>
          </a:bodyPr>
          <a:lstStyle/>
          <a:p>
            <a:pPr defTabSz="914400">
              <a:defRPr/>
            </a:pP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CỦNG CỐ - </a:t>
            </a:r>
            <a:r>
              <a:rPr lang="en-US" sz="4000" b="1" dirty="0">
                <a:solidFill>
                  <a:prstClr val="black"/>
                </a:solidFill>
                <a:latin typeface="+mj-lt"/>
                <a:ea typeface="+mj-ea"/>
                <a:cs typeface="Times New Roman" panose="02020603050405020304" pitchFamily="18" charset="0"/>
              </a:rPr>
              <a:t>DẶN DÒ</a:t>
            </a:r>
            <a:endParaRPr lang="en-US" sz="4000" dirty="0">
              <a:latin typeface="+mj-lt"/>
            </a:endParaRPr>
          </a:p>
        </p:txBody>
      </p:sp>
    </p:spTree>
    <p:extLst>
      <p:ext uri="{BB962C8B-B14F-4D97-AF65-F5344CB8AC3E}">
        <p14:creationId xmlns:p14="http://schemas.microsoft.com/office/powerpoint/2010/main" val="38925805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4759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411511"/>
            <a:ext cx="8784976" cy="4832092"/>
          </a:xfrm>
          <a:prstGeom prst="rect">
            <a:avLst/>
          </a:prstGeom>
        </p:spPr>
        <p:txBody>
          <a:bodyPr wrap="square">
            <a:spAutoFit/>
          </a:bodyPr>
          <a:lstStyle/>
          <a:p>
            <a:pPr algn="ctr"/>
            <a:r>
              <a:rPr lang="en-US" b="1" dirty="0">
                <a:solidFill>
                  <a:srgbClr val="000000"/>
                </a:solidFill>
                <a:ea typeface="微软雅黑"/>
                <a:cs typeface="Times New Roman" pitchFamily="18" charset="0"/>
              </a:rPr>
              <a:t>Con nu</a:t>
            </a:r>
            <a:r>
              <a:rPr lang="vi-VN" b="1" dirty="0">
                <a:solidFill>
                  <a:srgbClr val="000000"/>
                </a:solidFill>
                <a:ea typeface="微软雅黑"/>
                <a:cs typeface="Times New Roman" pitchFamily="18" charset="0"/>
              </a:rPr>
              <a:t>ôi </a:t>
            </a:r>
          </a:p>
          <a:p>
            <a:endParaRPr lang="en-US" sz="200" dirty="0">
              <a:solidFill>
                <a:srgbClr val="000000"/>
              </a:solidFill>
              <a:latin typeface="Times New Roman" pitchFamily="18" charset="0"/>
              <a:ea typeface="微软雅黑"/>
              <a:cs typeface="Times New Roman" pitchFamily="18" charset="0"/>
            </a:endParaRPr>
          </a:p>
          <a:p>
            <a:r>
              <a:rPr lang="vi-VN" dirty="0">
                <a:solidFill>
                  <a:srgbClr val="000000"/>
                </a:solidFill>
                <a:latin typeface="Times New Roman" pitchFamily="18" charset="0"/>
                <a:ea typeface="微软雅黑"/>
                <a:cs typeface="Times New Roman" pitchFamily="18" charset="0"/>
              </a:rPr>
              <a:t>1. Một hôm, cô giáo cho cả lớp xem một bức tranh rồi hỏi:</a:t>
            </a:r>
          </a:p>
          <a:p>
            <a:r>
              <a:rPr lang="vi-VN" dirty="0">
                <a:solidFill>
                  <a:srgbClr val="000000"/>
                </a:solidFill>
                <a:latin typeface="Times New Roman" pitchFamily="18" charset="0"/>
                <a:ea typeface="微软雅黑"/>
                <a:cs typeface="Times New Roman" pitchFamily="18" charset="0"/>
              </a:rPr>
              <a:t>- Các em có nhận xét gì về bức tranh này?</a:t>
            </a:r>
          </a:p>
          <a:p>
            <a:r>
              <a:rPr lang="vi-VN" dirty="0">
                <a:solidFill>
                  <a:srgbClr val="000000"/>
                </a:solidFill>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r>
              <a:rPr lang="vi-VN" dirty="0">
                <a:solidFill>
                  <a:srgbClr val="000000"/>
                </a:solidFill>
                <a:latin typeface="Times New Roman" pitchFamily="18" charset="0"/>
                <a:ea typeface="微软雅黑"/>
                <a:cs typeface="Times New Roman" pitchFamily="18" charset="0"/>
              </a:rPr>
              <a:t>- Thưa cô, bạn này là con nuôi ạ.</a:t>
            </a:r>
          </a:p>
          <a:p>
            <a:r>
              <a:rPr lang="vi-VN" dirty="0">
                <a:solidFill>
                  <a:srgbClr val="000000"/>
                </a:solidFill>
                <a:latin typeface="Times New Roman" pitchFamily="18" charset="0"/>
                <a:ea typeface="微软雅黑"/>
                <a:cs typeface="Times New Roman" pitchFamily="18" charset="0"/>
              </a:rPr>
              <a:t>2. Cô giáo mỉm cười:</a:t>
            </a:r>
          </a:p>
          <a:p>
            <a:r>
              <a:rPr lang="vi-VN" dirty="0">
                <a:solidFill>
                  <a:srgbClr val="000000"/>
                </a:solidFill>
                <a:latin typeface="Times New Roman" pitchFamily="18" charset="0"/>
                <a:ea typeface="微软雅黑"/>
                <a:cs typeface="Times New Roman" pitchFamily="18" charset="0"/>
              </a:rPr>
              <a:t>- Em nói đúng rồi. Nhưng ai có thể nói về tình cảm giữa mọi người trong gia đình này?</a:t>
            </a:r>
          </a:p>
          <a:p>
            <a:r>
              <a:rPr lang="vi-VN" dirty="0">
                <a:solidFill>
                  <a:srgbClr val="000000"/>
                </a:solidFill>
                <a:latin typeface="Times New Roman" pitchFamily="18" charset="0"/>
                <a:ea typeface="微软雅黑"/>
                <a:cs typeface="Times New Roman" pitchFamily="18" charset="0"/>
              </a:rPr>
              <a:t>Cô giáo vừa dứt lời thì Ngọc lên tiếng:</a:t>
            </a:r>
          </a:p>
          <a:p>
            <a:r>
              <a:rPr lang="vi-VN" dirty="0">
                <a:solidFill>
                  <a:srgbClr val="000000"/>
                </a:solidFill>
                <a:latin typeface="Times New Roman" pitchFamily="18" charset="0"/>
                <a:ea typeface="微软雅黑"/>
                <a:cs typeface="Times New Roman" pitchFamily="18" charset="0"/>
              </a:rPr>
              <a:t>- Thưa cô, em nhận thấy mọi người trong gia đình này rất yêu quý nhau. Em biết vì em cũng là con nuôi ạ.</a:t>
            </a:r>
          </a:p>
          <a:p>
            <a:r>
              <a:rPr lang="vi-VN" dirty="0">
                <a:solidFill>
                  <a:srgbClr val="000000"/>
                </a:solidFill>
                <a:latin typeface="Times New Roman" pitchFamily="18" charset="0"/>
                <a:ea typeface="微软雅黑"/>
                <a:cs typeface="Times New Roman" pitchFamily="18" charset="0"/>
              </a:rPr>
              <a:t>3. - Con nuôi là gì? - Một học sinh hỏi. Không một chút chần chừ, Ngọc kiêu hãnh trả lời:</a:t>
            </a:r>
          </a:p>
          <a:p>
            <a:r>
              <a:rPr lang="vi-VN" dirty="0">
                <a:solidFill>
                  <a:srgbClr val="000000"/>
                </a:solidFill>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r>
              <a:rPr lang="vi-VN" dirty="0">
                <a:solidFill>
                  <a:srgbClr val="000000"/>
                </a:solidFill>
                <a:latin typeface="Times New Roman" pitchFamily="18" charset="0"/>
                <a:ea typeface="微软雅黑"/>
                <a:cs typeface="Times New Roman" pitchFamily="18" charset="0"/>
              </a:rPr>
              <a:t>Cô giáo và tất cả các bạn trong lớp dành cho Ngọc một tràng vỗ tay thật ấm áp.</a:t>
            </a:r>
          </a:p>
          <a:p>
            <a:pPr algn="r"/>
            <a:r>
              <a:rPr lang="vi-VN" i="1" dirty="0">
                <a:solidFill>
                  <a:srgbClr val="000000"/>
                </a:solidFill>
                <a:latin typeface="Times New Roman" pitchFamily="18" charset="0"/>
                <a:ea typeface="微软雅黑"/>
                <a:cs typeface="Times New Roman" pitchFamily="18" charset="0"/>
              </a:rPr>
              <a:t>Theo sách Hạt giống tâm hồn</a:t>
            </a:r>
            <a:endParaRPr lang="vi-VN" dirty="0">
              <a:solidFill>
                <a:srgbClr val="000000"/>
              </a:solidFill>
              <a:latin typeface="Times New Roman" pitchFamily="18" charset="0"/>
              <a:ea typeface="微软雅黑"/>
              <a:cs typeface="Times New Roman" pitchFamily="18" charset="0"/>
            </a:endParaRPr>
          </a:p>
          <a:p>
            <a:endParaRPr lang="en-US" dirty="0">
              <a:solidFill>
                <a:srgbClr val="000000"/>
              </a:solidFill>
              <a:latin typeface="Times New Roman" pitchFamily="18" charset="0"/>
              <a:ea typeface="微软雅黑"/>
              <a:cs typeface="Times New Roman" pitchFamily="18" charset="0"/>
            </a:endParaRPr>
          </a:p>
        </p:txBody>
      </p:sp>
      <p:sp>
        <p:nvSpPr>
          <p:cNvPr id="4" name="Flowchart: Terminator 3"/>
          <p:cNvSpPr/>
          <p:nvPr/>
        </p:nvSpPr>
        <p:spPr>
          <a:xfrm>
            <a:off x="7020272" y="398672"/>
            <a:ext cx="1800200"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a:t>
            </a:r>
          </a:p>
        </p:txBody>
      </p:sp>
    </p:spTree>
    <p:extLst>
      <p:ext uri="{BB962C8B-B14F-4D97-AF65-F5344CB8AC3E}">
        <p14:creationId xmlns:p14="http://schemas.microsoft.com/office/powerpoint/2010/main" val="888639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5536" y="339502"/>
            <a:ext cx="777240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cs typeface="Times New Roman" pitchFamily="18" charset="0"/>
              </a:rPr>
              <a:t>ĐỌC NỐI TIẾP CÂU</a:t>
            </a:r>
          </a:p>
        </p:txBody>
      </p:sp>
      <p:pic>
        <p:nvPicPr>
          <p:cNvPr id="3" name="Picture 2"/>
          <p:cNvPicPr>
            <a:picLocks noChangeAspect="1"/>
          </p:cNvPicPr>
          <p:nvPr/>
        </p:nvPicPr>
        <p:blipFill>
          <a:blip r:embed="rId2"/>
          <a:stretch>
            <a:fillRect/>
          </a:stretch>
        </p:blipFill>
        <p:spPr>
          <a:xfrm>
            <a:off x="1403648" y="1438282"/>
            <a:ext cx="5904656" cy="3365716"/>
          </a:xfrm>
          <a:prstGeom prst="rect">
            <a:avLst/>
          </a:prstGeom>
        </p:spPr>
      </p:pic>
    </p:spTree>
    <p:extLst>
      <p:ext uri="{BB962C8B-B14F-4D97-AF65-F5344CB8AC3E}">
        <p14:creationId xmlns:p14="http://schemas.microsoft.com/office/powerpoint/2010/main" val="794112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11510"/>
            <a:ext cx="8280920" cy="4536504"/>
          </a:xfrm>
          <a:prstGeom prst="rect">
            <a:avLst/>
          </a:prstGeom>
        </p:spPr>
      </p:pic>
      <p:sp>
        <p:nvSpPr>
          <p:cNvPr id="3" name="Rectangle 2"/>
          <p:cNvSpPr/>
          <p:nvPr/>
        </p:nvSpPr>
        <p:spPr>
          <a:xfrm>
            <a:off x="1907704" y="2139702"/>
            <a:ext cx="4950296" cy="126188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Đọc</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từ</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khó</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a:t>
            </a:r>
            <a:r>
              <a:rPr kumimoji="0" lang="en-US" sz="40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r>
            <a:br>
              <a:rPr kumimoji="0" lang="en-US" sz="40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b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nhanh</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nh</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ảu</a:t>
            </a:r>
            <a:r>
              <a:rPr kumimoji="0" lang="en-US" sz="3200" i="0" u="sng" strike="noStrike" kern="0" cap="none" spc="0" normalizeH="0" baseline="0" noProof="0" dirty="0">
                <a:ln>
                  <a:noFill/>
                </a:ln>
                <a:solidFill>
                  <a:srgbClr val="0000FF"/>
                </a:solidFill>
                <a:effectLst/>
                <a:uLnTx/>
                <a:uFillTx/>
                <a:latin typeface="+mj-lt"/>
                <a:ea typeface="微软雅黑"/>
                <a:cs typeface="Times New Roman" panose="02020603050405020304" pitchFamily="18" charset="0"/>
              </a:rPr>
              <a:t>,</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ch</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ần</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ch</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ừ</a:t>
            </a:r>
            <a:endParaRPr kumimoji="0" lang="en-US" sz="1800" i="0" u="none" strike="noStrike" kern="0" cap="none" spc="0" normalizeH="0" baseline="0" noProof="0" dirty="0">
              <a:ln>
                <a:noFill/>
              </a:ln>
              <a:solidFill>
                <a:sysClr val="windowText" lastClr="000000"/>
              </a:solidFill>
              <a:effectLst/>
              <a:uLnTx/>
              <a:uFillTx/>
              <a:latin typeface="+mj-lt"/>
            </a:endParaRPr>
          </a:p>
        </p:txBody>
      </p:sp>
    </p:spTree>
    <p:extLst>
      <p:ext uri="{BB962C8B-B14F-4D97-AF65-F5344CB8AC3E}">
        <p14:creationId xmlns:p14="http://schemas.microsoft.com/office/powerpoint/2010/main" val="1621481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91364"/>
            <a:ext cx="3168352" cy="707886"/>
          </a:xfrm>
          <a:prstGeom prst="rect">
            <a:avLst/>
          </a:prstGeom>
          <a:no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altLang="zh-CN" sz="40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Chú thích</a:t>
            </a:r>
            <a:endParaRPr kumimoji="0" lang="zh-CN" altLang="en-US" sz="40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1"/>
          <p:cNvSpPr txBox="1"/>
          <p:nvPr/>
        </p:nvSpPr>
        <p:spPr>
          <a:xfrm>
            <a:off x="683568" y="1385897"/>
            <a:ext cx="5616624" cy="1054135"/>
          </a:xfrm>
          <a:prstGeom prst="rect">
            <a:avLst/>
          </a:prstGeom>
          <a:solidFill>
            <a:srgbClr val="FFFFFF"/>
          </a:solidFill>
          <a:ln w="38100">
            <a:solidFill>
              <a:srgbClr val="EC7070"/>
            </a:solidFill>
          </a:ln>
          <a:effectLst>
            <a:outerShdw blurRad="50800" dist="38100" dir="5400000" algn="t" rotWithShape="0">
              <a:prstClr val="black">
                <a:alpha val="40000"/>
              </a:prstClr>
            </a:outerShdw>
          </a:effectLst>
        </p:spPr>
        <p:txBody>
          <a:bodyPr wrap="squar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mj-lt"/>
                <a:ea typeface="微软雅黑"/>
                <a:cs typeface="Times New Roman" pitchFamily="18" charset="0"/>
              </a:rPr>
              <a:t>Chần chừ:</a:t>
            </a:r>
            <a:r>
              <a:rPr kumimoji="0" lang="vi-VN" sz="3200" b="1" i="0" u="none" strike="noStrike" kern="0" cap="none" spc="0" normalizeH="0" baseline="0" noProof="0" dirty="0">
                <a:ln>
                  <a:noFill/>
                </a:ln>
                <a:solidFill>
                  <a:srgbClr val="000000"/>
                </a:solidFill>
                <a:effectLst/>
                <a:uLnTx/>
                <a:uFillTx/>
                <a:latin typeface="+mj-lt"/>
                <a:ea typeface="微软雅黑"/>
                <a:cs typeface="Times New Roman" pitchFamily="18" charset="0"/>
              </a:rPr>
              <a:t>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ngần ngại, chưa quyết tâm làm ngay.</a:t>
            </a:r>
          </a:p>
        </p:txBody>
      </p:sp>
      <p:pic>
        <p:nvPicPr>
          <p:cNvPr id="4" name="Picture 2" descr="Sáng tạo là không chần chừ -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101" y="1165953"/>
            <a:ext cx="2098204" cy="1405797"/>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
          <p:cNvSpPr txBox="1"/>
          <p:nvPr/>
        </p:nvSpPr>
        <p:spPr>
          <a:xfrm>
            <a:off x="683568" y="3003798"/>
            <a:ext cx="5616624" cy="1223412"/>
          </a:xfrm>
          <a:prstGeom prst="rect">
            <a:avLst/>
          </a:prstGeom>
          <a:solidFill>
            <a:srgbClr val="FFFFFF"/>
          </a:solidFill>
          <a:ln w="38100">
            <a:solidFill>
              <a:srgbClr val="05BEFF"/>
            </a:solidFill>
          </a:ln>
          <a:effectLst>
            <a:outerShdw blurRad="50800" dist="38100" dir="5400000" algn="t" rotWithShape="0">
              <a:prstClr val="black">
                <a:alpha val="40000"/>
              </a:prstClr>
            </a:outerShdw>
          </a:effectLst>
        </p:spPr>
        <p:txBody>
          <a:bodyPr wrap="squar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mj-lt"/>
                <a:ea typeface="微软雅黑"/>
                <a:cs typeface="Times New Roman" pitchFamily="18" charset="0"/>
              </a:rPr>
              <a:t>Kiêu hãnh:</a:t>
            </a:r>
            <a:r>
              <a:rPr kumimoji="0" lang="vi-VN" sz="3200" b="1" i="0" u="none" strike="noStrike" kern="0" cap="none" spc="0" normalizeH="0" baseline="0" noProof="0" dirty="0">
                <a:ln>
                  <a:noFill/>
                </a:ln>
                <a:solidFill>
                  <a:srgbClr val="000000"/>
                </a:solidFill>
                <a:effectLst/>
                <a:uLnTx/>
                <a:uFillTx/>
                <a:latin typeface="+mj-lt"/>
                <a:ea typeface="微软雅黑"/>
                <a:cs typeface="Times New Roman" pitchFamily="18" charset="0"/>
              </a:rPr>
              <a:t>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tự hào về giá trị của mình.</a:t>
            </a:r>
          </a:p>
          <a:p>
            <a:pPr marL="0" marR="0" lvl="0" indent="0" defTabSz="914400" eaLnBrk="1" fontAlgn="auto" latinLnBrk="0" hangingPunct="1">
              <a:lnSpc>
                <a:spcPct val="100000"/>
              </a:lnSpc>
              <a:spcBef>
                <a:spcPts val="0"/>
              </a:spcBef>
              <a:spcAft>
                <a:spcPts val="0"/>
              </a:spcAft>
              <a:buClrTx/>
              <a:buSzTx/>
              <a:buFontTx/>
              <a:buNone/>
              <a:tabLst/>
              <a:defRPr/>
            </a:pPr>
            <a:endParaRPr kumimoji="0" lang="vi-VN" sz="1100" b="0" i="0" u="none" strike="noStrike" kern="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pic>
        <p:nvPicPr>
          <p:cNvPr id="6" name="Picture 4" descr="Khát vọng và niềm tự hào dân tộc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11752" r="10409"/>
          <a:stretch/>
        </p:blipFill>
        <p:spPr bwMode="auto">
          <a:xfrm>
            <a:off x="6704905" y="2713166"/>
            <a:ext cx="2184400" cy="180467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184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anim calcmode="lin" valueType="num">
                                      <p:cBhvr>
                                        <p:cTn id="15" dur="750" fill="hold"/>
                                        <p:tgtEl>
                                          <p:spTgt spid="3"/>
                                        </p:tgtEl>
                                        <p:attrNameLst>
                                          <p:attrName>ppt_x</p:attrName>
                                        </p:attrNameLst>
                                      </p:cBhvr>
                                      <p:tavLst>
                                        <p:tav tm="0">
                                          <p:val>
                                            <p:strVal val="#ppt_x"/>
                                          </p:val>
                                        </p:tav>
                                        <p:tav tm="100000">
                                          <p:val>
                                            <p:strVal val="#ppt_x"/>
                                          </p:val>
                                        </p:tav>
                                      </p:tavLst>
                                    </p:anim>
                                    <p:anim calcmode="lin" valueType="num">
                                      <p:cBhvr>
                                        <p:cTn id="16" dur="75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anim calcmode="lin" valueType="num">
                                      <p:cBhvr>
                                        <p:cTn id="27" dur="750" fill="hold"/>
                                        <p:tgtEl>
                                          <p:spTgt spid="5"/>
                                        </p:tgtEl>
                                        <p:attrNameLst>
                                          <p:attrName>ppt_x</p:attrName>
                                        </p:attrNameLst>
                                      </p:cBhvr>
                                      <p:tavLst>
                                        <p:tav tm="0">
                                          <p:val>
                                            <p:strVal val="#ppt_x"/>
                                          </p:val>
                                        </p:tav>
                                        <p:tav tm="100000">
                                          <p:val>
                                            <p:strVal val="#ppt_x"/>
                                          </p:val>
                                        </p:tav>
                                      </p:tavLst>
                                    </p:anim>
                                    <p:anim calcmode="lin" valueType="num">
                                      <p:cBhvr>
                                        <p:cTn id="28" dur="75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752" y="339502"/>
            <a:ext cx="3045595"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588224" y="528234"/>
            <a:ext cx="1944216"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THI ĐỌC</a:t>
            </a:r>
          </a:p>
        </p:txBody>
      </p:sp>
    </p:spTree>
    <p:extLst>
      <p:ext uri="{BB962C8B-B14F-4D97-AF65-F5344CB8AC3E}">
        <p14:creationId xmlns:p14="http://schemas.microsoft.com/office/powerpoint/2010/main" val="5906747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339502"/>
            <a:ext cx="2757563"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084168" y="375507"/>
            <a:ext cx="2664296"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 TOÀN BÀI</a:t>
            </a: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27714002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246"/>
            <a:ext cx="9144000" cy="51110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806490" y="3474934"/>
            <a:ext cx="2057400" cy="1950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1274" y="4011910"/>
            <a:ext cx="1447832" cy="707886"/>
          </a:xfrm>
          <a:prstGeom prst="rect">
            <a:avLst/>
          </a:prstGeom>
          <a:noFill/>
        </p:spPr>
        <p:txBody>
          <a:bodyPr wrap="none" rtlCol="0">
            <a:spAutoFit/>
          </a:bodyPr>
          <a:lstStyle/>
          <a:p>
            <a:pPr algn="ctr"/>
            <a:r>
              <a:rPr lang="en-US" sz="2000" b="1" dirty="0">
                <a:latin typeface="UTM Azuki" panose="02040603050506020204" pitchFamily="18" charset="0"/>
              </a:rPr>
              <a:t>XÂY DỰNG</a:t>
            </a:r>
          </a:p>
          <a:p>
            <a:pPr algn="ctr"/>
            <a:r>
              <a:rPr lang="en-US" sz="2000" b="1" dirty="0">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15202" y="16246"/>
            <a:ext cx="1709737" cy="726704"/>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72498" y="-1132906"/>
            <a:ext cx="609600" cy="609600"/>
          </a:xfrm>
          <a:prstGeom prst="rect">
            <a:avLst/>
          </a:prstGeom>
        </p:spPr>
      </p:pic>
    </p:spTree>
    <p:extLst>
      <p:ext uri="{BB962C8B-B14F-4D97-AF65-F5344CB8AC3E}">
        <p14:creationId xmlns:p14="http://schemas.microsoft.com/office/powerpoint/2010/main" val="2487071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3"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339502"/>
            <a:ext cx="2685555"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513822" y="375507"/>
            <a:ext cx="2232248"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 ĐỒNG</a:t>
            </a:r>
            <a:r>
              <a:rPr kumimoji="0" lang="en-US" sz="2000" b="1" i="0" u="none" strike="noStrike" kern="0" cap="none" spc="0" normalizeH="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THANH</a:t>
            </a: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2972359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832" y="247459"/>
            <a:ext cx="2376264" cy="461665"/>
          </a:xfrm>
          <a:prstGeom prst="rect">
            <a:avLst/>
          </a:prstGeom>
        </p:spPr>
        <p:txBody>
          <a:bodyPr wrap="square">
            <a:spAutoFit/>
          </a:bodyPr>
          <a:lstStyle/>
          <a:p>
            <a:pPr>
              <a:defRPr/>
            </a:pPr>
            <a:r>
              <a:rPr lang="en-US" sz="2400" b="1" dirty="0">
                <a:solidFill>
                  <a:srgbClr val="000000"/>
                </a:solidFill>
                <a:latin typeface="+mj-lt"/>
                <a:ea typeface="微软雅黑"/>
                <a:cs typeface="Times New Roman" pitchFamily="18" charset="0"/>
              </a:rPr>
              <a:t>Con nu</a:t>
            </a:r>
            <a:r>
              <a:rPr lang="vi-VN" sz="2400" b="1" dirty="0">
                <a:solidFill>
                  <a:srgbClr val="000000"/>
                </a:solidFill>
                <a:latin typeface="+mj-lt"/>
                <a:ea typeface="微软雅黑"/>
                <a:cs typeface="Times New Roman" pitchFamily="18" charset="0"/>
              </a:rPr>
              <a:t>ôi </a:t>
            </a:r>
          </a:p>
        </p:txBody>
      </p:sp>
      <p:sp>
        <p:nvSpPr>
          <p:cNvPr id="3" name="Rectangle 2"/>
          <p:cNvSpPr/>
          <p:nvPr/>
        </p:nvSpPr>
        <p:spPr>
          <a:xfrm>
            <a:off x="450496" y="555526"/>
            <a:ext cx="8280920" cy="4801314"/>
          </a:xfrm>
          <a:prstGeom prst="rect">
            <a:avLst/>
          </a:prstGeom>
        </p:spPr>
        <p:txBody>
          <a:bodyPr wrap="square">
            <a:spAutoFit/>
          </a:bodyPr>
          <a:lstStyle/>
          <a:p>
            <a:pPr>
              <a:defRPr/>
            </a:pPr>
            <a:r>
              <a:rPr lang="vi-VN" dirty="0">
                <a:solidFill>
                  <a:srgbClr val="000000"/>
                </a:solidFill>
                <a:latin typeface="Times New Roman" pitchFamily="18" charset="0"/>
                <a:ea typeface="微软雅黑"/>
                <a:cs typeface="Times New Roman" pitchFamily="18" charset="0"/>
              </a:rPr>
              <a:t>1. Một hôm, cô giáo cho cả lớp xem một bức tranh rồi hỏi:</a:t>
            </a:r>
          </a:p>
          <a:p>
            <a:pPr>
              <a:defRPr/>
            </a:pPr>
            <a:r>
              <a:rPr lang="vi-VN" dirty="0">
                <a:solidFill>
                  <a:srgbClr val="000000"/>
                </a:solidFill>
                <a:latin typeface="Times New Roman" pitchFamily="18" charset="0"/>
                <a:ea typeface="微软雅黑"/>
                <a:cs typeface="Times New Roman" pitchFamily="18" charset="0"/>
              </a:rPr>
              <a:t>- Các em có nhận xét gì về bức tranh này?</a:t>
            </a:r>
          </a:p>
          <a:p>
            <a:pPr>
              <a:defRPr/>
            </a:pPr>
            <a:r>
              <a:rPr lang="vi-VN" dirty="0">
                <a:solidFill>
                  <a:srgbClr val="000000"/>
                </a:solidFill>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a:defRPr/>
            </a:pPr>
            <a:r>
              <a:rPr lang="vi-VN" dirty="0">
                <a:solidFill>
                  <a:srgbClr val="000000"/>
                </a:solidFill>
                <a:latin typeface="Times New Roman" pitchFamily="18" charset="0"/>
                <a:ea typeface="微软雅黑"/>
                <a:cs typeface="Times New Roman" pitchFamily="18" charset="0"/>
              </a:rPr>
              <a:t>- Thưa cô, bạn này là con nuôi ạ.</a:t>
            </a:r>
          </a:p>
          <a:p>
            <a:pPr>
              <a:defRPr/>
            </a:pPr>
            <a:r>
              <a:rPr lang="vi-VN" dirty="0">
                <a:solidFill>
                  <a:srgbClr val="000000"/>
                </a:solidFill>
                <a:latin typeface="Times New Roman" pitchFamily="18" charset="0"/>
                <a:ea typeface="微软雅黑"/>
                <a:cs typeface="Times New Roman" pitchFamily="18" charset="0"/>
              </a:rPr>
              <a:t>2. Cô giáo mỉm cười:</a:t>
            </a:r>
          </a:p>
          <a:p>
            <a:pPr>
              <a:defRPr/>
            </a:pPr>
            <a:r>
              <a:rPr lang="vi-VN" dirty="0">
                <a:solidFill>
                  <a:srgbClr val="000000"/>
                </a:solidFill>
                <a:latin typeface="Times New Roman" pitchFamily="18" charset="0"/>
                <a:ea typeface="微软雅黑"/>
                <a:cs typeface="Times New Roman" pitchFamily="18" charset="0"/>
              </a:rPr>
              <a:t>- Em nói đúng rồi. Nhưng ai có thể nói về tình cảm giữa mọi người trong gia đình này?</a:t>
            </a:r>
          </a:p>
          <a:p>
            <a:pPr>
              <a:defRPr/>
            </a:pPr>
            <a:r>
              <a:rPr lang="vi-VN" dirty="0">
                <a:solidFill>
                  <a:srgbClr val="000000"/>
                </a:solidFill>
                <a:latin typeface="Times New Roman" pitchFamily="18" charset="0"/>
                <a:ea typeface="微软雅黑"/>
                <a:cs typeface="Times New Roman" pitchFamily="18" charset="0"/>
              </a:rPr>
              <a:t>Cô giáo vừa dứt lời thì Ngọc lên tiếng:</a:t>
            </a:r>
          </a:p>
          <a:p>
            <a:pPr>
              <a:defRPr/>
            </a:pPr>
            <a:r>
              <a:rPr lang="vi-VN" dirty="0">
                <a:solidFill>
                  <a:srgbClr val="000000"/>
                </a:solidFill>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a:defRPr/>
            </a:pPr>
            <a:r>
              <a:rPr lang="vi-VN" dirty="0">
                <a:solidFill>
                  <a:srgbClr val="000000"/>
                </a:solidFill>
                <a:latin typeface="Times New Roman" pitchFamily="18" charset="0"/>
                <a:ea typeface="微软雅黑"/>
                <a:cs typeface="Times New Roman" pitchFamily="18" charset="0"/>
              </a:rPr>
              <a:t>3. - Con nuôi là gì? - Một học sinh hỏi. Không một chút chần chừ, Ngọc kiêu hãnh trả lời:</a:t>
            </a:r>
          </a:p>
          <a:p>
            <a:pPr>
              <a:defRPr/>
            </a:pPr>
            <a:r>
              <a:rPr lang="vi-VN" dirty="0">
                <a:solidFill>
                  <a:srgbClr val="000000"/>
                </a:solidFill>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a:defRPr/>
            </a:pPr>
            <a:r>
              <a:rPr lang="vi-VN" dirty="0">
                <a:solidFill>
                  <a:srgbClr val="000000"/>
                </a:solidFill>
                <a:latin typeface="Times New Roman" pitchFamily="18" charset="0"/>
                <a:ea typeface="微软雅黑"/>
                <a:cs typeface="Times New Roman" pitchFamily="18" charset="0"/>
              </a:rPr>
              <a:t>Cô giáo và tất cả các bạn trong lớp dành cho Ngọc một tràng vỗ tay thật ấm áp.</a:t>
            </a:r>
          </a:p>
          <a:p>
            <a:pPr algn="r">
              <a:defRPr/>
            </a:pPr>
            <a:r>
              <a:rPr lang="vi-VN" i="1" dirty="0">
                <a:solidFill>
                  <a:srgbClr val="000000"/>
                </a:solidFill>
                <a:latin typeface="Times New Roman" pitchFamily="18" charset="0"/>
                <a:ea typeface="微软雅黑"/>
                <a:cs typeface="Times New Roman" pitchFamily="18" charset="0"/>
              </a:rPr>
              <a:t>Theo sách Hạt giống tâm hồn</a:t>
            </a:r>
            <a:endParaRPr lang="vi-VN" dirty="0">
              <a:solidFill>
                <a:srgbClr val="000000"/>
              </a:solidFill>
              <a:latin typeface="Times New Roman" pitchFamily="18" charset="0"/>
              <a:ea typeface="微软雅黑"/>
              <a:cs typeface="Times New Roman" pitchFamily="18" charset="0"/>
            </a:endParaRPr>
          </a:p>
          <a:p>
            <a:pPr>
              <a:defRPr/>
            </a:pPr>
            <a:endParaRPr lang="en-US" dirty="0">
              <a:solidFill>
                <a:srgbClr val="000000"/>
              </a:solidFill>
              <a:latin typeface="Times New Roman" pitchFamily="18" charset="0"/>
              <a:ea typeface="微软雅黑"/>
              <a:cs typeface="Times New Roman" pitchFamily="18" charset="0"/>
            </a:endParaRPr>
          </a:p>
        </p:txBody>
      </p:sp>
      <p:sp>
        <p:nvSpPr>
          <p:cNvPr id="4" name="Flowchart: Terminator 3"/>
          <p:cNvSpPr/>
          <p:nvPr/>
        </p:nvSpPr>
        <p:spPr>
          <a:xfrm>
            <a:off x="6084168" y="339501"/>
            <a:ext cx="2825360" cy="764797"/>
          </a:xfrm>
          <a:prstGeom prst="flowChartTerminator">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Bài</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được</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chia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làm</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mấy</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đoạn</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a:t>
            </a:r>
          </a:p>
        </p:txBody>
      </p:sp>
      <p:sp>
        <p:nvSpPr>
          <p:cNvPr id="5" name="Oval 4"/>
          <p:cNvSpPr/>
          <p:nvPr/>
        </p:nvSpPr>
        <p:spPr>
          <a:xfrm>
            <a:off x="82399" y="529103"/>
            <a:ext cx="359105" cy="36004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1</a:t>
            </a:r>
          </a:p>
        </p:txBody>
      </p:sp>
      <p:sp>
        <p:nvSpPr>
          <p:cNvPr id="6" name="Oval 5"/>
          <p:cNvSpPr/>
          <p:nvPr/>
        </p:nvSpPr>
        <p:spPr>
          <a:xfrm>
            <a:off x="81462" y="1910466"/>
            <a:ext cx="359105" cy="3600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2</a:t>
            </a:r>
          </a:p>
        </p:txBody>
      </p:sp>
      <p:sp>
        <p:nvSpPr>
          <p:cNvPr id="7" name="Oval 6"/>
          <p:cNvSpPr/>
          <p:nvPr/>
        </p:nvSpPr>
        <p:spPr>
          <a:xfrm>
            <a:off x="73406" y="3291828"/>
            <a:ext cx="377090" cy="36004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3</a:t>
            </a:r>
          </a:p>
        </p:txBody>
      </p:sp>
      <p:sp>
        <p:nvSpPr>
          <p:cNvPr id="9" name="Flowchart: Terminator 8"/>
          <p:cNvSpPr/>
          <p:nvPr/>
        </p:nvSpPr>
        <p:spPr>
          <a:xfrm>
            <a:off x="6084168" y="332748"/>
            <a:ext cx="2825360" cy="771550"/>
          </a:xfrm>
          <a:prstGeom prst="flowChartTerminator">
            <a:avLst/>
          </a:prstGeom>
          <a:solidFill>
            <a:srgbClr val="CC0066">
              <a:lumMod val="50000"/>
            </a:srgbClr>
          </a:solidFill>
          <a:ln w="158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 ĐOẠN</a:t>
            </a:r>
          </a:p>
        </p:txBody>
      </p:sp>
    </p:spTree>
    <p:extLst>
      <p:ext uri="{BB962C8B-B14F-4D97-AF65-F5344CB8AC3E}">
        <p14:creationId xmlns:p14="http://schemas.microsoft.com/office/powerpoint/2010/main" val="9218506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375276" y="911389"/>
            <a:ext cx="806324" cy="8485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2" y="2656814"/>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73" y="2837755"/>
            <a:ext cx="2558143" cy="767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5181602" y="540019"/>
            <a:ext cx="895577" cy="1020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88760" y="15696"/>
            <a:ext cx="1580158" cy="18593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3684" y="1343562"/>
            <a:ext cx="1001485" cy="886163"/>
          </a:xfrm>
          <a:prstGeom prst="rect">
            <a:avLst/>
          </a:prstGeom>
          <a:noFill/>
          <a:extLst>
            <a:ext uri="{909E8E84-426E-40DD-AFC4-6F175D3DCCD1}">
              <a14:hiddenFill xmlns:a14="http://schemas.microsoft.com/office/drawing/2010/main">
                <a:solidFill>
                  <a:srgbClr val="FFFFFF"/>
                </a:solidFill>
              </a14:hiddenFill>
            </a:ext>
          </a:extLst>
        </p:spPr>
      </p:pic>
      <p:pic>
        <p:nvPicPr>
          <p:cNvPr id="62" name="ngựa"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53474" y="5763"/>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942" y="2035703"/>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2190750"/>
            <a:ext cx="1136392" cy="8059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48442" y="2146754"/>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68" name="heo"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99359" y="505"/>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03677" y="737533"/>
            <a:ext cx="3071954" cy="24417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31294" y="1997887"/>
            <a:ext cx="1683906" cy="57386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0913" y="201969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6806626" y="2240531"/>
            <a:ext cx="1964133" cy="1310416"/>
          </a:xfrm>
          <a:prstGeom prst="rect">
            <a:avLst/>
          </a:prstGeom>
          <a:noFill/>
          <a:extLst>
            <a:ext uri="{909E8E84-426E-40DD-AFC4-6F175D3DCCD1}">
              <a14:hiddenFill xmlns:a14="http://schemas.microsoft.com/office/drawing/2010/main">
                <a:solidFill>
                  <a:srgbClr val="FFFFFF"/>
                </a:solidFill>
              </a14:hiddenFill>
            </a:ext>
          </a:extLst>
        </p:spPr>
      </p:pic>
      <p:pic>
        <p:nvPicPr>
          <p:cNvPr id="75" name="bò" descr="C:\Users\ADMIN\Desktop\Nong trai\472224296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863054" y="-19050"/>
            <a:ext cx="603071" cy="5822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28">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890957" y="3909801"/>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77" name="máy cày" descr="C:\Users\ADMIN\Desktop\Nong trai\il_fullxfull.1073011138_eng3 (2).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2264846" y="-44420"/>
            <a:ext cx="812475" cy="6859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6359924" y="2860989"/>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1"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211" y="514350"/>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2"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800525" y="483520"/>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3"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4749" y="487756"/>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4"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294164" y="527822"/>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86104" y="3658830"/>
            <a:ext cx="1428750" cy="1428750"/>
          </a:xfrm>
          <a:prstGeom prst="rect">
            <a:avLst/>
          </a:prstGeom>
        </p:spPr>
      </p:pic>
      <p:pic>
        <p:nvPicPr>
          <p:cNvPr id="3" name="Picture 2"/>
          <p:cNvPicPr>
            <a:picLocks noChangeAspect="1"/>
          </p:cNvPicPr>
          <p:nvPr/>
        </p:nvPicPr>
        <p:blipFill>
          <a:blip r:embed="rId50"/>
          <a:stretch>
            <a:fillRect/>
          </a:stretch>
        </p:blipFill>
        <p:spPr>
          <a:xfrm>
            <a:off x="8280946" y="139643"/>
            <a:ext cx="719812" cy="253137"/>
          </a:xfrm>
          <a:prstGeom prst="rect">
            <a:avLst/>
          </a:prstGeom>
        </p:spPr>
      </p:pic>
    </p:spTree>
    <p:extLst>
      <p:ext uri="{BB962C8B-B14F-4D97-AF65-F5344CB8AC3E}">
        <p14:creationId xmlns:p14="http://schemas.microsoft.com/office/powerpoint/2010/main" val="21245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74"/>
                                        </p:tgtEl>
                                        <p:attrNameLst>
                                          <p:attrName>r</p:attrName>
                                        </p:attrNameLst>
                                      </p:cBhvr>
                                    </p:animRot>
                                    <p:animRot by="-240000">
                                      <p:cBhvr>
                                        <p:cTn id="49" dur="400" fill="hold">
                                          <p:stCondLst>
                                            <p:cond delay="400"/>
                                          </p:stCondLst>
                                        </p:cTn>
                                        <p:tgtEl>
                                          <p:spTgt spid="74"/>
                                        </p:tgtEl>
                                        <p:attrNameLst>
                                          <p:attrName>r</p:attrName>
                                        </p:attrNameLst>
                                      </p:cBhvr>
                                    </p:animRot>
                                    <p:animRot by="240000">
                                      <p:cBhvr>
                                        <p:cTn id="50" dur="400" fill="hold">
                                          <p:stCondLst>
                                            <p:cond delay="800"/>
                                          </p:stCondLst>
                                        </p:cTn>
                                        <p:tgtEl>
                                          <p:spTgt spid="74"/>
                                        </p:tgtEl>
                                        <p:attrNameLst>
                                          <p:attrName>r</p:attrName>
                                        </p:attrNameLst>
                                      </p:cBhvr>
                                    </p:animRot>
                                    <p:animRot by="-240000">
                                      <p:cBhvr>
                                        <p:cTn id="51" dur="400" fill="hold">
                                          <p:stCondLst>
                                            <p:cond delay="1200"/>
                                          </p:stCondLst>
                                        </p:cTn>
                                        <p:tgtEl>
                                          <p:spTgt spid="74"/>
                                        </p:tgtEl>
                                        <p:attrNameLst>
                                          <p:attrName>r</p:attrName>
                                        </p:attrNameLst>
                                      </p:cBhvr>
                                    </p:animRot>
                                    <p:animRot by="120000">
                                      <p:cBhvr>
                                        <p:cTn id="52" dur="400" fill="hold">
                                          <p:stCondLst>
                                            <p:cond delay="1600"/>
                                          </p:stCondLst>
                                        </p:cTn>
                                        <p:tgtEl>
                                          <p:spTgt spid="74"/>
                                        </p:tgtEl>
                                        <p:attrNameLst>
                                          <p:attrName>r</p:attrName>
                                        </p:attrNameLst>
                                      </p:cBhvr>
                                    </p:animRot>
                                  </p:childTnLst>
                                </p:cTn>
                              </p:par>
                              <p:par>
                                <p:cTn id="5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54" dur="35000" fill="hold"/>
                                        <p:tgtEl>
                                          <p:spTgt spid="74"/>
                                        </p:tgtEl>
                                        <p:attrNameLst>
                                          <p:attrName>ppt_x</p:attrName>
                                          <p:attrName>ppt_y</p:attrName>
                                        </p:attrNameLst>
                                      </p:cBhvr>
                                      <p:rCtr x="-60556" y="2407"/>
                                    </p:animMotion>
                                  </p:childTnLst>
                                </p:cTn>
                              </p:par>
                              <p:par>
                                <p:cTn id="55" presetID="1"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6"/>
                                        </p:tgtEl>
                                        <p:attrNameLst>
                                          <p:attrName>r</p:attrName>
                                        </p:attrNameLst>
                                      </p:cBhvr>
                                    </p:animRot>
                                    <p:animRot by="-240000">
                                      <p:cBhvr>
                                        <p:cTn id="59" dur="400" fill="hold">
                                          <p:stCondLst>
                                            <p:cond delay="400"/>
                                          </p:stCondLst>
                                        </p:cTn>
                                        <p:tgtEl>
                                          <p:spTgt spid="76"/>
                                        </p:tgtEl>
                                        <p:attrNameLst>
                                          <p:attrName>r</p:attrName>
                                        </p:attrNameLst>
                                      </p:cBhvr>
                                    </p:animRot>
                                    <p:animRot by="240000">
                                      <p:cBhvr>
                                        <p:cTn id="60" dur="400" fill="hold">
                                          <p:stCondLst>
                                            <p:cond delay="800"/>
                                          </p:stCondLst>
                                        </p:cTn>
                                        <p:tgtEl>
                                          <p:spTgt spid="76"/>
                                        </p:tgtEl>
                                        <p:attrNameLst>
                                          <p:attrName>r</p:attrName>
                                        </p:attrNameLst>
                                      </p:cBhvr>
                                    </p:animRot>
                                    <p:animRot by="-240000">
                                      <p:cBhvr>
                                        <p:cTn id="61" dur="400" fill="hold">
                                          <p:stCondLst>
                                            <p:cond delay="1200"/>
                                          </p:stCondLst>
                                        </p:cTn>
                                        <p:tgtEl>
                                          <p:spTgt spid="76"/>
                                        </p:tgtEl>
                                        <p:attrNameLst>
                                          <p:attrName>r</p:attrName>
                                        </p:attrNameLst>
                                      </p:cBhvr>
                                    </p:animRot>
                                    <p:animRot by="120000">
                                      <p:cBhvr>
                                        <p:cTn id="62" dur="400" fill="hold">
                                          <p:stCondLst>
                                            <p:cond delay="1600"/>
                                          </p:stCondLst>
                                        </p:cTn>
                                        <p:tgtEl>
                                          <p:spTgt spid="76"/>
                                        </p:tgtEl>
                                        <p:attrNameLst>
                                          <p:attrName>r</p:attrName>
                                        </p:attrNameLst>
                                      </p:cBhvr>
                                    </p:animRot>
                                  </p:childTnLst>
                                </p:cTn>
                              </p:par>
                              <p:par>
                                <p:cTn id="6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64" dur="32000" fill="hold"/>
                                        <p:tgtEl>
                                          <p:spTgt spid="76"/>
                                        </p:tgtEl>
                                        <p:attrNameLst>
                                          <p:attrName>ppt_x</p:attrName>
                                          <p:attrName>ppt_y</p:attrName>
                                        </p:attrNameLst>
                                      </p:cBhvr>
                                      <p:rCtr x="59531" y="-741"/>
                                    </p:animMotion>
                                  </p:childTnLst>
                                </p:cTn>
                              </p:par>
                              <p:par>
                                <p:cTn id="65" presetID="1" presetClass="exit" presetSubtype="0" fill="hold" nodeType="withEffect">
                                  <p:stCondLst>
                                    <p:cond delay="0"/>
                                  </p:stCondLst>
                                  <p:childTnLst>
                                    <p:set>
                                      <p:cBhvr>
                                        <p:cTn id="66" dur="1" fill="hold">
                                          <p:stCondLst>
                                            <p:cond delay="0"/>
                                          </p:stCondLst>
                                        </p:cTn>
                                        <p:tgtEl>
                                          <p:spTgt spid="7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8"/>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78"/>
                                        </p:tgtEl>
                                        <p:attrNameLst>
                                          <p:attrName>r</p:attrName>
                                        </p:attrNameLst>
                                      </p:cBhvr>
                                    </p:animRot>
                                    <p:animRot by="-240000">
                                      <p:cBhvr>
                                        <p:cTn id="76" dur="400" fill="hold">
                                          <p:stCondLst>
                                            <p:cond delay="400"/>
                                          </p:stCondLst>
                                        </p:cTn>
                                        <p:tgtEl>
                                          <p:spTgt spid="78"/>
                                        </p:tgtEl>
                                        <p:attrNameLst>
                                          <p:attrName>r</p:attrName>
                                        </p:attrNameLst>
                                      </p:cBhvr>
                                    </p:animRot>
                                    <p:animRot by="240000">
                                      <p:cBhvr>
                                        <p:cTn id="77" dur="400" fill="hold">
                                          <p:stCondLst>
                                            <p:cond delay="800"/>
                                          </p:stCondLst>
                                        </p:cTn>
                                        <p:tgtEl>
                                          <p:spTgt spid="78"/>
                                        </p:tgtEl>
                                        <p:attrNameLst>
                                          <p:attrName>r</p:attrName>
                                        </p:attrNameLst>
                                      </p:cBhvr>
                                    </p:animRot>
                                    <p:animRot by="-240000">
                                      <p:cBhvr>
                                        <p:cTn id="78" dur="400" fill="hold">
                                          <p:stCondLst>
                                            <p:cond delay="1200"/>
                                          </p:stCondLst>
                                        </p:cTn>
                                        <p:tgtEl>
                                          <p:spTgt spid="78"/>
                                        </p:tgtEl>
                                        <p:attrNameLst>
                                          <p:attrName>r</p:attrName>
                                        </p:attrNameLst>
                                      </p:cBhvr>
                                    </p:animRot>
                                    <p:animRot by="120000">
                                      <p:cBhvr>
                                        <p:cTn id="79" dur="400" fill="hold">
                                          <p:stCondLst>
                                            <p:cond delay="1600"/>
                                          </p:stCondLst>
                                        </p:cTn>
                                        <p:tgtEl>
                                          <p:spTgt spid="78"/>
                                        </p:tgtEl>
                                        <p:attrNameLst>
                                          <p:attrName>r</p:attrName>
                                        </p:attrNameLst>
                                      </p:cBhvr>
                                    </p:animRot>
                                  </p:childTnLst>
                                </p:cTn>
                              </p:par>
                              <p:par>
                                <p:cTn id="8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81" dur="25000" fill="hold"/>
                                        <p:tgtEl>
                                          <p:spTgt spid="78"/>
                                        </p:tgtEl>
                                        <p:attrNameLst>
                                          <p:attrName>ppt_x</p:attrName>
                                          <p:attrName>ppt_y</p:attrName>
                                        </p:attrNameLst>
                                      </p:cBhvr>
                                      <p:rCtr x="-59601" y="1236"/>
                                    </p:animMotion>
                                  </p:childTnLst>
                                </p:cTn>
                              </p:par>
                              <p:par>
                                <p:cTn id="82" presetID="1" presetClass="exit" presetSubtype="0" fill="hold" nodeType="withEffect">
                                  <p:stCondLst>
                                    <p:cond delay="0"/>
                                  </p:stCondLst>
                                  <p:childTnLst>
                                    <p:set>
                                      <p:cBhvr>
                                        <p:cTn id="83" dur="1" fill="hold">
                                          <p:stCondLst>
                                            <p:cond delay="0"/>
                                          </p:stCondLst>
                                        </p:cTn>
                                        <p:tgtEl>
                                          <p:spTgt spid="77"/>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943" y="88277"/>
            <a:ext cx="9709495" cy="20873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9380" y="1165016"/>
            <a:ext cx="7741044" cy="954107"/>
          </a:xfrm>
          <a:prstGeom prst="rect">
            <a:avLst/>
          </a:prstGeom>
          <a:noFill/>
        </p:spPr>
        <p:txBody>
          <a:bodyPr wrap="square" rtlCol="0">
            <a:spAutoFit/>
          </a:bodyPr>
          <a:lstStyle/>
          <a:p>
            <a:r>
              <a:rPr lang="en-US" sz="2800" b="1" dirty="0" err="1">
                <a:solidFill>
                  <a:schemeClr val="bg1"/>
                </a:solidFill>
                <a:latin typeface="Arial" pitchFamily="34" charset="0"/>
                <a:cs typeface="Arial" pitchFamily="34" charset="0"/>
              </a:rPr>
              <a:t>Bài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thơ</a:t>
            </a:r>
            <a:r>
              <a:rPr lang="en-US" sz="2800" b="1" dirty="0">
                <a:solidFill>
                  <a:schemeClr val="bg1"/>
                </a:solidFill>
                <a:latin typeface="Arial" pitchFamily="34" charset="0"/>
                <a:cs typeface="Arial" pitchFamily="34" charset="0"/>
              </a:rPr>
              <a:t> </a:t>
            </a:r>
            <a:r>
              <a:rPr lang="en-US" sz="2800" b="1" dirty="0" smtClean="0">
                <a:solidFill>
                  <a:schemeClr val="bg1"/>
                </a:solidFill>
                <a:latin typeface="Arial" pitchFamily="34" charset="0"/>
                <a:cs typeface="Arial" pitchFamily="34" charset="0"/>
              </a:rPr>
              <a:t>“</a:t>
            </a:r>
            <a:r>
              <a:rPr lang="en-US" sz="2800" b="1" dirty="0">
                <a:solidFill>
                  <a:schemeClr val="bg1"/>
                </a:solidFill>
                <a:latin typeface="Arial" pitchFamily="34" charset="0"/>
                <a:cs typeface="Arial" pitchFamily="34" charset="0"/>
              </a:rPr>
              <a:t>Con </a:t>
            </a:r>
            <a:r>
              <a:rPr lang="en-US" sz="2800" b="1" dirty="0" err="1">
                <a:solidFill>
                  <a:schemeClr val="bg1"/>
                </a:solidFill>
                <a:latin typeface="Arial" pitchFamily="34" charset="0"/>
                <a:cs typeface="Arial" pitchFamily="34" charset="0"/>
              </a:rPr>
              <a:t>chả</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biết</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được</a:t>
            </a:r>
            <a:r>
              <a:rPr lang="en-US" sz="2800" b="1" dirty="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đâu</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là</a:t>
            </a:r>
            <a:r>
              <a:rPr lang="en-US" sz="2800" b="1" dirty="0" smtClean="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lời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của</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ai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nói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với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ai</a:t>
            </a:r>
            <a:r>
              <a:rPr lang="en-US" sz="2800" b="1" dirty="0">
                <a:solidFill>
                  <a:schemeClr val="bg1"/>
                </a:solidFill>
                <a:latin typeface="Arial" pitchFamily="34" charset="0"/>
                <a:cs typeface="Arial" pitchFamily="34" charset="0"/>
              </a:rPr>
              <a:t>? </a:t>
            </a:r>
          </a:p>
        </p:txBody>
      </p:sp>
      <p:pic>
        <p:nvPicPr>
          <p:cNvPr id="1028" name="Picture 4" descr="C:\Users\ADMIN\Desktop\Tai nguyen thiet ke tro choi\Bảng gỗ\1a.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1857" y="2385554"/>
            <a:ext cx="8784535" cy="474227"/>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defTabSz="685800">
              <a:defRPr/>
            </a:pPr>
            <a:r>
              <a:rPr lang="vi-VN" sz="2800" b="1" dirty="0">
                <a:solidFill>
                  <a:schemeClr val="tx1"/>
                </a:solidFill>
                <a:latin typeface="Arial" pitchFamily="34" charset="0"/>
                <a:cs typeface="Arial" pitchFamily="34" charset="0"/>
              </a:rPr>
              <a:t>A. </a:t>
            </a:r>
            <a:r>
              <a:rPr lang="en-US" sz="2800" b="1" dirty="0">
                <a:solidFill>
                  <a:schemeClr val="tx1"/>
                </a:solidFill>
                <a:latin typeface="Arial" pitchFamily="34" charset="0"/>
                <a:cs typeface="Arial" pitchFamily="34" charset="0"/>
              </a:rPr>
              <a:t>L</a:t>
            </a:r>
            <a:r>
              <a:rPr lang="vi-VN" sz="2800" b="1" dirty="0">
                <a:solidFill>
                  <a:schemeClr val="tx1"/>
                </a:solidFill>
                <a:latin typeface="Arial" pitchFamily="34" charset="0"/>
                <a:cs typeface="Arial" pitchFamily="34" charset="0"/>
              </a:rPr>
              <a:t>ời của mẹ nói với con đang ở trong bụng mẹ.</a:t>
            </a:r>
            <a:endParaRPr lang="en-US" sz="2800" b="1" dirty="0">
              <a:solidFill>
                <a:schemeClr val="tx1"/>
              </a:solidFill>
              <a:latin typeface="Arial" pitchFamily="34" charset="0"/>
              <a:cs typeface="Arial" pitchFamily="34" charset="0"/>
            </a:endParaRPr>
          </a:p>
        </p:txBody>
      </p:sp>
      <p:sp>
        <p:nvSpPr>
          <p:cNvPr id="9" name="Rectangle 8"/>
          <p:cNvSpPr/>
          <p:nvPr/>
        </p:nvSpPr>
        <p:spPr>
          <a:xfrm>
            <a:off x="191857" y="3079756"/>
            <a:ext cx="8846727" cy="572114"/>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B. </a:t>
            </a:r>
            <a:r>
              <a:rPr lang="en-US" sz="2800" b="1" dirty="0">
                <a:solidFill>
                  <a:schemeClr val="tx1"/>
                </a:solidFill>
                <a:latin typeface="Arial" pitchFamily="34" charset="0"/>
                <a:cs typeface="Arial" pitchFamily="34" charset="0"/>
              </a:rPr>
              <a:t>L</a:t>
            </a:r>
            <a:r>
              <a:rPr lang="vi-VN" sz="2800" b="1" dirty="0">
                <a:solidFill>
                  <a:schemeClr val="tx1"/>
                </a:solidFill>
                <a:latin typeface="Arial" pitchFamily="34" charset="0"/>
                <a:cs typeface="Arial" pitchFamily="34" charset="0"/>
              </a:rPr>
              <a:t>ời của bố nói với con đang ở trong bụng mẹ.</a:t>
            </a:r>
            <a:endParaRPr lang="en-US" sz="2800" b="1" dirty="0">
              <a:solidFill>
                <a:schemeClr val="tx1"/>
              </a:solidFill>
              <a:latin typeface="Arial" pitchFamily="34" charset="0"/>
              <a:cs typeface="Arial" pitchFamily="34" charset="0"/>
            </a:endParaRPr>
          </a:p>
        </p:txBody>
      </p:sp>
      <p:sp>
        <p:nvSpPr>
          <p:cNvPr id="10" name="Rectangle 9"/>
          <p:cNvSpPr/>
          <p:nvPr/>
        </p:nvSpPr>
        <p:spPr>
          <a:xfrm>
            <a:off x="180377" y="3795886"/>
            <a:ext cx="8750476" cy="523050"/>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C. </a:t>
            </a:r>
            <a:r>
              <a:rPr lang="en-US" sz="2800" b="1" dirty="0">
                <a:solidFill>
                  <a:schemeClr val="tx1"/>
                </a:solidFill>
                <a:latin typeface="Arial" pitchFamily="34" charset="0"/>
                <a:cs typeface="Arial" pitchFamily="34" charset="0"/>
              </a:rPr>
              <a:t>L</a:t>
            </a:r>
            <a:r>
              <a:rPr lang="vi-VN" sz="2800" b="1" dirty="0">
                <a:solidFill>
                  <a:schemeClr val="tx1"/>
                </a:solidFill>
                <a:latin typeface="Arial" pitchFamily="34" charset="0"/>
                <a:cs typeface="Arial" pitchFamily="34" charset="0"/>
              </a:rPr>
              <a:t>ời của anh nói với em đang ở trong bụng mẹ.</a:t>
            </a:r>
            <a:endParaRPr lang="en-US" sz="2800" b="1" dirty="0">
              <a:solidFill>
                <a:schemeClr val="tx1"/>
              </a:solidFill>
              <a:latin typeface="Arial" pitchFamily="34" charset="0"/>
              <a:cs typeface="Arial" pitchFamily="34" charset="0"/>
            </a:endParaRPr>
          </a:p>
        </p:txBody>
      </p:sp>
      <p:sp>
        <p:nvSpPr>
          <p:cNvPr id="11" name="Rectangle 10"/>
          <p:cNvSpPr/>
          <p:nvPr/>
        </p:nvSpPr>
        <p:spPr>
          <a:xfrm>
            <a:off x="191857" y="4443958"/>
            <a:ext cx="8771921" cy="520166"/>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D. </a:t>
            </a:r>
            <a:r>
              <a:rPr lang="en-US" sz="2800" b="1" dirty="0">
                <a:solidFill>
                  <a:schemeClr val="tx1"/>
                </a:solidFill>
                <a:latin typeface="Arial" pitchFamily="34" charset="0"/>
                <a:cs typeface="Arial" pitchFamily="34" charset="0"/>
              </a:rPr>
              <a:t>L</a:t>
            </a:r>
            <a:r>
              <a:rPr lang="vi-VN" sz="2800" b="1" dirty="0">
                <a:solidFill>
                  <a:schemeClr val="tx1"/>
                </a:solidFill>
                <a:latin typeface="Arial" pitchFamily="34" charset="0"/>
                <a:cs typeface="Arial" pitchFamily="34" charset="0"/>
              </a:rPr>
              <a:t>ời của bố mẹ nói với con.</a:t>
            </a:r>
            <a:endParaRPr lang="en-US" sz="2800" b="1" dirty="0">
              <a:solidFill>
                <a:schemeClr val="tx1"/>
              </a:solidFill>
              <a:latin typeface="Arial" pitchFamily="34" charset="0"/>
              <a:cs typeface="Arial" pitchFamily="34" charset="0"/>
            </a:endParaRPr>
          </a:p>
        </p:txBody>
      </p:sp>
      <p:pic>
        <p:nvPicPr>
          <p:cNvPr id="12" name="Picture 11"/>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608044" y="2449054"/>
            <a:ext cx="401913" cy="410727"/>
          </a:xfrm>
          <a:prstGeom prst="rect">
            <a:avLst/>
          </a:prstGeom>
        </p:spPr>
      </p:pic>
      <p:pic>
        <p:nvPicPr>
          <p:cNvPr id="13" name="Picture 12"/>
          <p:cNvPicPr>
            <a:picLocks noChangeAspect="1"/>
          </p:cNvPicPr>
          <p:nvPr/>
        </p:nvPicPr>
        <p:blipFill rotWithShape="1">
          <a:blip r:embed="rId12" cstate="print">
            <a:duotone>
              <a:prstClr val="black"/>
              <a:schemeClr val="accent3">
                <a:tint val="45000"/>
                <a:satMod val="400000"/>
              </a:schemeClr>
            </a:duotone>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8527666" y="3795886"/>
            <a:ext cx="427617" cy="374228"/>
          </a:xfrm>
          <a:prstGeom prst="rect">
            <a:avLst/>
          </a:prstGeom>
        </p:spPr>
      </p:pic>
      <p:pic>
        <p:nvPicPr>
          <p:cNvPr id="14" name="Picture 13"/>
          <p:cNvPicPr>
            <a:picLocks noChangeAspect="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350300" y="4525787"/>
            <a:ext cx="487622" cy="428516"/>
          </a:xfrm>
          <a:prstGeom prst="rect">
            <a:avLst/>
          </a:prstGeom>
        </p:spPr>
      </p:pic>
      <p:pic>
        <p:nvPicPr>
          <p:cNvPr id="15" name="Picture 14"/>
          <p:cNvPicPr>
            <a:picLocks noChangeAspect="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34225" y="3151555"/>
            <a:ext cx="487622" cy="428516"/>
          </a:xfrm>
          <a:prstGeom prst="rect">
            <a:avLst/>
          </a:prstGeom>
        </p:spPr>
      </p:pic>
      <p:pic>
        <p:nvPicPr>
          <p:cNvPr id="2" name="Picture 1"/>
          <p:cNvPicPr>
            <a:picLocks noChangeAspect="1"/>
          </p:cNvPicPr>
          <p:nvPr/>
        </p:nvPicPr>
        <p:blipFill>
          <a:blip r:embed="rId15"/>
          <a:stretch>
            <a:fillRect/>
          </a:stretch>
        </p:blipFill>
        <p:spPr>
          <a:xfrm>
            <a:off x="71688" y="0"/>
            <a:ext cx="647700" cy="552450"/>
          </a:xfrm>
          <a:prstGeom prst="rect">
            <a:avLst/>
          </a:prstGeom>
        </p:spPr>
      </p:pic>
    </p:spTree>
    <p:extLst>
      <p:ext uri="{BB962C8B-B14F-4D97-AF65-F5344CB8AC3E}">
        <p14:creationId xmlns:p14="http://schemas.microsoft.com/office/powerpoint/2010/main" val="174694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5"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972"/>
            <a:ext cx="9324528"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0225" y="1059582"/>
            <a:ext cx="8500611" cy="523220"/>
          </a:xfrm>
          <a:prstGeom prst="rect">
            <a:avLst/>
          </a:prstGeom>
          <a:noFill/>
        </p:spPr>
        <p:txBody>
          <a:bodyPr wrap="square" rtlCol="0">
            <a:spAutoFit/>
          </a:bodyPr>
          <a:lstStyle/>
          <a:p>
            <a:pPr algn="ctr"/>
            <a:r>
              <a:rPr lang="en-US" sz="2800" b="1" dirty="0" err="1">
                <a:solidFill>
                  <a:schemeClr val="bg1"/>
                </a:solidFill>
                <a:latin typeface="Arial" pitchFamily="34" charset="0"/>
                <a:cs typeface="Arial" pitchFamily="34" charset="0"/>
              </a:rPr>
              <a:t>Mẹ</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đã</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chuẩn</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bị</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những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gì</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để</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đón</a:t>
            </a:r>
            <a:r>
              <a:rPr lang="en-US" sz="2800" b="1" dirty="0">
                <a:solidFill>
                  <a:schemeClr val="bg1"/>
                </a:solidFill>
                <a:latin typeface="Arial" pitchFamily="34" charset="0"/>
                <a:cs typeface="Arial" pitchFamily="34" charset="0"/>
              </a:rPr>
              <a:t> con ra </a:t>
            </a:r>
            <a:r>
              <a:rPr lang="en-US" sz="2800" b="1" dirty="0" err="1">
                <a:solidFill>
                  <a:schemeClr val="bg1"/>
                </a:solidFill>
                <a:latin typeface="Arial" pitchFamily="34" charset="0"/>
                <a:cs typeface="Arial" pitchFamily="34" charset="0"/>
              </a:rPr>
              <a:t>đời</a:t>
            </a:r>
            <a:r>
              <a:rPr lang="en-US" sz="2800" b="1" dirty="0">
                <a:solidFill>
                  <a:schemeClr val="bg1"/>
                </a:solidFill>
                <a:latin typeface="Arial" pitchFamily="34" charset="0"/>
                <a:cs typeface="Arial" pitchFamily="34" charset="0"/>
              </a:rPr>
              <a:t>? </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244" y="3475437"/>
            <a:ext cx="8857253" cy="896513"/>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defTabSz="685800">
              <a:defRPr/>
            </a:pPr>
            <a:r>
              <a:rPr lang="vi-VN" sz="2800" b="1" dirty="0">
                <a:solidFill>
                  <a:schemeClr val="tx1"/>
                </a:solidFill>
                <a:latin typeface="Arial" pitchFamily="34" charset="0"/>
                <a:cs typeface="Arial" pitchFamily="34" charset="0"/>
              </a:rPr>
              <a:t>C. Mẹ đan tấm áo nhỏ, thêu vào chiếc khăn cái hoa, cái lá.</a:t>
            </a:r>
            <a:endParaRPr lang="en-US" sz="2800" b="1" dirty="0">
              <a:solidFill>
                <a:schemeClr val="tx1"/>
              </a:solidFill>
              <a:latin typeface="Arial" pitchFamily="34" charset="0"/>
              <a:cs typeface="Arial" pitchFamily="34" charset="0"/>
            </a:endParaRPr>
          </a:p>
        </p:txBody>
      </p:sp>
      <p:sp>
        <p:nvSpPr>
          <p:cNvPr id="9" name="Rectangle 8"/>
          <p:cNvSpPr/>
          <p:nvPr/>
        </p:nvSpPr>
        <p:spPr>
          <a:xfrm>
            <a:off x="179243" y="2773686"/>
            <a:ext cx="8857253" cy="504056"/>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B. Mẹ mua quần áo, bình bú.</a:t>
            </a:r>
            <a:endParaRPr lang="en-US" sz="2800" b="1" dirty="0">
              <a:solidFill>
                <a:schemeClr val="tx1"/>
              </a:solidFill>
              <a:latin typeface="Arial" pitchFamily="34" charset="0"/>
              <a:cs typeface="Arial" pitchFamily="34" charset="0"/>
            </a:endParaRPr>
          </a:p>
        </p:txBody>
      </p:sp>
      <p:sp>
        <p:nvSpPr>
          <p:cNvPr id="10" name="Rectangle 9"/>
          <p:cNvSpPr/>
          <p:nvPr/>
        </p:nvSpPr>
        <p:spPr>
          <a:xfrm>
            <a:off x="169688" y="2043310"/>
            <a:ext cx="8886182" cy="479672"/>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A. Mẹ mua chiếc chăn dành riêng cho con đắp.</a:t>
            </a:r>
            <a:endParaRPr lang="en-US" sz="2800" b="1" dirty="0">
              <a:solidFill>
                <a:schemeClr val="tx1"/>
              </a:solidFill>
              <a:latin typeface="Arial" pitchFamily="34" charset="0"/>
              <a:cs typeface="Arial" pitchFamily="34" charset="0"/>
            </a:endParaRPr>
          </a:p>
        </p:txBody>
      </p:sp>
      <p:sp>
        <p:nvSpPr>
          <p:cNvPr id="11" name="Rectangle 10"/>
          <p:cNvSpPr/>
          <p:nvPr/>
        </p:nvSpPr>
        <p:spPr>
          <a:xfrm>
            <a:off x="177713" y="4515966"/>
            <a:ext cx="8857253" cy="448158"/>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D. Mẹ nhờ bố đi mua những vật dụng cần thiết.</a:t>
            </a:r>
            <a:endParaRPr lang="en-US" sz="2800" b="1" dirty="0">
              <a:solidFill>
                <a:schemeClr val="tx1"/>
              </a:solidFill>
              <a:latin typeface="Arial" pitchFamily="34" charset="0"/>
              <a:cs typeface="Arial" pitchFamily="34"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564877" y="3867895"/>
            <a:ext cx="344307" cy="504055"/>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8493219" y="2096032"/>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40738" y="4535608"/>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493219" y="2803768"/>
            <a:ext cx="487622" cy="428516"/>
          </a:xfrm>
          <a:prstGeom prst="rect">
            <a:avLst/>
          </a:prstGeom>
        </p:spPr>
      </p:pic>
      <p:pic>
        <p:nvPicPr>
          <p:cNvPr id="2" name="Picture 1"/>
          <p:cNvPicPr>
            <a:picLocks noChangeAspect="1"/>
          </p:cNvPicPr>
          <p:nvPr/>
        </p:nvPicPr>
        <p:blipFill>
          <a:blip r:embed="rId14"/>
          <a:stretch>
            <a:fillRect/>
          </a:stretch>
        </p:blipFill>
        <p:spPr>
          <a:xfrm>
            <a:off x="0" y="0"/>
            <a:ext cx="647700" cy="552450"/>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0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anim calcmode="lin" valueType="num">
                                      <p:cBhvr>
                                        <p:cTn id="50" dur="500" fill="hold"/>
                                        <p:tgtEl>
                                          <p:spTgt spid="8"/>
                                        </p:tgtEl>
                                        <p:attrNameLst>
                                          <p:attrName>ppt_x</p:attrName>
                                        </p:attrNameLst>
                                      </p:cBhvr>
                                      <p:tavLst>
                                        <p:tav tm="0">
                                          <p:val>
                                            <p:strVal val="#ppt_x"/>
                                          </p:val>
                                        </p:tav>
                                        <p:tav tm="100000">
                                          <p:val>
                                            <p:strVal val="#ppt_x"/>
                                          </p:val>
                                        </p:tav>
                                      </p:tavLst>
                                    </p:anim>
                                    <p:anim calcmode="lin" valueType="num">
                                      <p:cBhvr>
                                        <p:cTn id="51" dur="5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2147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3304" y="1203598"/>
            <a:ext cx="7272809" cy="954107"/>
          </a:xfrm>
          <a:prstGeom prst="rect">
            <a:avLst/>
          </a:prstGeom>
          <a:noFill/>
        </p:spPr>
        <p:txBody>
          <a:bodyPr wrap="square" rtlCol="0">
            <a:spAutoFit/>
          </a:bodyPr>
          <a:lstStyle/>
          <a:p>
            <a:pPr algn="ctr"/>
            <a:r>
              <a:rPr lang="en-US" sz="2800" b="1" dirty="0" err="1">
                <a:solidFill>
                  <a:schemeClr val="bg1"/>
                </a:solidFill>
                <a:latin typeface="Arial" pitchFamily="34" charset="0"/>
                <a:cs typeface="Arial" pitchFamily="34" charset="0"/>
              </a:rPr>
              <a:t>Các</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anh</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quan</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tâm</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đến</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em</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bé</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sắp</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sinh</a:t>
            </a:r>
            <a:r>
              <a:rPr lang="en-US" sz="2800" b="1" dirty="0">
                <a:solidFill>
                  <a:schemeClr val="bg1"/>
                </a:solidFill>
                <a:latin typeface="Arial" pitchFamily="34" charset="0"/>
                <a:cs typeface="Arial" pitchFamily="34" charset="0"/>
              </a:rPr>
              <a:t> </a:t>
            </a:r>
          </a:p>
          <a:p>
            <a:r>
              <a:rPr lang="en-US" sz="2800" b="1" dirty="0" err="1">
                <a:solidFill>
                  <a:schemeClr val="bg1"/>
                </a:solidFill>
                <a:latin typeface="Arial" pitchFamily="34" charset="0"/>
                <a:cs typeface="Arial" pitchFamily="34" charset="0"/>
              </a:rPr>
              <a:t>như</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thế</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nào</a:t>
            </a:r>
            <a:r>
              <a:rPr lang="en-US" sz="2800" b="1" dirty="0">
                <a:solidFill>
                  <a:schemeClr val="bg1"/>
                </a:solidFill>
                <a:latin typeface="Arial" pitchFamily="34" charset="0"/>
                <a:cs typeface="Arial" pitchFamily="34" charset="0"/>
              </a:rPr>
              <a:t>? </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83728" y="4423783"/>
            <a:ext cx="7588308" cy="482418"/>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D. </a:t>
            </a:r>
            <a:r>
              <a:rPr lang="en-US" sz="2800" b="1" dirty="0">
                <a:solidFill>
                  <a:schemeClr val="tx1"/>
                </a:solidFill>
                <a:latin typeface="Arial" pitchFamily="34" charset="0"/>
                <a:cs typeface="Arial" pitchFamily="34" charset="0"/>
              </a:rPr>
              <a:t>H</a:t>
            </a:r>
            <a:r>
              <a:rPr lang="vi-VN" sz="2800" b="1" dirty="0">
                <a:solidFill>
                  <a:schemeClr val="tx1"/>
                </a:solidFill>
                <a:latin typeface="Arial" pitchFamily="34" charset="0"/>
                <a:cs typeface="Arial" pitchFamily="34" charset="0"/>
              </a:rPr>
              <a:t>ỏi bố mẹ hoài “Bao giờ sinh em bé</a:t>
            </a:r>
            <a:r>
              <a:rPr lang="en-US" sz="2800" b="1" dirty="0">
                <a:solidFill>
                  <a:schemeClr val="tx1"/>
                </a:solidFill>
                <a:latin typeface="Arial" pitchFamily="34" charset="0"/>
                <a:cs typeface="Arial" pitchFamily="34" charset="0"/>
              </a:rPr>
              <a:t>?</a:t>
            </a:r>
            <a:r>
              <a:rPr lang="vi-VN" sz="2800" b="1" dirty="0">
                <a:solidFill>
                  <a:schemeClr val="tx1"/>
                </a:solidFill>
                <a:latin typeface="Arial" pitchFamily="34" charset="0"/>
                <a:cs typeface="Arial" pitchFamily="34" charset="0"/>
              </a:rPr>
              <a:t>”</a:t>
            </a:r>
            <a:endParaRPr lang="en-US" sz="2800" b="1" dirty="0">
              <a:solidFill>
                <a:schemeClr val="tx1"/>
              </a:solidFill>
              <a:latin typeface="Arial" pitchFamily="34" charset="0"/>
              <a:cs typeface="Arial" pitchFamily="34" charset="0"/>
            </a:endParaRPr>
          </a:p>
        </p:txBody>
      </p:sp>
      <p:sp>
        <p:nvSpPr>
          <p:cNvPr id="9" name="Rectangle 8"/>
          <p:cNvSpPr/>
          <p:nvPr/>
        </p:nvSpPr>
        <p:spPr>
          <a:xfrm>
            <a:off x="683728" y="3170444"/>
            <a:ext cx="7588308" cy="504056"/>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B. Đi mua đồ cùng bố mẹ cho em bé.</a:t>
            </a:r>
            <a:endParaRPr lang="en-US" sz="2800" b="1" dirty="0">
              <a:solidFill>
                <a:schemeClr val="tx1"/>
              </a:solidFill>
              <a:latin typeface="Arial" pitchFamily="34" charset="0"/>
              <a:cs typeface="Arial" pitchFamily="34" charset="0"/>
            </a:endParaRPr>
          </a:p>
        </p:txBody>
      </p:sp>
      <p:sp>
        <p:nvSpPr>
          <p:cNvPr id="10" name="Rectangle 9"/>
          <p:cNvSpPr/>
          <p:nvPr/>
        </p:nvSpPr>
        <p:spPr>
          <a:xfrm>
            <a:off x="683728" y="3806795"/>
            <a:ext cx="7574799" cy="479672"/>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C. Nấu đồ ăn cho mẹ</a:t>
            </a:r>
            <a:r>
              <a:rPr lang="en-US" sz="2800" b="1" dirty="0">
                <a:solidFill>
                  <a:schemeClr val="tx1"/>
                </a:solidFill>
                <a:latin typeface="Arial" pitchFamily="34" charset="0"/>
                <a:cs typeface="Arial" pitchFamily="34" charset="0"/>
              </a:rPr>
              <a:t>.</a:t>
            </a:r>
            <a:r>
              <a:rPr lang="vi-VN" sz="2800" b="1" dirty="0">
                <a:solidFill>
                  <a:schemeClr val="tx1"/>
                </a:solidFill>
                <a:latin typeface="Arial" pitchFamily="34" charset="0"/>
                <a:cs typeface="Arial" pitchFamily="34" charset="0"/>
              </a:rPr>
              <a:t> </a:t>
            </a:r>
            <a:endParaRPr lang="en-US" sz="2800" b="1" dirty="0">
              <a:solidFill>
                <a:schemeClr val="tx1"/>
              </a:solidFill>
              <a:latin typeface="Arial" pitchFamily="34" charset="0"/>
              <a:cs typeface="Arial" pitchFamily="34" charset="0"/>
            </a:endParaRPr>
          </a:p>
        </p:txBody>
      </p:sp>
      <p:sp>
        <p:nvSpPr>
          <p:cNvPr id="11" name="Rectangle 10"/>
          <p:cNvSpPr/>
          <p:nvPr/>
        </p:nvSpPr>
        <p:spPr>
          <a:xfrm>
            <a:off x="666596" y="2585835"/>
            <a:ext cx="7637106" cy="448158"/>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800" b="1" dirty="0">
                <a:solidFill>
                  <a:schemeClr val="tx1"/>
                </a:solidFill>
                <a:latin typeface="Arial" pitchFamily="34" charset="0"/>
                <a:cs typeface="Arial" pitchFamily="34" charset="0"/>
              </a:rPr>
              <a:t>A. Không quan tâm.</a:t>
            </a:r>
            <a:endParaRPr lang="en-US" sz="2800" b="1" dirty="0">
              <a:solidFill>
                <a:schemeClr val="tx1"/>
              </a:solidFill>
              <a:latin typeface="Arial" pitchFamily="34" charset="0"/>
              <a:cs typeface="Arial" pitchFamily="34"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914219" y="4358074"/>
            <a:ext cx="344307" cy="61383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7832163" y="3878041"/>
            <a:ext cx="508417" cy="444940"/>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816080" y="2605477"/>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70904" y="3208214"/>
            <a:ext cx="487622" cy="428516"/>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88" y="0"/>
            <a:ext cx="9068682" cy="2211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15568" y="1257603"/>
            <a:ext cx="7580922" cy="954107"/>
          </a:xfrm>
          <a:prstGeom prst="rect">
            <a:avLst/>
          </a:prstGeom>
          <a:noFill/>
        </p:spPr>
        <p:txBody>
          <a:bodyPr wrap="none" rtlCol="0">
            <a:spAutoFit/>
          </a:bodyPr>
          <a:lstStyle/>
          <a:p>
            <a:r>
              <a:rPr lang="en-US" sz="2800" b="1" dirty="0" err="1">
                <a:solidFill>
                  <a:schemeClr val="bg1"/>
                </a:solidFill>
                <a:latin typeface="Arial" pitchFamily="34" charset="0"/>
                <a:cs typeface="Arial" pitchFamily="34" charset="0"/>
              </a:rPr>
              <a:t>Em</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hiểu</a:t>
            </a:r>
            <a:r>
              <a:rPr lang="en-US" sz="2800" b="1" dirty="0">
                <a:solidFill>
                  <a:schemeClr val="bg1"/>
                </a:solidFill>
                <a:latin typeface="Arial" pitchFamily="34" charset="0"/>
                <a:cs typeface="Arial" pitchFamily="34" charset="0"/>
              </a:rPr>
              <a:t> “con </a:t>
            </a:r>
            <a:r>
              <a:rPr lang="en-US" sz="2800" b="1" dirty="0" err="1">
                <a:solidFill>
                  <a:schemeClr val="bg1"/>
                </a:solidFill>
                <a:latin typeface="Arial" pitchFamily="34" charset="0"/>
                <a:cs typeface="Arial" pitchFamily="34" charset="0"/>
              </a:rPr>
              <a:t>đường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tít</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tắp</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trong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khổ</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thơ</a:t>
            </a:r>
            <a:r>
              <a:rPr lang="en-US" sz="2800" b="1" dirty="0">
                <a:solidFill>
                  <a:schemeClr val="bg1"/>
                </a:solidFill>
                <a:latin typeface="Arial" pitchFamily="34" charset="0"/>
                <a:cs typeface="Arial" pitchFamily="34" charset="0"/>
              </a:rPr>
              <a:t> </a:t>
            </a:r>
          </a:p>
          <a:p>
            <a:r>
              <a:rPr lang="en-US" sz="2800" b="1" dirty="0" err="1">
                <a:solidFill>
                  <a:schemeClr val="bg1"/>
                </a:solidFill>
                <a:latin typeface="Arial" pitchFamily="34" charset="0"/>
                <a:cs typeface="Arial" pitchFamily="34" charset="0"/>
              </a:rPr>
              <a:t>thứ</a:t>
            </a:r>
            <a:r>
              <a:rPr lang="en-US" sz="2800" b="1" dirty="0">
                <a:solidFill>
                  <a:schemeClr val="bg1"/>
                </a:solidFill>
                <a:latin typeface="Arial" pitchFamily="34" charset="0"/>
                <a:cs typeface="Arial" pitchFamily="34" charset="0"/>
              </a:rPr>
              <a:t> 2 </a:t>
            </a:r>
            <a:r>
              <a:rPr lang="en-US" sz="2800" b="1" dirty="0" err="1">
                <a:solidFill>
                  <a:schemeClr val="bg1"/>
                </a:solidFill>
                <a:latin typeface="Arial" pitchFamily="34" charset="0"/>
                <a:cs typeface="Arial" pitchFamily="34" charset="0"/>
              </a:rPr>
              <a:t>là</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gì</a:t>
            </a:r>
            <a:r>
              <a:rPr lang="en-US" sz="2800" b="1" dirty="0">
                <a:solidFill>
                  <a:schemeClr val="bg1"/>
                </a:solidFill>
                <a:latin typeface="Arial" pitchFamily="34" charset="0"/>
                <a:cs typeface="Arial" pitchFamily="34" charset="0"/>
              </a:rPr>
              <a:t>? </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64463" y="2906605"/>
            <a:ext cx="5523556" cy="482418"/>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pPr defTabSz="685800">
              <a:defRPr/>
            </a:pPr>
            <a:r>
              <a:rPr lang="vi-VN" sz="2800" b="1" dirty="0">
                <a:solidFill>
                  <a:schemeClr val="tx1"/>
                </a:solidFill>
                <a:latin typeface="Arial" pitchFamily="34" charset="0"/>
                <a:cs typeface="Arial" pitchFamily="34" charset="0"/>
              </a:rPr>
              <a:t>A. Tương lai của con.</a:t>
            </a:r>
            <a:endParaRPr lang="en-US" sz="2800" b="1" dirty="0">
              <a:solidFill>
                <a:schemeClr val="tx1"/>
              </a:solidFill>
              <a:latin typeface="Arial" pitchFamily="34" charset="0"/>
              <a:cs typeface="Arial" pitchFamily="34" charset="0"/>
            </a:endParaRPr>
          </a:p>
        </p:txBody>
      </p:sp>
      <p:sp>
        <p:nvSpPr>
          <p:cNvPr id="9" name="Rectangle 8"/>
          <p:cNvSpPr/>
          <p:nvPr/>
        </p:nvSpPr>
        <p:spPr>
          <a:xfrm>
            <a:off x="1164463" y="3461031"/>
            <a:ext cx="5523556" cy="504056"/>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800" b="1" dirty="0">
                <a:solidFill>
                  <a:schemeClr val="tx1"/>
                </a:solidFill>
                <a:latin typeface="Arial" pitchFamily="34" charset="0"/>
                <a:cs typeface="Arial" pitchFamily="34" charset="0"/>
              </a:rPr>
              <a:t>B. Đường giao thông.</a:t>
            </a:r>
            <a:endParaRPr lang="en-US" sz="2800" b="1" dirty="0">
              <a:solidFill>
                <a:schemeClr val="tx1"/>
              </a:solidFill>
              <a:latin typeface="Arial" pitchFamily="34" charset="0"/>
              <a:cs typeface="Arial" pitchFamily="34" charset="0"/>
            </a:endParaRPr>
          </a:p>
        </p:txBody>
      </p:sp>
      <p:sp>
        <p:nvSpPr>
          <p:cNvPr id="10" name="Rectangle 9"/>
          <p:cNvSpPr/>
          <p:nvPr/>
        </p:nvSpPr>
        <p:spPr>
          <a:xfrm>
            <a:off x="1142461" y="4009113"/>
            <a:ext cx="5545558" cy="479672"/>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800" b="1" dirty="0">
                <a:solidFill>
                  <a:schemeClr val="tx1"/>
                </a:solidFill>
                <a:latin typeface="Arial" pitchFamily="34" charset="0"/>
                <a:cs typeface="Arial" pitchFamily="34" charset="0"/>
              </a:rPr>
              <a:t>C. Hè </a:t>
            </a:r>
            <a:r>
              <a:rPr lang="en-US" sz="2800" b="1" dirty="0">
                <a:solidFill>
                  <a:schemeClr val="tx1"/>
                </a:solidFill>
                <a:latin typeface="Arial" pitchFamily="34" charset="0"/>
                <a:cs typeface="Arial" pitchFamily="34" charset="0"/>
              </a:rPr>
              <a:t>p</a:t>
            </a:r>
            <a:r>
              <a:rPr lang="vi-VN" sz="2800" b="1" dirty="0">
                <a:solidFill>
                  <a:schemeClr val="tx1"/>
                </a:solidFill>
                <a:latin typeface="Arial" pitchFamily="34" charset="0"/>
                <a:cs typeface="Arial" pitchFamily="34" charset="0"/>
              </a:rPr>
              <a:t>hố.</a:t>
            </a:r>
            <a:endParaRPr lang="en-US" sz="2800" b="1" dirty="0">
              <a:solidFill>
                <a:schemeClr val="tx1"/>
              </a:solidFill>
              <a:latin typeface="Arial" pitchFamily="34" charset="0"/>
              <a:cs typeface="Arial" pitchFamily="34" charset="0"/>
            </a:endParaRPr>
          </a:p>
        </p:txBody>
      </p:sp>
      <p:sp>
        <p:nvSpPr>
          <p:cNvPr id="11" name="Rectangle 10"/>
          <p:cNvSpPr/>
          <p:nvPr/>
        </p:nvSpPr>
        <p:spPr>
          <a:xfrm>
            <a:off x="1142461" y="4541151"/>
            <a:ext cx="5545558" cy="448158"/>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800" b="1" dirty="0">
                <a:solidFill>
                  <a:schemeClr val="tx1"/>
                </a:solidFill>
                <a:latin typeface="Arial" pitchFamily="34" charset="0"/>
                <a:cs typeface="Arial" pitchFamily="34" charset="0"/>
              </a:rPr>
              <a:t>D. Con đường </a:t>
            </a:r>
            <a:r>
              <a:rPr lang="en-US" sz="2800" b="1" dirty="0" err="1">
                <a:solidFill>
                  <a:schemeClr val="tx1"/>
                </a:solidFill>
                <a:latin typeface="Arial" pitchFamily="34" charset="0"/>
                <a:cs typeface="Arial" pitchFamily="34" charset="0"/>
              </a:rPr>
              <a:t>đến</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lớp</a:t>
            </a:r>
            <a:r>
              <a:rPr lang="en-US" sz="2800" b="1" dirty="0">
                <a:solidFill>
                  <a:schemeClr val="tx1"/>
                </a:solidFill>
                <a:latin typeface="Arial" pitchFamily="34" charset="0"/>
                <a:cs typeface="Arial" pitchFamily="34" charset="0"/>
              </a:rPr>
              <a:t>.</a:t>
            </a: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099901" y="3016404"/>
            <a:ext cx="344307" cy="27542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6099901" y="4061835"/>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099532" y="4560793"/>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028594" y="3506088"/>
            <a:ext cx="487622" cy="428516"/>
          </a:xfrm>
          <a:prstGeom prst="rect">
            <a:avLst/>
          </a:prstGeom>
        </p:spPr>
      </p:pic>
      <p:pic>
        <p:nvPicPr>
          <p:cNvPr id="2" name="Picture 1"/>
          <p:cNvPicPr>
            <a:picLocks noChangeAspect="1"/>
          </p:cNvPicPr>
          <p:nvPr/>
        </p:nvPicPr>
        <p:blipFill>
          <a:blip r:embed="rId14"/>
          <a:stretch>
            <a:fillRect/>
          </a:stretch>
        </p:blipFill>
        <p:spPr>
          <a:xfrm>
            <a:off x="71688" y="0"/>
            <a:ext cx="647700" cy="552450"/>
          </a:xfrm>
          <a:prstGeom prst="rect">
            <a:avLst/>
          </a:prstGeom>
        </p:spPr>
      </p:pic>
      <p:pic>
        <p:nvPicPr>
          <p:cNvPr id="3" name="Picture 2"/>
          <p:cNvPicPr>
            <a:picLocks noChangeAspect="1"/>
          </p:cNvPicPr>
          <p:nvPr/>
        </p:nvPicPr>
        <p:blipFill>
          <a:blip r:embed="rId15"/>
          <a:stretch>
            <a:fillRect/>
          </a:stretch>
        </p:blipFill>
        <p:spPr>
          <a:xfrm>
            <a:off x="179243" y="88277"/>
            <a:ext cx="655151" cy="251225"/>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76" t="4454" r="1083" b="2155"/>
          <a:stretch/>
        </p:blipFill>
        <p:spPr bwMode="auto">
          <a:xfrm>
            <a:off x="107504" y="51470"/>
            <a:ext cx="903649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5817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963</TotalTime>
  <Words>1785</Words>
  <Application>Microsoft Office PowerPoint</Application>
  <PresentationFormat>On-screen Show (16:9)</PresentationFormat>
  <Paragraphs>137</Paragraphs>
  <Slides>31</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宋体</vt:lpstr>
      <vt:lpstr>UTM Azuki</vt:lpstr>
      <vt:lpstr>Calibri</vt:lpstr>
      <vt:lpstr>微软雅黑</vt:lpstr>
      <vt:lpstr>UTM Avo</vt:lpstr>
      <vt:lpstr>Arial</vt:lpstr>
      <vt:lpstr>Times New Roman</vt:lpstr>
      <vt:lpstr>更多模版请关注:尚佳素材公社shop64427429.taobao.com</vt:lpstr>
      <vt:lpstr>Tuần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NUÔI</dc:title>
  <dc:creator>Huy Duẩn</dc:creator>
  <cp:lastModifiedBy>HP</cp:lastModifiedBy>
  <cp:revision>102</cp:revision>
  <dcterms:created xsi:type="dcterms:W3CDTF">2015-10-27T02:40:00Z</dcterms:created>
  <dcterms:modified xsi:type="dcterms:W3CDTF">2025-12-09T02:28:44Z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