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2"/>
  </p:notesMasterIdLst>
  <p:sldIdLst>
    <p:sldId id="267" r:id="rId2"/>
    <p:sldId id="357" r:id="rId3"/>
    <p:sldId id="278" r:id="rId4"/>
    <p:sldId id="265" r:id="rId5"/>
    <p:sldId id="416" r:id="rId6"/>
    <p:sldId id="417" r:id="rId7"/>
    <p:sldId id="284" r:id="rId8"/>
    <p:sldId id="285" r:id="rId9"/>
    <p:sldId id="317" r:id="rId10"/>
    <p:sldId id="318" r:id="rId11"/>
    <p:sldId id="333" r:id="rId12"/>
    <p:sldId id="358" r:id="rId13"/>
    <p:sldId id="418" r:id="rId14"/>
    <p:sldId id="321" r:id="rId15"/>
    <p:sldId id="419" r:id="rId16"/>
    <p:sldId id="332" r:id="rId17"/>
    <p:sldId id="359" r:id="rId18"/>
    <p:sldId id="334" r:id="rId19"/>
    <p:sldId id="339" r:id="rId20"/>
    <p:sldId id="327" r:id="rId21"/>
    <p:sldId id="342" r:id="rId22"/>
    <p:sldId id="344" r:id="rId23"/>
    <p:sldId id="346" r:id="rId24"/>
    <p:sldId id="348" r:id="rId25"/>
    <p:sldId id="353" r:id="rId26"/>
    <p:sldId id="349" r:id="rId27"/>
    <p:sldId id="350" r:id="rId28"/>
    <p:sldId id="351" r:id="rId29"/>
    <p:sldId id="329" r:id="rId30"/>
    <p:sldId id="330" r:id="rId31"/>
    <p:sldId id="415" r:id="rId32"/>
    <p:sldId id="331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29359"/>
    <a:srgbClr val="BDE5F1"/>
    <a:srgbClr val="FFFFFF"/>
    <a:srgbClr val="E7F5F8"/>
    <a:srgbClr val="2F5E6B"/>
    <a:srgbClr val="C5EFEB"/>
    <a:srgbClr val="F20000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/>
  </p:normalViewPr>
  <p:slideViewPr>
    <p:cSldViewPr>
      <p:cViewPr varScale="1">
        <p:scale>
          <a:sx n="63" d="100"/>
          <a:sy n="63" d="100"/>
        </p:scale>
        <p:origin x="59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7694-8BE3-46F7-97D2-5EE61FEFF07F}" type="datetimeFigureOut">
              <a:rPr lang="vi-VN" smtClean="0"/>
              <a:t>07/12/2025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4350"/>
            <a:ext cx="456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EEE45-C956-4CBA-AA69-C644FFA826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9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514350"/>
            <a:ext cx="456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thùng thư bên phải màn hình để đi vào bài 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4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514350"/>
            <a:ext cx="456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</a:t>
            </a:r>
            <a:r>
              <a:rPr lang="vi-VN" baseline="0"/>
              <a:t>con rồng </a:t>
            </a:r>
            <a:r>
              <a:rPr lang="vi-VN" baseline="0" dirty="0"/>
              <a:t>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3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514350"/>
            <a:ext cx="456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chó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77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514350"/>
            <a:ext cx="456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trâu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52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514350"/>
            <a:ext cx="456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gà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2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1" y="1930595"/>
            <a:ext cx="85191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504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9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2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6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4"/>
            <a:ext cx="12190412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1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7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0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4"/>
            <a:ext cx="12183293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1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2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18" r:id="rId13"/>
    <p:sldLayoutId id="2147483720" r:id="rId14"/>
    <p:sldLayoutId id="214748372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sv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8.png"/><Relationship Id="rId4" Type="http://schemas.openxmlformats.org/officeDocument/2006/relationships/slide" Target="slide6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457200"/>
            <a:ext cx="9142810" cy="2387600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10095" y="2895914"/>
            <a:ext cx="13410603" cy="1655762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 Con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chả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ợc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7" y="478974"/>
            <a:ext cx="10896600" cy="635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79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8" y="760069"/>
            <a:ext cx="9906000" cy="62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4813" y="6629400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00253" y="1370333"/>
            <a:ext cx="3962400" cy="2529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7075362" y="1387210"/>
            <a:ext cx="3962400" cy="2529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1000253" y="3964432"/>
            <a:ext cx="4114800" cy="262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5667" r="21575" b="6295"/>
          <a:stretch/>
        </p:blipFill>
        <p:spPr>
          <a:xfrm>
            <a:off x="7075360" y="4183006"/>
            <a:ext cx="4114800" cy="24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7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8B1D39-B4E9-4E1F-867E-E0B8818B9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447006" y="381000"/>
            <a:ext cx="9530815" cy="60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4813" y="6629400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1523206" y="533400"/>
            <a:ext cx="9448800" cy="60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8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11BB81-2679-4704-9181-1AF8B64ED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685006" y="533400"/>
            <a:ext cx="9448800" cy="60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CC14B-7E91-4379-9096-09EFEDCC2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5667" r="23611" b="6295"/>
          <a:stretch/>
        </p:blipFill>
        <p:spPr>
          <a:xfrm>
            <a:off x="657380" y="533400"/>
            <a:ext cx="10238425" cy="6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7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006" y="685802"/>
            <a:ext cx="1143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mang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thiệu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74" y="2895600"/>
            <a:ext cx="1676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761206" y="3429000"/>
            <a:ext cx="10286999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l" defTabSz="121907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92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151606" y="609600"/>
            <a:ext cx="11887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2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12190413" cy="6362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F2F368-A7F7-4059-B22E-D2D71C240385}"/>
              </a:ext>
            </a:extLst>
          </p:cNvPr>
          <p:cNvSpPr/>
          <p:nvPr/>
        </p:nvSpPr>
        <p:spPr>
          <a:xfrm>
            <a:off x="5028407" y="2114550"/>
            <a:ext cx="4876800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13474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3332" y="685800"/>
            <a:ext cx="9828213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7169" y="2209801"/>
            <a:ext cx="9601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đan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tấm áo nhỏ</a:t>
            </a:r>
            <a:b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Bây giờ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đang mùa xuân</a:t>
            </a:r>
            <a:b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thêu vào chiếc khăn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/>
            </a:r>
            <a:b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hoa và cái lá.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//</a:t>
            </a:r>
            <a:endParaRPr lang="vi-VN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04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4FC60-43F5-4BAB-AE99-4C7292AF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729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81000"/>
            <a:ext cx="1219041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1858" y="685800"/>
            <a:ext cx="10406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Bài thơ là lời của ai nói với ai?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858" y="2057400"/>
            <a:ext cx="10406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Bài thơ là lời của mẹ nói với con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609" y="3102147"/>
            <a:ext cx="3379671" cy="33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"/>
            <a:ext cx="11962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72" y="5077691"/>
            <a:ext cx="1761744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19"/>
          <a:stretch/>
        </p:blipFill>
        <p:spPr>
          <a:xfrm>
            <a:off x="4850080" y="5205947"/>
            <a:ext cx="2914622" cy="12960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76106" y="2399445"/>
            <a:ext cx="1409700" cy="811143"/>
            <a:chOff x="4495006" y="2056150"/>
            <a:chExt cx="1752600" cy="914400"/>
          </a:xfrm>
        </p:grpSpPr>
        <p:sp>
          <p:nvSpPr>
            <p:cNvPr id="2" name="Oval 1"/>
            <p:cNvSpPr/>
            <p:nvPr/>
          </p:nvSpPr>
          <p:spPr>
            <a:xfrm>
              <a:off x="4495006" y="2056150"/>
              <a:ext cx="17526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31648" y="2111323"/>
              <a:ext cx="896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37344" y="3922329"/>
            <a:ext cx="1188048" cy="782971"/>
            <a:chOff x="4495006" y="2056150"/>
            <a:chExt cx="1752600" cy="914400"/>
          </a:xfrm>
        </p:grpSpPr>
        <p:sp>
          <p:nvSpPr>
            <p:cNvPr id="12" name="Oval 11"/>
            <p:cNvSpPr/>
            <p:nvPr/>
          </p:nvSpPr>
          <p:spPr>
            <a:xfrm>
              <a:off x="4495006" y="2056150"/>
              <a:ext cx="17526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81439" y="2159210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endPara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1606" y="2805016"/>
            <a:ext cx="50332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06" y="4080629"/>
            <a:ext cx="51077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7526" y="2399445"/>
            <a:ext cx="445537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2388" y="3599164"/>
            <a:ext cx="44553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2387" y="4559616"/>
            <a:ext cx="445537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>
            <a:endCxn id="2" idx="3"/>
          </p:cNvCxnSpPr>
          <p:nvPr/>
        </p:nvCxnSpPr>
        <p:spPr>
          <a:xfrm flipV="1">
            <a:off x="5232921" y="3091799"/>
            <a:ext cx="649631" cy="36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" idx="3"/>
          </p:cNvCxnSpPr>
          <p:nvPr/>
        </p:nvCxnSpPr>
        <p:spPr>
          <a:xfrm flipV="1">
            <a:off x="5184883" y="3091799"/>
            <a:ext cx="697669" cy="13152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25392" y="2860282"/>
            <a:ext cx="741986" cy="1385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6"/>
          </p:cNvCxnSpPr>
          <p:nvPr/>
        </p:nvCxnSpPr>
        <p:spPr>
          <a:xfrm flipV="1">
            <a:off x="6925392" y="4010576"/>
            <a:ext cx="736995" cy="3032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2" idx="6"/>
          </p:cNvCxnSpPr>
          <p:nvPr/>
        </p:nvCxnSpPr>
        <p:spPr>
          <a:xfrm flipH="1" flipV="1">
            <a:off x="6925392" y="4313815"/>
            <a:ext cx="736995" cy="670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6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207" y="484909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008" y="1966095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38852"/>
            <a:ext cx="113252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Các anh quan tâm đến em bé sắp sinh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206" y="2317588"/>
            <a:ext cx="11430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anh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 giờ sinh em bé”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 descr="Mẹ Vẽ Phụ Nữ Mang Thai Bé Biểu Tượng Màu Hoạt Hình-phim Hoạt Hình Véc  Tơ-miễn Phí Vector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1" r="100000">
                        <a14:foregroundMark x1="76953" y1="27051" x2="87500" y2="3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6" y="3429000"/>
            <a:ext cx="4011736" cy="30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769" y="990600"/>
            <a:ext cx="11657013" cy="1325563"/>
          </a:xfrm>
        </p:spPr>
        <p:txBody>
          <a:bodyPr>
            <a:noAutofit/>
          </a:bodyPr>
          <a:lstStyle/>
          <a:p>
            <a:pPr lvl="0" algn="l" defTabSz="1219078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4.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 hiểu “con đường tít tắp” trong khổ thơ 2 là gì? Chọn ý đúng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vi-VN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7406" y="2509838"/>
            <a:ext cx="10669588" cy="4348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b.Tương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5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6" y="3657604"/>
            <a:ext cx="11430000" cy="266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6FA7F-F9C1-491A-9594-165181DAFDFC}"/>
              </a:ext>
            </a:extLst>
          </p:cNvPr>
          <p:cNvSpPr txBox="1"/>
          <p:nvPr/>
        </p:nvSpPr>
        <p:spPr>
          <a:xfrm>
            <a:off x="151605" y="457200"/>
            <a:ext cx="1142999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55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8" y="533404"/>
            <a:ext cx="11582400" cy="60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07" y="1905004"/>
            <a:ext cx="49087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LUYỆN TẬP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55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206" y="533400"/>
            <a:ext cx="1112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Ghép các tiếng 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thương, yêu, quý, mến, kính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với nhau để được ít </a:t>
            </a:r>
            <a:r>
              <a:rPr lang="vi-VN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5 từ (mỗi từ gồm 2 tiếng).</a:t>
            </a:r>
            <a:endParaRPr lang="en-US" sz="3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5158" y="1897820"/>
            <a:ext cx="2838448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thương</a:t>
            </a:r>
          </a:p>
        </p:txBody>
      </p:sp>
      <p:sp>
        <p:nvSpPr>
          <p:cNvPr id="4" name="Oval 3"/>
          <p:cNvSpPr/>
          <p:nvPr/>
        </p:nvSpPr>
        <p:spPr>
          <a:xfrm>
            <a:off x="5256620" y="1889567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yêu</a:t>
            </a:r>
          </a:p>
        </p:txBody>
      </p:sp>
      <p:sp>
        <p:nvSpPr>
          <p:cNvPr id="5" name="Oval 4"/>
          <p:cNvSpPr/>
          <p:nvPr/>
        </p:nvSpPr>
        <p:spPr>
          <a:xfrm>
            <a:off x="8093755" y="2514604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</a:p>
        </p:txBody>
      </p:sp>
      <p:sp>
        <p:nvSpPr>
          <p:cNvPr id="6" name="Oval 5"/>
          <p:cNvSpPr/>
          <p:nvPr/>
        </p:nvSpPr>
        <p:spPr>
          <a:xfrm>
            <a:off x="3504406" y="3099307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mến</a:t>
            </a:r>
          </a:p>
        </p:txBody>
      </p:sp>
      <p:sp>
        <p:nvSpPr>
          <p:cNvPr id="7" name="Oval 6"/>
          <p:cNvSpPr/>
          <p:nvPr/>
        </p:nvSpPr>
        <p:spPr>
          <a:xfrm>
            <a:off x="5960155" y="3467885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kính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8421" y="4124083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 </a:t>
            </a:r>
            <a:endParaRPr lang="vi-VN" sz="32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9530" y="4010479"/>
            <a:ext cx="781050" cy="67785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5157" y="4026241"/>
            <a:ext cx="299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yêu thương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417" y="4896284"/>
            <a:ext cx="11734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yêu, thương mến, thương quý, yêu thương, yêu quý, yêu mến, quý mến, mến thương, mến yêu, kính yêu, kính quý, kính mến.</a:t>
            </a:r>
          </a:p>
        </p:txBody>
      </p:sp>
    </p:spTree>
    <p:extLst>
      <p:ext uri="{BB962C8B-B14F-4D97-AF65-F5344CB8AC3E}">
        <p14:creationId xmlns:p14="http://schemas.microsoft.com/office/powerpoint/2010/main" val="29422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625" y="685800"/>
            <a:ext cx="12420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với một từ mà em vừa tìm được ở bài tập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28800"/>
            <a:ext cx="11657807" cy="184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người trong gia đình em đều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 thương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rất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7" y="457210"/>
            <a:ext cx="11353801" cy="61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23370">
            <a:off x="345101" y="1351508"/>
            <a:ext cx="330031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</a:t>
            </a:r>
          </a:p>
          <a:p>
            <a:pPr algn="ctr"/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á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8662261" y="2565485"/>
            <a:ext cx="1521214" cy="18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209760" y="411269"/>
            <a:ext cx="1783946" cy="212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4717086" y="2565485"/>
            <a:ext cx="1394047" cy="200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5191952" y="4914797"/>
            <a:ext cx="1443233" cy="205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7926794" y="4990998"/>
            <a:ext cx="1521214" cy="181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3890366" y="646470"/>
            <a:ext cx="1521214" cy="181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6447680" y="4914777"/>
            <a:ext cx="1521214" cy="198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7358509" y="2572886"/>
            <a:ext cx="1521214" cy="2116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8320412" y="539930"/>
            <a:ext cx="1055733" cy="155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5476473" y="534519"/>
            <a:ext cx="1381448" cy="1843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6678451" y="523389"/>
            <a:ext cx="1521214" cy="181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69315"/>
          <a:stretch/>
        </p:blipFill>
        <p:spPr>
          <a:xfrm>
            <a:off x="5979866" y="2701013"/>
            <a:ext cx="1521214" cy="1813939"/>
          </a:xfrm>
          <a:prstGeom prst="rect">
            <a:avLst/>
          </a:prstGeom>
        </p:spPr>
      </p:pic>
      <p:pic>
        <p:nvPicPr>
          <p:cNvPr id="17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1805" y="-5715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43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F5DE5-8E79-4F0A-BC6D-E24A76FB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"/>
            <a:ext cx="12190413" cy="6857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302A9-910A-4B03-A248-409641660F4A}"/>
              </a:ext>
            </a:extLst>
          </p:cNvPr>
          <p:cNvSpPr txBox="1"/>
          <p:nvPr/>
        </p:nvSpPr>
        <p:spPr>
          <a:xfrm>
            <a:off x="5638006" y="2819402"/>
            <a:ext cx="4724400" cy="1015663"/>
          </a:xfrm>
          <a:prstGeom prst="rect">
            <a:avLst/>
          </a:prstGeom>
          <a:solidFill>
            <a:srgbClr val="6293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880436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236" y="581471"/>
            <a:ext cx="9003942" cy="5803707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971007" y="2514604"/>
            <a:ext cx="6597946" cy="132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365" y="4683402"/>
            <a:ext cx="3151026" cy="15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728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961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8" y="457204"/>
            <a:ext cx="5791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đâu</a:t>
            </a:r>
            <a:endParaRPr lang="en-US" sz="36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đan tấm áo nhỏ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Bây giờ đang mùa xuân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thêu vào chiếc khăn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 hoa và cái lá.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đi trên hè phố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 tiếng con đạp thầm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nghĩ đến bàn chân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con đường tít tắp.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 trong nhiều câu chuyện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vẫn nhắc về con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mới mua chiếc chăn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22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 con bố đã giặt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con bố viết rồi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anh con hỏi hoài: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Bao giờ sinh em bé?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 nhà mong con thế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chả biết được đâu...</a:t>
            </a:r>
          </a:p>
          <a:p>
            <a:pPr algn="r"/>
            <a:r>
              <a:rPr lang="vi-VN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 Quỳnh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8" y="4130676"/>
            <a:ext cx="495300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7" name="Oval 6"/>
          <p:cNvSpPr/>
          <p:nvPr/>
        </p:nvSpPr>
        <p:spPr>
          <a:xfrm>
            <a:off x="9333707" y="762872"/>
            <a:ext cx="2362200" cy="15398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Times New Roman" panose="02020603050405020304" pitchFamily="18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678669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75013" y="533400"/>
            <a:ext cx="8915400" cy="8810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LUYỆN ĐỌC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10515600" cy="153193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Tít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ắp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iếc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805" y="2518569"/>
            <a:ext cx="504488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24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8" y="457200"/>
            <a:ext cx="5791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889" y="1023269"/>
            <a:ext cx="71902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009" y="1000822"/>
            <a:ext cx="39197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1"/>
          <a:stretch/>
        </p:blipFill>
        <p:spPr>
          <a:xfrm>
            <a:off x="8978617" y="4130676"/>
            <a:ext cx="237439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5561809" y="5160466"/>
            <a:ext cx="3505201" cy="1392734"/>
          </a:xfrm>
          <a:prstGeom prst="flowChartTerminator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6382" y="1143003"/>
            <a:ext cx="435825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06381" y="3048003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17069" y="4953003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87501" y="1143004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5987501" y="3048003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5544776" y="5160466"/>
            <a:ext cx="3505201" cy="1392734"/>
          </a:xfrm>
          <a:prstGeom prst="flowChartTerminator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9378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62600" y="762000"/>
            <a:ext cx="6627813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ĐỌC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05" y="2438400"/>
            <a:ext cx="500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9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] 101 ảnh động hoạt hình đẹp dễ thương, lạ mắt nhấ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19" y="2833255"/>
            <a:ext cx="394715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anh Hạt (trinhthihoathuy) - Hồ sơ | Pinte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766330"/>
            <a:ext cx="2439389" cy="22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89613" y="1296988"/>
            <a:ext cx="6400800" cy="1004887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cs typeface="Times New Roman" panose="02020603050405020304" pitchFamily="18" charset="0"/>
              </a:rPr>
              <a:t>THI ĐỌC</a:t>
            </a:r>
          </a:p>
        </p:txBody>
      </p:sp>
    </p:spTree>
    <p:extLst>
      <p:ext uri="{BB962C8B-B14F-4D97-AF65-F5344CB8AC3E}">
        <p14:creationId xmlns:p14="http://schemas.microsoft.com/office/powerpoint/2010/main" val="322106431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8" y="457204"/>
            <a:ext cx="5791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22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8" y="4130676"/>
            <a:ext cx="495300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71147" y="609600"/>
            <a:ext cx="2581863" cy="1143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TOÀN BÀI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67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8" y="457204"/>
            <a:ext cx="5791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22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8" y="4130676"/>
            <a:ext cx="495300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876507" y="544612"/>
            <a:ext cx="2896066" cy="11854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ĐỒNG THANH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5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756573" y="82103"/>
            <a:ext cx="2234018" cy="2663906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9930598" y="228600"/>
            <a:ext cx="1905000" cy="2490921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0349764" y="3838995"/>
            <a:ext cx="1905000" cy="25427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66237" y="3822092"/>
            <a:ext cx="1807345" cy="2576559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34" y="4876800"/>
            <a:ext cx="1504949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87 0.17014 C 0.08087 0.0882 -0.03594 0.02547 -0.17802 0.02547 C -0.32543 0.02547 -0.44276 0.0882 -0.44276 0.17014 C -0.44276 0.25209 -0.55932 0.31436 -0.70634 0.31436 C -0.84894 0.31436 -0.96679 0.25209 -0.96679 0.17014 " pathEditMode="relative" rAng="10800000" ptsTypes="AAA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7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C -0.01824 0.03704 -0.03972 0.09769 -0.0086 0.17084 C 0.03659 0.27778 0.14233 0.14838 0.19703 0.27547 C 0.24651 0.39213 0.13009 0.45023 0.17814 0.56065 C 0.22685 0.67639 0.2654 0.52662 0.31801 0.65023 C 0.36528 0.76065 0.29522 0.75949 0.33728 0.85787 C 0.37778 0.95348 0.39041 0.85834 0.42687 0.94561 C 0.44784 0.99398 0.44055 1.00996 0.43547 1.02477 " pathEditMode="relative" rAng="3180000" ptsTypes="AAAAAAAA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5" y="5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67E-6 4.44444E-6 C 0.01745 0.11574 0.05314 0.1949 0.08244 0.18842 C 0.11148 0.18217 0.13166 0.0912 0.13192 -0.02871 C 0.15315 0.08611 0.18375 0.16643 0.21409 0.15949 C 0.24352 0.15324 0.2641 0.0618 0.26371 -0.05764 C 0.28402 0.05763 0.31619 0.1368 0.34575 0.13148 C 0.37609 0.1243 0.39966 0.03263 0.39993 -0.08727 C 0.41672 0.02893 0.44863 0.10879 0.48249 0.10138 C 0.50775 0.0956 0.53132 0.00439 0.5321 -0.11621 C 0.54903 -0.00047 0.58445 0.07893 0.61389 0.07129 C 0.64345 0.06597 0.66376 -0.02524 0.66402 -0.14514 C 0.68473 -0.02963 0.71624 0.05023 0.74632 0.04328 C 0.77523 0.03657 0.7962 -0.05394 0.80037 -0.175 C 0.81704 -0.05834 0.8479 0.02083 0.87785 0.01504 C 0.9078 0.00717 0.9319 -0.08357 0.93242 -0.20371 C 0.94882 -0.08704 0.98034 -0.00834 1.01485 -0.01482 C 1.04428 -0.0213 1.06355 -0.11204 1.06433 -0.23287 " pathEditMode="relative" rAng="21180000" ptsTypes="AAAAAAAAAAAAAAAAA">
                                      <p:cBhvr>
                                        <p:cTn id="10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3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6 -0.07431 L -1.01003 0.44421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91" y="2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97"/>
            <a:ext cx="12190413" cy="640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50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227015" y="4724398"/>
            <a:ext cx="2057400" cy="245330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-6160" y="88006"/>
            <a:ext cx="7396766" cy="2731394"/>
          </a:xfrm>
          <a:prstGeom prst="cloudCallout">
            <a:avLst>
              <a:gd name="adj1" fmla="val -31561"/>
              <a:gd name="adj2" fmla="val 125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Trong bài‘‘V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ng trăng của ngoại’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’, n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ghỉ hè, ba má cho chị em My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71006" y="2715312"/>
            <a:ext cx="7058101" cy="1066128"/>
            <a:chOff x="1650093" y="3325236"/>
            <a:chExt cx="7058101" cy="1066128"/>
          </a:xfrm>
        </p:grpSpPr>
        <p:sp>
          <p:nvSpPr>
            <p:cNvPr id="8" name="Rounded Rectangle 7"/>
            <p:cNvSpPr/>
            <p:nvPr/>
          </p:nvSpPr>
          <p:spPr>
            <a:xfrm>
              <a:off x="1650093" y="3325236"/>
              <a:ext cx="6781189" cy="1066128"/>
            </a:xfrm>
            <a:prstGeom prst="roundRec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031093" y="3429324"/>
              <a:ext cx="6677101" cy="96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V</a:t>
              </a:r>
              <a:r>
                <a:rPr lang="vi-VN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ề quê ở với ông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ngoại.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07585" y="4018258"/>
            <a:ext cx="6573867" cy="981965"/>
            <a:chOff x="937918" y="3434415"/>
            <a:chExt cx="3781496" cy="677163"/>
          </a:xfrm>
        </p:grpSpPr>
        <p:sp>
          <p:nvSpPr>
            <p:cNvPr id="11" name="Rounded Rectangle 10"/>
            <p:cNvSpPr/>
            <p:nvPr/>
          </p:nvSpPr>
          <p:spPr>
            <a:xfrm>
              <a:off x="946709" y="3434415"/>
              <a:ext cx="3772705" cy="677163"/>
            </a:xfrm>
            <a:prstGeom prst="roundRec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937918" y="3467470"/>
              <a:ext cx="3706593" cy="611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vi-VN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 quê ở với ôn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vi-VN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nội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22867" y="5429144"/>
            <a:ext cx="6682339" cy="895455"/>
            <a:chOff x="4267922" y="2771573"/>
            <a:chExt cx="3476026" cy="607660"/>
          </a:xfrm>
        </p:grpSpPr>
        <p:sp>
          <p:nvSpPr>
            <p:cNvPr id="14" name="Rounded Rectangle 13"/>
            <p:cNvSpPr/>
            <p:nvPr/>
          </p:nvSpPr>
          <p:spPr>
            <a:xfrm>
              <a:off x="4267922" y="2771573"/>
              <a:ext cx="3476026" cy="607660"/>
            </a:xfrm>
            <a:prstGeom prst="roundRec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4297586" y="2801237"/>
              <a:ext cx="3416698" cy="548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40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dì</a:t>
              </a:r>
              <a:r>
                <a:rPr lang="en-US" sz="40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0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11" y="4850056"/>
            <a:ext cx="1635418" cy="213842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45026" y="132114"/>
            <a:ext cx="11353800" cy="1468086"/>
          </a:xfrm>
          <a:prstGeom prst="cloudCallout">
            <a:avLst>
              <a:gd name="adj1" fmla="val -34451"/>
              <a:gd name="adj2" fmla="val 1010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ba ông cháu làm gì?</a:t>
            </a:r>
          </a:p>
        </p:txBody>
      </p:sp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7405" y="1491814"/>
            <a:ext cx="609601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2606" y="2154508"/>
            <a:ext cx="5715000" cy="2848174"/>
            <a:chOff x="533403" y="404686"/>
            <a:chExt cx="3976877" cy="23469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33403" y="404686"/>
              <a:ext cx="3976877" cy="234696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47972" y="519255"/>
              <a:ext cx="3747739" cy="2117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just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b="1" kern="12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A.Ba ông cháu ra vườn, quét lá rụng, vun gốc cây, tìm những trái cây 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chín</a:t>
              </a:r>
              <a:r>
                <a:rPr lang="en-US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.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vi-VN" sz="4000" b="1" kern="12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vàng.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4888" y="1835198"/>
            <a:ext cx="4440518" cy="1767471"/>
            <a:chOff x="381003" y="3146123"/>
            <a:chExt cx="4129218" cy="23469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381003" y="3146123"/>
              <a:ext cx="4129218" cy="234696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976513"/>
                <a:satOff val="17933"/>
                <a:lumOff val="1437"/>
                <a:alphaOff val="0"/>
              </a:schemeClr>
            </a:fillRef>
            <a:effectRef idx="3">
              <a:schemeClr val="accent4">
                <a:hueOff val="-2976513"/>
                <a:satOff val="17933"/>
                <a:lumOff val="14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495572" y="3260692"/>
              <a:ext cx="3900080" cy="2117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B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. </a:t>
              </a:r>
              <a:r>
                <a:rPr lang="vi-VN" sz="4000" b="1" kern="12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Ba ông cháu làm đồ mỹ nghệ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33407" y="4076431"/>
            <a:ext cx="4572000" cy="1333769"/>
            <a:chOff x="4876805" y="3085149"/>
            <a:chExt cx="3392155" cy="23469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Rounded Rectangle 13"/>
            <p:cNvSpPr/>
            <p:nvPr/>
          </p:nvSpPr>
          <p:spPr>
            <a:xfrm>
              <a:off x="4876805" y="3085149"/>
              <a:ext cx="3392155" cy="234696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3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4991374" y="3199718"/>
              <a:ext cx="3163017" cy="2117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C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. </a:t>
              </a:r>
              <a:r>
                <a:rPr lang="vi-VN" sz="4000" b="1" kern="12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Ba ông cháu xem 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ti</a:t>
              </a:r>
              <a:r>
                <a:rPr lang="en-US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vi-VN" sz="4000" b="1" kern="120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vi</a:t>
              </a:r>
              <a:endParaRPr lang="vi-VN" sz="4000" b="1" kern="1200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04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957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51606" y="4540081"/>
            <a:ext cx="1752600" cy="233933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0" y="-76200"/>
            <a:ext cx="6157109" cy="3269466"/>
          </a:xfrm>
          <a:prstGeom prst="cloudCallout">
            <a:avLst>
              <a:gd name="adj1" fmla="val -24221"/>
              <a:gd name="adj2" fmla="val 108620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Quần</a:t>
            </a:r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</a:t>
            </a:r>
            <a:r>
              <a:rPr lang="vi-VN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sáng My nhìn thấy khi tỉnh giấc là gì? Chọn ý đúng</a:t>
            </a:r>
            <a:endParaRPr lang="vi-VN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619205" y="685800"/>
            <a:ext cx="4343400" cy="2507465"/>
          </a:xfrm>
          <a:prstGeom prst="wedgeEllipseCallout">
            <a:avLst>
              <a:gd name="adj1" fmla="val -103022"/>
              <a:gd name="adj2" fmla="val 913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Vầng trăng lọt vào nhà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781006" y="3886200"/>
            <a:ext cx="4419600" cy="2507835"/>
          </a:xfrm>
          <a:prstGeom prst="wedgeEllipseCallout">
            <a:avLst>
              <a:gd name="adj1" fmla="val -84966"/>
              <a:gd name="adj2" fmla="val -11917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Ánh sáng từ chiếc đèn bàn của ông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908778" y="4267199"/>
            <a:ext cx="3962400" cy="2404731"/>
          </a:xfrm>
          <a:prstGeom prst="wedgeEllipseCallout">
            <a:avLst>
              <a:gd name="adj1" fmla="val 37708"/>
              <a:gd name="adj2" fmla="val -13589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vi-VN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nến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bàn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5" y="1491814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957"/>
                            </p:stCondLst>
                            <p:childTnLst>
                              <p:par>
                                <p:cTn id="1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457"/>
                            </p:stCondLst>
                            <p:childTnLst>
                              <p:par>
                                <p:cTn id="1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0" y="4753366"/>
            <a:ext cx="1551411" cy="22117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-1" y="0"/>
            <a:ext cx="11962607" cy="2863414"/>
          </a:xfrm>
          <a:prstGeom prst="cloudCallout">
            <a:avLst>
              <a:gd name="adj1" fmla="val -38453"/>
              <a:gd name="adj2" fmla="val 1148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  <a:cs typeface="Times New Roman" pitchFamily="18" charset="0"/>
              </a:rPr>
              <a:t>Điền dấu phù hợp vào ô trống: </a:t>
            </a:r>
            <a:endParaRPr lang="en-US" sz="4000" b="1" dirty="0">
              <a:latin typeface="+mj-lt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b="1" dirty="0">
                <a:latin typeface="+mj-lt"/>
                <a:cs typeface="Times New Roman" pitchFamily="18" charset="0"/>
              </a:rPr>
              <a:t>Chọn ý đúng nhất:</a:t>
            </a:r>
          </a:p>
        </p:txBody>
      </p:sp>
      <p:sp>
        <p:nvSpPr>
          <p:cNvPr id="4" name="Rectangle 3"/>
          <p:cNvSpPr/>
          <p:nvPr/>
        </p:nvSpPr>
        <p:spPr>
          <a:xfrm>
            <a:off x="9448006" y="1196433"/>
            <a:ext cx="533400" cy="4705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6" name="Up Arrow Callout 5"/>
          <p:cNvSpPr/>
          <p:nvPr/>
        </p:nvSpPr>
        <p:spPr>
          <a:xfrm>
            <a:off x="8076406" y="2612580"/>
            <a:ext cx="3654362" cy="2132632"/>
          </a:xfrm>
          <a:prstGeom prst="upArrowCallout">
            <a:avLst>
              <a:gd name="adj1" fmla="val 29952"/>
              <a:gd name="adj2" fmla="val 25000"/>
              <a:gd name="adj3" fmla="val 25000"/>
              <a:gd name="adj4" fmla="val 684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than</a:t>
            </a:r>
            <a:endParaRPr lang="vi-VN" sz="36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775705" y="2741370"/>
            <a:ext cx="3654361" cy="201199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9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A. Dấu chấm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endParaRPr lang="vi-VN" sz="36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4526938" y="2612580"/>
            <a:ext cx="3446198" cy="212588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2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B. Dấu chấm</a:t>
            </a:r>
          </a:p>
        </p:txBody>
      </p:sp>
      <p:pic>
        <p:nvPicPr>
          <p:cNvPr id="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5" y="1491814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FE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957"/>
                            </p:stCondLst>
                            <p:childTnLst>
                              <p:par>
                                <p:cTn id="1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457"/>
                            </p:stCondLst>
                            <p:childTnLst>
                              <p:par>
                                <p:cTn id="1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33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1777</TotalTime>
  <Words>734</Words>
  <Application>Microsoft Office PowerPoint</Application>
  <PresentationFormat>Custom</PresentationFormat>
  <Paragraphs>137</Paragraphs>
  <Slides>40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UTM Avo</vt:lpstr>
      <vt:lpstr>Office Theme</vt:lpstr>
      <vt:lpstr>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LUYỆN ĐỌC CÂU</vt:lpstr>
      <vt:lpstr>PowerPoint Presentation</vt:lpstr>
      <vt:lpstr>PowerPoint Presentation</vt:lpstr>
      <vt:lpstr>PowerPoint Presentation</vt:lpstr>
      <vt:lpstr>PowerPoint Presentation</vt:lpstr>
      <vt:lpstr>4. Em hiểu “con đường tít tắp” trong khổ thơ 2 là gì? Chọn ý đúng: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LUYỆN ĐỌC</vt:lpstr>
      <vt:lpstr>PowerPoint Presentation</vt:lpstr>
      <vt:lpstr>ĐỌC NHÓM ĐÔI</vt:lpstr>
      <vt:lpstr>THI ĐỌC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chả biết được đâu</dc:title>
  <dc:creator>Huy Duẩn</dc:creator>
  <cp:lastModifiedBy>HP</cp:lastModifiedBy>
  <cp:revision>248</cp:revision>
  <dcterms:created xsi:type="dcterms:W3CDTF">2021-07-21T06:13:20Z</dcterms:created>
  <dcterms:modified xsi:type="dcterms:W3CDTF">2025-12-07T15:41:08Z</dcterms:modified>
</cp:coreProperties>
</file>