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6" r:id="rId11"/>
    <p:sldId id="267" r:id="rId12"/>
    <p:sldId id="271" r:id="rId13"/>
    <p:sldId id="268" r:id="rId14"/>
    <p:sldId id="269" r:id="rId15"/>
    <p:sldId id="293" r:id="rId16"/>
    <p:sldId id="294" r:id="rId17"/>
    <p:sldId id="295" r:id="rId18"/>
    <p:sldId id="292" r:id="rId19"/>
    <p:sldId id="272" r:id="rId20"/>
    <p:sldId id="274" r:id="rId21"/>
    <p:sldId id="296" r:id="rId22"/>
    <p:sldId id="297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76" r:id="rId31"/>
    <p:sldId id="298" r:id="rId32"/>
    <p:sldId id="277" r:id="rId33"/>
    <p:sldId id="278" r:id="rId34"/>
    <p:sldId id="299" r:id="rId35"/>
    <p:sldId id="281" r:id="rId36"/>
    <p:sldId id="282" r:id="rId37"/>
    <p:sldId id="283" r:id="rId38"/>
  </p:sldIdLst>
  <p:sldSz cx="18288000" cy="10287000"/>
  <p:notesSz cx="6858000" cy="9144000"/>
  <p:embeddedFontLst>
    <p:embeddedFont>
      <p:font typeface="Cabin" panose="020B0604020202020204" charset="-93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Stella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38" autoAdjust="0"/>
  </p:normalViewPr>
  <p:slideViewPr>
    <p:cSldViewPr>
      <p:cViewPr varScale="1">
        <p:scale>
          <a:sx n="64" d="100"/>
          <a:sy n="64" d="100"/>
        </p:scale>
        <p:origin x="333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52B6C-F292-4530-A688-CC7F43A8D68E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09054-5472-4721-93BE-D76A85337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64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1058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12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581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1606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29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13048554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4240065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81324362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2000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8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601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45033875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2801"/>
            </a:lvl1pPr>
            <a:lvl2pPr marL="1371600" lvl="1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400"/>
            </a:lvl2pPr>
            <a:lvl3pPr marL="2057400" lvl="2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3pPr>
            <a:lvl4pPr marL="2743200" lvl="3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800"/>
            </a:lvl4pPr>
            <a:lvl5pPr marL="3429000" lvl="4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800"/>
            </a:lvl5pPr>
            <a:lvl6pPr marL="4114800" lvl="5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6pPr>
            <a:lvl7pPr marL="4800600" lvl="6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7pPr>
            <a:lvl8pPr marL="5486400" lvl="7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8pPr>
            <a:lvl9pPr marL="6172200" lvl="8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2801"/>
            </a:lvl1pPr>
            <a:lvl2pPr marL="1371600" lvl="1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400"/>
            </a:lvl2pPr>
            <a:lvl3pPr marL="2057400" lvl="2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3pPr>
            <a:lvl4pPr marL="2743200" lvl="3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800"/>
            </a:lvl4pPr>
            <a:lvl5pPr marL="3429000" lvl="4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800"/>
            </a:lvl5pPr>
            <a:lvl6pPr marL="4114800" lvl="5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6pPr>
            <a:lvl7pPr marL="4800600" lvl="6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7pPr>
            <a:lvl8pPr marL="5486400" lvl="7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8pPr>
            <a:lvl9pPr marL="6172200" lvl="8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12466566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2988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703302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4606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3200"/>
            </a:lvl1pPr>
            <a:lvl2pPr marL="1371600" lvl="1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2801"/>
            </a:lvl2pPr>
            <a:lvl3pPr marL="2057400" lvl="2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3pPr>
            <a:lvl4pPr marL="2743200" lvl="3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4pPr>
            <a:lvl5pPr marL="3429000" lvl="4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2000"/>
            </a:lvl5pPr>
            <a:lvl6pPr marL="4114800" lvl="5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6pPr>
            <a:lvl7pPr marL="4800600" lvl="6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7pPr>
            <a:lvl8pPr marL="5486400" lvl="7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8pPr>
            <a:lvl9pPr marL="6172200" lvl="8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8949852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3400797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9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45043994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4732339" y="2171700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63880889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32535965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01748338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95961985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2000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8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601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38037485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2801"/>
            </a:lvl1pPr>
            <a:lvl2pPr marL="1371600" lvl="1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400"/>
            </a:lvl2pPr>
            <a:lvl3pPr marL="2057400" lvl="2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3pPr>
            <a:lvl4pPr marL="2743200" lvl="3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800"/>
            </a:lvl4pPr>
            <a:lvl5pPr marL="3429000" lvl="4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800"/>
            </a:lvl5pPr>
            <a:lvl6pPr marL="4114800" lvl="5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6pPr>
            <a:lvl7pPr marL="4800600" lvl="6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7pPr>
            <a:lvl8pPr marL="5486400" lvl="7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8pPr>
            <a:lvl9pPr marL="6172200" lvl="8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2801"/>
            </a:lvl1pPr>
            <a:lvl2pPr marL="1371600" lvl="1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400"/>
            </a:lvl2pPr>
            <a:lvl3pPr marL="2057400" lvl="2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3pPr>
            <a:lvl4pPr marL="2743200" lvl="3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800"/>
            </a:lvl4pPr>
            <a:lvl5pPr marL="3429000" lvl="4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800"/>
            </a:lvl5pPr>
            <a:lvl6pPr marL="4114800" lvl="5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6pPr>
            <a:lvl7pPr marL="4800600" lvl="6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7pPr>
            <a:lvl8pPr marL="5486400" lvl="7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8pPr>
            <a:lvl9pPr marL="6172200" lvl="8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72243890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1pPr>
            <a:lvl2pPr marL="1371600" lvl="1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2000" b="1"/>
            </a:lvl2pPr>
            <a:lvl3pPr marL="20574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 b="1"/>
            </a:lvl3pPr>
            <a:lvl4pPr marL="2743200" lvl="3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4pPr>
            <a:lvl5pPr marL="3429000" lvl="4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5pPr>
            <a:lvl6pPr marL="4114800" lvl="5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6pPr>
            <a:lvl7pPr marL="4800600" lvl="6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7pPr>
            <a:lvl8pPr marL="5486400" lvl="7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8pPr>
            <a:lvl9pPr marL="6172200" lvl="8" indent="-342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601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1pPr>
            <a:lvl2pPr marL="1371600" lvl="1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2pPr>
            <a:lvl3pPr marL="2057400" lvl="2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800"/>
            </a:lvl3pPr>
            <a:lvl4pPr marL="2743200" lvl="3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601"/>
            </a:lvl4pPr>
            <a:lvl5pPr marL="3429000" lvl="4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601"/>
            </a:lvl5pPr>
            <a:lvl6pPr marL="4114800" lvl="5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6pPr>
            <a:lvl7pPr marL="4800600" lvl="6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7pPr>
            <a:lvl8pPr marL="5486400" lvl="7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8pPr>
            <a:lvl9pPr marL="6172200" lvl="8" indent="-444531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601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0855494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87685248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4606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3200"/>
            </a:lvl1pPr>
            <a:lvl2pPr marL="1371600" lvl="1" indent="-520731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2801"/>
            </a:lvl2pPr>
            <a:lvl3pPr marL="2057400" lvl="2" indent="-4953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400"/>
            </a:lvl3pPr>
            <a:lvl4pPr marL="2743200" lvl="3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2000"/>
            </a:lvl4pPr>
            <a:lvl5pPr marL="3429000" lvl="4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2000"/>
            </a:lvl5pPr>
            <a:lvl6pPr marL="4114800" lvl="5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6pPr>
            <a:lvl7pPr marL="4800600" lvl="6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7pPr>
            <a:lvl8pPr marL="5486400" lvl="7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8pPr>
            <a:lvl9pPr marL="6172200" lvl="8" indent="-469868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6916880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1400"/>
            </a:lvl1pPr>
            <a:lvl2pPr marL="1371600" lvl="1" indent="-3429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200"/>
            </a:lvl2pPr>
            <a:lvl3pPr marL="2057400" lvl="2" indent="-3429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1001"/>
            </a:lvl3pPr>
            <a:lvl4pPr marL="2743200" lvl="3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4pPr>
            <a:lvl5pPr marL="3429000" lvl="4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5pPr>
            <a:lvl6pPr marL="4114800" lvl="5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6pPr>
            <a:lvl7pPr marL="4800600" lvl="6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7pPr>
            <a:lvl8pPr marL="5486400" lvl="7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8pPr>
            <a:lvl9pPr marL="6172200" lvl="8" indent="-3429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900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2238200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9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77588063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4732339" y="2171700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29043913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34707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00">
              <a:buClr>
                <a:srgbClr val="000000"/>
              </a:buClr>
            </a:pPr>
            <a:endParaRPr lang="en-US" kern="0"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3716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3716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28515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23.xml"/><Relationship Id="rId18" Type="http://schemas.openxmlformats.org/officeDocument/2006/relationships/image" Target="../media/image63.png"/><Relationship Id="rId3" Type="http://schemas.openxmlformats.org/officeDocument/2006/relationships/image" Target="../media/image43.png"/><Relationship Id="rId21" Type="http://schemas.openxmlformats.org/officeDocument/2006/relationships/slide" Target="slide27.xml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slide" Target="slide2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11" Type="http://schemas.openxmlformats.org/officeDocument/2006/relationships/slide" Target="slide28.xml"/><Relationship Id="rId5" Type="http://schemas.openxmlformats.org/officeDocument/2006/relationships/image" Target="../media/image55.png"/><Relationship Id="rId15" Type="http://schemas.openxmlformats.org/officeDocument/2006/relationships/slide" Target="slide24.xml"/><Relationship Id="rId10" Type="http://schemas.openxmlformats.org/officeDocument/2006/relationships/image" Target="../media/image59.png"/><Relationship Id="rId19" Type="http://schemas.openxmlformats.org/officeDocument/2006/relationships/slide" Target="slide26.xml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2.xml"/><Relationship Id="rId5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3" Type="http://schemas.openxmlformats.org/officeDocument/2006/relationships/image" Target="../media/image13.sv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2357552" y="1665776"/>
            <a:ext cx="14388511" cy="6836049"/>
            <a:chOff x="0" y="0"/>
            <a:chExt cx="3789567" cy="18004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89567" cy="1800441"/>
            </a:xfrm>
            <a:custGeom>
              <a:avLst/>
              <a:gdLst/>
              <a:ahLst/>
              <a:cxnLst/>
              <a:rect l="l" t="t" r="r" b="b"/>
              <a:pathLst>
                <a:path w="3789567" h="1800441">
                  <a:moveTo>
                    <a:pt x="27441" y="0"/>
                  </a:moveTo>
                  <a:lnTo>
                    <a:pt x="3762125" y="0"/>
                  </a:lnTo>
                  <a:cubicBezTo>
                    <a:pt x="3777281" y="0"/>
                    <a:pt x="3789567" y="12286"/>
                    <a:pt x="3789567" y="27441"/>
                  </a:cubicBezTo>
                  <a:lnTo>
                    <a:pt x="3789567" y="1773000"/>
                  </a:lnTo>
                  <a:cubicBezTo>
                    <a:pt x="3789567" y="1780278"/>
                    <a:pt x="3786675" y="1787257"/>
                    <a:pt x="3781529" y="1792404"/>
                  </a:cubicBezTo>
                  <a:cubicBezTo>
                    <a:pt x="3776383" y="1797550"/>
                    <a:pt x="3769403" y="1800441"/>
                    <a:pt x="3762125" y="1800441"/>
                  </a:cubicBezTo>
                  <a:lnTo>
                    <a:pt x="27441" y="1800441"/>
                  </a:lnTo>
                  <a:cubicBezTo>
                    <a:pt x="20163" y="1800441"/>
                    <a:pt x="13184" y="1797550"/>
                    <a:pt x="8037" y="1792404"/>
                  </a:cubicBezTo>
                  <a:cubicBezTo>
                    <a:pt x="2891" y="1787257"/>
                    <a:pt x="0" y="1780278"/>
                    <a:pt x="0" y="1773000"/>
                  </a:cubicBezTo>
                  <a:lnTo>
                    <a:pt x="0" y="27441"/>
                  </a:lnTo>
                  <a:cubicBezTo>
                    <a:pt x="0" y="20163"/>
                    <a:pt x="2891" y="13184"/>
                    <a:pt x="8037" y="8037"/>
                  </a:cubicBezTo>
                  <a:cubicBezTo>
                    <a:pt x="13184" y="2891"/>
                    <a:pt x="20163" y="0"/>
                    <a:pt x="27441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789567" cy="187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78896" y="690539"/>
            <a:ext cx="16930207" cy="8905923"/>
          </a:xfrm>
          <a:custGeom>
            <a:avLst/>
            <a:gdLst/>
            <a:ahLst/>
            <a:cxnLst/>
            <a:rect l="l" t="t" r="r" b="b"/>
            <a:pathLst>
              <a:path w="16930207" h="8905923">
                <a:moveTo>
                  <a:pt x="0" y="0"/>
                </a:moveTo>
                <a:lnTo>
                  <a:pt x="16930208" y="0"/>
                </a:lnTo>
                <a:lnTo>
                  <a:pt x="16930208" y="8905922"/>
                </a:lnTo>
                <a:lnTo>
                  <a:pt x="0" y="8905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2643199" y="3054007"/>
            <a:ext cx="13817215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651"/>
              </a:lnSpc>
            </a:pPr>
            <a:r>
              <a:rPr lang="vi-VN" sz="7200" b="1" dirty="0">
                <a:solidFill>
                  <a:srgbClr val="BE636B"/>
                </a:solidFill>
                <a:latin typeface="Arial" panose="020B0604020202020204" pitchFamily="34" charset="0"/>
                <a:ea typeface="Francois One"/>
                <a:cs typeface="Arial" panose="020B0604020202020204" pitchFamily="34" charset="0"/>
                <a:sym typeface="Francois One"/>
              </a:rPr>
              <a:t>NHIỆT LIỆT CHÀO MỪNG CÁC EM ĐẾN VỚI BÀI HỌC MỚI!</a:t>
            </a:r>
            <a:endParaRPr lang="en-US" sz="7200" b="1" dirty="0">
              <a:solidFill>
                <a:srgbClr val="BE636B"/>
              </a:solidFill>
              <a:latin typeface="Arial" panose="020B0604020202020204" pitchFamily="34" charset="0"/>
              <a:ea typeface="Francois One"/>
              <a:cs typeface="Arial" panose="020B0604020202020204" pitchFamily="34" charset="0"/>
              <a:sym typeface="Francois One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062122"/>
            <a:ext cx="6114596" cy="1378563"/>
          </a:xfrm>
          <a:custGeom>
            <a:avLst/>
            <a:gdLst/>
            <a:ahLst/>
            <a:cxnLst/>
            <a:rect l="l" t="t" r="r" b="b"/>
            <a:pathLst>
              <a:path w="6114596" h="1378563">
                <a:moveTo>
                  <a:pt x="0" y="0"/>
                </a:moveTo>
                <a:lnTo>
                  <a:pt x="6114596" y="0"/>
                </a:lnTo>
                <a:lnTo>
                  <a:pt x="6114596" y="1378564"/>
                </a:lnTo>
                <a:lnTo>
                  <a:pt x="0" y="137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6086702" y="9062122"/>
            <a:ext cx="6114596" cy="1378563"/>
          </a:xfrm>
          <a:custGeom>
            <a:avLst/>
            <a:gdLst/>
            <a:ahLst/>
            <a:cxnLst/>
            <a:rect l="l" t="t" r="r" b="b"/>
            <a:pathLst>
              <a:path w="6114596" h="1378563">
                <a:moveTo>
                  <a:pt x="0" y="0"/>
                </a:moveTo>
                <a:lnTo>
                  <a:pt x="6114596" y="0"/>
                </a:lnTo>
                <a:lnTo>
                  <a:pt x="6114596" y="1378564"/>
                </a:lnTo>
                <a:lnTo>
                  <a:pt x="0" y="137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2201298" y="9062122"/>
            <a:ext cx="6114596" cy="1378563"/>
          </a:xfrm>
          <a:custGeom>
            <a:avLst/>
            <a:gdLst/>
            <a:ahLst/>
            <a:cxnLst/>
            <a:rect l="l" t="t" r="r" b="b"/>
            <a:pathLst>
              <a:path w="6114596" h="1378563">
                <a:moveTo>
                  <a:pt x="0" y="0"/>
                </a:moveTo>
                <a:lnTo>
                  <a:pt x="6114596" y="0"/>
                </a:lnTo>
                <a:lnTo>
                  <a:pt x="6114596" y="1378564"/>
                </a:lnTo>
                <a:lnTo>
                  <a:pt x="0" y="137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7162800" y="1316599"/>
            <a:ext cx="4637525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6600" b="1" dirty="0">
                <a:solidFill>
                  <a:srgbClr val="BB2B3F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KẾT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33600" y="3009900"/>
                <a:ext cx="14304226" cy="4419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nl-NL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 mọc từ hạt có các giai đoạn phát triển chính gồm: </a:t>
                </a:r>
                <a:r>
                  <a:rPr lang="vi-VN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nl-NL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hạt nảy mầm </a:t>
                </a:r>
                <a14:m>
                  <m:oMath xmlns:m="http://schemas.openxmlformats.org/officeDocument/2006/math">
                    <m:r>
                      <a:rPr lang="nl-NL" sz="4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cây con </a:t>
                </a:r>
                <a14:m>
                  <m:oMath xmlns:m="http://schemas.openxmlformats.org/officeDocument/2006/math">
                    <m:r>
                      <a:rPr lang="nl-NL" sz="4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cây trưởng thành. </a:t>
                </a:r>
                <a:endParaRPr lang="vi-VN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nl-NL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 trưởng thành có khả năng sinh sản (ra hoa, tạo quả). 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009900"/>
                <a:ext cx="14304226" cy="441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2294" y="3033149"/>
            <a:ext cx="12416298" cy="3100951"/>
          </a:xfrm>
          <a:custGeom>
            <a:avLst/>
            <a:gdLst/>
            <a:ahLst/>
            <a:cxnLst/>
            <a:rect l="l" t="t" r="r" b="b"/>
            <a:pathLst>
              <a:path w="12416298" h="2257509">
                <a:moveTo>
                  <a:pt x="0" y="0"/>
                </a:moveTo>
                <a:lnTo>
                  <a:pt x="12416298" y="0"/>
                </a:lnTo>
                <a:lnTo>
                  <a:pt x="12416298" y="2257508"/>
                </a:lnTo>
                <a:lnTo>
                  <a:pt x="0" y="2257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1097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401507" y="3145903"/>
            <a:ext cx="9787224" cy="238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99" b="1" dirty="0"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CÂY CON MỌC LÊN TỪ MỘT SỐ BỘ PHẬN CỦA CÂY MẸ </a:t>
            </a:r>
          </a:p>
        </p:txBody>
      </p:sp>
      <p:sp>
        <p:nvSpPr>
          <p:cNvPr id="5" name="Freeform 5"/>
          <p:cNvSpPr/>
          <p:nvPr/>
        </p:nvSpPr>
        <p:spPr>
          <a:xfrm>
            <a:off x="37945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3520699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773461" y="3527409"/>
            <a:ext cx="1206880" cy="1618986"/>
          </a:xfrm>
          <a:custGeom>
            <a:avLst/>
            <a:gdLst/>
            <a:ahLst/>
            <a:cxnLst/>
            <a:rect l="l" t="t" r="r" b="b"/>
            <a:pathLst>
              <a:path w="1206880" h="1618986">
                <a:moveTo>
                  <a:pt x="0" y="0"/>
                </a:moveTo>
                <a:lnTo>
                  <a:pt x="1206880" y="0"/>
                </a:lnTo>
                <a:lnTo>
                  <a:pt x="1206880" y="1618986"/>
                </a:lnTo>
                <a:lnTo>
                  <a:pt x="0" y="1618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647700"/>
            <a:ext cx="16750601" cy="897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923877" y="1721055"/>
            <a:ext cx="8458200" cy="7557995"/>
          </a:xfrm>
          <a:custGeom>
            <a:avLst/>
            <a:gdLst/>
            <a:ahLst/>
            <a:cxnLst/>
            <a:rect l="l" t="t" r="r" b="b"/>
            <a:pathLst>
              <a:path w="9611855" h="8258772">
                <a:moveTo>
                  <a:pt x="0" y="0"/>
                </a:moveTo>
                <a:lnTo>
                  <a:pt x="9611855" y="0"/>
                </a:lnTo>
                <a:lnTo>
                  <a:pt x="9611855" y="8258772"/>
                </a:lnTo>
                <a:lnTo>
                  <a:pt x="0" y="825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31" t="-11986" r="-695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1363851" y="1769109"/>
            <a:ext cx="735330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5, 6, 7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phận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lớn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00798" y="255046"/>
            <a:ext cx="5486402" cy="11214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1 SGK -Tr4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Freeform 12"/>
          <p:cNvSpPr/>
          <p:nvPr/>
        </p:nvSpPr>
        <p:spPr>
          <a:xfrm>
            <a:off x="0" y="5424328"/>
            <a:ext cx="3939806" cy="5196388"/>
          </a:xfrm>
          <a:custGeom>
            <a:avLst/>
            <a:gdLst/>
            <a:ahLst/>
            <a:cxnLst/>
            <a:rect l="l" t="t" r="r" b="b"/>
            <a:pathLst>
              <a:path w="1360992" h="1795074">
                <a:moveTo>
                  <a:pt x="0" y="0"/>
                </a:moveTo>
                <a:lnTo>
                  <a:pt x="1360992" y="0"/>
                </a:lnTo>
                <a:lnTo>
                  <a:pt x="1360992" y="1795074"/>
                </a:lnTo>
                <a:lnTo>
                  <a:pt x="0" y="1795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647700"/>
            <a:ext cx="16750601" cy="897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2099" y="1619144"/>
            <a:ext cx="15246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 con mọc ra từ củ (rễ củ), thân, lá của cây mẹ.</a:t>
            </a:r>
            <a:endParaRPr lang="vi-VN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giai đoạn phát triển của cây con mọc lên từ bộ phận của cây mẹ gồm ba giai đoạn chính: </a:t>
            </a: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phận của cây mẹ nảy mầm – cây con – cây trưởng thành.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9682" y="803900"/>
            <a:ext cx="2091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Khoa học lớp 5 Kết nối tri thức Bài 14: Sự phát triển của cây 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1"/>
          <a:stretch/>
        </p:blipFill>
        <p:spPr bwMode="auto">
          <a:xfrm>
            <a:off x="7977435" y="5450599"/>
            <a:ext cx="8642526" cy="39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4"/>
          <p:cNvSpPr/>
          <p:nvPr/>
        </p:nvSpPr>
        <p:spPr>
          <a:xfrm>
            <a:off x="228600" y="5135675"/>
            <a:ext cx="6779996" cy="5165127"/>
          </a:xfrm>
          <a:custGeom>
            <a:avLst/>
            <a:gdLst/>
            <a:ahLst/>
            <a:cxnLst/>
            <a:rect l="l" t="t" r="r" b="b"/>
            <a:pathLst>
              <a:path w="1699570" h="1294764">
                <a:moveTo>
                  <a:pt x="0" y="0"/>
                </a:moveTo>
                <a:lnTo>
                  <a:pt x="1699571" y="0"/>
                </a:lnTo>
                <a:lnTo>
                  <a:pt x="1699571" y="1294763"/>
                </a:lnTo>
                <a:lnTo>
                  <a:pt x="0" y="129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7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647700"/>
            <a:ext cx="16750601" cy="897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680145" y="1769109"/>
            <a:ext cx="1506670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Sắp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giai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khoai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).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giai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00798" y="255046"/>
            <a:ext cx="5486402" cy="11214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2 SGK -Tr4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Freeform 6"/>
          <p:cNvSpPr/>
          <p:nvPr/>
        </p:nvSpPr>
        <p:spPr>
          <a:xfrm>
            <a:off x="2192225" y="4177539"/>
            <a:ext cx="14042548" cy="4846239"/>
          </a:xfrm>
          <a:custGeom>
            <a:avLst/>
            <a:gdLst/>
            <a:ahLst/>
            <a:cxnLst/>
            <a:rect l="l" t="t" r="r" b="b"/>
            <a:pathLst>
              <a:path w="11794362" h="4070365">
                <a:moveTo>
                  <a:pt x="0" y="0"/>
                </a:moveTo>
                <a:lnTo>
                  <a:pt x="11794362" y="0"/>
                </a:lnTo>
                <a:lnTo>
                  <a:pt x="11794362" y="4070365"/>
                </a:lnTo>
                <a:lnTo>
                  <a:pt x="0" y="407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40" t="-32362" r="-4639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99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647700"/>
            <a:ext cx="16750601" cy="897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590800" y="1740782"/>
            <a:ext cx="14042548" cy="4846239"/>
          </a:xfrm>
          <a:custGeom>
            <a:avLst/>
            <a:gdLst/>
            <a:ahLst/>
            <a:cxnLst/>
            <a:rect l="l" t="t" r="r" b="b"/>
            <a:pathLst>
              <a:path w="11794362" h="4070365">
                <a:moveTo>
                  <a:pt x="0" y="0"/>
                </a:moveTo>
                <a:lnTo>
                  <a:pt x="11794362" y="0"/>
                </a:lnTo>
                <a:lnTo>
                  <a:pt x="11794362" y="4070365"/>
                </a:lnTo>
                <a:lnTo>
                  <a:pt x="0" y="407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40" t="-32362" r="-463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1146457" y="1028700"/>
            <a:ext cx="2091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0050" y="6815711"/>
            <a:ext cx="2362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7126" y="702131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non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3000" y="6815711"/>
            <a:ext cx="400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lớn dần, xuất hiện nhièu rễ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66124" y="6775486"/>
            <a:ext cx="5153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xuất hiện hoa, từ rễ xuất hiện củ khoai tây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38400" y="2782367"/>
            <a:ext cx="14145646" cy="586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rIns="182880" rtlCol="0" anchor="ctr"/>
          <a:lstStyle/>
          <a:p>
            <a:pPr marL="755651" lvl="1" indent="-377825" algn="just">
              <a:lnSpc>
                <a:spcPct val="1500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mọc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rễ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dâu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khoai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lang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bỏng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sống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đời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),...</a:t>
            </a:r>
          </a:p>
          <a:p>
            <a:pPr marL="755651" lvl="1" indent="-377825" algn="just">
              <a:lnSpc>
                <a:spcPct val="150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mọc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rễ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giai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phận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nảy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mầm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trưởng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. 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9062122"/>
            <a:ext cx="6114596" cy="1378563"/>
          </a:xfrm>
          <a:custGeom>
            <a:avLst/>
            <a:gdLst/>
            <a:ahLst/>
            <a:cxnLst/>
            <a:rect l="l" t="t" r="r" b="b"/>
            <a:pathLst>
              <a:path w="6114596" h="1378563">
                <a:moveTo>
                  <a:pt x="0" y="0"/>
                </a:moveTo>
                <a:lnTo>
                  <a:pt x="6114596" y="0"/>
                </a:lnTo>
                <a:lnTo>
                  <a:pt x="6114596" y="1378564"/>
                </a:lnTo>
                <a:lnTo>
                  <a:pt x="0" y="137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6086702" y="9062122"/>
            <a:ext cx="6114596" cy="1378563"/>
          </a:xfrm>
          <a:custGeom>
            <a:avLst/>
            <a:gdLst/>
            <a:ahLst/>
            <a:cxnLst/>
            <a:rect l="l" t="t" r="r" b="b"/>
            <a:pathLst>
              <a:path w="6114596" h="1378563">
                <a:moveTo>
                  <a:pt x="0" y="0"/>
                </a:moveTo>
                <a:lnTo>
                  <a:pt x="6114596" y="0"/>
                </a:lnTo>
                <a:lnTo>
                  <a:pt x="6114596" y="1378564"/>
                </a:lnTo>
                <a:lnTo>
                  <a:pt x="0" y="137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2201298" y="9062122"/>
            <a:ext cx="6114596" cy="1378563"/>
          </a:xfrm>
          <a:custGeom>
            <a:avLst/>
            <a:gdLst/>
            <a:ahLst/>
            <a:cxnLst/>
            <a:rect l="l" t="t" r="r" b="b"/>
            <a:pathLst>
              <a:path w="6114596" h="1378563">
                <a:moveTo>
                  <a:pt x="0" y="0"/>
                </a:moveTo>
                <a:lnTo>
                  <a:pt x="6114596" y="0"/>
                </a:lnTo>
                <a:lnTo>
                  <a:pt x="6114596" y="1378564"/>
                </a:lnTo>
                <a:lnTo>
                  <a:pt x="0" y="1378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6752801" y="1562100"/>
            <a:ext cx="502782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6600" b="1" dirty="0">
                <a:solidFill>
                  <a:srgbClr val="BB2B3F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1033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2294" y="3033149"/>
            <a:ext cx="12416298" cy="2257509"/>
          </a:xfrm>
          <a:custGeom>
            <a:avLst/>
            <a:gdLst/>
            <a:ahLst/>
            <a:cxnLst/>
            <a:rect l="l" t="t" r="r" b="b"/>
            <a:pathLst>
              <a:path w="12416298" h="2257509">
                <a:moveTo>
                  <a:pt x="0" y="0"/>
                </a:moveTo>
                <a:lnTo>
                  <a:pt x="12416298" y="0"/>
                </a:lnTo>
                <a:lnTo>
                  <a:pt x="12416298" y="2257508"/>
                </a:lnTo>
                <a:lnTo>
                  <a:pt x="0" y="2257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1097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5442039" y="3631678"/>
            <a:ext cx="9787224" cy="90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 dirty="0"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THỰC HÀNH TRỒNG CÂY </a:t>
            </a:r>
          </a:p>
        </p:txBody>
      </p:sp>
      <p:sp>
        <p:nvSpPr>
          <p:cNvPr id="5" name="Freeform 5"/>
          <p:cNvSpPr/>
          <p:nvPr/>
        </p:nvSpPr>
        <p:spPr>
          <a:xfrm>
            <a:off x="37945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3520699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969232" y="3385590"/>
            <a:ext cx="1095307" cy="1552626"/>
          </a:xfrm>
          <a:custGeom>
            <a:avLst/>
            <a:gdLst/>
            <a:ahLst/>
            <a:cxnLst/>
            <a:rect l="l" t="t" r="r" b="b"/>
            <a:pathLst>
              <a:path w="1095307" h="1552626">
                <a:moveTo>
                  <a:pt x="0" y="0"/>
                </a:moveTo>
                <a:lnTo>
                  <a:pt x="1095307" y="0"/>
                </a:lnTo>
                <a:lnTo>
                  <a:pt x="1095307" y="1552626"/>
                </a:lnTo>
                <a:lnTo>
                  <a:pt x="0" y="1552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4580" y="599309"/>
            <a:ext cx="17018838" cy="9122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2162665" y="2570546"/>
            <a:ext cx="4876800" cy="6492236"/>
            <a:chOff x="12021129" y="2799187"/>
            <a:chExt cx="4876800" cy="6492236"/>
          </a:xfrm>
        </p:grpSpPr>
        <p:grpSp>
          <p:nvGrpSpPr>
            <p:cNvPr id="5" name="Group 5"/>
            <p:cNvGrpSpPr/>
            <p:nvPr/>
          </p:nvGrpSpPr>
          <p:grpSpPr>
            <a:xfrm>
              <a:off x="12335063" y="2799187"/>
              <a:ext cx="4562866" cy="3760347"/>
              <a:chOff x="0" y="0"/>
              <a:chExt cx="1129908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12990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129908" h="812800">
                    <a:moveTo>
                      <a:pt x="48251" y="0"/>
                    </a:moveTo>
                    <a:lnTo>
                      <a:pt x="1081657" y="0"/>
                    </a:lnTo>
                    <a:cubicBezTo>
                      <a:pt x="1094454" y="0"/>
                      <a:pt x="1106727" y="5084"/>
                      <a:pt x="1115776" y="14132"/>
                    </a:cubicBezTo>
                    <a:cubicBezTo>
                      <a:pt x="1124825" y="23181"/>
                      <a:pt x="1129908" y="35454"/>
                      <a:pt x="1129908" y="48251"/>
                    </a:cubicBezTo>
                    <a:lnTo>
                      <a:pt x="1129908" y="764549"/>
                    </a:lnTo>
                    <a:cubicBezTo>
                      <a:pt x="1129908" y="777346"/>
                      <a:pt x="1124825" y="789619"/>
                      <a:pt x="1115776" y="798668"/>
                    </a:cubicBezTo>
                    <a:cubicBezTo>
                      <a:pt x="1106727" y="807716"/>
                      <a:pt x="1094454" y="812800"/>
                      <a:pt x="1081657" y="812800"/>
                    </a:cubicBezTo>
                    <a:lnTo>
                      <a:pt x="48251" y="812800"/>
                    </a:lnTo>
                    <a:cubicBezTo>
                      <a:pt x="35454" y="812800"/>
                      <a:pt x="23181" y="807716"/>
                      <a:pt x="14132" y="798668"/>
                    </a:cubicBezTo>
                    <a:cubicBezTo>
                      <a:pt x="5084" y="789619"/>
                      <a:pt x="0" y="777346"/>
                      <a:pt x="0" y="764549"/>
                    </a:cubicBezTo>
                    <a:lnTo>
                      <a:pt x="0" y="48251"/>
                    </a:lnTo>
                    <a:cubicBezTo>
                      <a:pt x="0" y="35454"/>
                      <a:pt x="5084" y="23181"/>
                      <a:pt x="14132" y="14132"/>
                    </a:cubicBezTo>
                    <a:cubicBezTo>
                      <a:pt x="23181" y="5084"/>
                      <a:pt x="35454" y="0"/>
                      <a:pt x="48251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3951" r="-3951"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2021129" y="6521434"/>
              <a:ext cx="4876800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77826" lvl="1"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Thân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cây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hoa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hồng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hoặc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lá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cây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bỏng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củ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khoai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lang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8419404"/>
            <a:ext cx="2058472" cy="1867596"/>
          </a:xfrm>
          <a:custGeom>
            <a:avLst/>
            <a:gdLst/>
            <a:ahLst/>
            <a:cxnLst/>
            <a:rect l="l" t="t" r="r" b="b"/>
            <a:pathLst>
              <a:path w="3405744" h="3089939">
                <a:moveTo>
                  <a:pt x="0" y="0"/>
                </a:moveTo>
                <a:lnTo>
                  <a:pt x="3405745" y="0"/>
                </a:lnTo>
                <a:lnTo>
                  <a:pt x="3405745" y="3089939"/>
                </a:lnTo>
                <a:lnTo>
                  <a:pt x="0" y="308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Chevron 13"/>
          <p:cNvSpPr/>
          <p:nvPr/>
        </p:nvSpPr>
        <p:spPr>
          <a:xfrm>
            <a:off x="1066800" y="1104900"/>
            <a:ext cx="762000" cy="914400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1020" y="1221910"/>
            <a:ext cx="2690160" cy="680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900"/>
              </a:lnSpc>
            </a:pPr>
            <a:r>
              <a:rPr lang="en-US" sz="4000" b="1" dirty="0" err="1">
                <a:solidFill>
                  <a:srgbClr val="87091A"/>
                </a:solidFill>
                <a:latin typeface="Arial" panose="020B0604020202020204" pitchFamily="34" charset="0"/>
                <a:ea typeface="Cabin Bold"/>
                <a:cs typeface="Arial" panose="020B0604020202020204" pitchFamily="34" charset="0"/>
                <a:sym typeface="Cabin Bold"/>
              </a:rPr>
              <a:t>Chuẩn</a:t>
            </a:r>
            <a:r>
              <a:rPr lang="en-US" sz="4000" b="1" dirty="0">
                <a:solidFill>
                  <a:srgbClr val="87091A"/>
                </a:solidFill>
                <a:latin typeface="Arial" panose="020B0604020202020204" pitchFamily="34" charset="0"/>
                <a:ea typeface="Cabin Bold"/>
                <a:cs typeface="Arial" panose="020B0604020202020204" pitchFamily="34" charset="0"/>
                <a:sym typeface="Cabin Bold"/>
              </a:rPr>
              <a:t> </a:t>
            </a:r>
            <a:r>
              <a:rPr lang="en-US" sz="4000" b="1" dirty="0" err="1">
                <a:solidFill>
                  <a:srgbClr val="87091A"/>
                </a:solidFill>
                <a:latin typeface="Arial" panose="020B0604020202020204" pitchFamily="34" charset="0"/>
                <a:ea typeface="Cabin Bold"/>
                <a:cs typeface="Arial" panose="020B0604020202020204" pitchFamily="34" charset="0"/>
                <a:sym typeface="Cabin Bold"/>
              </a:rPr>
              <a:t>bị</a:t>
            </a:r>
            <a:r>
              <a:rPr lang="en-US" sz="4000" b="1" dirty="0">
                <a:solidFill>
                  <a:srgbClr val="87091A"/>
                </a:solidFill>
                <a:latin typeface="Arial" panose="020B0604020202020204" pitchFamily="34" charset="0"/>
                <a:ea typeface="Cabin Bold"/>
                <a:cs typeface="Arial" panose="020B0604020202020204" pitchFamily="34" charset="0"/>
                <a:sym typeface="Cabin Bold"/>
              </a:rPr>
              <a:t>: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59980" y="2799187"/>
            <a:ext cx="5958682" cy="5192975"/>
            <a:chOff x="655242" y="3167541"/>
            <a:chExt cx="5958682" cy="5192975"/>
          </a:xfrm>
        </p:grpSpPr>
        <p:grpSp>
          <p:nvGrpSpPr>
            <p:cNvPr id="8" name="Group 8"/>
            <p:cNvGrpSpPr/>
            <p:nvPr/>
          </p:nvGrpSpPr>
          <p:grpSpPr>
            <a:xfrm>
              <a:off x="1447800" y="3167541"/>
              <a:ext cx="4562866" cy="3760347"/>
              <a:chOff x="0" y="0"/>
              <a:chExt cx="1129908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12990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129908" h="812800">
                    <a:moveTo>
                      <a:pt x="48251" y="0"/>
                    </a:moveTo>
                    <a:lnTo>
                      <a:pt x="1081657" y="0"/>
                    </a:lnTo>
                    <a:cubicBezTo>
                      <a:pt x="1094454" y="0"/>
                      <a:pt x="1106727" y="5084"/>
                      <a:pt x="1115776" y="14132"/>
                    </a:cubicBezTo>
                    <a:cubicBezTo>
                      <a:pt x="1124825" y="23181"/>
                      <a:pt x="1129908" y="35454"/>
                      <a:pt x="1129908" y="48251"/>
                    </a:cubicBezTo>
                    <a:lnTo>
                      <a:pt x="1129908" y="764549"/>
                    </a:lnTo>
                    <a:cubicBezTo>
                      <a:pt x="1129908" y="777346"/>
                      <a:pt x="1124825" y="789619"/>
                      <a:pt x="1115776" y="798668"/>
                    </a:cubicBezTo>
                    <a:cubicBezTo>
                      <a:pt x="1106727" y="807716"/>
                      <a:pt x="1094454" y="812800"/>
                      <a:pt x="1081657" y="812800"/>
                    </a:cubicBezTo>
                    <a:lnTo>
                      <a:pt x="48251" y="812800"/>
                    </a:lnTo>
                    <a:cubicBezTo>
                      <a:pt x="35454" y="812800"/>
                      <a:pt x="23181" y="807716"/>
                      <a:pt x="14132" y="798668"/>
                    </a:cubicBezTo>
                    <a:cubicBezTo>
                      <a:pt x="5084" y="789619"/>
                      <a:pt x="0" y="777346"/>
                      <a:pt x="0" y="764549"/>
                    </a:cubicBezTo>
                    <a:lnTo>
                      <a:pt x="0" y="48251"/>
                    </a:lnTo>
                    <a:cubicBezTo>
                      <a:pt x="0" y="35454"/>
                      <a:pt x="5084" y="23181"/>
                      <a:pt x="14132" y="14132"/>
                    </a:cubicBezTo>
                    <a:cubicBezTo>
                      <a:pt x="23181" y="5084"/>
                      <a:pt x="35454" y="0"/>
                      <a:pt x="48251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4134"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55242" y="7458923"/>
              <a:ext cx="5958682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77826" lvl="1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Chậu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nhỏ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chứa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đất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ẩm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06577" y="2799187"/>
            <a:ext cx="4768173" cy="6105435"/>
            <a:chOff x="7416826" y="3167542"/>
            <a:chExt cx="4768173" cy="6105435"/>
          </a:xfrm>
        </p:grpSpPr>
        <p:grpSp>
          <p:nvGrpSpPr>
            <p:cNvPr id="11" name="Group 11"/>
            <p:cNvGrpSpPr/>
            <p:nvPr/>
          </p:nvGrpSpPr>
          <p:grpSpPr>
            <a:xfrm>
              <a:off x="7622133" y="3167542"/>
              <a:ext cx="4562866" cy="3760347"/>
              <a:chOff x="1543465" y="-2059"/>
              <a:chExt cx="1129908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543465" y="-2059"/>
                <a:ext cx="112990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129908" h="812800">
                    <a:moveTo>
                      <a:pt x="48251" y="0"/>
                    </a:moveTo>
                    <a:lnTo>
                      <a:pt x="1081657" y="0"/>
                    </a:lnTo>
                    <a:cubicBezTo>
                      <a:pt x="1094454" y="0"/>
                      <a:pt x="1106727" y="5084"/>
                      <a:pt x="1115776" y="14132"/>
                    </a:cubicBezTo>
                    <a:cubicBezTo>
                      <a:pt x="1124825" y="23181"/>
                      <a:pt x="1129908" y="35454"/>
                      <a:pt x="1129908" y="48251"/>
                    </a:cubicBezTo>
                    <a:lnTo>
                      <a:pt x="1129908" y="764549"/>
                    </a:lnTo>
                    <a:cubicBezTo>
                      <a:pt x="1129908" y="777346"/>
                      <a:pt x="1124825" y="789619"/>
                      <a:pt x="1115776" y="798668"/>
                    </a:cubicBezTo>
                    <a:cubicBezTo>
                      <a:pt x="1106727" y="807716"/>
                      <a:pt x="1094454" y="812800"/>
                      <a:pt x="1081657" y="812800"/>
                    </a:cubicBezTo>
                    <a:lnTo>
                      <a:pt x="48251" y="812800"/>
                    </a:lnTo>
                    <a:cubicBezTo>
                      <a:pt x="35454" y="812800"/>
                      <a:pt x="23181" y="807716"/>
                      <a:pt x="14132" y="798668"/>
                    </a:cubicBezTo>
                    <a:cubicBezTo>
                      <a:pt x="5084" y="789619"/>
                      <a:pt x="0" y="777346"/>
                      <a:pt x="0" y="764549"/>
                    </a:cubicBezTo>
                    <a:lnTo>
                      <a:pt x="0" y="48251"/>
                    </a:lnTo>
                    <a:cubicBezTo>
                      <a:pt x="0" y="35454"/>
                      <a:pt x="5084" y="23181"/>
                      <a:pt x="14132" y="14132"/>
                    </a:cubicBezTo>
                    <a:cubicBezTo>
                      <a:pt x="23181" y="5084"/>
                      <a:pt x="35454" y="0"/>
                      <a:pt x="48251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4260"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7416826" y="7448054"/>
              <a:ext cx="4714476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77826" lvl="1"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Hạt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đậu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: 10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hạt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to,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chắc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endParaRP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4580" y="599309"/>
            <a:ext cx="17018838" cy="9122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92584" y="7132610"/>
            <a:ext cx="3074054" cy="3135444"/>
          </a:xfrm>
          <a:custGeom>
            <a:avLst/>
            <a:gdLst/>
            <a:ahLst/>
            <a:cxnLst/>
            <a:rect l="l" t="t" r="r" b="b"/>
            <a:pathLst>
              <a:path w="3405744" h="3089939">
                <a:moveTo>
                  <a:pt x="0" y="0"/>
                </a:moveTo>
                <a:lnTo>
                  <a:pt x="3405745" y="0"/>
                </a:lnTo>
                <a:lnTo>
                  <a:pt x="3405745" y="3089939"/>
                </a:lnTo>
                <a:lnTo>
                  <a:pt x="0" y="3089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Chevron 13"/>
          <p:cNvSpPr/>
          <p:nvPr/>
        </p:nvSpPr>
        <p:spPr>
          <a:xfrm>
            <a:off x="1066800" y="855349"/>
            <a:ext cx="762000" cy="914400"/>
          </a:xfrm>
          <a:prstGeom prst="chevr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8472" y="1049039"/>
            <a:ext cx="2908489" cy="72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900"/>
              </a:lnSpc>
            </a:pPr>
            <a:r>
              <a:rPr lang="vi-VN" sz="4000" b="1" dirty="0">
                <a:solidFill>
                  <a:srgbClr val="87091A"/>
                </a:solidFill>
                <a:latin typeface="Arial" panose="020B0604020202020204" pitchFamily="34" charset="0"/>
                <a:ea typeface="Cabin Bold"/>
                <a:cs typeface="Arial" panose="020B0604020202020204" pitchFamily="34" charset="0"/>
                <a:sym typeface="Cabin Bold"/>
              </a:rPr>
              <a:t>Tiến hành</a:t>
            </a:r>
            <a:r>
              <a:rPr lang="en-US" sz="4000" b="1" dirty="0">
                <a:solidFill>
                  <a:srgbClr val="87091A"/>
                </a:solidFill>
                <a:latin typeface="Arial" panose="020B0604020202020204" pitchFamily="34" charset="0"/>
                <a:ea typeface="Cabin Bold"/>
                <a:cs typeface="Arial" panose="020B0604020202020204" pitchFamily="34" charset="0"/>
                <a:sym typeface="Cabin Bold"/>
              </a:rPr>
              <a:t>: </a:t>
            </a:r>
          </a:p>
        </p:txBody>
      </p:sp>
      <p:sp>
        <p:nvSpPr>
          <p:cNvPr id="22" name="TextBox 6"/>
          <p:cNvSpPr txBox="1"/>
          <p:nvPr/>
        </p:nvSpPr>
        <p:spPr>
          <a:xfrm>
            <a:off x="1447800" y="1769749"/>
            <a:ext cx="15290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49326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Gieo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đậu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phủ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nhẹ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cắm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bỏng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),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khoai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lang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  <a:p>
            <a:pPr marL="949326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chậu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gieo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chậu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chỗ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  <a:p>
            <a:pPr marL="949326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giữ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</a:t>
            </a:r>
          </a:p>
        </p:txBody>
      </p:sp>
      <p:grpSp>
        <p:nvGrpSpPr>
          <p:cNvPr id="25" name="Group 5"/>
          <p:cNvGrpSpPr/>
          <p:nvPr/>
        </p:nvGrpSpPr>
        <p:grpSpPr>
          <a:xfrm>
            <a:off x="2923738" y="5712619"/>
            <a:ext cx="5328005" cy="3759576"/>
            <a:chOff x="0" y="0"/>
            <a:chExt cx="1151886" cy="812800"/>
          </a:xfrm>
        </p:grpSpPr>
        <p:sp>
          <p:nvSpPr>
            <p:cNvPr id="26" name="Freeform 6"/>
            <p:cNvSpPr/>
            <p:nvPr/>
          </p:nvSpPr>
          <p:spPr>
            <a:xfrm>
              <a:off x="0" y="0"/>
              <a:ext cx="1151886" cy="812800"/>
            </a:xfrm>
            <a:custGeom>
              <a:avLst/>
              <a:gdLst/>
              <a:ahLst/>
              <a:cxnLst/>
              <a:rect l="l" t="t" r="r" b="b"/>
              <a:pathLst>
                <a:path w="1151886" h="812800">
                  <a:moveTo>
                    <a:pt x="33420" y="0"/>
                  </a:moveTo>
                  <a:lnTo>
                    <a:pt x="1118465" y="0"/>
                  </a:lnTo>
                  <a:cubicBezTo>
                    <a:pt x="1136923" y="0"/>
                    <a:pt x="1151886" y="14963"/>
                    <a:pt x="1151886" y="33420"/>
                  </a:cubicBezTo>
                  <a:lnTo>
                    <a:pt x="1151886" y="779380"/>
                  </a:lnTo>
                  <a:cubicBezTo>
                    <a:pt x="1151886" y="788243"/>
                    <a:pt x="1148365" y="796744"/>
                    <a:pt x="1142097" y="803011"/>
                  </a:cubicBezTo>
                  <a:cubicBezTo>
                    <a:pt x="1135830" y="809279"/>
                    <a:pt x="1127329" y="812800"/>
                    <a:pt x="1118465" y="812800"/>
                  </a:cubicBezTo>
                  <a:lnTo>
                    <a:pt x="33420" y="812800"/>
                  </a:lnTo>
                  <a:cubicBezTo>
                    <a:pt x="24557" y="812800"/>
                    <a:pt x="16056" y="809279"/>
                    <a:pt x="9789" y="803011"/>
                  </a:cubicBezTo>
                  <a:cubicBezTo>
                    <a:pt x="3521" y="796744"/>
                    <a:pt x="0" y="788243"/>
                    <a:pt x="0" y="779380"/>
                  </a:cubicBezTo>
                  <a:lnTo>
                    <a:pt x="0" y="33420"/>
                  </a:lnTo>
                  <a:cubicBezTo>
                    <a:pt x="0" y="24557"/>
                    <a:pt x="3521" y="16056"/>
                    <a:pt x="9789" y="9789"/>
                  </a:cubicBezTo>
                  <a:cubicBezTo>
                    <a:pt x="16056" y="3521"/>
                    <a:pt x="24557" y="0"/>
                    <a:pt x="33420" y="0"/>
                  </a:cubicBezTo>
                  <a:close/>
                </a:path>
              </a:pathLst>
            </a:custGeom>
            <a:blipFill>
              <a:blip r:embed="rId4"/>
              <a:stretch>
                <a:fillRect l="-5126" r="-512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7" name="Group 7"/>
          <p:cNvGrpSpPr/>
          <p:nvPr/>
        </p:nvGrpSpPr>
        <p:grpSpPr>
          <a:xfrm>
            <a:off x="9812974" y="5824555"/>
            <a:ext cx="5364395" cy="3785254"/>
            <a:chOff x="0" y="0"/>
            <a:chExt cx="1151886" cy="812800"/>
          </a:xfrm>
        </p:grpSpPr>
        <p:sp>
          <p:nvSpPr>
            <p:cNvPr id="28" name="Freeform 8"/>
            <p:cNvSpPr/>
            <p:nvPr/>
          </p:nvSpPr>
          <p:spPr>
            <a:xfrm>
              <a:off x="0" y="0"/>
              <a:ext cx="1151886" cy="812800"/>
            </a:xfrm>
            <a:custGeom>
              <a:avLst/>
              <a:gdLst/>
              <a:ahLst/>
              <a:cxnLst/>
              <a:rect l="l" t="t" r="r" b="b"/>
              <a:pathLst>
                <a:path w="1151886" h="812800">
                  <a:moveTo>
                    <a:pt x="33194" y="0"/>
                  </a:moveTo>
                  <a:lnTo>
                    <a:pt x="1118692" y="0"/>
                  </a:lnTo>
                  <a:cubicBezTo>
                    <a:pt x="1137024" y="0"/>
                    <a:pt x="1151886" y="14861"/>
                    <a:pt x="1151886" y="33194"/>
                  </a:cubicBezTo>
                  <a:lnTo>
                    <a:pt x="1151886" y="779606"/>
                  </a:lnTo>
                  <a:cubicBezTo>
                    <a:pt x="1151886" y="797939"/>
                    <a:pt x="1137024" y="812800"/>
                    <a:pt x="1118692" y="812800"/>
                  </a:cubicBezTo>
                  <a:lnTo>
                    <a:pt x="33194" y="812800"/>
                  </a:lnTo>
                  <a:cubicBezTo>
                    <a:pt x="14861" y="812800"/>
                    <a:pt x="0" y="797939"/>
                    <a:pt x="0" y="779606"/>
                  </a:cubicBezTo>
                  <a:lnTo>
                    <a:pt x="0" y="33194"/>
                  </a:lnTo>
                  <a:cubicBezTo>
                    <a:pt x="0" y="14861"/>
                    <a:pt x="14861" y="0"/>
                    <a:pt x="33194" y="0"/>
                  </a:cubicBezTo>
                  <a:close/>
                </a:path>
              </a:pathLst>
            </a:custGeom>
            <a:blipFill>
              <a:blip r:embed="rId5"/>
              <a:stretch>
                <a:fillRect t="-20859" b="-20859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64402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"/>
            <a:ext cx="18314896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6112395" y="257175"/>
            <a:ext cx="5987009" cy="1543050"/>
            <a:chOff x="0" y="0"/>
            <a:chExt cx="157682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6825" cy="406400"/>
            </a:xfrm>
            <a:custGeom>
              <a:avLst/>
              <a:gdLst/>
              <a:ahLst/>
              <a:cxnLst/>
              <a:rect l="l" t="t" r="r" b="b"/>
              <a:pathLst>
                <a:path w="1576825" h="406400">
                  <a:moveTo>
                    <a:pt x="65949" y="0"/>
                  </a:moveTo>
                  <a:lnTo>
                    <a:pt x="1510876" y="0"/>
                  </a:lnTo>
                  <a:cubicBezTo>
                    <a:pt x="1547299" y="0"/>
                    <a:pt x="1576825" y="29526"/>
                    <a:pt x="1576825" y="65949"/>
                  </a:cubicBezTo>
                  <a:lnTo>
                    <a:pt x="1576825" y="340451"/>
                  </a:lnTo>
                  <a:cubicBezTo>
                    <a:pt x="1576825" y="357942"/>
                    <a:pt x="1569877" y="374716"/>
                    <a:pt x="1557509" y="387084"/>
                  </a:cubicBezTo>
                  <a:cubicBezTo>
                    <a:pt x="1545142" y="399452"/>
                    <a:pt x="1528367" y="406400"/>
                    <a:pt x="1510876" y="406400"/>
                  </a:cubicBezTo>
                  <a:lnTo>
                    <a:pt x="65949" y="406400"/>
                  </a:lnTo>
                  <a:cubicBezTo>
                    <a:pt x="48458" y="406400"/>
                    <a:pt x="31684" y="399452"/>
                    <a:pt x="19316" y="387084"/>
                  </a:cubicBezTo>
                  <a:cubicBezTo>
                    <a:pt x="6948" y="374716"/>
                    <a:pt x="0" y="357942"/>
                    <a:pt x="0" y="340451"/>
                  </a:cubicBezTo>
                  <a:lnTo>
                    <a:pt x="0" y="65949"/>
                  </a:lnTo>
                  <a:cubicBezTo>
                    <a:pt x="0" y="48458"/>
                    <a:pt x="6948" y="31684"/>
                    <a:pt x="19316" y="19316"/>
                  </a:cubicBezTo>
                  <a:cubicBezTo>
                    <a:pt x="31684" y="6948"/>
                    <a:pt x="48458" y="0"/>
                    <a:pt x="65949" y="0"/>
                  </a:cubicBezTo>
                  <a:close/>
                </a:path>
              </a:pathLst>
            </a:custGeom>
            <a:solidFill>
              <a:srgbClr val="C2E39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7682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68027" y="4659258"/>
            <a:ext cx="2836829" cy="4441219"/>
          </a:xfrm>
          <a:custGeom>
            <a:avLst/>
            <a:gdLst/>
            <a:ahLst/>
            <a:cxnLst/>
            <a:rect l="l" t="t" r="r" b="b"/>
            <a:pathLst>
              <a:path w="2836829" h="4441219">
                <a:moveTo>
                  <a:pt x="0" y="0"/>
                </a:moveTo>
                <a:lnTo>
                  <a:pt x="2836829" y="0"/>
                </a:lnTo>
                <a:lnTo>
                  <a:pt x="2836829" y="4441219"/>
                </a:lnTo>
                <a:lnTo>
                  <a:pt x="0" y="4441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5628939" y="307389"/>
            <a:ext cx="6953922" cy="125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8"/>
              </a:lnSpc>
            </a:pPr>
            <a:r>
              <a:rPr lang="en-US" sz="6600" b="1" dirty="0">
                <a:solidFill>
                  <a:srgbClr val="BE636B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KHỞI ĐỘNG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31615" y="2458594"/>
            <a:ext cx="8700968" cy="5964152"/>
            <a:chOff x="4831615" y="2458594"/>
            <a:chExt cx="8700968" cy="5964152"/>
          </a:xfrm>
        </p:grpSpPr>
        <p:sp>
          <p:nvSpPr>
            <p:cNvPr id="12" name="TextBox 12"/>
            <p:cNvSpPr txBox="1"/>
            <p:nvPr/>
          </p:nvSpPr>
          <p:spPr>
            <a:xfrm>
              <a:off x="4831615" y="7603867"/>
              <a:ext cx="8700968" cy="818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4000" b="1" dirty="0" err="1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Cây</a:t>
              </a:r>
              <a:r>
                <a:rPr lang="en-US" sz="4000" b="1" dirty="0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 con </a:t>
              </a:r>
              <a:r>
                <a:rPr lang="en-US" sz="4000" b="1" dirty="0" err="1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được</a:t>
              </a:r>
              <a:r>
                <a:rPr lang="en-US" sz="4000" b="1" dirty="0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 </a:t>
              </a:r>
              <a:r>
                <a:rPr lang="en-US" sz="4000" b="1" dirty="0" err="1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mọc</a:t>
              </a:r>
              <a:r>
                <a:rPr lang="en-US" sz="4000" b="1" dirty="0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 </a:t>
              </a:r>
              <a:r>
                <a:rPr lang="en-US" sz="4000" b="1" dirty="0" err="1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ra</a:t>
              </a:r>
              <a:r>
                <a:rPr lang="en-US" sz="4000" b="1" dirty="0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 </a:t>
              </a:r>
              <a:r>
                <a:rPr lang="en-US" sz="4000" b="1" dirty="0" err="1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từ</a:t>
              </a:r>
              <a:r>
                <a:rPr lang="en-US" sz="4000" b="1" dirty="0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 </a:t>
              </a:r>
              <a:r>
                <a:rPr lang="en-US" sz="4000" b="1" dirty="0" err="1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đâu</a:t>
              </a:r>
              <a:r>
                <a:rPr lang="en-US" sz="4000" b="1" dirty="0">
                  <a:solidFill>
                    <a:srgbClr val="BE636B"/>
                  </a:solidFill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 ?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352" y="2458594"/>
              <a:ext cx="6723495" cy="44869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4580" y="599309"/>
            <a:ext cx="17018838" cy="9122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92584" y="7132610"/>
            <a:ext cx="3074054" cy="3135444"/>
          </a:xfrm>
          <a:custGeom>
            <a:avLst/>
            <a:gdLst/>
            <a:ahLst/>
            <a:cxnLst/>
            <a:rect l="l" t="t" r="r" b="b"/>
            <a:pathLst>
              <a:path w="3405744" h="3089939">
                <a:moveTo>
                  <a:pt x="0" y="0"/>
                </a:moveTo>
                <a:lnTo>
                  <a:pt x="3405745" y="0"/>
                </a:lnTo>
                <a:lnTo>
                  <a:pt x="3405745" y="3089939"/>
                </a:lnTo>
                <a:lnTo>
                  <a:pt x="0" y="3089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1141928" y="995147"/>
            <a:ext cx="3455808" cy="914400"/>
            <a:chOff x="1141928" y="995147"/>
            <a:chExt cx="3455808" cy="914400"/>
          </a:xfrm>
        </p:grpSpPr>
        <p:sp>
          <p:nvSpPr>
            <p:cNvPr id="23" name="Chevron 22"/>
            <p:cNvSpPr/>
            <p:nvPr/>
          </p:nvSpPr>
          <p:spPr>
            <a:xfrm>
              <a:off x="1141928" y="995147"/>
              <a:ext cx="762000" cy="914400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33600" y="1188837"/>
              <a:ext cx="2464136" cy="720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vi-VN" sz="4000" b="1" dirty="0">
                  <a:solidFill>
                    <a:srgbClr val="87091A"/>
                  </a:solidFill>
                  <a:latin typeface="Arial" panose="020B0604020202020204" pitchFamily="34" charset="0"/>
                  <a:ea typeface="Cabin Bold"/>
                  <a:cs typeface="Arial" panose="020B0604020202020204" pitchFamily="34" charset="0"/>
                  <a:sym typeface="Cabin Bold"/>
                </a:rPr>
                <a:t>Yêu cầu</a:t>
              </a:r>
              <a:r>
                <a:rPr lang="en-US" sz="4000" b="1" dirty="0">
                  <a:solidFill>
                    <a:srgbClr val="87091A"/>
                  </a:solidFill>
                  <a:latin typeface="Arial" panose="020B0604020202020204" pitchFamily="34" charset="0"/>
                  <a:ea typeface="Cabin Bold"/>
                  <a:cs typeface="Arial" panose="020B0604020202020204" pitchFamily="34" charset="0"/>
                  <a:sym typeface="Cabin Bold"/>
                </a:rPr>
                <a:t>: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180" y="2292685"/>
            <a:ext cx="16815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1" lvl="1" indent="-377825">
              <a:lnSpc>
                <a:spcPct val="150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chép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chụp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</a:t>
            </a:r>
          </a:p>
          <a:p>
            <a:pPr marL="755651" lvl="1" indent="-377825">
              <a:lnSpc>
                <a:spcPct val="150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cáo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7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10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01234"/>
              </p:ext>
            </p:extLst>
          </p:nvPr>
        </p:nvGraphicFramePr>
        <p:xfrm>
          <a:off x="2133600" y="4810480"/>
          <a:ext cx="14148012" cy="3284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6004">
                  <a:extLst>
                    <a:ext uri="{9D8B030D-6E8A-4147-A177-3AD203B41FA5}">
                      <a16:colId xmlns:a16="http://schemas.microsoft.com/office/drawing/2014/main" val="2386838960"/>
                    </a:ext>
                  </a:extLst>
                </a:gridCol>
                <a:gridCol w="4716004">
                  <a:extLst>
                    <a:ext uri="{9D8B030D-6E8A-4147-A177-3AD203B41FA5}">
                      <a16:colId xmlns:a16="http://schemas.microsoft.com/office/drawing/2014/main" val="2732616060"/>
                    </a:ext>
                  </a:extLst>
                </a:gridCol>
                <a:gridCol w="4716004">
                  <a:extLst>
                    <a:ext uri="{9D8B030D-6E8A-4147-A177-3AD203B41FA5}">
                      <a16:colId xmlns:a16="http://schemas.microsoft.com/office/drawing/2014/main" val="1119811284"/>
                    </a:ext>
                  </a:extLst>
                </a:gridCol>
              </a:tblGrid>
              <a:tr h="1094836">
                <a:tc rowSpan="2"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 quả quan sát được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059635"/>
                  </a:ext>
                </a:extLst>
              </a:tr>
              <a:tr h="10948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 cao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lá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05255"/>
                  </a:ext>
                </a:extLst>
              </a:tr>
              <a:tr h="109483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3836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49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8521715" y="1510644"/>
            <a:ext cx="9014013" cy="8093208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147750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8188979" y="1350108"/>
            <a:ext cx="9070322" cy="8060592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75" tIns="50775" rIns="50775" bIns="50775" anchor="ctr" anchorCtr="0">
              <a:noAutofit/>
            </a:bodyPr>
            <a:lstStyle/>
            <a:p>
              <a:pPr algn="ctr" defTabSz="1371600">
                <a:lnSpc>
                  <a:spcPct val="147750"/>
                </a:lnSpc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2098177" y="5489053"/>
            <a:ext cx="4910267" cy="414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275" y="7540088"/>
            <a:ext cx="3231299" cy="229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00082" y="408916"/>
            <a:ext cx="2072516" cy="142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4455" y="1975846"/>
            <a:ext cx="1471679" cy="90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9769" y="3151307"/>
            <a:ext cx="4278074" cy="467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03324" y="8096162"/>
            <a:ext cx="2425010" cy="176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69794" y="8096162"/>
            <a:ext cx="2549837" cy="185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18974" y="7581479"/>
            <a:ext cx="2755481" cy="225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53309" y="7581479"/>
            <a:ext cx="3330230" cy="236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10741149" y="999022"/>
            <a:ext cx="3965979" cy="991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8217132" y="2344440"/>
            <a:ext cx="9014013" cy="457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</a:pPr>
            <a:r>
              <a:rPr lang="en-US" sz="9900" b="1" kern="0" dirty="0">
                <a:solidFill>
                  <a:srgbClr val="5C5C82"/>
                </a:solidFill>
                <a:latin typeface="Arial"/>
                <a:ea typeface="Arial"/>
                <a:cs typeface="Arial"/>
                <a:sym typeface="Arial"/>
              </a:rPr>
              <a:t>TƯỚI HOA TRONG CHẬU</a:t>
            </a:r>
            <a:endParaRPr sz="2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10448108" y="7190102"/>
            <a:ext cx="5167464" cy="1229503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5"/>
              <a:ext cx="47000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371600">
                <a:buClr>
                  <a:srgbClr val="000000"/>
                </a:buClr>
              </a:pPr>
              <a:r>
                <a:rPr lang="en-US" sz="5400" b="1" kern="0">
                  <a:solidFill>
                    <a:srgbClr val="FAFAF7"/>
                  </a:solidFill>
                  <a:latin typeface="Arial"/>
                  <a:ea typeface="Arial"/>
                  <a:cs typeface="Arial"/>
                  <a:sym typeface="Arial"/>
                </a:rPr>
                <a:t>TRÒ CHƠI</a:t>
              </a:r>
              <a:endParaRPr sz="5400" b="1" kern="0">
                <a:solidFill>
                  <a:srgbClr val="FAFAF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9031" y="1376223"/>
            <a:ext cx="2273093" cy="2167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7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2223" y="9246512"/>
            <a:ext cx="2001422" cy="1033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50772" y="8115938"/>
            <a:ext cx="2432955" cy="2171063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171916" y="219191"/>
            <a:ext cx="1330391" cy="134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416571" y="279253"/>
            <a:ext cx="1536104" cy="120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39587" y="279253"/>
            <a:ext cx="1044528" cy="7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362785" y="898790"/>
            <a:ext cx="611408" cy="46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324615" y="9417546"/>
            <a:ext cx="963384" cy="86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9971" y="2102345"/>
            <a:ext cx="2981202" cy="419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415119" y="2082735"/>
            <a:ext cx="3310415" cy="435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520922" y="2326009"/>
            <a:ext cx="1947842" cy="480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923664" y="5374418"/>
            <a:ext cx="2981202" cy="428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235785" y="5337839"/>
            <a:ext cx="2981202" cy="4325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4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821872" y="628550"/>
            <a:ext cx="14644256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nl-NL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 1. </a:t>
            </a:r>
            <a:r>
              <a:rPr lang="nl-NL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 thường gồm những bộ phận nào?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endParaRPr lang="vi-VN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nl-NL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Vỏ, lá mầm, rễ mầm.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nl-NL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Lá mầm, thân mầm, rễ mầm.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endParaRPr lang="vi-VN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nl-NL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C. Phôi, mầm cây, chất dinh dưỡng dự trữ.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nl-NL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D. Vỏ, phôi, chất dinh dưỡng dự trữ.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371600">
              <a:buClr>
                <a:srgbClr val="000000"/>
              </a:buClr>
              <a:buSzPts val="3200"/>
            </a:pPr>
            <a:endParaRPr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9663544" y="6530582"/>
            <a:ext cx="6802650" cy="1994850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nl-NL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D. Vỏ, phôi, chất dinh dưỡng dự trữ.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8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"/>
          <p:cNvSpPr/>
          <p:nvPr/>
        </p:nvSpPr>
        <p:spPr>
          <a:xfrm>
            <a:off x="1821872" y="628550"/>
            <a:ext cx="14644256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</a:pPr>
            <a:r>
              <a:rPr lang="nl-NL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 2. </a:t>
            </a:r>
            <a:r>
              <a:rPr lang="nl-NL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Thực vật có mấy giai đoạn phát triển chính? 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1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9663544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C. 3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9;p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Rễ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Lá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1796472" y="4074186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Rễ</a:t>
            </a:r>
            <a:endParaRPr sz="4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21872" y="628550"/>
            <a:ext cx="14644256" cy="2992581"/>
            <a:chOff x="1821872" y="628550"/>
            <a:chExt cx="14644256" cy="2992581"/>
          </a:xfrm>
        </p:grpSpPr>
        <p:sp>
          <p:nvSpPr>
            <p:cNvPr id="315" name="Google Shape;315;p5"/>
            <p:cNvSpPr/>
            <p:nvPr/>
          </p:nvSpPr>
          <p:spPr>
            <a:xfrm>
              <a:off x="1821872" y="628550"/>
              <a:ext cx="14644256" cy="299258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defTabSz="1371600">
                <a:lnSpc>
                  <a:spcPct val="150000"/>
                </a:lnSpc>
                <a:buClr>
                  <a:srgbClr val="000000"/>
                </a:buClr>
                <a:buSzPts val="3200"/>
              </a:pPr>
              <a:r>
                <a:rPr lang="nl-NL" sz="40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Câu 3. </a:t>
              </a:r>
              <a:r>
                <a:rPr lang="nl-NL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 trong hình dưới đây mọc </a:t>
              </a:r>
              <a:endPara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1371600">
                <a:lnSpc>
                  <a:spcPct val="150000"/>
                </a:lnSpc>
                <a:buClr>
                  <a:srgbClr val="000000"/>
                </a:buClr>
                <a:buSzPts val="3200"/>
              </a:pPr>
              <a:r>
                <a:rPr lang="nl-NL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lên từ bộ phận nào của cây mẹ? </a:t>
              </a:r>
              <a:endPara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buClr>
                  <a:srgbClr val="000000"/>
                </a:buClr>
                <a:buSzPts val="3200"/>
              </a:pPr>
              <a:endParaRPr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2268200" y="1055178"/>
              <a:ext cx="3762122" cy="2225274"/>
            </a:xfrm>
            <a:prstGeom prst="rect">
              <a:avLst/>
            </a:prstGeom>
          </p:spPr>
        </p:pic>
      </p:grpSp>
      <p:pic>
        <p:nvPicPr>
          <p:cNvPr id="16" name="Google Shape;289;p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8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/>
      <p:bldP spid="317" grpId="0" animBg="1"/>
      <p:bldP spid="318" grpId="0" animBg="1"/>
      <p:bldP spid="319" grpId="0" animBg="1"/>
      <p:bldP spid="3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"/>
          <p:cNvSpPr/>
          <p:nvPr/>
        </p:nvSpPr>
        <p:spPr>
          <a:xfrm>
            <a:off x="1821872" y="394508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vi-VN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Rễ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6"/>
          <p:cNvSpPr/>
          <p:nvPr/>
        </p:nvSpPr>
        <p:spPr>
          <a:xfrm>
            <a:off x="1821872" y="639733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</a:t>
            </a:r>
            <a:r>
              <a:rPr lang="vi-VN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Thân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6"/>
          <p:cNvSpPr/>
          <p:nvPr/>
        </p:nvSpPr>
        <p:spPr>
          <a:xfrm>
            <a:off x="9663545" y="394508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vi-VN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Hạt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6"/>
          <p:cNvSpPr/>
          <p:nvPr/>
        </p:nvSpPr>
        <p:spPr>
          <a:xfrm>
            <a:off x="9663544" y="639733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Lá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6"/>
          <p:cNvSpPr/>
          <p:nvPr/>
        </p:nvSpPr>
        <p:spPr>
          <a:xfrm>
            <a:off x="1829265" y="6397331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21872" y="495300"/>
            <a:ext cx="14644256" cy="2992581"/>
            <a:chOff x="1821872" y="628550"/>
            <a:chExt cx="14644256" cy="2992581"/>
          </a:xfrm>
        </p:grpSpPr>
        <p:sp>
          <p:nvSpPr>
            <p:cNvPr id="331" name="Google Shape;331;p6"/>
            <p:cNvSpPr/>
            <p:nvPr/>
          </p:nvSpPr>
          <p:spPr>
            <a:xfrm>
              <a:off x="1821872" y="628550"/>
              <a:ext cx="14644256" cy="299258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defTabSz="1371600">
                <a:lnSpc>
                  <a:spcPct val="150000"/>
                </a:lnSpc>
                <a:buClr>
                  <a:srgbClr val="000000"/>
                </a:buClr>
                <a:buSzPts val="3200"/>
              </a:pPr>
              <a:r>
                <a:rPr lang="nl-NL" sz="40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Câu 4. </a:t>
              </a:r>
              <a:r>
                <a:rPr lang="nl-NL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 trong hình dưới đây mọc lên từ </a:t>
              </a:r>
              <a:endParaRPr lang="vi-VN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1371600">
                <a:lnSpc>
                  <a:spcPct val="150000"/>
                </a:lnSpc>
                <a:buClr>
                  <a:srgbClr val="000000"/>
                </a:buClr>
                <a:buSzPts val="3200"/>
              </a:pPr>
              <a:r>
                <a:rPr lang="nl-NL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bộ phận nào của cây mẹ?</a:t>
              </a:r>
              <a:endParaRPr lang="en-US" sz="4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371600">
                <a:buClr>
                  <a:srgbClr val="000000"/>
                </a:buClr>
                <a:buSzPts val="3200"/>
              </a:pPr>
              <a:endParaRPr sz="3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Picture 13" descr="Cây Phát Lộc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8"/>
            <a:stretch/>
          </p:blipFill>
          <p:spPr bwMode="auto">
            <a:xfrm>
              <a:off x="13064834" y="883733"/>
              <a:ext cx="2508885" cy="24822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Google Shape;289;p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3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  <p:bldP spid="333" grpId="0" animBg="1"/>
      <p:bldP spid="334" grpId="0" animBg="1"/>
      <p:bldP spid="335" grpId="0" animBg="1"/>
      <p:bldP spid="3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821871" y="650697"/>
            <a:ext cx="14644257" cy="7874938"/>
            <a:chOff x="1821871" y="650697"/>
            <a:chExt cx="14644257" cy="7874938"/>
          </a:xfrm>
        </p:grpSpPr>
        <p:sp>
          <p:nvSpPr>
            <p:cNvPr id="348" name="Google Shape;348;p7"/>
            <p:cNvSpPr/>
            <p:nvPr/>
          </p:nvSpPr>
          <p:spPr>
            <a:xfrm>
              <a:off x="1821872" y="4078331"/>
              <a:ext cx="6802583" cy="199505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buSzPts val="3200"/>
              </a:pPr>
              <a:r>
                <a:rPr lang="en-US"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lang="vi-VN"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Rễ</a:t>
              </a:r>
              <a:endParaRPr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821872" y="6530582"/>
              <a:ext cx="6802583" cy="199505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buSzPts val="3200"/>
              </a:pPr>
              <a:r>
                <a:rPr lang="vi-VN"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B.Thân</a:t>
              </a:r>
              <a:endParaRPr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9663545" y="4078331"/>
              <a:ext cx="6802583" cy="199505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buSzPts val="3200"/>
              </a:pPr>
              <a:r>
                <a:rPr lang="en-US"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C. </a:t>
              </a:r>
              <a:r>
                <a:rPr lang="vi-VN"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Hạt</a:t>
              </a:r>
              <a:endParaRPr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9663544" y="6530582"/>
              <a:ext cx="6802583" cy="199505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 defTabSz="1371600">
                <a:buClr>
                  <a:srgbClr val="000000"/>
                </a:buClr>
                <a:buSzPts val="3200"/>
              </a:pPr>
              <a:r>
                <a:rPr lang="en-US"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D. </a:t>
              </a:r>
              <a:r>
                <a:rPr lang="vi-VN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Lá</a:t>
              </a:r>
              <a:endParaRPr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821871" y="650697"/>
              <a:ext cx="14644256" cy="2992581"/>
              <a:chOff x="1821871" y="650697"/>
              <a:chExt cx="14644256" cy="2992581"/>
            </a:xfrm>
          </p:grpSpPr>
          <p:sp>
            <p:nvSpPr>
              <p:cNvPr id="347" name="Google Shape;347;p7"/>
              <p:cNvSpPr/>
              <p:nvPr/>
            </p:nvSpPr>
            <p:spPr>
              <a:xfrm>
                <a:off x="1821871" y="650697"/>
                <a:ext cx="14644256" cy="2992581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defTabSz="137160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nl-NL" sz="40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Câu 5. </a:t>
                </a:r>
                <a:r>
                  <a:rPr lang="nl-NL" sz="40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Cây trong hình dưới đây mọc lên</a:t>
                </a:r>
                <a:endParaRPr lang="vi-VN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defTabSz="1371600">
                  <a:lnSpc>
                    <a:spcPct val="150000"/>
                  </a:lnSpc>
                  <a:buClr>
                    <a:srgbClr val="000000"/>
                  </a:buClr>
                  <a:buSzPts val="3200"/>
                </a:pPr>
                <a:r>
                  <a:rPr lang="nl-NL" sz="40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từ bộ phận nào của cây mẹ?</a:t>
                </a:r>
                <a:endPara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4" name="Picture 13" descr="Cây lá bỏng và những công dụng kỳ diệu với sức khỏe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05343" y="1221861"/>
                <a:ext cx="3621674" cy="18502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52" name="Google Shape;352;p7"/>
          <p:cNvSpPr/>
          <p:nvPr/>
        </p:nvSpPr>
        <p:spPr>
          <a:xfrm>
            <a:off x="9663544" y="6508438"/>
            <a:ext cx="6802583" cy="2065924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D. Lá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289;p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6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201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BE636B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VẬN DỤNG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200" y="7962900"/>
            <a:ext cx="16611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6" lvl="1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Sắp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xếp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4a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4g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giai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triển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giai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0646" y="2202427"/>
            <a:ext cx="17506137" cy="5578052"/>
            <a:chOff x="370646" y="2202427"/>
            <a:chExt cx="17506137" cy="5578052"/>
          </a:xfrm>
        </p:grpSpPr>
        <p:sp>
          <p:nvSpPr>
            <p:cNvPr id="4" name="Freeform 4"/>
            <p:cNvSpPr/>
            <p:nvPr/>
          </p:nvSpPr>
          <p:spPr>
            <a:xfrm>
              <a:off x="4345357" y="3428541"/>
              <a:ext cx="9729438" cy="4351938"/>
            </a:xfrm>
            <a:custGeom>
              <a:avLst/>
              <a:gdLst/>
              <a:ahLst/>
              <a:cxnLst/>
              <a:rect l="l" t="t" r="r" b="b"/>
              <a:pathLst>
                <a:path w="9729438" h="4351938">
                  <a:moveTo>
                    <a:pt x="0" y="0"/>
                  </a:moveTo>
                  <a:lnTo>
                    <a:pt x="9729438" y="0"/>
                  </a:lnTo>
                  <a:lnTo>
                    <a:pt x="9729438" y="4351938"/>
                  </a:lnTo>
                  <a:lnTo>
                    <a:pt x="0" y="4351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754" t="-24661" r="-10307" b="-10107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66800" y="2287540"/>
              <a:ext cx="1680998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4000" b="1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Câu hỏi 1: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4 SGK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trang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44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nhiệm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vụ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"/>
                  <a:cs typeface="Arial" panose="020B0604020202020204" pitchFamily="34" charset="0"/>
                  <a:sym typeface="Cabin"/>
                </a:rPr>
                <a:t>: </a:t>
              </a:r>
            </a:p>
          </p:txBody>
        </p:sp>
        <p:sp>
          <p:nvSpPr>
            <p:cNvPr id="11" name="Freeform 6"/>
            <p:cNvSpPr/>
            <p:nvPr/>
          </p:nvSpPr>
          <p:spPr>
            <a:xfrm rot="1821505">
              <a:off x="370646" y="2202427"/>
              <a:ext cx="1219324" cy="1797530"/>
            </a:xfrm>
            <a:custGeom>
              <a:avLst/>
              <a:gdLst/>
              <a:ahLst/>
              <a:cxnLst/>
              <a:rect l="l" t="t" r="r" b="b"/>
              <a:pathLst>
                <a:path w="932803" h="1375140">
                  <a:moveTo>
                    <a:pt x="0" y="0"/>
                  </a:moveTo>
                  <a:lnTo>
                    <a:pt x="932803" y="0"/>
                  </a:lnTo>
                  <a:lnTo>
                    <a:pt x="932803" y="1375140"/>
                  </a:lnTo>
                  <a:lnTo>
                    <a:pt x="0" y="1375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605493" y="2324100"/>
            <a:ext cx="12294098" cy="5499100"/>
          </a:xfrm>
          <a:custGeom>
            <a:avLst/>
            <a:gdLst/>
            <a:ahLst/>
            <a:cxnLst/>
            <a:rect l="l" t="t" r="r" b="b"/>
            <a:pathLst>
              <a:path w="9729438" h="4351938">
                <a:moveTo>
                  <a:pt x="0" y="0"/>
                </a:moveTo>
                <a:lnTo>
                  <a:pt x="9729438" y="0"/>
                </a:lnTo>
                <a:lnTo>
                  <a:pt x="9729438" y="4351938"/>
                </a:lnTo>
                <a:lnTo>
                  <a:pt x="0" y="4351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54" t="-24661" r="-10307" b="-1010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685800" y="571500"/>
            <a:ext cx="1919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95800" y="6896100"/>
            <a:ext cx="2266967" cy="2250539"/>
            <a:chOff x="4495800" y="6896100"/>
            <a:chExt cx="2266967" cy="2250539"/>
          </a:xfrm>
        </p:grpSpPr>
        <p:sp>
          <p:nvSpPr>
            <p:cNvPr id="3" name="TextBox 2"/>
            <p:cNvSpPr txBox="1"/>
            <p:nvPr/>
          </p:nvSpPr>
          <p:spPr>
            <a:xfrm>
              <a:off x="4495800" y="7823200"/>
              <a:ext cx="2266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</a:p>
            <a:p>
              <a:pPr algn="ctr"/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nl-NL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ieo hạt</a:t>
              </a:r>
              <a:r>
                <a:rPr lang="nl-NL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6009578" y="6896100"/>
              <a:ext cx="54209" cy="141300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45646" y="3762911"/>
            <a:ext cx="3379451" cy="2447389"/>
            <a:chOff x="1645646" y="3762911"/>
            <a:chExt cx="3379451" cy="2447389"/>
          </a:xfrm>
        </p:grpSpPr>
        <p:sp>
          <p:nvSpPr>
            <p:cNvPr id="10" name="TextBox 9"/>
            <p:cNvSpPr txBox="1"/>
            <p:nvPr/>
          </p:nvSpPr>
          <p:spPr>
            <a:xfrm>
              <a:off x="1645646" y="3762911"/>
              <a:ext cx="337945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</a:p>
            <a:p>
              <a:pPr algn="ctr"/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 nảy mầm 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/>
            <p:cNvCxnSpPr>
              <a:stCxn id="10" idx="2"/>
            </p:cNvCxnSpPr>
            <p:nvPr/>
          </p:nvCxnSpPr>
          <p:spPr>
            <a:xfrm flipH="1">
              <a:off x="3335371" y="5086350"/>
              <a:ext cx="1" cy="11239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525347" y="3088492"/>
            <a:ext cx="2095446" cy="2436008"/>
            <a:chOff x="6525347" y="3088492"/>
            <a:chExt cx="2095446" cy="2436008"/>
          </a:xfrm>
        </p:grpSpPr>
        <p:sp>
          <p:nvSpPr>
            <p:cNvPr id="14" name="TextBox 13"/>
            <p:cNvSpPr txBox="1"/>
            <p:nvPr/>
          </p:nvSpPr>
          <p:spPr>
            <a:xfrm>
              <a:off x="6525347" y="3088492"/>
              <a:ext cx="209544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</a:p>
            <a:p>
              <a:pPr algn="ctr"/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 non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>
              <a:off x="7447515" y="4411931"/>
              <a:ext cx="125555" cy="11125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217964" y="6943245"/>
            <a:ext cx="4206601" cy="3113779"/>
            <a:chOff x="7391400" y="6847939"/>
            <a:chExt cx="4206601" cy="3113779"/>
          </a:xfrm>
        </p:grpSpPr>
        <p:sp>
          <p:nvSpPr>
            <p:cNvPr id="15" name="TextBox 14"/>
            <p:cNvSpPr txBox="1"/>
            <p:nvPr/>
          </p:nvSpPr>
          <p:spPr>
            <a:xfrm>
              <a:off x="7391400" y="7213465"/>
              <a:ext cx="4206601" cy="2748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 lớn dần,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 hiện nhiều lá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8752542" y="6847939"/>
              <a:ext cx="324826" cy="130676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294440" y="675423"/>
            <a:ext cx="5747086" cy="2869637"/>
            <a:chOff x="8294440" y="675423"/>
            <a:chExt cx="5747086" cy="2869637"/>
          </a:xfrm>
        </p:grpSpPr>
        <p:sp>
          <p:nvSpPr>
            <p:cNvPr id="16" name="TextBox 15"/>
            <p:cNvSpPr txBox="1"/>
            <p:nvPr/>
          </p:nvSpPr>
          <p:spPr>
            <a:xfrm>
              <a:off x="8294440" y="675423"/>
              <a:ext cx="5747086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Cây lớn dần tăng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 cao, xuất hiện hoa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9920040" y="2351823"/>
              <a:ext cx="729647" cy="1193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4066926" y="5985333"/>
            <a:ext cx="2922595" cy="4090454"/>
            <a:chOff x="14066926" y="5985333"/>
            <a:chExt cx="2922595" cy="4090454"/>
          </a:xfrm>
        </p:grpSpPr>
        <p:sp>
          <p:nvSpPr>
            <p:cNvPr id="17" name="TextBox 16"/>
            <p:cNvSpPr txBox="1"/>
            <p:nvPr/>
          </p:nvSpPr>
          <p:spPr>
            <a:xfrm>
              <a:off x="14066926" y="7213465"/>
              <a:ext cx="2922595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 hoa cây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quả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 flipV="1">
              <a:off x="14325600" y="5985333"/>
              <a:ext cx="771153" cy="14191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18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784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531895" y="428343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482746" y="7560691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295637" y="1942428"/>
            <a:ext cx="18020938" cy="56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51"/>
              </a:lnSpc>
            </a:pPr>
            <a:r>
              <a:rPr lang="en-US" sz="8000" b="1" dirty="0">
                <a:solidFill>
                  <a:srgbClr val="BE636B"/>
                </a:solidFill>
                <a:latin typeface="Arial" panose="020B0604020202020204" pitchFamily="34" charset="0"/>
                <a:ea typeface="Francois One"/>
                <a:cs typeface="Arial" panose="020B0604020202020204" pitchFamily="34" charset="0"/>
                <a:sym typeface="Francois One"/>
              </a:rPr>
              <a:t>BÀI 9:</a:t>
            </a:r>
          </a:p>
          <a:p>
            <a:pPr algn="ctr">
              <a:lnSpc>
                <a:spcPts val="14651"/>
              </a:lnSpc>
            </a:pPr>
            <a:r>
              <a:rPr lang="en-US" sz="8000" b="1" dirty="0">
                <a:solidFill>
                  <a:srgbClr val="BE636B"/>
                </a:solidFill>
                <a:latin typeface="Arial" panose="020B0604020202020204" pitchFamily="34" charset="0"/>
                <a:ea typeface="Francois One"/>
                <a:cs typeface="Arial" panose="020B0604020202020204" pitchFamily="34" charset="0"/>
                <a:sym typeface="Francois One"/>
              </a:rPr>
              <a:t>SỰ LỚN LÊN VÀ PHÁT TRIỂN </a:t>
            </a:r>
            <a:endParaRPr lang="vi-VN" sz="8000" b="1" dirty="0">
              <a:solidFill>
                <a:srgbClr val="BE636B"/>
              </a:solidFill>
              <a:latin typeface="Arial" panose="020B0604020202020204" pitchFamily="34" charset="0"/>
              <a:ea typeface="Francois One"/>
              <a:cs typeface="Arial" panose="020B0604020202020204" pitchFamily="34" charset="0"/>
              <a:sym typeface="Francois One"/>
            </a:endParaRPr>
          </a:p>
          <a:p>
            <a:pPr algn="ctr">
              <a:lnSpc>
                <a:spcPts val="14651"/>
              </a:lnSpc>
            </a:pPr>
            <a:r>
              <a:rPr lang="en-US" sz="8000" b="1" dirty="0">
                <a:solidFill>
                  <a:srgbClr val="BE636B"/>
                </a:solidFill>
                <a:latin typeface="Arial" panose="020B0604020202020204" pitchFamily="34" charset="0"/>
                <a:ea typeface="Francois One"/>
                <a:cs typeface="Arial" panose="020B0604020202020204" pitchFamily="34" charset="0"/>
                <a:sym typeface="Francois One"/>
              </a:rPr>
              <a:t>CỦA THỰC VẬT CÓ HOA</a:t>
            </a:r>
            <a:endParaRPr lang="vi-VN" sz="8000" b="1" dirty="0">
              <a:solidFill>
                <a:srgbClr val="BE636B"/>
              </a:solidFill>
              <a:latin typeface="Arial" panose="020B0604020202020204" pitchFamily="34" charset="0"/>
              <a:ea typeface="Francois One"/>
              <a:cs typeface="Arial" panose="020B0604020202020204" pitchFamily="34" charset="0"/>
              <a:sym typeface="Francois One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647700"/>
            <a:ext cx="16687800" cy="899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04999" y="7197061"/>
            <a:ext cx="3405744" cy="3089939"/>
          </a:xfrm>
          <a:custGeom>
            <a:avLst/>
            <a:gdLst/>
            <a:ahLst/>
            <a:cxnLst/>
            <a:rect l="l" t="t" r="r" b="b"/>
            <a:pathLst>
              <a:path w="3405744" h="3089939">
                <a:moveTo>
                  <a:pt x="0" y="0"/>
                </a:moveTo>
                <a:lnTo>
                  <a:pt x="3405745" y="0"/>
                </a:lnTo>
                <a:lnTo>
                  <a:pt x="3405745" y="3089939"/>
                </a:lnTo>
                <a:lnTo>
                  <a:pt x="0" y="3089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1371600" y="1028700"/>
            <a:ext cx="16154400" cy="38039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Câu hỏi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1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ví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dụ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rễ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Câu hỏi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lúa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mía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bưởi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,...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phận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? </a:t>
            </a:r>
          </a:p>
        </p:txBody>
      </p:sp>
      <p:pic>
        <p:nvPicPr>
          <p:cNvPr id="2050" name="Picture 2" descr="Vì sao nên chọn phân bón Văn Điển cho cây mí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00931"/>
            <a:ext cx="5867400" cy="41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ặc điểm sinh lý của cây lúa - Phầ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5213631"/>
            <a:ext cx="5655733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38200" y="647700"/>
            <a:ext cx="16687800" cy="899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6127" y="4128852"/>
            <a:ext cx="2312950" cy="3226709"/>
          </a:xfrm>
          <a:custGeom>
            <a:avLst/>
            <a:gdLst/>
            <a:ahLst/>
            <a:cxnLst/>
            <a:rect l="l" t="t" r="r" b="b"/>
            <a:pathLst>
              <a:path w="2312950" h="3226709">
                <a:moveTo>
                  <a:pt x="0" y="0"/>
                </a:moveTo>
                <a:lnTo>
                  <a:pt x="2312950" y="0"/>
                </a:lnTo>
                <a:lnTo>
                  <a:pt x="2312950" y="3226708"/>
                </a:lnTo>
                <a:lnTo>
                  <a:pt x="0" y="322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586355" y="4157733"/>
            <a:ext cx="4348559" cy="3261419"/>
          </a:xfrm>
          <a:custGeom>
            <a:avLst/>
            <a:gdLst/>
            <a:ahLst/>
            <a:cxnLst/>
            <a:rect l="l" t="t" r="r" b="b"/>
            <a:pathLst>
              <a:path w="4348559" h="3261419">
                <a:moveTo>
                  <a:pt x="0" y="0"/>
                </a:moveTo>
                <a:lnTo>
                  <a:pt x="4348560" y="0"/>
                </a:lnTo>
                <a:lnTo>
                  <a:pt x="4348560" y="3261419"/>
                </a:lnTo>
                <a:lnTo>
                  <a:pt x="0" y="3261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AutoShape 6"/>
          <p:cNvSpPr/>
          <p:nvPr/>
        </p:nvSpPr>
        <p:spPr>
          <a:xfrm>
            <a:off x="9220199" y="1257310"/>
            <a:ext cx="1" cy="7848590"/>
          </a:xfrm>
          <a:prstGeom prst="line">
            <a:avLst/>
          </a:prstGeom>
          <a:ln w="38100" cap="flat">
            <a:solidFill>
              <a:srgbClr val="55905A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790770" y="4404749"/>
            <a:ext cx="3582329" cy="2564472"/>
          </a:xfrm>
          <a:custGeom>
            <a:avLst/>
            <a:gdLst/>
            <a:ahLst/>
            <a:cxnLst/>
            <a:rect l="l" t="t" r="r" b="b"/>
            <a:pathLst>
              <a:path w="4110219" h="2942371">
                <a:moveTo>
                  <a:pt x="0" y="0"/>
                </a:moveTo>
                <a:lnTo>
                  <a:pt x="4110219" y="0"/>
                </a:lnTo>
                <a:lnTo>
                  <a:pt x="4110219" y="2942370"/>
                </a:lnTo>
                <a:lnTo>
                  <a:pt x="0" y="294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759205" y="4404749"/>
            <a:ext cx="3581292" cy="2564472"/>
          </a:xfrm>
          <a:custGeom>
            <a:avLst/>
            <a:gdLst/>
            <a:ahLst/>
            <a:cxnLst/>
            <a:rect l="l" t="t" r="r" b="b"/>
            <a:pathLst>
              <a:path w="4109029" h="2942371">
                <a:moveTo>
                  <a:pt x="0" y="0"/>
                </a:moveTo>
                <a:lnTo>
                  <a:pt x="4109029" y="0"/>
                </a:lnTo>
                <a:lnTo>
                  <a:pt x="4109029" y="2942370"/>
                </a:lnTo>
                <a:lnTo>
                  <a:pt x="0" y="2942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22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1892300" y="1409875"/>
            <a:ext cx="6324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8555" y="8183242"/>
            <a:ext cx="425714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68339" y="8228942"/>
            <a:ext cx="3395804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chuối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30768" y="1582828"/>
            <a:ext cx="5007871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rễ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76256" y="8142837"/>
            <a:ext cx="3396843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khoai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98304" y="8142837"/>
            <a:ext cx="2432024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58950" y="874942"/>
            <a:ext cx="2491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Câu hỏi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38200" y="647700"/>
            <a:ext cx="16687800" cy="899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220199" y="1257310"/>
            <a:ext cx="1" cy="7848590"/>
          </a:xfrm>
          <a:prstGeom prst="line">
            <a:avLst/>
          </a:prstGeom>
          <a:ln w="38100" cap="flat">
            <a:solidFill>
              <a:srgbClr val="55905A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1058950" y="874942"/>
            <a:ext cx="2491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Câu hỏi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4"/>
          <p:cNvSpPr/>
          <p:nvPr/>
        </p:nvSpPr>
        <p:spPr>
          <a:xfrm>
            <a:off x="1179191" y="2947942"/>
            <a:ext cx="4310806" cy="2846630"/>
          </a:xfrm>
          <a:custGeom>
            <a:avLst/>
            <a:gdLst/>
            <a:ahLst/>
            <a:cxnLst/>
            <a:rect l="l" t="t" r="r" b="b"/>
            <a:pathLst>
              <a:path w="5455147" h="3602293">
                <a:moveTo>
                  <a:pt x="0" y="0"/>
                </a:moveTo>
                <a:lnTo>
                  <a:pt x="5455147" y="0"/>
                </a:lnTo>
                <a:lnTo>
                  <a:pt x="5455147" y="3602293"/>
                </a:lnTo>
                <a:lnTo>
                  <a:pt x="0" y="3602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5"/>
          <p:cNvSpPr/>
          <p:nvPr/>
        </p:nvSpPr>
        <p:spPr>
          <a:xfrm>
            <a:off x="1198930" y="6210299"/>
            <a:ext cx="4291068" cy="3014583"/>
          </a:xfrm>
          <a:custGeom>
            <a:avLst/>
            <a:gdLst/>
            <a:ahLst/>
            <a:cxnLst/>
            <a:rect l="l" t="t" r="r" b="b"/>
            <a:pathLst>
              <a:path w="5284765" h="3602293">
                <a:moveTo>
                  <a:pt x="0" y="0"/>
                </a:moveTo>
                <a:lnTo>
                  <a:pt x="5284765" y="0"/>
                </a:lnTo>
                <a:lnTo>
                  <a:pt x="5284765" y="3602293"/>
                </a:lnTo>
                <a:lnTo>
                  <a:pt x="0" y="3602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15" b="-487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TextBox 7"/>
          <p:cNvSpPr txBox="1"/>
          <p:nvPr/>
        </p:nvSpPr>
        <p:spPr>
          <a:xfrm>
            <a:off x="614201" y="1810070"/>
            <a:ext cx="85678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: 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5976272" y="4057068"/>
            <a:ext cx="280845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hội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</p:txBody>
      </p:sp>
      <p:sp>
        <p:nvSpPr>
          <p:cNvPr id="22" name="TextBox 9"/>
          <p:cNvSpPr txBox="1"/>
          <p:nvPr/>
        </p:nvSpPr>
        <p:spPr>
          <a:xfrm>
            <a:off x="5390198" y="7403401"/>
            <a:ext cx="392980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quỳnh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511838" y="1885768"/>
            <a:ext cx="77225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ta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dùng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hạt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trồng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cây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lúa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;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thân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trồng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cây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mía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bưởi</a:t>
            </a:r>
            <a:r>
              <a:rPr lang="en-US" sz="4000" dirty="0">
                <a:latin typeface="Arial" panose="020B0604020202020204" pitchFamily="34" charset="0"/>
                <a:ea typeface="Cabin Bold Italics"/>
                <a:cs typeface="Arial" panose="020B0604020202020204" pitchFamily="34" charset="0"/>
                <a:sym typeface="Cabin Bold Italics"/>
              </a:rPr>
              <a:t>. </a:t>
            </a:r>
          </a:p>
        </p:txBody>
      </p:sp>
      <p:sp>
        <p:nvSpPr>
          <p:cNvPr id="23" name="Freeform 4"/>
          <p:cNvSpPr/>
          <p:nvPr/>
        </p:nvSpPr>
        <p:spPr>
          <a:xfrm>
            <a:off x="9681266" y="5794572"/>
            <a:ext cx="4139243" cy="3744478"/>
          </a:xfrm>
          <a:custGeom>
            <a:avLst/>
            <a:gdLst/>
            <a:ahLst/>
            <a:cxnLst/>
            <a:rect l="l" t="t" r="r" b="b"/>
            <a:pathLst>
              <a:path w="4139243" h="3744478">
                <a:moveTo>
                  <a:pt x="0" y="0"/>
                </a:moveTo>
                <a:lnTo>
                  <a:pt x="4139243" y="0"/>
                </a:lnTo>
                <a:lnTo>
                  <a:pt x="4139243" y="3744477"/>
                </a:lnTo>
                <a:lnTo>
                  <a:pt x="0" y="374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09" b="-160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5"/>
          <p:cNvSpPr/>
          <p:nvPr/>
        </p:nvSpPr>
        <p:spPr>
          <a:xfrm>
            <a:off x="13411468" y="7011316"/>
            <a:ext cx="3577481" cy="2213566"/>
          </a:xfrm>
          <a:custGeom>
            <a:avLst/>
            <a:gdLst/>
            <a:ahLst/>
            <a:cxnLst/>
            <a:rect l="l" t="t" r="r" b="b"/>
            <a:pathLst>
              <a:path w="3577481" h="2213566">
                <a:moveTo>
                  <a:pt x="0" y="0"/>
                </a:moveTo>
                <a:lnTo>
                  <a:pt x="3577481" y="0"/>
                </a:lnTo>
                <a:lnTo>
                  <a:pt x="3577481" y="2213567"/>
                </a:lnTo>
                <a:lnTo>
                  <a:pt x="0" y="2213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9542576" y="969316"/>
            <a:ext cx="2491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Câu hỏi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6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097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7945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520699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2468874" y="2781958"/>
            <a:ext cx="13621890" cy="4047277"/>
          </a:xfrm>
          <a:custGeom>
            <a:avLst/>
            <a:gdLst/>
            <a:ahLst/>
            <a:cxnLst/>
            <a:rect l="l" t="t" r="r" b="b"/>
            <a:pathLst>
              <a:path w="13621890" h="4047277">
                <a:moveTo>
                  <a:pt x="0" y="0"/>
                </a:moveTo>
                <a:lnTo>
                  <a:pt x="13621890" y="0"/>
                </a:lnTo>
                <a:lnTo>
                  <a:pt x="13621890" y="4047277"/>
                </a:lnTo>
                <a:lnTo>
                  <a:pt x="0" y="4047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65" t="-7518" r="-601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2099990">
            <a:off x="338875" y="265301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503479">
            <a:off x="1211479" y="390790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2289442">
            <a:off x="1221364" y="577078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1956101">
            <a:off x="142733" y="615738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2485546">
            <a:off x="341632" y="46345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503479">
            <a:off x="756642" y="720591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2842188">
            <a:off x="448891" y="164156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2099990">
            <a:off x="16977655" y="265301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1503479">
            <a:off x="17850259" y="390790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2289442">
            <a:off x="17860145" y="577078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1956101">
            <a:off x="16781513" y="615738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rot="2485546">
            <a:off x="16980413" y="46345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 rot="-1503479">
            <a:off x="17395422" y="720591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2842188">
            <a:off x="17087672" y="164156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1682841">
            <a:off x="12932619" y="-45818"/>
            <a:ext cx="2143174" cy="2452846"/>
          </a:xfrm>
          <a:custGeom>
            <a:avLst/>
            <a:gdLst/>
            <a:ahLst/>
            <a:cxnLst/>
            <a:rect l="l" t="t" r="r" b="b"/>
            <a:pathLst>
              <a:path w="2143174" h="2452846">
                <a:moveTo>
                  <a:pt x="0" y="0"/>
                </a:moveTo>
                <a:lnTo>
                  <a:pt x="2143174" y="0"/>
                </a:lnTo>
                <a:lnTo>
                  <a:pt x="2143174" y="2452846"/>
                </a:lnTo>
                <a:lnTo>
                  <a:pt x="0" y="2452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TextBox 24"/>
          <p:cNvSpPr txBox="1"/>
          <p:nvPr/>
        </p:nvSpPr>
        <p:spPr>
          <a:xfrm>
            <a:off x="6829102" y="1130059"/>
            <a:ext cx="489361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BE636B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TỔNG KẾT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097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7945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3520699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4704623" y="658586"/>
            <a:ext cx="8858977" cy="1411296"/>
            <a:chOff x="0" y="0"/>
            <a:chExt cx="1874955" cy="3716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4955" cy="371699"/>
            </a:xfrm>
            <a:custGeom>
              <a:avLst/>
              <a:gdLst/>
              <a:ahLst/>
              <a:cxnLst/>
              <a:rect l="l" t="t" r="r" b="b"/>
              <a:pathLst>
                <a:path w="1874955" h="371699">
                  <a:moveTo>
                    <a:pt x="55463" y="0"/>
                  </a:moveTo>
                  <a:lnTo>
                    <a:pt x="1819492" y="0"/>
                  </a:lnTo>
                  <a:cubicBezTo>
                    <a:pt x="1834202" y="0"/>
                    <a:pt x="1848309" y="5843"/>
                    <a:pt x="1858710" y="16245"/>
                  </a:cubicBezTo>
                  <a:cubicBezTo>
                    <a:pt x="1869111" y="26646"/>
                    <a:pt x="1874955" y="40753"/>
                    <a:pt x="1874955" y="55463"/>
                  </a:cubicBezTo>
                  <a:lnTo>
                    <a:pt x="1874955" y="316237"/>
                  </a:lnTo>
                  <a:cubicBezTo>
                    <a:pt x="1874955" y="330946"/>
                    <a:pt x="1869111" y="345053"/>
                    <a:pt x="1858710" y="355455"/>
                  </a:cubicBezTo>
                  <a:cubicBezTo>
                    <a:pt x="1848309" y="365856"/>
                    <a:pt x="1834202" y="371699"/>
                    <a:pt x="1819492" y="371699"/>
                  </a:cubicBezTo>
                  <a:lnTo>
                    <a:pt x="55463" y="371699"/>
                  </a:lnTo>
                  <a:cubicBezTo>
                    <a:pt x="40753" y="371699"/>
                    <a:pt x="26646" y="365856"/>
                    <a:pt x="16245" y="355455"/>
                  </a:cubicBezTo>
                  <a:cubicBezTo>
                    <a:pt x="5843" y="345053"/>
                    <a:pt x="0" y="330946"/>
                    <a:pt x="0" y="316237"/>
                  </a:cubicBezTo>
                  <a:lnTo>
                    <a:pt x="0" y="55463"/>
                  </a:lnTo>
                  <a:cubicBezTo>
                    <a:pt x="0" y="40753"/>
                    <a:pt x="5843" y="26646"/>
                    <a:pt x="16245" y="16245"/>
                  </a:cubicBezTo>
                  <a:cubicBezTo>
                    <a:pt x="26646" y="5843"/>
                    <a:pt x="40753" y="0"/>
                    <a:pt x="554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437547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874955" cy="44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9855" y="2860671"/>
            <a:ext cx="4589919" cy="6321429"/>
            <a:chOff x="0" y="0"/>
            <a:chExt cx="1208868" cy="13974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8868" cy="1397476"/>
            </a:xfrm>
            <a:custGeom>
              <a:avLst/>
              <a:gdLst/>
              <a:ahLst/>
              <a:cxnLst/>
              <a:rect l="l" t="t" r="r" b="b"/>
              <a:pathLst>
                <a:path w="1208868" h="1397476">
                  <a:moveTo>
                    <a:pt x="86023" y="0"/>
                  </a:moveTo>
                  <a:lnTo>
                    <a:pt x="1122845" y="0"/>
                  </a:lnTo>
                  <a:cubicBezTo>
                    <a:pt x="1145659" y="0"/>
                    <a:pt x="1167540" y="9063"/>
                    <a:pt x="1183672" y="25196"/>
                  </a:cubicBezTo>
                  <a:cubicBezTo>
                    <a:pt x="1199804" y="41328"/>
                    <a:pt x="1208868" y="63208"/>
                    <a:pt x="1208868" y="86023"/>
                  </a:cubicBezTo>
                  <a:lnTo>
                    <a:pt x="1208868" y="1311453"/>
                  </a:lnTo>
                  <a:cubicBezTo>
                    <a:pt x="1208868" y="1358963"/>
                    <a:pt x="1170354" y="1397476"/>
                    <a:pt x="1122845" y="1397476"/>
                  </a:cubicBezTo>
                  <a:lnTo>
                    <a:pt x="86023" y="1397476"/>
                  </a:lnTo>
                  <a:cubicBezTo>
                    <a:pt x="38514" y="1397476"/>
                    <a:pt x="0" y="1358963"/>
                    <a:pt x="0" y="1311453"/>
                  </a:cubicBezTo>
                  <a:lnTo>
                    <a:pt x="0" y="86023"/>
                  </a:lnTo>
                  <a:cubicBezTo>
                    <a:pt x="0" y="38514"/>
                    <a:pt x="38514" y="0"/>
                    <a:pt x="86023" y="0"/>
                  </a:cubicBezTo>
                  <a:close/>
                </a:path>
              </a:pathLst>
            </a:custGeom>
            <a:solidFill>
              <a:srgbClr val="FAFAF8"/>
            </a:solidFill>
            <a:ln w="38100" cap="rnd">
              <a:solidFill>
                <a:srgbClr val="55905A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208868" cy="1473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34282" y="3302916"/>
            <a:ext cx="1361064" cy="136106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92374" y="3461008"/>
            <a:ext cx="1044880" cy="104488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48296" y="2860671"/>
            <a:ext cx="4589919" cy="6321429"/>
            <a:chOff x="0" y="0"/>
            <a:chExt cx="1208868" cy="139747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8868" cy="1397476"/>
            </a:xfrm>
            <a:custGeom>
              <a:avLst/>
              <a:gdLst/>
              <a:ahLst/>
              <a:cxnLst/>
              <a:rect l="l" t="t" r="r" b="b"/>
              <a:pathLst>
                <a:path w="1208868" h="1397476">
                  <a:moveTo>
                    <a:pt x="86023" y="0"/>
                  </a:moveTo>
                  <a:lnTo>
                    <a:pt x="1122845" y="0"/>
                  </a:lnTo>
                  <a:cubicBezTo>
                    <a:pt x="1145659" y="0"/>
                    <a:pt x="1167540" y="9063"/>
                    <a:pt x="1183672" y="25196"/>
                  </a:cubicBezTo>
                  <a:cubicBezTo>
                    <a:pt x="1199804" y="41328"/>
                    <a:pt x="1208868" y="63208"/>
                    <a:pt x="1208868" y="86023"/>
                  </a:cubicBezTo>
                  <a:lnTo>
                    <a:pt x="1208868" y="1311453"/>
                  </a:lnTo>
                  <a:cubicBezTo>
                    <a:pt x="1208868" y="1358963"/>
                    <a:pt x="1170354" y="1397476"/>
                    <a:pt x="1122845" y="1397476"/>
                  </a:cubicBezTo>
                  <a:lnTo>
                    <a:pt x="86023" y="1397476"/>
                  </a:lnTo>
                  <a:cubicBezTo>
                    <a:pt x="38514" y="1397476"/>
                    <a:pt x="0" y="1358963"/>
                    <a:pt x="0" y="1311453"/>
                  </a:cubicBezTo>
                  <a:lnTo>
                    <a:pt x="0" y="86023"/>
                  </a:lnTo>
                  <a:cubicBezTo>
                    <a:pt x="0" y="38514"/>
                    <a:pt x="38514" y="0"/>
                    <a:pt x="86023" y="0"/>
                  </a:cubicBezTo>
                  <a:close/>
                </a:path>
              </a:pathLst>
            </a:custGeom>
            <a:solidFill>
              <a:srgbClr val="FAFAF8"/>
            </a:solidFill>
            <a:ln w="38100" cap="rnd">
              <a:solidFill>
                <a:srgbClr val="55905A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208868" cy="1473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162723" y="3302916"/>
            <a:ext cx="1361064" cy="136106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20815" y="3461008"/>
            <a:ext cx="1044880" cy="104488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576365" y="2860671"/>
            <a:ext cx="5930583" cy="6321429"/>
            <a:chOff x="0" y="0"/>
            <a:chExt cx="1208868" cy="139747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8868" cy="1397476"/>
            </a:xfrm>
            <a:custGeom>
              <a:avLst/>
              <a:gdLst/>
              <a:ahLst/>
              <a:cxnLst/>
              <a:rect l="l" t="t" r="r" b="b"/>
              <a:pathLst>
                <a:path w="1208868" h="1397476">
                  <a:moveTo>
                    <a:pt x="86023" y="0"/>
                  </a:moveTo>
                  <a:lnTo>
                    <a:pt x="1122845" y="0"/>
                  </a:lnTo>
                  <a:cubicBezTo>
                    <a:pt x="1145659" y="0"/>
                    <a:pt x="1167540" y="9063"/>
                    <a:pt x="1183672" y="25196"/>
                  </a:cubicBezTo>
                  <a:cubicBezTo>
                    <a:pt x="1199804" y="41328"/>
                    <a:pt x="1208868" y="63208"/>
                    <a:pt x="1208868" y="86023"/>
                  </a:cubicBezTo>
                  <a:lnTo>
                    <a:pt x="1208868" y="1311453"/>
                  </a:lnTo>
                  <a:cubicBezTo>
                    <a:pt x="1208868" y="1358963"/>
                    <a:pt x="1170354" y="1397476"/>
                    <a:pt x="1122845" y="1397476"/>
                  </a:cubicBezTo>
                  <a:lnTo>
                    <a:pt x="86023" y="1397476"/>
                  </a:lnTo>
                  <a:cubicBezTo>
                    <a:pt x="38514" y="1397476"/>
                    <a:pt x="0" y="1358963"/>
                    <a:pt x="0" y="1311453"/>
                  </a:cubicBezTo>
                  <a:lnTo>
                    <a:pt x="0" y="86023"/>
                  </a:lnTo>
                  <a:cubicBezTo>
                    <a:pt x="0" y="38514"/>
                    <a:pt x="38514" y="0"/>
                    <a:pt x="86023" y="0"/>
                  </a:cubicBezTo>
                  <a:close/>
                </a:path>
              </a:pathLst>
            </a:custGeom>
            <a:solidFill>
              <a:srgbClr val="FAFAF8"/>
            </a:solidFill>
            <a:ln w="38100" cap="rnd">
              <a:solidFill>
                <a:srgbClr val="55905A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76200"/>
              <a:ext cx="1208868" cy="1473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871324" y="3276694"/>
            <a:ext cx="1361064" cy="136106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059909" y="3510744"/>
            <a:ext cx="1044880" cy="104488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F4AC78"/>
              </a:solidFill>
              <a:prstDash val="dash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1632" tIns="31632" rIns="31632" bIns="31632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568400">
            <a:off x="13146026" y="385004"/>
            <a:ext cx="2522046" cy="2306526"/>
          </a:xfrm>
          <a:custGeom>
            <a:avLst/>
            <a:gdLst/>
            <a:ahLst/>
            <a:cxnLst/>
            <a:rect l="l" t="t" r="r" b="b"/>
            <a:pathLst>
              <a:path w="2522046" h="2306526">
                <a:moveTo>
                  <a:pt x="0" y="0"/>
                </a:moveTo>
                <a:lnTo>
                  <a:pt x="2522047" y="0"/>
                </a:lnTo>
                <a:lnTo>
                  <a:pt x="2522047" y="2306526"/>
                </a:lnTo>
                <a:lnTo>
                  <a:pt x="0" y="2306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TextBox 36"/>
          <p:cNvSpPr txBox="1"/>
          <p:nvPr/>
        </p:nvSpPr>
        <p:spPr>
          <a:xfrm>
            <a:off x="4405513" y="876057"/>
            <a:ext cx="9787224" cy="91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BE636B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HƯỚNG DẪN </a:t>
            </a: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VỀ NHÀ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292374" y="3275844"/>
            <a:ext cx="1044880" cy="1253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0"/>
              </a:lnSpc>
            </a:pPr>
            <a:r>
              <a:rPr lang="en-US" sz="7193" dirty="0">
                <a:solidFill>
                  <a:srgbClr val="6B452F"/>
                </a:solidFill>
                <a:latin typeface="Stella"/>
                <a:ea typeface="Stella"/>
                <a:cs typeface="Stella"/>
                <a:sym typeface="Stella"/>
              </a:rPr>
              <a:t>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55799" y="5319602"/>
            <a:ext cx="427740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bài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320815" y="3275844"/>
            <a:ext cx="999693" cy="120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6882">
                <a:solidFill>
                  <a:srgbClr val="6B452F"/>
                </a:solidFill>
                <a:latin typeface="Stella"/>
                <a:ea typeface="Stella"/>
                <a:cs typeface="Stella"/>
                <a:sym typeface="Stella"/>
              </a:rPr>
              <a:t>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709103" y="5369031"/>
            <a:ext cx="42231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VBT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091734" y="3326999"/>
            <a:ext cx="1090066" cy="1310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6"/>
              </a:lnSpc>
            </a:pPr>
            <a:r>
              <a:rPr lang="en-US" sz="7504" dirty="0">
                <a:solidFill>
                  <a:srgbClr val="6B452F"/>
                </a:solidFill>
                <a:latin typeface="Stella"/>
                <a:ea typeface="Stella"/>
                <a:cs typeface="Stella"/>
                <a:sym typeface="Stella"/>
              </a:rPr>
              <a:t>3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05639" y="4676388"/>
            <a:ext cx="549243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Chuẩn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10: 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Sự sinh sản ở động vật đẻ trứng và đông vật đẻ con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48484"/>
            <a:ext cx="182880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2357552" y="1665776"/>
            <a:ext cx="14388511" cy="6836049"/>
            <a:chOff x="0" y="0"/>
            <a:chExt cx="3789567" cy="18004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9567" cy="1800441"/>
            </a:xfrm>
            <a:custGeom>
              <a:avLst/>
              <a:gdLst/>
              <a:ahLst/>
              <a:cxnLst/>
              <a:rect l="l" t="t" r="r" b="b"/>
              <a:pathLst>
                <a:path w="3789567" h="1800441">
                  <a:moveTo>
                    <a:pt x="27441" y="0"/>
                  </a:moveTo>
                  <a:lnTo>
                    <a:pt x="3762125" y="0"/>
                  </a:lnTo>
                  <a:cubicBezTo>
                    <a:pt x="3777281" y="0"/>
                    <a:pt x="3789567" y="12286"/>
                    <a:pt x="3789567" y="27441"/>
                  </a:cubicBezTo>
                  <a:lnTo>
                    <a:pt x="3789567" y="1773000"/>
                  </a:lnTo>
                  <a:cubicBezTo>
                    <a:pt x="3789567" y="1780278"/>
                    <a:pt x="3786675" y="1787257"/>
                    <a:pt x="3781529" y="1792404"/>
                  </a:cubicBezTo>
                  <a:cubicBezTo>
                    <a:pt x="3776383" y="1797550"/>
                    <a:pt x="3769403" y="1800441"/>
                    <a:pt x="3762125" y="1800441"/>
                  </a:cubicBezTo>
                  <a:lnTo>
                    <a:pt x="27441" y="1800441"/>
                  </a:lnTo>
                  <a:cubicBezTo>
                    <a:pt x="20163" y="1800441"/>
                    <a:pt x="13184" y="1797550"/>
                    <a:pt x="8037" y="1792404"/>
                  </a:cubicBezTo>
                  <a:cubicBezTo>
                    <a:pt x="2891" y="1787257"/>
                    <a:pt x="0" y="1780278"/>
                    <a:pt x="0" y="1773000"/>
                  </a:cubicBezTo>
                  <a:lnTo>
                    <a:pt x="0" y="27441"/>
                  </a:lnTo>
                  <a:cubicBezTo>
                    <a:pt x="0" y="20163"/>
                    <a:pt x="2891" y="13184"/>
                    <a:pt x="8037" y="8037"/>
                  </a:cubicBezTo>
                  <a:cubicBezTo>
                    <a:pt x="13184" y="2891"/>
                    <a:pt x="20163" y="0"/>
                    <a:pt x="27441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3789567" cy="1876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78896" y="690539"/>
            <a:ext cx="16930207" cy="8905923"/>
          </a:xfrm>
          <a:custGeom>
            <a:avLst/>
            <a:gdLst/>
            <a:ahLst/>
            <a:cxnLst/>
            <a:rect l="l" t="t" r="r" b="b"/>
            <a:pathLst>
              <a:path w="16930207" h="8905923">
                <a:moveTo>
                  <a:pt x="0" y="0"/>
                </a:moveTo>
                <a:lnTo>
                  <a:pt x="16930208" y="0"/>
                </a:lnTo>
                <a:lnTo>
                  <a:pt x="16930208" y="8905922"/>
                </a:lnTo>
                <a:lnTo>
                  <a:pt x="0" y="8905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2989847" y="2113138"/>
            <a:ext cx="13111707" cy="546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51"/>
              </a:lnSpc>
            </a:pPr>
            <a:r>
              <a:rPr lang="en-US" sz="8000" b="1" dirty="0">
                <a:solidFill>
                  <a:srgbClr val="BE636B"/>
                </a:solidFill>
                <a:latin typeface="Arial" panose="020B0604020202020204" pitchFamily="34" charset="0"/>
                <a:ea typeface="Francois One"/>
                <a:cs typeface="Arial" panose="020B0604020202020204" pitchFamily="34" charset="0"/>
                <a:sym typeface="Francois One"/>
              </a:rPr>
              <a:t>CẢM ƠN CÁC EM ĐÃ THAM GIA TIẾT HỌC NGÀY HÔM NAY </a:t>
            </a:r>
            <a:r>
              <a:rPr lang="vi-VN" sz="8000" b="1" dirty="0">
                <a:solidFill>
                  <a:srgbClr val="BE636B"/>
                </a:solidFill>
                <a:latin typeface="Arial" panose="020B0604020202020204" pitchFamily="34" charset="0"/>
                <a:ea typeface="Francois One"/>
                <a:cs typeface="Arial" panose="020B0604020202020204" pitchFamily="34" charset="0"/>
                <a:sym typeface="Francois One"/>
              </a:rPr>
              <a:t>!</a:t>
            </a:r>
            <a:endParaRPr lang="en-US" sz="8000" b="1" dirty="0">
              <a:solidFill>
                <a:srgbClr val="BE636B"/>
              </a:solidFill>
              <a:latin typeface="Arial" panose="020B0604020202020204" pitchFamily="34" charset="0"/>
              <a:ea typeface="Francois One"/>
              <a:cs typeface="Arial" panose="020B0604020202020204" pitchFamily="34" charset="0"/>
              <a:sym typeface="Francois One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1097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37945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0" y="8761728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5"/>
          <p:cNvGrpSpPr/>
          <p:nvPr/>
        </p:nvGrpSpPr>
        <p:grpSpPr>
          <a:xfrm>
            <a:off x="5181600" y="4506249"/>
            <a:ext cx="8924983" cy="2045642"/>
            <a:chOff x="4681509" y="4150367"/>
            <a:chExt cx="8924983" cy="2045642"/>
          </a:xfrm>
        </p:grpSpPr>
        <p:sp>
          <p:nvSpPr>
            <p:cNvPr id="3" name="Freeform 3"/>
            <p:cNvSpPr/>
            <p:nvPr/>
          </p:nvSpPr>
          <p:spPr>
            <a:xfrm>
              <a:off x="4681509" y="4150367"/>
              <a:ext cx="8924983" cy="2045642"/>
            </a:xfrm>
            <a:custGeom>
              <a:avLst/>
              <a:gdLst/>
              <a:ahLst/>
              <a:cxnLst/>
              <a:rect l="l" t="t" r="r" b="b"/>
              <a:pathLst>
                <a:path w="8924983" h="1622724">
                  <a:moveTo>
                    <a:pt x="0" y="0"/>
                  </a:moveTo>
                  <a:lnTo>
                    <a:pt x="8924982" y="0"/>
                  </a:lnTo>
                  <a:lnTo>
                    <a:pt x="8924982" y="1622724"/>
                  </a:lnTo>
                  <a:lnTo>
                    <a:pt x="0" y="162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4957869" y="4417369"/>
              <a:ext cx="811591" cy="1088720"/>
            </a:xfrm>
            <a:custGeom>
              <a:avLst/>
              <a:gdLst/>
              <a:ahLst/>
              <a:cxnLst/>
              <a:rect l="l" t="t" r="r" b="b"/>
              <a:pathLst>
                <a:path w="811591" h="1088720">
                  <a:moveTo>
                    <a:pt x="0" y="0"/>
                  </a:moveTo>
                  <a:lnTo>
                    <a:pt x="811591" y="0"/>
                  </a:lnTo>
                  <a:lnTo>
                    <a:pt x="811591" y="1088720"/>
                  </a:lnTo>
                  <a:lnTo>
                    <a:pt x="0" y="108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195789" y="4256407"/>
              <a:ext cx="7063011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4000" dirty="0"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Cây con mọc lên từ một số bộ phận của cây mẹ</a:t>
              </a:r>
              <a:endParaRPr lang="en-US" sz="4000" b="1" dirty="0"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94501" y="614460"/>
            <a:ext cx="10036342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4DACC4"/>
                </a:solidFill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NỘI DUNG BÀI HỌC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66551" y="2428691"/>
            <a:ext cx="8924983" cy="1622724"/>
            <a:chOff x="4681509" y="2240211"/>
            <a:chExt cx="8924983" cy="1622724"/>
          </a:xfrm>
        </p:grpSpPr>
        <p:sp>
          <p:nvSpPr>
            <p:cNvPr id="2" name="Freeform 2"/>
            <p:cNvSpPr/>
            <p:nvPr/>
          </p:nvSpPr>
          <p:spPr>
            <a:xfrm>
              <a:off x="4681509" y="2240211"/>
              <a:ext cx="8924983" cy="1622724"/>
            </a:xfrm>
            <a:custGeom>
              <a:avLst/>
              <a:gdLst/>
              <a:ahLst/>
              <a:cxnLst/>
              <a:rect l="l" t="t" r="r" b="b"/>
              <a:pathLst>
                <a:path w="8924983" h="1622724">
                  <a:moveTo>
                    <a:pt x="0" y="0"/>
                  </a:moveTo>
                  <a:lnTo>
                    <a:pt x="8924982" y="0"/>
                  </a:lnTo>
                  <a:lnTo>
                    <a:pt x="8924982" y="1622724"/>
                  </a:lnTo>
                  <a:lnTo>
                    <a:pt x="0" y="162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5047693" y="2519439"/>
              <a:ext cx="721767" cy="1064267"/>
            </a:xfrm>
            <a:custGeom>
              <a:avLst/>
              <a:gdLst/>
              <a:ahLst/>
              <a:cxnLst/>
              <a:rect l="l" t="t" r="r" b="b"/>
              <a:pathLst>
                <a:path w="721767" h="1064267">
                  <a:moveTo>
                    <a:pt x="0" y="0"/>
                  </a:moveTo>
                  <a:lnTo>
                    <a:pt x="721767" y="0"/>
                  </a:lnTo>
                  <a:lnTo>
                    <a:pt x="721767" y="1064267"/>
                  </a:lnTo>
                  <a:lnTo>
                    <a:pt x="0" y="1064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135644" y="2695173"/>
              <a:ext cx="6668989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5534"/>
                </a:lnSpc>
                <a:spcBef>
                  <a:spcPct val="0"/>
                </a:spcBef>
              </a:pPr>
              <a:r>
                <a:rPr lang="vi-VN" sz="4000" dirty="0"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Cây con mọc lên từ hạt</a:t>
              </a:r>
              <a:endParaRPr lang="en-US" sz="4000" dirty="0"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57951" y="7224925"/>
            <a:ext cx="8924983" cy="1622724"/>
            <a:chOff x="4681509" y="6268391"/>
            <a:chExt cx="8924983" cy="1622724"/>
          </a:xfrm>
        </p:grpSpPr>
        <p:sp>
          <p:nvSpPr>
            <p:cNvPr id="7" name="Freeform 7"/>
            <p:cNvSpPr/>
            <p:nvPr/>
          </p:nvSpPr>
          <p:spPr>
            <a:xfrm>
              <a:off x="4681509" y="6268391"/>
              <a:ext cx="8924983" cy="1622724"/>
            </a:xfrm>
            <a:custGeom>
              <a:avLst/>
              <a:gdLst/>
              <a:ahLst/>
              <a:cxnLst/>
              <a:rect l="l" t="t" r="r" b="b"/>
              <a:pathLst>
                <a:path w="8924983" h="1622724">
                  <a:moveTo>
                    <a:pt x="0" y="0"/>
                  </a:moveTo>
                  <a:lnTo>
                    <a:pt x="8924982" y="0"/>
                  </a:lnTo>
                  <a:lnTo>
                    <a:pt x="8924982" y="1622724"/>
                  </a:lnTo>
                  <a:lnTo>
                    <a:pt x="0" y="162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002781" y="6525566"/>
              <a:ext cx="805671" cy="1142059"/>
            </a:xfrm>
            <a:custGeom>
              <a:avLst/>
              <a:gdLst/>
              <a:ahLst/>
              <a:cxnLst/>
              <a:rect l="l" t="t" r="r" b="b"/>
              <a:pathLst>
                <a:path w="805671" h="1142059">
                  <a:moveTo>
                    <a:pt x="0" y="0"/>
                  </a:moveTo>
                  <a:lnTo>
                    <a:pt x="805671" y="0"/>
                  </a:lnTo>
                  <a:lnTo>
                    <a:pt x="805671" y="1142059"/>
                  </a:lnTo>
                  <a:lnTo>
                    <a:pt x="0" y="1142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129724" y="6774423"/>
              <a:ext cx="7035173" cy="644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34"/>
                </a:lnSpc>
                <a:spcBef>
                  <a:spcPct val="0"/>
                </a:spcBef>
              </a:pPr>
              <a:r>
                <a:rPr lang="vi-VN" sz="4000" dirty="0">
                  <a:latin typeface="Arial" panose="020B0604020202020204" pitchFamily="34" charset="0"/>
                  <a:ea typeface="Asap Bold"/>
                  <a:cs typeface="Arial" panose="020B0604020202020204" pitchFamily="34" charset="0"/>
                  <a:sym typeface="Asap Bold"/>
                </a:rPr>
                <a:t>Thực hành trồng cây</a:t>
              </a:r>
              <a:endParaRPr lang="en-US" sz="4000" dirty="0"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2504" y="3485184"/>
            <a:ext cx="12416298" cy="2257509"/>
          </a:xfrm>
          <a:custGeom>
            <a:avLst/>
            <a:gdLst/>
            <a:ahLst/>
            <a:cxnLst/>
            <a:rect l="l" t="t" r="r" b="b"/>
            <a:pathLst>
              <a:path w="12416298" h="2257509">
                <a:moveTo>
                  <a:pt x="0" y="0"/>
                </a:moveTo>
                <a:lnTo>
                  <a:pt x="12416297" y="0"/>
                </a:lnTo>
                <a:lnTo>
                  <a:pt x="12416297" y="2257509"/>
                </a:lnTo>
                <a:lnTo>
                  <a:pt x="0" y="225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1097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942232" y="4120213"/>
            <a:ext cx="1047899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6000" b="1" dirty="0">
                <a:latin typeface="Arial" panose="020B0604020202020204" pitchFamily="34" charset="0"/>
                <a:ea typeface="Asap Bold"/>
                <a:cs typeface="Arial" panose="020B0604020202020204" pitchFamily="34" charset="0"/>
                <a:sym typeface="Asap Bold"/>
              </a:rPr>
              <a:t>CÂY CON MỌC LÊN TỪ HẠT </a:t>
            </a:r>
          </a:p>
        </p:txBody>
      </p:sp>
      <p:sp>
        <p:nvSpPr>
          <p:cNvPr id="5" name="Freeform 5"/>
          <p:cNvSpPr/>
          <p:nvPr/>
        </p:nvSpPr>
        <p:spPr>
          <a:xfrm>
            <a:off x="3794501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25400" y="8715369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794501" y="3886029"/>
            <a:ext cx="987310" cy="1455820"/>
          </a:xfrm>
          <a:custGeom>
            <a:avLst/>
            <a:gdLst/>
            <a:ahLst/>
            <a:cxnLst/>
            <a:rect l="l" t="t" r="r" b="b"/>
            <a:pathLst>
              <a:path w="987310" h="1455820">
                <a:moveTo>
                  <a:pt x="0" y="0"/>
                </a:moveTo>
                <a:lnTo>
                  <a:pt x="987310" y="0"/>
                </a:lnTo>
                <a:lnTo>
                  <a:pt x="987310" y="1455820"/>
                </a:lnTo>
                <a:lnTo>
                  <a:pt x="0" y="1455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4880" y="409450"/>
            <a:ext cx="17278240" cy="9579673"/>
            <a:chOff x="0" y="0"/>
            <a:chExt cx="4550648" cy="252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0647" cy="2523042"/>
            </a:xfrm>
            <a:custGeom>
              <a:avLst/>
              <a:gdLst/>
              <a:ahLst/>
              <a:cxnLst/>
              <a:rect l="l" t="t" r="r" b="b"/>
              <a:pathLst>
                <a:path w="4550647" h="2523042">
                  <a:moveTo>
                    <a:pt x="22852" y="0"/>
                  </a:moveTo>
                  <a:lnTo>
                    <a:pt x="4527796" y="0"/>
                  </a:lnTo>
                  <a:cubicBezTo>
                    <a:pt x="4533856" y="0"/>
                    <a:pt x="4539669" y="2408"/>
                    <a:pt x="4543954" y="6693"/>
                  </a:cubicBezTo>
                  <a:cubicBezTo>
                    <a:pt x="4548240" y="10979"/>
                    <a:pt x="4550647" y="16791"/>
                    <a:pt x="4550647" y="22852"/>
                  </a:cubicBezTo>
                  <a:lnTo>
                    <a:pt x="4550647" y="2500190"/>
                  </a:lnTo>
                  <a:cubicBezTo>
                    <a:pt x="4550647" y="2506251"/>
                    <a:pt x="4548240" y="2512063"/>
                    <a:pt x="4543954" y="2516348"/>
                  </a:cubicBezTo>
                  <a:cubicBezTo>
                    <a:pt x="4539669" y="2520634"/>
                    <a:pt x="4533856" y="2523042"/>
                    <a:pt x="4527796" y="2523042"/>
                  </a:cubicBezTo>
                  <a:lnTo>
                    <a:pt x="22852" y="2523042"/>
                  </a:lnTo>
                  <a:cubicBezTo>
                    <a:pt x="16791" y="2523042"/>
                    <a:pt x="10979" y="2520634"/>
                    <a:pt x="6693" y="2516348"/>
                  </a:cubicBezTo>
                  <a:cubicBezTo>
                    <a:pt x="2408" y="2512063"/>
                    <a:pt x="0" y="2506251"/>
                    <a:pt x="0" y="2500190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550648" cy="2599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52174" y="2574291"/>
            <a:ext cx="3798792" cy="7360462"/>
          </a:xfrm>
          <a:custGeom>
            <a:avLst/>
            <a:gdLst/>
            <a:ahLst/>
            <a:cxnLst/>
            <a:rect l="l" t="t" r="r" b="b"/>
            <a:pathLst>
              <a:path w="3529955" h="7360462">
                <a:moveTo>
                  <a:pt x="0" y="0"/>
                </a:moveTo>
                <a:lnTo>
                  <a:pt x="3529955" y="0"/>
                </a:lnTo>
                <a:lnTo>
                  <a:pt x="3529955" y="7360462"/>
                </a:lnTo>
                <a:lnTo>
                  <a:pt x="0" y="7360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1705116">
            <a:off x="796835" y="921853"/>
            <a:ext cx="1488451" cy="1643872"/>
          </a:xfrm>
          <a:custGeom>
            <a:avLst/>
            <a:gdLst/>
            <a:ahLst/>
            <a:cxnLst/>
            <a:rect l="l" t="t" r="r" b="b"/>
            <a:pathLst>
              <a:path w="1488451" h="1643872">
                <a:moveTo>
                  <a:pt x="0" y="0"/>
                </a:moveTo>
                <a:lnTo>
                  <a:pt x="1488452" y="0"/>
                </a:lnTo>
                <a:lnTo>
                  <a:pt x="1488452" y="1643872"/>
                </a:lnTo>
                <a:lnTo>
                  <a:pt x="0" y="1643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2116633" y="1530859"/>
            <a:ext cx="1204797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Hãy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nêu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tên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bộ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phận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hạt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đậu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34198" y="120128"/>
            <a:ext cx="4419600" cy="11214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Câu 1 SGK -Tr43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01629" y="7505700"/>
            <a:ext cx="10940492" cy="1015663"/>
            <a:chOff x="1175308" y="7854694"/>
            <a:chExt cx="10940492" cy="1015663"/>
          </a:xfrm>
        </p:grpSpPr>
        <p:sp>
          <p:nvSpPr>
            <p:cNvPr id="10" name="Rectangle 9"/>
            <p:cNvSpPr/>
            <p:nvPr/>
          </p:nvSpPr>
          <p:spPr>
            <a:xfrm>
              <a:off x="3200369" y="7854694"/>
              <a:ext cx="891543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G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ồm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vỏ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hạt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phôi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chất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dinh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dưỡng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bin Italics"/>
                  <a:cs typeface="Arial" panose="020B0604020202020204" pitchFamily="34" charset="0"/>
                  <a:sym typeface="Cabin Italics"/>
                </a:rPr>
                <a:t>.</a:t>
              </a:r>
              <a:endPara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175308" y="8081236"/>
              <a:ext cx="1354633" cy="75770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29388" r="9845" b="4178"/>
          <a:stretch/>
        </p:blipFill>
        <p:spPr>
          <a:xfrm>
            <a:off x="2743200" y="2585954"/>
            <a:ext cx="10457350" cy="411956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5302" y="495300"/>
            <a:ext cx="17259298" cy="9417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203884" y="1052658"/>
            <a:ext cx="12353293" cy="1846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Dựa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2 SGK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trang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43 ,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vẽ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sơ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đồ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ghi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chú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tên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bộ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phận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.</a:t>
            </a:r>
          </a:p>
        </p:txBody>
      </p:sp>
      <p:sp>
        <p:nvSpPr>
          <p:cNvPr id="10" name="Freeform 6"/>
          <p:cNvSpPr/>
          <p:nvPr/>
        </p:nvSpPr>
        <p:spPr>
          <a:xfrm>
            <a:off x="13792200" y="2628661"/>
            <a:ext cx="3529955" cy="7360462"/>
          </a:xfrm>
          <a:custGeom>
            <a:avLst/>
            <a:gdLst/>
            <a:ahLst/>
            <a:cxnLst/>
            <a:rect l="l" t="t" r="r" b="b"/>
            <a:pathLst>
              <a:path w="3529955" h="7360462">
                <a:moveTo>
                  <a:pt x="0" y="0"/>
                </a:moveTo>
                <a:lnTo>
                  <a:pt x="3529955" y="0"/>
                </a:lnTo>
                <a:lnTo>
                  <a:pt x="3529955" y="7360462"/>
                </a:lnTo>
                <a:lnTo>
                  <a:pt x="0" y="7360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29325" r="18178" b="8835"/>
          <a:stretch/>
        </p:blipFill>
        <p:spPr>
          <a:xfrm>
            <a:off x="1896107" y="4487205"/>
            <a:ext cx="12209786" cy="4482073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5623970" y="3086100"/>
            <a:ext cx="3500981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 err="1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Chất</a:t>
            </a:r>
            <a:r>
              <a:rPr lang="en-US" sz="3500" dirty="0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dinh</a:t>
            </a:r>
            <a:r>
              <a:rPr lang="en-US" sz="3500" dirty="0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dưỡng</a:t>
            </a:r>
            <a:r>
              <a:rPr lang="en-US" sz="3500" dirty="0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</a:p>
        </p:txBody>
      </p:sp>
      <p:sp>
        <p:nvSpPr>
          <p:cNvPr id="13" name="AutoShape 10"/>
          <p:cNvSpPr/>
          <p:nvPr/>
        </p:nvSpPr>
        <p:spPr>
          <a:xfrm>
            <a:off x="8001000" y="3821309"/>
            <a:ext cx="1048570" cy="15633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4" name="TextBox 11"/>
          <p:cNvSpPr txBox="1"/>
          <p:nvPr/>
        </p:nvSpPr>
        <p:spPr>
          <a:xfrm>
            <a:off x="10758516" y="3193725"/>
            <a:ext cx="1309649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 err="1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Vỏ</a:t>
            </a:r>
            <a:r>
              <a:rPr lang="en-US" sz="3500" dirty="0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500" dirty="0" err="1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hạt</a:t>
            </a:r>
            <a:endParaRPr lang="en-US" sz="3500" dirty="0">
              <a:solidFill>
                <a:srgbClr val="BB2B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" name="AutoShape 12"/>
          <p:cNvSpPr/>
          <p:nvPr/>
        </p:nvSpPr>
        <p:spPr>
          <a:xfrm flipH="1">
            <a:off x="11063586" y="3821310"/>
            <a:ext cx="290212" cy="14036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6" name="TextBox 13"/>
          <p:cNvSpPr txBox="1"/>
          <p:nvPr/>
        </p:nvSpPr>
        <p:spPr>
          <a:xfrm>
            <a:off x="11204663" y="8872055"/>
            <a:ext cx="109863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dirty="0" err="1">
                <a:solidFill>
                  <a:srgbClr val="BB2B3F"/>
                </a:solidFill>
                <a:latin typeface="Cabin"/>
                <a:ea typeface="Cabin"/>
                <a:cs typeface="Cabin"/>
                <a:sym typeface="Cabin"/>
              </a:rPr>
              <a:t>Phôi</a:t>
            </a:r>
            <a:endParaRPr lang="en-US" sz="3500" dirty="0">
              <a:solidFill>
                <a:srgbClr val="BB2B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" name="AutoShape 14"/>
          <p:cNvSpPr/>
          <p:nvPr/>
        </p:nvSpPr>
        <p:spPr>
          <a:xfrm>
            <a:off x="10772218" y="7277586"/>
            <a:ext cx="432445" cy="152251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8976" y="262856"/>
            <a:ext cx="1774934" cy="257236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5800" y="571500"/>
            <a:ext cx="16840200" cy="914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61240" y="1450951"/>
            <a:ext cx="15812359" cy="2769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Quan</a:t>
            </a:r>
            <a:r>
              <a:rPr lang="en-US" sz="3999" i="1" dirty="0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sát</a:t>
            </a:r>
            <a:r>
              <a:rPr lang="en-US" sz="3999" i="1" dirty="0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hình</a:t>
            </a:r>
            <a:r>
              <a:rPr lang="en-US" sz="3999" i="1" dirty="0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3 SGK </a:t>
            </a: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trang</a:t>
            </a:r>
            <a:r>
              <a:rPr lang="en-US" sz="3999" i="1" dirty="0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44, </a:t>
            </a: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thực</a:t>
            </a:r>
            <a:r>
              <a:rPr lang="en-US" sz="3999" i="1" dirty="0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hiện</a:t>
            </a:r>
            <a:r>
              <a:rPr lang="en-US" sz="3999" i="1" dirty="0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nhiệm</a:t>
            </a:r>
            <a:r>
              <a:rPr lang="en-US" sz="3999" i="1" dirty="0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 </a:t>
            </a:r>
            <a:r>
              <a:rPr lang="en-US" sz="3999" i="1" dirty="0" err="1">
                <a:solidFill>
                  <a:srgbClr val="00B05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vụ</a:t>
            </a:r>
            <a:endParaRPr lang="en-US" sz="3999" i="1" dirty="0">
              <a:solidFill>
                <a:srgbClr val="00B050"/>
              </a:solidFill>
              <a:latin typeface="Arial" panose="020B0604020202020204" pitchFamily="34" charset="0"/>
              <a:ea typeface="Cabin"/>
              <a:cs typeface="Arial" panose="020B0604020202020204" pitchFamily="34" charset="0"/>
              <a:sym typeface="Cabin"/>
            </a:endParaRPr>
          </a:p>
          <a:p>
            <a:pPr algn="just">
              <a:lnSpc>
                <a:spcPct val="150000"/>
              </a:lnSpc>
            </a:pPr>
            <a:r>
              <a:rPr lang="vi-VN" sz="3999" dirty="0">
                <a:solidFill>
                  <a:srgbClr val="000000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Nêu các giai đoạn cây con mọc lên từ hạt và sự lớn lên của cây đậu đỏ. Ở mỗi giai đoạn, cây thay đổi như thế nào?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34198" y="120128"/>
            <a:ext cx="4419600" cy="11214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SGK -Tr4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17996" r="6813"/>
          <a:stretch/>
        </p:blipFill>
        <p:spPr>
          <a:xfrm>
            <a:off x="1752600" y="4206075"/>
            <a:ext cx="9954837" cy="5401316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>
          <a:xfrm>
            <a:off x="14356795" y="4210838"/>
            <a:ext cx="2933827" cy="6117449"/>
          </a:xfrm>
          <a:custGeom>
            <a:avLst/>
            <a:gdLst/>
            <a:ahLst/>
            <a:cxnLst/>
            <a:rect l="l" t="t" r="r" b="b"/>
            <a:pathLst>
              <a:path w="3529955" h="7360462">
                <a:moveTo>
                  <a:pt x="0" y="0"/>
                </a:moveTo>
                <a:lnTo>
                  <a:pt x="3529955" y="0"/>
                </a:lnTo>
                <a:lnTo>
                  <a:pt x="3529955" y="7360462"/>
                </a:lnTo>
                <a:lnTo>
                  <a:pt x="0" y="7360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95300"/>
            <a:ext cx="17068800" cy="9296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t="17996" r="6813"/>
          <a:stretch/>
        </p:blipFill>
        <p:spPr>
          <a:xfrm>
            <a:off x="10422031" y="1712470"/>
            <a:ext cx="7048801" cy="38245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66800" y="2297044"/>
            <a:ext cx="9296400" cy="2655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999" b="1" dirty="0">
                <a:solidFill>
                  <a:srgbClr val="00B05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Giai đoạn nảy mầm: </a:t>
            </a:r>
            <a:r>
              <a:rPr lang="vi-VN" sz="3999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Vỏ hạt nứt ra, rễ nhú ra, thân mầm xuất hiện, kéo dài, hạt nhú lên khỏi mặt đất.</a:t>
            </a:r>
          </a:p>
        </p:txBody>
      </p:sp>
      <p:sp>
        <p:nvSpPr>
          <p:cNvPr id="10" name="Freeform 6"/>
          <p:cNvSpPr/>
          <p:nvPr/>
        </p:nvSpPr>
        <p:spPr>
          <a:xfrm>
            <a:off x="16535400" y="7105650"/>
            <a:ext cx="1525722" cy="3181350"/>
          </a:xfrm>
          <a:custGeom>
            <a:avLst/>
            <a:gdLst/>
            <a:ahLst/>
            <a:cxnLst/>
            <a:rect l="l" t="t" r="r" b="b"/>
            <a:pathLst>
              <a:path w="3529955" h="7360462">
                <a:moveTo>
                  <a:pt x="0" y="0"/>
                </a:moveTo>
                <a:lnTo>
                  <a:pt x="3529955" y="0"/>
                </a:lnTo>
                <a:lnTo>
                  <a:pt x="3529955" y="7360462"/>
                </a:lnTo>
                <a:lnTo>
                  <a:pt x="0" y="7360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1066800" y="5264843"/>
            <a:ext cx="15468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Giai đoạn cây con: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Thân tiếp tục dài ra, lá đầu tiên bắt đầu hình thành, tiếp tục đến các lá khác.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Giai đoạn cây trưởng thành: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bin Italics"/>
                <a:cs typeface="Arial" panose="020B0604020202020204" pitchFamily="34" charset="0"/>
                <a:sym typeface="Cabin Italics"/>
              </a:rPr>
              <a:t>Cây lớn nhanh, phát triển đầy đủ lá, cây bắt đầu ra hoa, tạo quả, hạt.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1600" y="1076781"/>
            <a:ext cx="2091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1167</Words>
  <Application>Microsoft Office PowerPoint</Application>
  <PresentationFormat>Custom</PresentationFormat>
  <Paragraphs>147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Cambria Math</vt:lpstr>
      <vt:lpstr>Arial</vt:lpstr>
      <vt:lpstr>Calibri</vt:lpstr>
      <vt:lpstr>Cabin</vt:lpstr>
      <vt:lpstr>Stella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cả lớp đã</dc:title>
  <dc:creator>Đỗ Hoa</dc:creator>
  <cp:lastModifiedBy>ĐÔNG VŨ</cp:lastModifiedBy>
  <cp:revision>29</cp:revision>
  <dcterms:created xsi:type="dcterms:W3CDTF">2006-08-16T00:00:00Z</dcterms:created>
  <dcterms:modified xsi:type="dcterms:W3CDTF">2024-12-01T00:17:57Z</dcterms:modified>
  <dc:identifier>DAGQPpi2dEU</dc:identifier>
</cp:coreProperties>
</file>