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</p:sldMasterIdLst>
  <p:notesMasterIdLst>
    <p:notesMasterId r:id="rId33"/>
  </p:notesMasterIdLst>
  <p:sldIdLst>
    <p:sldId id="268" r:id="rId8"/>
    <p:sldId id="2934" r:id="rId9"/>
    <p:sldId id="334" r:id="rId10"/>
    <p:sldId id="2887" r:id="rId11"/>
    <p:sldId id="266" r:id="rId12"/>
    <p:sldId id="2923" r:id="rId13"/>
    <p:sldId id="2902" r:id="rId14"/>
    <p:sldId id="2924" r:id="rId15"/>
    <p:sldId id="2935" r:id="rId16"/>
    <p:sldId id="2936" r:id="rId17"/>
    <p:sldId id="2905" r:id="rId18"/>
    <p:sldId id="2937" r:id="rId19"/>
    <p:sldId id="2909" r:id="rId20"/>
    <p:sldId id="2938" r:id="rId21"/>
    <p:sldId id="2939" r:id="rId22"/>
    <p:sldId id="2940" r:id="rId23"/>
    <p:sldId id="277" r:id="rId24"/>
    <p:sldId id="2900" r:id="rId25"/>
    <p:sldId id="2922" r:id="rId26"/>
    <p:sldId id="2933" r:id="rId27"/>
    <p:sldId id="2942" r:id="rId28"/>
    <p:sldId id="2941" r:id="rId29"/>
    <p:sldId id="300" r:id="rId30"/>
    <p:sldId id="290" r:id="rId31"/>
    <p:sldId id="291" r:id="rId32"/>
  </p:sldIdLst>
  <p:sldSz cx="12192000" cy="6858000"/>
  <p:notesSz cx="6858000" cy="9144000"/>
  <p:custDataLst>
    <p:tags r:id="rId3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61" autoAdjust="0"/>
    <p:restoredTop sz="83573" autoAdjust="0"/>
  </p:normalViewPr>
  <p:slideViewPr>
    <p:cSldViewPr snapToGrid="0">
      <p:cViewPr varScale="1">
        <p:scale>
          <a:sx n="63" d="100"/>
          <a:sy n="63" d="100"/>
        </p:scale>
        <p:origin x="772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tags" Target="tags/tag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7672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8866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7924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87933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58404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0270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11875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6817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6191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3030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5201638E-3E63-428E-B5B4-1DE21DE3D3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243192" y="94727"/>
            <a:ext cx="1945532" cy="1945532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  <p:pic>
        <p:nvPicPr>
          <p:cNvPr id="7" name="Picture 6" descr="Logo&#10;&#10;Description automatically generated">
            <a:extLst>
              <a:ext uri="{FF2B5EF4-FFF2-40B4-BE49-F238E27FC236}">
                <a16:creationId xmlns:a16="http://schemas.microsoft.com/office/drawing/2014/main" id="{7F163316-3541-4759-A025-AFE56564064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-2743200" y="0"/>
            <a:ext cx="2688888" cy="26888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35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9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29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31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FAA39E5-DB94-DDB4-6E19-47C9BC96A319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7640DB00-A80D-C109-3789-EFA9F62E4CA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3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2.png"/><Relationship Id="rId11" Type="http://schemas.openxmlformats.org/officeDocument/2006/relationships/image" Target="../media/image15.png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53.png"/><Relationship Id="rId5" Type="http://schemas.openxmlformats.org/officeDocument/2006/relationships/image" Target="../media/image52.svg"/><Relationship Id="rId4" Type="http://schemas.openxmlformats.org/officeDocument/2006/relationships/image" Target="../media/image5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22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55.gif"/><Relationship Id="rId5" Type="http://schemas.openxmlformats.org/officeDocument/2006/relationships/image" Target="../media/image54.jpeg"/><Relationship Id="rId4" Type="http://schemas.openxmlformats.org/officeDocument/2006/relationships/image" Target="../media/image21.jpg"/><Relationship Id="rId9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2.png"/><Relationship Id="rId11" Type="http://schemas.openxmlformats.org/officeDocument/2006/relationships/image" Target="../media/image15.png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jp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4008" y="1446823"/>
            <a:ext cx="10351905" cy="4377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36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Dựa vào hình 2, vẽ sơ đồ và ghi chú tên các bộ phận của hạt lạc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CDA6346-FA38-37FB-0DD4-AFDA1B312E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8897" y="2140585"/>
            <a:ext cx="9534525" cy="3409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790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6234BA-1C71-731F-43D7-6111539C9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9537" y="1886585"/>
            <a:ext cx="9534525" cy="340995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7CAF51-D840-4B32-8A9E-A8E9E4E519CB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2316480" y="2499360"/>
            <a:ext cx="1076960" cy="43688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C5DF4-C2C7-F945-53C3-F4242E76ADB4}"/>
              </a:ext>
            </a:extLst>
          </p:cNvPr>
          <p:cNvSpPr/>
          <p:nvPr/>
        </p:nvSpPr>
        <p:spPr>
          <a:xfrm>
            <a:off x="1574800" y="188976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Vỏ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hạt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55BAC-CE28-BD40-0D32-CB61A284AAC6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7239000" y="1574800"/>
            <a:ext cx="909320" cy="1117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AD00FD0-7FC4-DEC7-ABCC-13F0030E53E0}"/>
              </a:ext>
            </a:extLst>
          </p:cNvPr>
          <p:cNvSpPr/>
          <p:nvPr/>
        </p:nvSpPr>
        <p:spPr>
          <a:xfrm>
            <a:off x="5191760" y="965200"/>
            <a:ext cx="409448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Chất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dinh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dưỡng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dự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>
                <a:solidFill>
                  <a:srgbClr val="002060"/>
                </a:solidFill>
              </a:rPr>
              <a:t>trữ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C82154A-FD38-DD28-31B9-508CF9A58061}"/>
              </a:ext>
            </a:extLst>
          </p:cNvPr>
          <p:cNvCxnSpPr>
            <a:cxnSpLocks/>
          </p:cNvCxnSpPr>
          <p:nvPr/>
        </p:nvCxnSpPr>
        <p:spPr>
          <a:xfrm>
            <a:off x="8351520" y="3911600"/>
            <a:ext cx="1005840" cy="22352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DC4C53F-16D3-B106-7CBB-E5BE049F2196}"/>
              </a:ext>
            </a:extLst>
          </p:cNvPr>
          <p:cNvSpPr/>
          <p:nvPr/>
        </p:nvSpPr>
        <p:spPr>
          <a:xfrm>
            <a:off x="9387840" y="370840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Phôi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23273" y="1317288"/>
            <a:ext cx="684792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3: Tìm hiểu các giai đoạn phát triển của cây con mọc lên từ hạt.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155742"/>
      </p:ext>
    </p:extLst>
  </p:cSld>
  <p:clrMapOvr>
    <a:masterClrMapping/>
  </p:clrMapOvr>
  <p:transition advTm="14139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Nêu các giai đoạn cây non mọc lên từ hạt và sự lớn lên của cây đậu đỏ. Ở mỗi giai đoạn, cây thay đổi như thế nào.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CCA853-35F4-4E53-88FE-37AAE5F7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38947" y="1240155"/>
            <a:ext cx="9039225" cy="474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29134D-4081-123D-277C-19FC8538E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87474" y="1617027"/>
            <a:ext cx="2399543" cy="308705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4762455" y="1729537"/>
            <a:ext cx="5255305" cy="256814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nảy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mầm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nhú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mầm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dần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thoát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khỏi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vỏ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48699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4894535" y="2298497"/>
            <a:ext cx="5255305" cy="164358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40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non: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bắt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đầu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phát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triển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bộ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và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mới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4DD2337-26C8-7096-C180-192D4065DC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7807" y="1618615"/>
            <a:ext cx="2714625" cy="299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1567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5971495" y="1922577"/>
            <a:ext cx="5255305" cy="318790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40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 trưởng thành: </a:t>
            </a:r>
            <a:r>
              <a:rPr lang="vi-VN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bộ rễ, lá, thân đầy đủ, cây bắt đầu quá trình ra hoa, kết quả, tạo hạt.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898A5B-91D3-829C-0B07-CAAE9C0B7F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4252" y="1566545"/>
            <a:ext cx="4676775" cy="3867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0487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4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Cây con mọc lên từ hạt có 3 giai đoạn: nảy mầm, cây non, cây trưởng thành.</a:t>
            </a: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1638D6-51BB-DC2D-3073-108D67A23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406" y="1696220"/>
            <a:ext cx="9165348" cy="241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Sắp xếp các hình từ 4a đến 4g cho phù hợp với mỗi giai đoạn phát triển của cây, nêu tên mỗi giai đoạn đó.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C525EFB-3F49-B98A-6ABF-A7AF90345B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7360" y="1742711"/>
            <a:ext cx="9258300" cy="4319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ARAOKE Quả Gì Mà Chua Chua Thế  Nhạc Thiếu Nhi Có Lời Karaoke Bé Hát">
            <a:hlinkClick r:id="" action="ppaction://media"/>
            <a:extLst>
              <a:ext uri="{FF2B5EF4-FFF2-40B4-BE49-F238E27FC236}">
                <a16:creationId xmlns:a16="http://schemas.microsoft.com/office/drawing/2014/main" id="{2A4809DA-0263-3B17-62D3-4C744741AD3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391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8"/>
            <a:ext cx="10943064" cy="619544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C1BA8A9-80E8-876C-2D23-48C9ED9CE8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8100" y="934402"/>
            <a:ext cx="1447800" cy="151447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AF51644-4135-4A0B-C4A1-F3D88FEBBE05}"/>
              </a:ext>
            </a:extLst>
          </p:cNvPr>
          <p:cNvSpPr txBox="1"/>
          <p:nvPr/>
        </p:nvSpPr>
        <p:spPr>
          <a:xfrm>
            <a:off x="1381760" y="265176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Gieo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hạt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E3270E5-AB47-27CA-5208-2684BF8AEBC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02990" y="725805"/>
            <a:ext cx="1409700" cy="180975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4FC2F82-3E0A-CF0B-D4EC-9C4F285D5724}"/>
              </a:ext>
            </a:extLst>
          </p:cNvPr>
          <p:cNvSpPr txBox="1"/>
          <p:nvPr/>
        </p:nvSpPr>
        <p:spPr>
          <a:xfrm>
            <a:off x="3688080" y="269240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Nảy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mầm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2ED5588-A18C-4B78-5241-E5F5F53EC0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09310" y="548640"/>
            <a:ext cx="1409700" cy="19812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A7C1609-63A4-C54C-E8A1-B43B2AF89862}"/>
              </a:ext>
            </a:extLst>
          </p:cNvPr>
          <p:cNvSpPr txBox="1"/>
          <p:nvPr/>
        </p:nvSpPr>
        <p:spPr>
          <a:xfrm>
            <a:off x="6035040" y="264160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con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6C68A4E-9E39-8519-3184-34EF5F3227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8660" y="574992"/>
            <a:ext cx="1447800" cy="231457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87AFBF45-1D09-2F5F-61DD-9E4305346229}"/>
              </a:ext>
            </a:extLst>
          </p:cNvPr>
          <p:cNvSpPr txBox="1"/>
          <p:nvPr/>
        </p:nvSpPr>
        <p:spPr>
          <a:xfrm>
            <a:off x="8260080" y="2905760"/>
            <a:ext cx="21539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lớn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dần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BE37C6FB-A60F-BA0E-E565-0FA215A7736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44773" y="3261359"/>
            <a:ext cx="1170474" cy="239839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9E64D9C-9B12-E07D-C4AE-CEF29D97AB1D}"/>
              </a:ext>
            </a:extLst>
          </p:cNvPr>
          <p:cNvSpPr txBox="1"/>
          <p:nvPr/>
        </p:nvSpPr>
        <p:spPr>
          <a:xfrm>
            <a:off x="1148080" y="5770880"/>
            <a:ext cx="1981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bắt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đầu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xuất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hiện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hoa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F431EAA-4B10-E992-6E9C-BBCF9EE3416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89618" y="3302000"/>
            <a:ext cx="1063202" cy="2195512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3BB4DFBF-68DA-1C7B-FC3E-FE68039A13B5}"/>
              </a:ext>
            </a:extLst>
          </p:cNvPr>
          <p:cNvSpPr txBox="1"/>
          <p:nvPr/>
        </p:nvSpPr>
        <p:spPr>
          <a:xfrm>
            <a:off x="4612640" y="5709920"/>
            <a:ext cx="1981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ra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quả</a:t>
            </a:r>
            <a:endParaRPr lang="en-US" sz="20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0008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2" grpId="0"/>
      <p:bldP spid="15" grpId="0"/>
      <p:bldP spid="18" grpId="0"/>
      <p:bldP spid="2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8"/>
            <a:ext cx="10943064" cy="619544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96F38E-5AF7-1924-6015-D353135551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3120" y="1614677"/>
            <a:ext cx="10383520" cy="2597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6697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3454400" y="417802"/>
            <a:ext cx="7924800" cy="2792757"/>
          </a:xfrm>
          <a:prstGeom prst="wedgeEllipseCallout">
            <a:avLst>
              <a:gd name="adj1" fmla="val -51159"/>
              <a:gd name="adj2" fmla="val 47145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E</a:t>
            </a: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m hãy kể tên các loài cây mọc lên bằng hạt mà em được biết cho bạn bên cạnh mình nghe nhé.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1540754" y="218264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854962"/>
      </p:ext>
    </p:extLst>
  </p:cSld>
  <p:clrMapOvr>
    <a:masterClrMapping/>
  </p:clrMapOvr>
  <p:transition advTm="19987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03B8B0B-FC75-4858-ABE0-EB2193D30AB8}"/>
              </a:ext>
            </a:extLst>
          </p:cNvPr>
          <p:cNvSpPr/>
          <p:nvPr/>
        </p:nvSpPr>
        <p:spPr>
          <a:xfrm>
            <a:off x="240829" y="45508"/>
            <a:ext cx="11715643" cy="2017647"/>
          </a:xfrm>
          <a:custGeom>
            <a:avLst/>
            <a:gdLst>
              <a:gd name="connsiteX0" fmla="*/ 0 w 11715643"/>
              <a:gd name="connsiteY0" fmla="*/ 336281 h 2017647"/>
              <a:gd name="connsiteX1" fmla="*/ 336281 w 11715643"/>
              <a:gd name="connsiteY1" fmla="*/ 0 h 2017647"/>
              <a:gd name="connsiteX2" fmla="*/ 11379362 w 11715643"/>
              <a:gd name="connsiteY2" fmla="*/ 0 h 2017647"/>
              <a:gd name="connsiteX3" fmla="*/ 11715643 w 11715643"/>
              <a:gd name="connsiteY3" fmla="*/ 336281 h 2017647"/>
              <a:gd name="connsiteX4" fmla="*/ 11715643 w 11715643"/>
              <a:gd name="connsiteY4" fmla="*/ 1681366 h 2017647"/>
              <a:gd name="connsiteX5" fmla="*/ 11379362 w 11715643"/>
              <a:gd name="connsiteY5" fmla="*/ 2017647 h 2017647"/>
              <a:gd name="connsiteX6" fmla="*/ 336281 w 11715643"/>
              <a:gd name="connsiteY6" fmla="*/ 2017647 h 2017647"/>
              <a:gd name="connsiteX7" fmla="*/ 0 w 11715643"/>
              <a:gd name="connsiteY7" fmla="*/ 1681366 h 2017647"/>
              <a:gd name="connsiteX8" fmla="*/ 0 w 11715643"/>
              <a:gd name="connsiteY8" fmla="*/ 336281 h 201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5643" h="2017647" fill="none" extrusionOk="0">
                <a:moveTo>
                  <a:pt x="0" y="336281"/>
                </a:moveTo>
                <a:cubicBezTo>
                  <a:pt x="-10336" y="148886"/>
                  <a:pt x="154690" y="3380"/>
                  <a:pt x="336281" y="0"/>
                </a:cubicBezTo>
                <a:cubicBezTo>
                  <a:pt x="4357500" y="130954"/>
                  <a:pt x="6650031" y="43574"/>
                  <a:pt x="11379362" y="0"/>
                </a:cubicBezTo>
                <a:cubicBezTo>
                  <a:pt x="11574293" y="14183"/>
                  <a:pt x="11734188" y="173274"/>
                  <a:pt x="11715643" y="336281"/>
                </a:cubicBezTo>
                <a:cubicBezTo>
                  <a:pt x="11826548" y="807314"/>
                  <a:pt x="11676608" y="1088033"/>
                  <a:pt x="11715643" y="1681366"/>
                </a:cubicBezTo>
                <a:cubicBezTo>
                  <a:pt x="11708026" y="1868340"/>
                  <a:pt x="11542280" y="2001912"/>
                  <a:pt x="11379362" y="2017647"/>
                </a:cubicBezTo>
                <a:cubicBezTo>
                  <a:pt x="6916483" y="2172844"/>
                  <a:pt x="1611009" y="2180667"/>
                  <a:pt x="336281" y="2017647"/>
                </a:cubicBezTo>
                <a:cubicBezTo>
                  <a:pt x="150744" y="2015130"/>
                  <a:pt x="-20293" y="1878938"/>
                  <a:pt x="0" y="1681366"/>
                </a:cubicBezTo>
                <a:cubicBezTo>
                  <a:pt x="69382" y="1526914"/>
                  <a:pt x="11414" y="501796"/>
                  <a:pt x="0" y="336281"/>
                </a:cubicBezTo>
                <a:close/>
              </a:path>
              <a:path w="11715643" h="2017647" stroke="0" extrusionOk="0">
                <a:moveTo>
                  <a:pt x="0" y="336281"/>
                </a:moveTo>
                <a:cubicBezTo>
                  <a:pt x="-6028" y="146840"/>
                  <a:pt x="148163" y="899"/>
                  <a:pt x="336281" y="0"/>
                </a:cubicBezTo>
                <a:cubicBezTo>
                  <a:pt x="4722356" y="132882"/>
                  <a:pt x="8644383" y="-84951"/>
                  <a:pt x="11379362" y="0"/>
                </a:cubicBezTo>
                <a:cubicBezTo>
                  <a:pt x="11558218" y="6706"/>
                  <a:pt x="11710145" y="180945"/>
                  <a:pt x="11715643" y="336281"/>
                </a:cubicBezTo>
                <a:cubicBezTo>
                  <a:pt x="11799961" y="676411"/>
                  <a:pt x="11701516" y="1314889"/>
                  <a:pt x="11715643" y="1681366"/>
                </a:cubicBezTo>
                <a:cubicBezTo>
                  <a:pt x="11744684" y="1870534"/>
                  <a:pt x="11576130" y="1994916"/>
                  <a:pt x="11379362" y="2017647"/>
                </a:cubicBezTo>
                <a:cubicBezTo>
                  <a:pt x="9033357" y="2105286"/>
                  <a:pt x="4570779" y="1944968"/>
                  <a:pt x="336281" y="2017647"/>
                </a:cubicBezTo>
                <a:cubicBezTo>
                  <a:pt x="146774" y="1981565"/>
                  <a:pt x="-18598" y="1892934"/>
                  <a:pt x="0" y="1681366"/>
                </a:cubicBezTo>
                <a:cubicBezTo>
                  <a:pt x="-3087" y="1422195"/>
                  <a:pt x="25201" y="507554"/>
                  <a:pt x="0" y="336281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77E1F2-A7D9-4897-A857-6C0D307FD97E}"/>
              </a:ext>
            </a:extLst>
          </p:cNvPr>
          <p:cNvGrpSpPr/>
          <p:nvPr/>
        </p:nvGrpSpPr>
        <p:grpSpPr>
          <a:xfrm>
            <a:off x="-326289" y="1353044"/>
            <a:ext cx="6646497" cy="6890142"/>
            <a:chOff x="-1018981" y="590578"/>
            <a:chExt cx="6646497" cy="689014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7541C40-C325-4436-B180-6B945EB59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007" r="51712"/>
            <a:stretch/>
          </p:blipFill>
          <p:spPr>
            <a:xfrm>
              <a:off x="-1018981" y="590578"/>
              <a:ext cx="6646497" cy="6890142"/>
            </a:xfrm>
            <a:prstGeom prst="rect">
              <a:avLst/>
            </a:prstGeom>
          </p:spPr>
        </p:pic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796F56D-AEFE-4504-A6C6-5DFF20B58ABB}"/>
                </a:ext>
              </a:extLst>
            </p:cNvPr>
            <p:cNvGrpSpPr/>
            <p:nvPr/>
          </p:nvGrpSpPr>
          <p:grpSpPr>
            <a:xfrm>
              <a:off x="991192" y="4555727"/>
              <a:ext cx="3540850" cy="1109404"/>
              <a:chOff x="43728" y="-837090"/>
              <a:chExt cx="6335193" cy="1109404"/>
            </a:xfrm>
          </p:grpSpPr>
          <p:sp>
            <p:nvSpPr>
              <p:cNvPr id="7" name="Rectangle: Rounded Corners 5">
                <a:extLst>
                  <a:ext uri="{FF2B5EF4-FFF2-40B4-BE49-F238E27FC236}">
                    <a16:creationId xmlns:a16="http://schemas.microsoft.com/office/drawing/2014/main" id="{AEE58C02-67F3-4325-B381-EEE9F63BBEAB}"/>
                  </a:ext>
                </a:extLst>
              </p:cNvPr>
              <p:cNvSpPr/>
              <p:nvPr/>
            </p:nvSpPr>
            <p:spPr>
              <a:xfrm>
                <a:off x="43728" y="-780149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" name="TextBox 47">
                <a:extLst>
                  <a:ext uri="{FF2B5EF4-FFF2-40B4-BE49-F238E27FC236}">
                    <a16:creationId xmlns:a16="http://schemas.microsoft.com/office/drawing/2014/main" id="{D6B33459-21BF-4408-830E-2F102C103706}"/>
                  </a:ext>
                </a:extLst>
              </p:cNvPr>
              <p:cNvSpPr txBox="1"/>
              <p:nvPr/>
            </p:nvSpPr>
            <p:spPr>
              <a:xfrm>
                <a:off x="132959" y="-837090"/>
                <a:ext cx="6245962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rất</a:t>
                </a:r>
                <a:r>
                  <a:rPr kumimoji="0" lang="en-US" sz="5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9822F7-9B5E-4F55-8B12-72B7FC66A5ED}"/>
              </a:ext>
            </a:extLst>
          </p:cNvPr>
          <p:cNvGrpSpPr/>
          <p:nvPr/>
        </p:nvGrpSpPr>
        <p:grpSpPr>
          <a:xfrm>
            <a:off x="6921891" y="659404"/>
            <a:ext cx="4807132" cy="5884519"/>
            <a:chOff x="6963358" y="-98895"/>
            <a:chExt cx="4807132" cy="588451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B746AB2-1B1E-435C-A476-2BCAD06B20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505" r="7468" b="19422"/>
            <a:stretch/>
          </p:blipFill>
          <p:spPr>
            <a:xfrm>
              <a:off x="6963358" y="-98895"/>
              <a:ext cx="4807132" cy="5884519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DBBA0A0-E496-41EB-B717-5116B40140F0}"/>
                </a:ext>
              </a:extLst>
            </p:cNvPr>
            <p:cNvGrpSpPr/>
            <p:nvPr/>
          </p:nvGrpSpPr>
          <p:grpSpPr>
            <a:xfrm>
              <a:off x="7793195" y="4608110"/>
              <a:ext cx="3540850" cy="1109404"/>
              <a:chOff x="1447360" y="-784707"/>
              <a:chExt cx="6335194" cy="1109404"/>
            </a:xfrm>
          </p:grpSpPr>
          <p:sp>
            <p:nvSpPr>
              <p:cNvPr id="12" name="Rectangle: Rounded Corners 5">
                <a:extLst>
                  <a:ext uri="{FF2B5EF4-FFF2-40B4-BE49-F238E27FC236}">
                    <a16:creationId xmlns:a16="http://schemas.microsoft.com/office/drawing/2014/main" id="{551A7823-693D-48C3-9BA9-85A9B70CBCF0}"/>
                  </a:ext>
                </a:extLst>
              </p:cNvPr>
              <p:cNvSpPr/>
              <p:nvPr/>
            </p:nvSpPr>
            <p:spPr>
              <a:xfrm>
                <a:off x="1447360" y="-727766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TextBox 47">
                <a:extLst>
                  <a:ext uri="{FF2B5EF4-FFF2-40B4-BE49-F238E27FC236}">
                    <a16:creationId xmlns:a16="http://schemas.microsoft.com/office/drawing/2014/main" id="{1A119783-3CF2-4A99-87A1-B4F48BF1B270}"/>
                  </a:ext>
                </a:extLst>
              </p:cNvPr>
              <p:cNvSpPr txBox="1"/>
              <p:nvPr/>
            </p:nvSpPr>
            <p:spPr>
              <a:xfrm>
                <a:off x="1536591" y="-784707"/>
                <a:ext cx="6245963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65116282-31F8-5C01-7279-7C04DBE3F4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440" y="203330"/>
            <a:ext cx="12192000" cy="1798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1">
            <a:extLst>
              <a:ext uri="{FF2B5EF4-FFF2-40B4-BE49-F238E27FC236}">
                <a16:creationId xmlns:a16="http://schemas.microsoft.com/office/drawing/2014/main" id="{2EB8F735-6ADC-4220-BF8C-A7FF7450F6F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 w="38100">
            <a:solidFill>
              <a:srgbClr val="002060"/>
            </a:solidFill>
            <a:prstDash val="dash"/>
            <a:extLst>
              <a:ext uri="{C807C97D-BFC1-408E-A445-0C87EB9F89A2}">
                <ask:lineSketchStyleProps xmlns:ask="http://schemas.microsoft.com/office/drawing/2018/sketchyshapes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30D18E-04EA-3EF6-360A-CFDF9B4CAE56}"/>
              </a:ext>
            </a:extLst>
          </p:cNvPr>
          <p:cNvSpPr txBox="1"/>
          <p:nvPr/>
        </p:nvSpPr>
        <p:spPr>
          <a:xfrm>
            <a:off x="1947339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0C079C3-AF12-76E7-9DFE-C5D93B45F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2137949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1D1D172-EF51-3E67-C64A-C5E049D4E06E}"/>
              </a:ext>
            </a:extLst>
          </p:cNvPr>
          <p:cNvSpPr txBox="1"/>
          <p:nvPr/>
        </p:nvSpPr>
        <p:spPr>
          <a:xfrm>
            <a:off x="1947339" y="32016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BBB828-4F59-2112-6B58-FCB7FAFE9E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3118961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1EAF673-E0AB-44DA-DA2F-CB9836DF07E4}"/>
              </a:ext>
            </a:extLst>
          </p:cNvPr>
          <p:cNvSpPr txBox="1"/>
          <p:nvPr/>
        </p:nvSpPr>
        <p:spPr>
          <a:xfrm>
            <a:off x="1947339" y="41826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0FBD1CE-E9FA-84BC-0DA0-DCB000FA8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4099973"/>
            <a:ext cx="919996" cy="919996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DC8FAC8-57C2-AB95-D181-1DF347FEB374}"/>
              </a:ext>
            </a:extLst>
          </p:cNvPr>
          <p:cNvSpPr txBox="1"/>
          <p:nvPr/>
        </p:nvSpPr>
        <p:spPr>
          <a:xfrm>
            <a:off x="1947339" y="51636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8139965E-1DA4-00CE-AA45-7F7B110ED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5080985"/>
            <a:ext cx="919996" cy="919996"/>
          </a:xfrm>
          <a:prstGeom prst="rect">
            <a:avLst/>
          </a:prstGeom>
        </p:spPr>
      </p:pic>
      <p:pic>
        <p:nvPicPr>
          <p:cNvPr id="25" name="Graphic 15">
            <a:extLst>
              <a:ext uri="{FF2B5EF4-FFF2-40B4-BE49-F238E27FC236}">
                <a16:creationId xmlns:a16="http://schemas.microsoft.com/office/drawing/2014/main" id="{055743BB-526E-310E-2112-B0E1EE4F02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67258" y="46681"/>
            <a:ext cx="1738467" cy="185792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03EDEA4-B36E-4DEE-4B5D-DAC3346A29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05416" y="367728"/>
            <a:ext cx="4974767" cy="1469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4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  <p:bldP spid="16" grpId="0" uiExpand="1" build="p"/>
      <p:bldP spid="18" grpId="0" uiExpand="1" build="p"/>
      <p:bldP spid="20" grpId="0" uiExpand="1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5631922" y="417803"/>
            <a:ext cx="5747278" cy="2084700"/>
          </a:xfrm>
          <a:prstGeom prst="wedgeEllipseCallout">
            <a:avLst>
              <a:gd name="adj1" fmla="val -66408"/>
              <a:gd name="adj2" fmla="val 4568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K</a:t>
            </a:r>
            <a:r>
              <a:rPr lang="vi-VN" sz="4000" dirty="0">
                <a:solidFill>
                  <a:prstClr val="black"/>
                </a:solidFill>
                <a:latin typeface="Calibri"/>
                <a:sym typeface="Arial"/>
              </a:rPr>
              <a:t>ể tên các loài cây trong khu vườn nhà em trồng?</a:t>
            </a:r>
            <a:endParaRPr lang="en-US" sz="4000" dirty="0">
              <a:solidFill>
                <a:prstClr val="black"/>
              </a:solidFill>
              <a:latin typeface="Calibri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2434834" y="204040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265549"/>
      </p:ext>
    </p:extLst>
  </p:cSld>
  <p:clrMapOvr>
    <a:masterClrMapping/>
  </p:clrMapOvr>
  <p:transition advTm="19987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915706" y="-2362702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52E02E5-5D44-15ED-72AF-7666C4B25C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284" y="1313100"/>
            <a:ext cx="3926164" cy="145707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3062667-D6F4-DA81-38D0-7E62A17537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3897" y="2375225"/>
            <a:ext cx="11010330" cy="2591025"/>
          </a:xfrm>
          <a:prstGeom prst="rect">
            <a:avLst/>
          </a:prstGeom>
        </p:spPr>
      </p:pic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B10A4FAB-E2C9-BBE6-303E-2F3B6FBD522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/>
            <a:r>
              <a:rPr lang="vi-VN" sz="4800" b="1" dirty="0">
                <a:solidFill>
                  <a:srgbClr val="002060"/>
                </a:solidFill>
                <a:effectLst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1: Tìm hiểu cấu tạo của hạt</a:t>
            </a:r>
            <a:endParaRPr lang="en-US" sz="4800" dirty="0">
              <a:solidFill>
                <a:srgbClr val="002060"/>
              </a:solidFill>
              <a:effectLst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1295286"/>
      </p:ext>
    </p:extLst>
  </p:cSld>
  <p:clrMapOvr>
    <a:masterClrMapping/>
  </p:clrMapOvr>
  <p:transition advTm="14139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Nêu tên các bộ phận của hạt đậu trong hình.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199B20F-AB75-DABE-A879-86BE671F95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3462" y="1438275"/>
            <a:ext cx="10125075" cy="3981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3542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895440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457189">
              <a:defRPr/>
            </a:pPr>
            <a:r>
              <a:rPr lang="vi-VN" sz="4800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Hạt có cấu tạo gồm vỏ hạt, phôi và chất dinh dưỡng. Khi gặp điều kiện thuận lợi, hạt sẽ nảy mầm thành cây mới.</a:t>
            </a:r>
            <a:endParaRPr lang="en-US" sz="4800" dirty="0">
              <a:solidFill>
                <a:srgbClr val="FF0000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2: Thực hành vẽ cấu tạo hạt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310616"/>
      </p:ext>
    </p:extLst>
  </p:cSld>
  <p:clrMapOvr>
    <a:masterClrMapping/>
  </p:clrMapOvr>
  <p:transition advTm="14139"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1373</TotalTime>
  <Words>380</Words>
  <Application>Microsoft Office PowerPoint</Application>
  <PresentationFormat>Widescreen</PresentationFormat>
  <Paragraphs>53</Paragraphs>
  <Slides>25</Slides>
  <Notes>15</Notes>
  <HiddenSlides>0</HiddenSlides>
  <MMClips>3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25</vt:i4>
      </vt:variant>
    </vt:vector>
  </HeadingPairs>
  <TitlesOfParts>
    <vt:vector size="46" baseType="lpstr">
      <vt:lpstr>Anaheim</vt:lpstr>
      <vt:lpstr>Quicksand SemiBold</vt:lpstr>
      <vt:lpstr>Ranchers</vt:lpstr>
      <vt:lpstr>Arial</vt:lpstr>
      <vt:lpstr>Calibri</vt:lpstr>
      <vt:lpstr>Calibri Light</vt:lpstr>
      <vt:lpstr>Cambria</vt:lpstr>
      <vt:lpstr>Fredoka One</vt:lpstr>
      <vt:lpstr>Hammersmith One</vt:lpstr>
      <vt:lpstr>Lato</vt:lpstr>
      <vt:lpstr>Nunito</vt:lpstr>
      <vt:lpstr>Patrick Hand</vt:lpstr>
      <vt:lpstr>Roboto</vt:lpstr>
      <vt:lpstr>Wingdings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Thao Tran</cp:lastModifiedBy>
  <cp:revision>41</cp:revision>
  <dcterms:created xsi:type="dcterms:W3CDTF">2022-02-10T11:20:02Z</dcterms:created>
  <dcterms:modified xsi:type="dcterms:W3CDTF">2024-11-15T08:38:14Z</dcterms:modified>
  <cp:category>9Slide.vn</cp:category>
</cp:coreProperties>
</file>