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67" r:id="rId2"/>
    <p:sldId id="384" r:id="rId3"/>
    <p:sldId id="315" r:id="rId4"/>
    <p:sldId id="316" r:id="rId5"/>
    <p:sldId id="317" r:id="rId6"/>
    <p:sldId id="318" r:id="rId7"/>
    <p:sldId id="319" r:id="rId8"/>
    <p:sldId id="320" r:id="rId9"/>
    <p:sldId id="358" r:id="rId10"/>
    <p:sldId id="359" r:id="rId11"/>
    <p:sldId id="360" r:id="rId12"/>
    <p:sldId id="361" r:id="rId13"/>
    <p:sldId id="362" r:id="rId14"/>
    <p:sldId id="363" r:id="rId15"/>
    <p:sldId id="364" r:id="rId16"/>
    <p:sldId id="365" r:id="rId17"/>
    <p:sldId id="368" r:id="rId18"/>
    <p:sldId id="369" r:id="rId19"/>
    <p:sldId id="370" r:id="rId20"/>
    <p:sldId id="385" r:id="rId21"/>
    <p:sldId id="373" r:id="rId22"/>
    <p:sldId id="374" r:id="rId23"/>
    <p:sldId id="375" r:id="rId24"/>
    <p:sldId id="376" r:id="rId25"/>
    <p:sldId id="377" r:id="rId26"/>
    <p:sldId id="378" r:id="rId27"/>
    <p:sldId id="379" r:id="rId28"/>
    <p:sldId id="380" r:id="rId29"/>
    <p:sldId id="383" r:id="rId30"/>
  </p:sldIdLst>
  <p:sldSz cx="9144000" cy="5143500" type="screen16x9"/>
  <p:notesSz cx="6858000" cy="9144000"/>
  <p:embeddedFontLst>
    <p:embeddedFont>
      <p:font typeface="微软雅黑" panose="020B0503020204020204" pitchFamily="34" charset="-122"/>
      <p:regular r:id="rId32"/>
      <p:bold r:id="rId33"/>
    </p:embeddedFont>
    <p:embeddedFont>
      <p:font typeface="宋体" panose="02010600030101010101" pitchFamily="2" charset="-122"/>
      <p:regular r:id="rId34"/>
    </p:embeddedFont>
    <p:embeddedFont>
      <p:font typeface="Calibri" panose="020F0502020204030204" pitchFamily="34" charset="0"/>
      <p:regular r:id="rId35"/>
      <p:bold r:id="rId36"/>
      <p:italic r:id="rId37"/>
      <p:boldItalic r:id="rId38"/>
    </p:embeddedFont>
    <p:embeddedFont>
      <p:font typeface="UTM Avo" panose="02040603050506020204" pitchFamily="18" charset="0"/>
      <p:regular r:id="rId39"/>
      <p:bold r:id="rId40"/>
      <p:italic r:id="rId41"/>
      <p:boldItalic r:id="rId42"/>
    </p:embeddedFont>
    <p:embeddedFont>
      <p:font typeface="UTM Azuki" panose="02040603050506020204" pitchFamily="18" charset="0"/>
      <p:regular r:id="rId43"/>
    </p:embeddedFont>
  </p:embeddedFontLst>
  <p:custDataLst>
    <p:tags r:id="rId44"/>
  </p:custDataLst>
  <p:defaultText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00FF"/>
    <a:srgbClr val="FEEDD9"/>
    <a:srgbClr val="0D3F22"/>
    <a:srgbClr val="FFF6DD"/>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4364" autoAdjust="0"/>
  </p:normalViewPr>
  <p:slideViewPr>
    <p:cSldViewPr>
      <p:cViewPr varScale="1">
        <p:scale>
          <a:sx n="84" d="100"/>
          <a:sy n="84" d="100"/>
        </p:scale>
        <p:origin x="916" y="6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2025/12/9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bấm hộp thư hình ngôi nhà dưới cùng bên trái màn hình để vào bài</a:t>
            </a:r>
            <a:endParaRPr lang="vi-VN" dirty="0"/>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4</a:t>
            </a:fld>
            <a:endParaRPr lang="zh-CN" altLang="en-US"/>
          </a:p>
        </p:txBody>
      </p:sp>
    </p:spTree>
    <p:extLst>
      <p:ext uri="{BB962C8B-B14F-4D97-AF65-F5344CB8AC3E}">
        <p14:creationId xmlns:p14="http://schemas.microsoft.com/office/powerpoint/2010/main" val="2561678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3" name="Google Shape;13;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12/9/2025</a:t>
            </a:fld>
            <a:endParaRPr lang="en-US"/>
          </a:p>
        </p:txBody>
      </p:sp>
      <p:sp>
        <p:nvSpPr>
          <p:cNvPr id="16" name="Google Shape;16;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1972021" y="1447946"/>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1972021" y="1447946"/>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5988918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1"/>
            <a:ext cx="9143999" cy="5147852"/>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0703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2025/12/9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fld id="{FE1C8935-5503-46B3-AA64-FDD06962785D}" type="datetimeFigureOut">
              <a:rPr lang="en-US" smtClean="0">
                <a:solidFill>
                  <a:prstClr val="black">
                    <a:tint val="75000"/>
                  </a:prstClr>
                </a:solidFill>
              </a:rPr>
              <a:pPr defTabSz="685800"/>
              <a:t>12/9/2025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fld id="{9306B73E-E889-4101-943F-C932486AC50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1251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15483"/>
            <a:ext cx="9138659" cy="5112536"/>
          </a:xfrm>
          <a:prstGeom prst="rect">
            <a:avLst/>
          </a:prstGeom>
          <a:noFill/>
          <a:ln>
            <a:noFill/>
          </a:ln>
        </p:spPr>
      </p:pic>
      <p:sp>
        <p:nvSpPr>
          <p:cNvPr id="23" name="Google Shape;23;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12/9/2025</a:t>
            </a:fld>
            <a:endParaRPr lang="en-US"/>
          </a:p>
        </p:txBody>
      </p:sp>
      <p:sp>
        <p:nvSpPr>
          <p:cNvPr id="24" name="Google Shape;24;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5975182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
        <p:nvSpPr>
          <p:cNvPr id="30" name="Google Shape;30;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12/9/2025</a:t>
            </a:fld>
            <a:endParaRPr lang="en-US"/>
          </a:p>
        </p:txBody>
      </p:sp>
      <p:sp>
        <p:nvSpPr>
          <p:cNvPr id="31" name="Google Shape;31;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88161633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Tree>
    <p:extLst>
      <p:ext uri="{BB962C8B-B14F-4D97-AF65-F5344CB8AC3E}">
        <p14:creationId xmlns:p14="http://schemas.microsoft.com/office/powerpoint/2010/main" val="225375642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7141" y="1503"/>
            <a:ext cx="9124379" cy="5140495"/>
          </a:xfrm>
          <a:prstGeom prst="rect">
            <a:avLst/>
          </a:prstGeom>
          <a:noFill/>
          <a:ln>
            <a:noFill/>
          </a:ln>
        </p:spPr>
      </p:pic>
      <p:sp>
        <p:nvSpPr>
          <p:cNvPr id="37" name="Google Shape;37;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12/9/2025</a:t>
            </a:fld>
            <a:endParaRPr lang="en-US"/>
          </a:p>
        </p:txBody>
      </p:sp>
      <p:sp>
        <p:nvSpPr>
          <p:cNvPr id="38" name="Google Shape;38;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7336118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pPr lvl="0"/>
            <a:r>
              <a:rPr lang="en-US"/>
              <a:t>Click to edit Master text styles</a:t>
            </a:r>
          </a:p>
        </p:txBody>
      </p:sp>
      <p:sp>
        <p:nvSpPr>
          <p:cNvPr id="43" name="Google Shape;43;p1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pPr lvl="0"/>
            <a:r>
              <a:rPr lang="en-US"/>
              <a:t>Click to edit Master text styles</a:t>
            </a:r>
          </a:p>
        </p:txBody>
      </p:sp>
      <p:sp>
        <p:nvSpPr>
          <p:cNvPr id="45" name="Google Shape;45;p1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12/9/2025</a:t>
            </a:fld>
            <a:endParaRPr lang="en-US"/>
          </a:p>
        </p:txBody>
      </p:sp>
      <p:sp>
        <p:nvSpPr>
          <p:cNvPr id="47" name="Google Shape;47;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3988"/>
            <a:ext cx="9143999" cy="5115524"/>
          </a:xfrm>
          <a:prstGeom prst="rect">
            <a:avLst/>
          </a:prstGeom>
          <a:noFill/>
          <a:ln>
            <a:noFill/>
          </a:ln>
        </p:spPr>
      </p:pic>
    </p:spTree>
    <p:extLst>
      <p:ext uri="{BB962C8B-B14F-4D97-AF65-F5344CB8AC3E}">
        <p14:creationId xmlns:p14="http://schemas.microsoft.com/office/powerpoint/2010/main" val="264172912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086" y="-68173"/>
            <a:ext cx="9460268" cy="53214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1972021" y="1447946"/>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4302611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 y="1"/>
            <a:ext cx="9138659" cy="51435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5685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6875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pPr/>
              <a:t>2025/12/9</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649" r:id="rId11"/>
    <p:sldLayoutId id="2147483659" r:id="rId12"/>
    <p:sldLayoutId id="2147483756" r:id="rId13"/>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microsoft.com/office/2007/relationships/hdphoto" Target="../media/hdphoto26.wdp"/></Relationships>
</file>

<file path=ppt/slides/_rels/slide2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7.gif"/></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jpe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24.png"/><Relationship Id="rId26" Type="http://schemas.microsoft.com/office/2007/relationships/hdphoto" Target="../media/hdphoto13.wdp"/><Relationship Id="rId39" Type="http://schemas.openxmlformats.org/officeDocument/2006/relationships/slide" Target="slide6.xml"/><Relationship Id="rId3" Type="http://schemas.openxmlformats.org/officeDocument/2006/relationships/image" Target="../media/image16.png"/><Relationship Id="rId21" Type="http://schemas.microsoft.com/office/2007/relationships/hdphoto" Target="../media/hdphoto11.wdp"/><Relationship Id="rId34" Type="http://schemas.openxmlformats.org/officeDocument/2006/relationships/image" Target="../media/image33.png"/><Relationship Id="rId42" Type="http://schemas.openxmlformats.org/officeDocument/2006/relationships/slide" Target="slide7.xml"/><Relationship Id="rId47" Type="http://schemas.microsoft.com/office/2007/relationships/hdphoto" Target="../media/hdphoto21.wdp"/><Relationship Id="rId50" Type="http://schemas.openxmlformats.org/officeDocument/2006/relationships/image" Target="../media/image15.png"/><Relationship Id="rId7" Type="http://schemas.microsoft.com/office/2007/relationships/hdphoto" Target="../media/hdphoto4.wdp"/><Relationship Id="rId12" Type="http://schemas.openxmlformats.org/officeDocument/2006/relationships/image" Target="../media/image21.png"/><Relationship Id="rId17" Type="http://schemas.microsoft.com/office/2007/relationships/hdphoto" Target="../media/hdphoto9.wdp"/><Relationship Id="rId25" Type="http://schemas.openxmlformats.org/officeDocument/2006/relationships/image" Target="../media/image28.png"/><Relationship Id="rId33" Type="http://schemas.microsoft.com/office/2007/relationships/hdphoto" Target="../media/hdphoto16.wdp"/><Relationship Id="rId38" Type="http://schemas.microsoft.com/office/2007/relationships/hdphoto" Target="../media/hdphoto18.wdp"/><Relationship Id="rId46"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41" Type="http://schemas.microsoft.com/office/2007/relationships/hdphoto" Target="../media/hdphoto19.wdp"/><Relationship Id="rId1" Type="http://schemas.openxmlformats.org/officeDocument/2006/relationships/slideLayout" Target="../slideLayouts/slideLayout11.xml"/><Relationship Id="rId6" Type="http://schemas.openxmlformats.org/officeDocument/2006/relationships/image" Target="../media/image18.png"/><Relationship Id="rId11" Type="http://schemas.microsoft.com/office/2007/relationships/hdphoto" Target="../media/hdphoto6.wdp"/><Relationship Id="rId24" Type="http://schemas.openxmlformats.org/officeDocument/2006/relationships/image" Target="../media/image27.png"/><Relationship Id="rId32" Type="http://schemas.openxmlformats.org/officeDocument/2006/relationships/image" Target="../media/image32.png"/><Relationship Id="rId37" Type="http://schemas.openxmlformats.org/officeDocument/2006/relationships/image" Target="../media/image34.png"/><Relationship Id="rId40" Type="http://schemas.openxmlformats.org/officeDocument/2006/relationships/image" Target="../media/image35.png"/><Relationship Id="rId45" Type="http://schemas.openxmlformats.org/officeDocument/2006/relationships/slide" Target="slide8.xml"/><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microsoft.com/office/2007/relationships/hdphoto" Target="../media/hdphoto14.wdp"/><Relationship Id="rId36" Type="http://schemas.openxmlformats.org/officeDocument/2006/relationships/slide" Target="slide5.xml"/><Relationship Id="rId49" Type="http://schemas.openxmlformats.org/officeDocument/2006/relationships/image" Target="../media/image38.png"/><Relationship Id="rId10" Type="http://schemas.openxmlformats.org/officeDocument/2006/relationships/image" Target="../media/image20.png"/><Relationship Id="rId19" Type="http://schemas.microsoft.com/office/2007/relationships/hdphoto" Target="../media/hdphoto10.wdp"/><Relationship Id="rId31" Type="http://schemas.openxmlformats.org/officeDocument/2006/relationships/image" Target="../media/image31.png"/><Relationship Id="rId44" Type="http://schemas.microsoft.com/office/2007/relationships/hdphoto" Target="../media/hdphoto20.wdp"/><Relationship Id="rId4" Type="http://schemas.openxmlformats.org/officeDocument/2006/relationships/image" Target="../media/image17.png"/><Relationship Id="rId9" Type="http://schemas.microsoft.com/office/2007/relationships/hdphoto" Target="../media/hdphoto5.wdp"/><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image" Target="../media/image29.png"/><Relationship Id="rId30" Type="http://schemas.microsoft.com/office/2007/relationships/hdphoto" Target="../media/hdphoto15.wdp"/><Relationship Id="rId35" Type="http://schemas.microsoft.com/office/2007/relationships/hdphoto" Target="../media/hdphoto17.wdp"/><Relationship Id="rId43" Type="http://schemas.openxmlformats.org/officeDocument/2006/relationships/image" Target="../media/image36.png"/><Relationship Id="rId48" Type="http://schemas.openxmlformats.org/officeDocument/2006/relationships/slide" Target="slide9.xml"/><Relationship Id="rId8"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3.wdp"/><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jpg"/><Relationship Id="rId1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22.wdp"/><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jpg"/><Relationship Id="rId1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22.wdp"/><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jp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22.wdp"/><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jpg"/><Relationship Id="rId1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22.wdp"/><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B2D8-8CEA-4B4A-AE31-C621F555572A}"/>
              </a:ext>
            </a:extLst>
          </p:cNvPr>
          <p:cNvSpPr>
            <a:spLocks noGrp="1"/>
          </p:cNvSpPr>
          <p:nvPr>
            <p:ph type="ctrTitle"/>
          </p:nvPr>
        </p:nvSpPr>
        <p:spPr>
          <a:xfrm>
            <a:off x="1143446" y="342900"/>
            <a:ext cx="6857108" cy="1790700"/>
          </a:xfrm>
        </p:spPr>
        <p:txBody>
          <a:bodyPr>
            <a:normAutofit/>
          </a:bodyPr>
          <a:lstStyle/>
          <a:p>
            <a:r>
              <a:rPr lang="en-US" b="1" dirty="0" err="1">
                <a:solidFill>
                  <a:srgbClr val="230AB6"/>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Tuần</a:t>
            </a:r>
            <a:r>
              <a:rPr lang="en-US" b="1" dirty="0">
                <a:solidFill>
                  <a:srgbClr val="230AB6"/>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14</a:t>
            </a:r>
          </a:p>
        </p:txBody>
      </p:sp>
      <p:sp>
        <p:nvSpPr>
          <p:cNvPr id="3" name="Subtitle 2">
            <a:extLst>
              <a:ext uri="{FF2B5EF4-FFF2-40B4-BE49-F238E27FC236}">
                <a16:creationId xmlns:a16="http://schemas.microsoft.com/office/drawing/2014/main" id="{E8290B9B-78D3-47BF-8F38-E7F0A7E750CE}"/>
              </a:ext>
            </a:extLst>
          </p:cNvPr>
          <p:cNvSpPr>
            <a:spLocks noGrp="1"/>
          </p:cNvSpPr>
          <p:nvPr>
            <p:ph type="subTitle" idx="1"/>
          </p:nvPr>
        </p:nvSpPr>
        <p:spPr>
          <a:xfrm>
            <a:off x="-456977" y="2171935"/>
            <a:ext cx="10057953" cy="1241822"/>
          </a:xfrm>
        </p:spPr>
        <p:txBody>
          <a:bodyPr>
            <a:normAutofit/>
          </a:bodyPr>
          <a:lstStyle/>
          <a:p>
            <a:r>
              <a:rPr lang="en-US" sz="45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45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45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45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Con </a:t>
            </a:r>
            <a:r>
              <a:rPr lang="en-US" sz="45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nuôi</a:t>
            </a:r>
            <a:endParaRPr lang="en-US" sz="45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EAAC7166-F503-422D-BDE1-A83D50999971}"/>
              </a:ext>
            </a:extLst>
          </p:cNvPr>
          <p:cNvSpPr/>
          <p:nvPr/>
        </p:nvSpPr>
        <p:spPr>
          <a:xfrm>
            <a:off x="6545271" y="37601"/>
            <a:ext cx="1967205" cy="461665"/>
          </a:xfrm>
          <a:prstGeom prst="rect">
            <a:avLst/>
          </a:prstGeom>
        </p:spPr>
        <p:txBody>
          <a:bodyPr wrap="none">
            <a:spAutoFit/>
          </a:bodyPr>
          <a:lstStyle/>
          <a:p>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8" name="Rectangle 7">
            <a:extLst>
              <a:ext uri="{FF2B5EF4-FFF2-40B4-BE49-F238E27FC236}">
                <a16:creationId xmlns:a16="http://schemas.microsoft.com/office/drawing/2014/main" id="{43101047-25E6-45B1-9FAC-C1D2B827DC01}"/>
              </a:ext>
            </a:extLst>
          </p:cNvPr>
          <p:cNvSpPr/>
          <p:nvPr/>
        </p:nvSpPr>
        <p:spPr>
          <a:xfrm>
            <a:off x="7776135" y="471997"/>
            <a:ext cx="639919" cy="300082"/>
          </a:xfrm>
          <a:prstGeom prst="rect">
            <a:avLst/>
          </a:prstGeom>
        </p:spPr>
        <p:txBody>
          <a:bodyPr wrap="none">
            <a:spAutoFit/>
          </a:bodyPr>
          <a:lstStyle/>
          <a:p>
            <a:pPr algn="ctr"/>
            <a:r>
              <a:rPr lang="en-US" sz="135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135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52700255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555526"/>
            <a:ext cx="6264696" cy="45879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33" y="2355726"/>
            <a:ext cx="1440887" cy="1872208"/>
          </a:xfrm>
          <a:prstGeom prst="rect">
            <a:avLst/>
          </a:prstGeom>
        </p:spPr>
      </p:pic>
      <p:sp>
        <p:nvSpPr>
          <p:cNvPr id="4" name="Rectangle 3"/>
          <p:cNvSpPr/>
          <p:nvPr/>
        </p:nvSpPr>
        <p:spPr>
          <a:xfrm>
            <a:off x="3575001" y="2552700"/>
            <a:ext cx="2642069" cy="1419619"/>
          </a:xfrm>
          <a:prstGeom prst="rect">
            <a:avLst/>
          </a:prstGeom>
        </p:spPr>
        <p:txBody>
          <a:bodyPr wrap="none">
            <a:spAutoFit/>
          </a:bodyPr>
          <a:lstStyle/>
          <a:p>
            <a:pPr lvl="0" algn="ctr"/>
            <a:r>
              <a:rPr lang="en-US" sz="8625" b="1"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ĐỌC</a:t>
            </a:r>
          </a:p>
        </p:txBody>
      </p:sp>
    </p:spTree>
    <p:extLst>
      <p:ext uri="{BB962C8B-B14F-4D97-AF65-F5344CB8AC3E}">
        <p14:creationId xmlns:p14="http://schemas.microsoft.com/office/powerpoint/2010/main" val="1324609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411511"/>
            <a:ext cx="8784976" cy="4832092"/>
          </a:xfrm>
          <a:prstGeom prst="rect">
            <a:avLst/>
          </a:prstGeom>
        </p:spPr>
        <p:txBody>
          <a:bodyPr wrap="square">
            <a:spAutoFit/>
          </a:bodyPr>
          <a:lstStyle/>
          <a:p>
            <a:pPr algn="ctr"/>
            <a:r>
              <a:rPr lang="en-US" b="1" dirty="0">
                <a:solidFill>
                  <a:srgbClr val="000000"/>
                </a:solidFill>
                <a:ea typeface="微软雅黑"/>
                <a:cs typeface="Times New Roman" pitchFamily="18" charset="0"/>
              </a:rPr>
              <a:t>Con nu</a:t>
            </a:r>
            <a:r>
              <a:rPr lang="vi-VN" b="1" dirty="0">
                <a:solidFill>
                  <a:srgbClr val="000000"/>
                </a:solidFill>
                <a:ea typeface="微软雅黑"/>
                <a:cs typeface="Times New Roman" pitchFamily="18" charset="0"/>
              </a:rPr>
              <a:t>ôi </a:t>
            </a:r>
          </a:p>
          <a:p>
            <a:endParaRPr lang="en-US" sz="200" dirty="0">
              <a:solidFill>
                <a:srgbClr val="000000"/>
              </a:solidFill>
              <a:latin typeface="Times New Roman" pitchFamily="18" charset="0"/>
              <a:ea typeface="微软雅黑"/>
              <a:cs typeface="Times New Roman" pitchFamily="18" charset="0"/>
            </a:endParaRPr>
          </a:p>
          <a:p>
            <a:r>
              <a:rPr lang="vi-VN" dirty="0">
                <a:solidFill>
                  <a:srgbClr val="000000"/>
                </a:solidFill>
                <a:latin typeface="Times New Roman" pitchFamily="18" charset="0"/>
                <a:ea typeface="微软雅黑"/>
                <a:cs typeface="Times New Roman" pitchFamily="18" charset="0"/>
              </a:rPr>
              <a:t>1. Một hôm, cô giáo cho cả lớp xem một bức tranh rồi hỏi:</a:t>
            </a:r>
          </a:p>
          <a:p>
            <a:r>
              <a:rPr lang="vi-VN" dirty="0">
                <a:solidFill>
                  <a:srgbClr val="000000"/>
                </a:solidFill>
                <a:latin typeface="Times New Roman" pitchFamily="18" charset="0"/>
                <a:ea typeface="微软雅黑"/>
                <a:cs typeface="Times New Roman" pitchFamily="18" charset="0"/>
              </a:rPr>
              <a:t>- Các em có nhận xét gì về bức tranh này?</a:t>
            </a:r>
          </a:p>
          <a:p>
            <a:r>
              <a:rPr lang="vi-VN" dirty="0">
                <a:solidFill>
                  <a:srgbClr val="000000"/>
                </a:solidFill>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r>
              <a:rPr lang="vi-VN" dirty="0">
                <a:solidFill>
                  <a:srgbClr val="000000"/>
                </a:solidFill>
                <a:latin typeface="Times New Roman" pitchFamily="18" charset="0"/>
                <a:ea typeface="微软雅黑"/>
                <a:cs typeface="Times New Roman" pitchFamily="18" charset="0"/>
              </a:rPr>
              <a:t>- Thưa cô, bạn này là con nuôi ạ.</a:t>
            </a:r>
          </a:p>
          <a:p>
            <a:r>
              <a:rPr lang="vi-VN" dirty="0">
                <a:solidFill>
                  <a:srgbClr val="000000"/>
                </a:solidFill>
                <a:latin typeface="Times New Roman" pitchFamily="18" charset="0"/>
                <a:ea typeface="微软雅黑"/>
                <a:cs typeface="Times New Roman" pitchFamily="18" charset="0"/>
              </a:rPr>
              <a:t>2. Cô giáo mỉm cười:</a:t>
            </a:r>
          </a:p>
          <a:p>
            <a:r>
              <a:rPr lang="vi-VN" dirty="0">
                <a:solidFill>
                  <a:srgbClr val="000000"/>
                </a:solidFill>
                <a:latin typeface="Times New Roman" pitchFamily="18" charset="0"/>
                <a:ea typeface="微软雅黑"/>
                <a:cs typeface="Times New Roman" pitchFamily="18" charset="0"/>
              </a:rPr>
              <a:t>- Em nói đúng rồi. Nhưng ai có thể nói về tình cảm giữa mọi người trong gia đình này?</a:t>
            </a:r>
          </a:p>
          <a:p>
            <a:r>
              <a:rPr lang="vi-VN" dirty="0">
                <a:solidFill>
                  <a:srgbClr val="000000"/>
                </a:solidFill>
                <a:latin typeface="Times New Roman" pitchFamily="18" charset="0"/>
                <a:ea typeface="微软雅黑"/>
                <a:cs typeface="Times New Roman" pitchFamily="18" charset="0"/>
              </a:rPr>
              <a:t>Cô giáo vừa dứt lời thì Ngọc lên tiếng:</a:t>
            </a:r>
          </a:p>
          <a:p>
            <a:r>
              <a:rPr lang="vi-VN" dirty="0">
                <a:solidFill>
                  <a:srgbClr val="000000"/>
                </a:solidFill>
                <a:latin typeface="Times New Roman" pitchFamily="18" charset="0"/>
                <a:ea typeface="微软雅黑"/>
                <a:cs typeface="Times New Roman" pitchFamily="18" charset="0"/>
              </a:rPr>
              <a:t>- Thưa cô, em nhận thấy mọi người trong gia đình này rất yêu quý nhau. Em biết vì em cũng là con nuôi ạ.</a:t>
            </a:r>
          </a:p>
          <a:p>
            <a:r>
              <a:rPr lang="vi-VN" dirty="0">
                <a:solidFill>
                  <a:srgbClr val="000000"/>
                </a:solidFill>
                <a:latin typeface="Times New Roman" pitchFamily="18" charset="0"/>
                <a:ea typeface="微软雅黑"/>
                <a:cs typeface="Times New Roman" pitchFamily="18" charset="0"/>
              </a:rPr>
              <a:t>3. - Con nuôi là gì? - Một học sinh hỏi. Không một chút chần chừ, Ngọc kiêu hãnh trả lời:</a:t>
            </a:r>
          </a:p>
          <a:p>
            <a:r>
              <a:rPr lang="vi-VN" dirty="0">
                <a:solidFill>
                  <a:srgbClr val="000000"/>
                </a:solidFill>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r>
              <a:rPr lang="vi-VN" dirty="0">
                <a:solidFill>
                  <a:srgbClr val="000000"/>
                </a:solidFill>
                <a:latin typeface="Times New Roman" pitchFamily="18" charset="0"/>
                <a:ea typeface="微软雅黑"/>
                <a:cs typeface="Times New Roman" pitchFamily="18" charset="0"/>
              </a:rPr>
              <a:t>Cô giáo và tất cả các bạn trong lớp dành cho Ngọc một tràng vỗ tay thật ấm áp.</a:t>
            </a:r>
          </a:p>
          <a:p>
            <a:pPr algn="r"/>
            <a:r>
              <a:rPr lang="vi-VN" i="1" dirty="0">
                <a:solidFill>
                  <a:srgbClr val="000000"/>
                </a:solidFill>
                <a:latin typeface="Times New Roman" pitchFamily="18" charset="0"/>
                <a:ea typeface="微软雅黑"/>
                <a:cs typeface="Times New Roman" pitchFamily="18" charset="0"/>
              </a:rPr>
              <a:t>Theo sách Hạt giống tâm hồn</a:t>
            </a:r>
            <a:endParaRPr lang="vi-VN" dirty="0">
              <a:solidFill>
                <a:srgbClr val="000000"/>
              </a:solidFill>
              <a:latin typeface="Times New Roman" pitchFamily="18" charset="0"/>
              <a:ea typeface="微软雅黑"/>
              <a:cs typeface="Times New Roman" pitchFamily="18" charset="0"/>
            </a:endParaRPr>
          </a:p>
          <a:p>
            <a:endParaRPr lang="en-US" dirty="0">
              <a:solidFill>
                <a:srgbClr val="000000"/>
              </a:solidFill>
              <a:latin typeface="Times New Roman" pitchFamily="18" charset="0"/>
              <a:ea typeface="微软雅黑"/>
              <a:cs typeface="Times New Roman" pitchFamily="18" charset="0"/>
            </a:endParaRPr>
          </a:p>
        </p:txBody>
      </p:sp>
      <p:sp>
        <p:nvSpPr>
          <p:cNvPr id="4" name="Flowchart: Terminator 3"/>
          <p:cNvSpPr/>
          <p:nvPr/>
        </p:nvSpPr>
        <p:spPr>
          <a:xfrm>
            <a:off x="7020272" y="398672"/>
            <a:ext cx="1800200"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a:t>
            </a:r>
          </a:p>
        </p:txBody>
      </p:sp>
    </p:spTree>
    <p:extLst>
      <p:ext uri="{BB962C8B-B14F-4D97-AF65-F5344CB8AC3E}">
        <p14:creationId xmlns:p14="http://schemas.microsoft.com/office/powerpoint/2010/main" val="3729367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5536" y="339502"/>
            <a:ext cx="7772400" cy="1102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cs typeface="Times New Roman" pitchFamily="18" charset="0"/>
              </a:rPr>
              <a:t>ĐỌC NỐI TIẾP CÂU</a:t>
            </a:r>
          </a:p>
        </p:txBody>
      </p:sp>
      <p:pic>
        <p:nvPicPr>
          <p:cNvPr id="3" name="Picture 2"/>
          <p:cNvPicPr>
            <a:picLocks noChangeAspect="1"/>
          </p:cNvPicPr>
          <p:nvPr/>
        </p:nvPicPr>
        <p:blipFill>
          <a:blip r:embed="rId2"/>
          <a:stretch>
            <a:fillRect/>
          </a:stretch>
        </p:blipFill>
        <p:spPr>
          <a:xfrm>
            <a:off x="1403648" y="1438282"/>
            <a:ext cx="5904656" cy="3365716"/>
          </a:xfrm>
          <a:prstGeom prst="rect">
            <a:avLst/>
          </a:prstGeom>
        </p:spPr>
      </p:pic>
    </p:spTree>
    <p:extLst>
      <p:ext uri="{BB962C8B-B14F-4D97-AF65-F5344CB8AC3E}">
        <p14:creationId xmlns:p14="http://schemas.microsoft.com/office/powerpoint/2010/main" val="4571798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11510"/>
            <a:ext cx="8280920" cy="4536504"/>
          </a:xfrm>
          <a:prstGeom prst="rect">
            <a:avLst/>
          </a:prstGeom>
        </p:spPr>
      </p:pic>
      <p:sp>
        <p:nvSpPr>
          <p:cNvPr id="3" name="Rectangle 2"/>
          <p:cNvSpPr/>
          <p:nvPr/>
        </p:nvSpPr>
        <p:spPr>
          <a:xfrm>
            <a:off x="1907704" y="2139702"/>
            <a:ext cx="4950296" cy="126188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Đọc</a:t>
            </a: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từ</a:t>
            </a: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khó</a:t>
            </a: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a:t>
            </a:r>
            <a:br>
              <a:rPr kumimoji="0" lang="en-US" sz="40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b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nhanh</a:t>
            </a:r>
            <a:r>
              <a:rPr kumimoji="0" lang="en-US" sz="32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nh</a:t>
            </a:r>
            <a:r>
              <a:rPr kumimoji="0" lang="en-US" sz="3200" i="0" u="sng" strike="noStrike" kern="0" cap="none" spc="0" normalizeH="0" baseline="0" noProof="0" dirty="0" err="1">
                <a:ln>
                  <a:noFill/>
                </a:ln>
                <a:solidFill>
                  <a:srgbClr val="0000FF"/>
                </a:solidFill>
                <a:effectLst/>
                <a:uLnTx/>
                <a:uFillTx/>
                <a:latin typeface="+mj-lt"/>
                <a:ea typeface="微软雅黑"/>
                <a:cs typeface="Times New Roman" panose="02020603050405020304" pitchFamily="18" charset="0"/>
              </a:rPr>
              <a:t>ảu</a:t>
            </a:r>
            <a:r>
              <a:rPr kumimoji="0" lang="en-US" sz="3200" i="0" u="sng" strike="noStrike" kern="0" cap="none" spc="0" normalizeH="0" baseline="0" noProof="0" dirty="0">
                <a:ln>
                  <a:noFill/>
                </a:ln>
                <a:solidFill>
                  <a:srgbClr val="0000FF"/>
                </a:solidFill>
                <a:effectLst/>
                <a:uLnTx/>
                <a:uFillTx/>
                <a:latin typeface="+mj-lt"/>
                <a:ea typeface="微软雅黑"/>
                <a:cs typeface="Times New Roman" panose="02020603050405020304" pitchFamily="18" charset="0"/>
              </a:rPr>
              <a:t>,</a:t>
            </a:r>
            <a:r>
              <a:rPr kumimoji="0" lang="en-US" sz="32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3200" i="0" u="sng" strike="noStrike" kern="0" cap="none" spc="0" normalizeH="0" baseline="0" noProof="0" dirty="0" err="1">
                <a:ln>
                  <a:noFill/>
                </a:ln>
                <a:solidFill>
                  <a:srgbClr val="0000FF"/>
                </a:solidFill>
                <a:effectLst/>
                <a:uLnTx/>
                <a:uFillTx/>
                <a:latin typeface="+mj-lt"/>
                <a:ea typeface="微软雅黑"/>
                <a:cs typeface="Times New Roman" panose="02020603050405020304" pitchFamily="18" charset="0"/>
              </a:rPr>
              <a:t>ch</a:t>
            </a: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ần</a:t>
            </a:r>
            <a:r>
              <a:rPr kumimoji="0" lang="en-US" sz="32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3200" i="0" u="sng" strike="noStrike" kern="0" cap="none" spc="0" normalizeH="0" baseline="0" noProof="0" dirty="0" err="1">
                <a:ln>
                  <a:noFill/>
                </a:ln>
                <a:solidFill>
                  <a:srgbClr val="0000FF"/>
                </a:solidFill>
                <a:effectLst/>
                <a:uLnTx/>
                <a:uFillTx/>
                <a:latin typeface="+mj-lt"/>
                <a:ea typeface="微软雅黑"/>
                <a:cs typeface="Times New Roman" panose="02020603050405020304" pitchFamily="18" charset="0"/>
              </a:rPr>
              <a:t>ch</a:t>
            </a: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ừ</a:t>
            </a:r>
            <a:endParaRPr kumimoji="0" lang="en-US" sz="1800" i="0" u="none" strike="noStrike" kern="0" cap="none" spc="0" normalizeH="0" baseline="0" noProof="0" dirty="0">
              <a:ln>
                <a:noFill/>
              </a:ln>
              <a:solidFill>
                <a:sysClr val="windowText" lastClr="000000"/>
              </a:solidFill>
              <a:effectLst/>
              <a:uLnTx/>
              <a:uFillTx/>
              <a:latin typeface="+mj-lt"/>
            </a:endParaRPr>
          </a:p>
        </p:txBody>
      </p:sp>
    </p:spTree>
    <p:extLst>
      <p:ext uri="{BB962C8B-B14F-4D97-AF65-F5344CB8AC3E}">
        <p14:creationId xmlns:p14="http://schemas.microsoft.com/office/powerpoint/2010/main" val="27215913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832" y="247459"/>
            <a:ext cx="2376264" cy="461665"/>
          </a:xfrm>
          <a:prstGeom prst="rect">
            <a:avLst/>
          </a:prstGeom>
        </p:spPr>
        <p:txBody>
          <a:bodyPr wrap="square">
            <a:spAutoFit/>
          </a:bodyPr>
          <a:lstStyle/>
          <a:p>
            <a:pPr>
              <a:defRPr/>
            </a:pPr>
            <a:r>
              <a:rPr lang="en-US" sz="2400" b="1" dirty="0">
                <a:solidFill>
                  <a:srgbClr val="000000"/>
                </a:solidFill>
                <a:latin typeface="+mj-lt"/>
                <a:ea typeface="微软雅黑"/>
                <a:cs typeface="Times New Roman" pitchFamily="18" charset="0"/>
              </a:rPr>
              <a:t>Con nu</a:t>
            </a:r>
            <a:r>
              <a:rPr lang="vi-VN" sz="2400" b="1" dirty="0">
                <a:solidFill>
                  <a:srgbClr val="000000"/>
                </a:solidFill>
                <a:latin typeface="+mj-lt"/>
                <a:ea typeface="微软雅黑"/>
                <a:cs typeface="Times New Roman" pitchFamily="18" charset="0"/>
              </a:rPr>
              <a:t>ôi </a:t>
            </a:r>
          </a:p>
        </p:txBody>
      </p:sp>
      <p:sp>
        <p:nvSpPr>
          <p:cNvPr id="3" name="Rectangle 2"/>
          <p:cNvSpPr/>
          <p:nvPr/>
        </p:nvSpPr>
        <p:spPr>
          <a:xfrm>
            <a:off x="450496" y="555526"/>
            <a:ext cx="8280920" cy="4801314"/>
          </a:xfrm>
          <a:prstGeom prst="rect">
            <a:avLst/>
          </a:prstGeom>
        </p:spPr>
        <p:txBody>
          <a:bodyPr wrap="square">
            <a:spAutoFit/>
          </a:bodyPr>
          <a:lstStyle/>
          <a:p>
            <a:pPr>
              <a:defRPr/>
            </a:pPr>
            <a:r>
              <a:rPr lang="vi-VN" dirty="0">
                <a:solidFill>
                  <a:srgbClr val="000000"/>
                </a:solidFill>
                <a:latin typeface="Times New Roman" pitchFamily="18" charset="0"/>
                <a:ea typeface="微软雅黑"/>
                <a:cs typeface="Times New Roman" pitchFamily="18" charset="0"/>
              </a:rPr>
              <a:t>1. Một hôm, cô giáo cho cả lớp xem một bức tranh rồi hỏi:</a:t>
            </a:r>
          </a:p>
          <a:p>
            <a:pPr>
              <a:defRPr/>
            </a:pPr>
            <a:r>
              <a:rPr lang="vi-VN" dirty="0">
                <a:solidFill>
                  <a:srgbClr val="000000"/>
                </a:solidFill>
                <a:latin typeface="Times New Roman" pitchFamily="18" charset="0"/>
                <a:ea typeface="微软雅黑"/>
                <a:cs typeface="Times New Roman" pitchFamily="18" charset="0"/>
              </a:rPr>
              <a:t>- Các em có nhận xét gì về bức tranh này?</a:t>
            </a:r>
          </a:p>
          <a:p>
            <a:pPr>
              <a:defRPr/>
            </a:pPr>
            <a:r>
              <a:rPr lang="vi-VN" dirty="0">
                <a:solidFill>
                  <a:srgbClr val="000000"/>
                </a:solidFill>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a:defRPr/>
            </a:pPr>
            <a:r>
              <a:rPr lang="vi-VN" dirty="0">
                <a:solidFill>
                  <a:srgbClr val="000000"/>
                </a:solidFill>
                <a:latin typeface="Times New Roman" pitchFamily="18" charset="0"/>
                <a:ea typeface="微软雅黑"/>
                <a:cs typeface="Times New Roman" pitchFamily="18" charset="0"/>
              </a:rPr>
              <a:t>- Thưa cô, bạn này là con nuôi ạ.</a:t>
            </a:r>
          </a:p>
          <a:p>
            <a:pPr>
              <a:defRPr/>
            </a:pPr>
            <a:r>
              <a:rPr lang="vi-VN" dirty="0">
                <a:solidFill>
                  <a:srgbClr val="000000"/>
                </a:solidFill>
                <a:latin typeface="Times New Roman" pitchFamily="18" charset="0"/>
                <a:ea typeface="微软雅黑"/>
                <a:cs typeface="Times New Roman" pitchFamily="18" charset="0"/>
              </a:rPr>
              <a:t>2. Cô giáo mỉm cười:</a:t>
            </a:r>
          </a:p>
          <a:p>
            <a:pPr>
              <a:defRPr/>
            </a:pPr>
            <a:r>
              <a:rPr lang="vi-VN" dirty="0">
                <a:solidFill>
                  <a:srgbClr val="000000"/>
                </a:solidFill>
                <a:latin typeface="Times New Roman" pitchFamily="18" charset="0"/>
                <a:ea typeface="微软雅黑"/>
                <a:cs typeface="Times New Roman" pitchFamily="18" charset="0"/>
              </a:rPr>
              <a:t>- Em nói đúng rồi. Nhưng ai có thể nói về tình cảm giữa mọi người trong gia đình này?</a:t>
            </a:r>
          </a:p>
          <a:p>
            <a:pPr>
              <a:defRPr/>
            </a:pPr>
            <a:r>
              <a:rPr lang="vi-VN" dirty="0">
                <a:solidFill>
                  <a:srgbClr val="000000"/>
                </a:solidFill>
                <a:latin typeface="Times New Roman" pitchFamily="18" charset="0"/>
                <a:ea typeface="微软雅黑"/>
                <a:cs typeface="Times New Roman" pitchFamily="18" charset="0"/>
              </a:rPr>
              <a:t>Cô giáo vừa dứt lời thì Ngọc lên tiếng:</a:t>
            </a:r>
          </a:p>
          <a:p>
            <a:pPr>
              <a:defRPr/>
            </a:pPr>
            <a:r>
              <a:rPr lang="vi-VN" dirty="0">
                <a:solidFill>
                  <a:srgbClr val="000000"/>
                </a:solidFill>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a:defRPr/>
            </a:pPr>
            <a:r>
              <a:rPr lang="vi-VN" dirty="0">
                <a:solidFill>
                  <a:srgbClr val="000000"/>
                </a:solidFill>
                <a:latin typeface="Times New Roman" pitchFamily="18" charset="0"/>
                <a:ea typeface="微软雅黑"/>
                <a:cs typeface="Times New Roman" pitchFamily="18" charset="0"/>
              </a:rPr>
              <a:t>3. - Con nuôi là gì? - Một học sinh hỏi. Không một chút chần chừ, Ngọc kiêu hãnh trả lời:</a:t>
            </a:r>
          </a:p>
          <a:p>
            <a:pPr>
              <a:defRPr/>
            </a:pPr>
            <a:r>
              <a:rPr lang="vi-VN" dirty="0">
                <a:solidFill>
                  <a:srgbClr val="000000"/>
                </a:solidFill>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a:defRPr/>
            </a:pPr>
            <a:r>
              <a:rPr lang="vi-VN" dirty="0">
                <a:solidFill>
                  <a:srgbClr val="000000"/>
                </a:solidFill>
                <a:latin typeface="Times New Roman" pitchFamily="18" charset="0"/>
                <a:ea typeface="微软雅黑"/>
                <a:cs typeface="Times New Roman" pitchFamily="18" charset="0"/>
              </a:rPr>
              <a:t>Cô giáo và tất cả các bạn trong lớp dành cho Ngọc một tràng vỗ tay thật ấm áp.</a:t>
            </a:r>
          </a:p>
          <a:p>
            <a:pPr algn="r">
              <a:defRPr/>
            </a:pPr>
            <a:r>
              <a:rPr lang="vi-VN" i="1" dirty="0">
                <a:solidFill>
                  <a:srgbClr val="000000"/>
                </a:solidFill>
                <a:latin typeface="Times New Roman" pitchFamily="18" charset="0"/>
                <a:ea typeface="微软雅黑"/>
                <a:cs typeface="Times New Roman" pitchFamily="18" charset="0"/>
              </a:rPr>
              <a:t>Theo sách Hạt giống tâm hồn</a:t>
            </a:r>
            <a:endParaRPr lang="vi-VN" dirty="0">
              <a:solidFill>
                <a:srgbClr val="000000"/>
              </a:solidFill>
              <a:latin typeface="Times New Roman" pitchFamily="18" charset="0"/>
              <a:ea typeface="微软雅黑"/>
              <a:cs typeface="Times New Roman" pitchFamily="18" charset="0"/>
            </a:endParaRPr>
          </a:p>
          <a:p>
            <a:pPr>
              <a:defRPr/>
            </a:pPr>
            <a:endParaRPr lang="en-US" dirty="0">
              <a:solidFill>
                <a:srgbClr val="000000"/>
              </a:solidFill>
              <a:latin typeface="Times New Roman" pitchFamily="18" charset="0"/>
              <a:ea typeface="微软雅黑"/>
              <a:cs typeface="Times New Roman" pitchFamily="18" charset="0"/>
            </a:endParaRPr>
          </a:p>
        </p:txBody>
      </p:sp>
      <p:sp>
        <p:nvSpPr>
          <p:cNvPr id="4" name="Flowchart: Terminator 3"/>
          <p:cNvSpPr/>
          <p:nvPr/>
        </p:nvSpPr>
        <p:spPr>
          <a:xfrm>
            <a:off x="6084168" y="339501"/>
            <a:ext cx="2825360" cy="764797"/>
          </a:xfrm>
          <a:prstGeom prst="flowChartTerminator">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Bài</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được</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chia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làm</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mấy</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đoạn</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a:t>
            </a:r>
          </a:p>
        </p:txBody>
      </p:sp>
      <p:sp>
        <p:nvSpPr>
          <p:cNvPr id="5" name="Oval 4"/>
          <p:cNvSpPr/>
          <p:nvPr/>
        </p:nvSpPr>
        <p:spPr>
          <a:xfrm>
            <a:off x="82399" y="529103"/>
            <a:ext cx="359105" cy="36004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1</a:t>
            </a:r>
          </a:p>
        </p:txBody>
      </p:sp>
      <p:sp>
        <p:nvSpPr>
          <p:cNvPr id="6" name="Oval 5"/>
          <p:cNvSpPr/>
          <p:nvPr/>
        </p:nvSpPr>
        <p:spPr>
          <a:xfrm>
            <a:off x="81462" y="1910466"/>
            <a:ext cx="359105" cy="3600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2</a:t>
            </a:r>
          </a:p>
        </p:txBody>
      </p:sp>
      <p:sp>
        <p:nvSpPr>
          <p:cNvPr id="7" name="Oval 6"/>
          <p:cNvSpPr/>
          <p:nvPr/>
        </p:nvSpPr>
        <p:spPr>
          <a:xfrm>
            <a:off x="73406" y="3291828"/>
            <a:ext cx="377090" cy="36004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3</a:t>
            </a:r>
          </a:p>
        </p:txBody>
      </p:sp>
      <p:sp>
        <p:nvSpPr>
          <p:cNvPr id="9" name="Flowchart: Terminator 8"/>
          <p:cNvSpPr/>
          <p:nvPr/>
        </p:nvSpPr>
        <p:spPr>
          <a:xfrm>
            <a:off x="6084168" y="332748"/>
            <a:ext cx="2825360" cy="771550"/>
          </a:xfrm>
          <a:prstGeom prst="flowChartTerminator">
            <a:avLst/>
          </a:prstGeom>
          <a:solidFill>
            <a:srgbClr val="CC0066">
              <a:lumMod val="50000"/>
            </a:srgbClr>
          </a:solidFill>
          <a:ln w="158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 ĐOẠN</a:t>
            </a:r>
          </a:p>
        </p:txBody>
      </p:sp>
    </p:spTree>
    <p:extLst>
      <p:ext uri="{BB962C8B-B14F-4D97-AF65-F5344CB8AC3E}">
        <p14:creationId xmlns:p14="http://schemas.microsoft.com/office/powerpoint/2010/main" val="23484218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15304" y="339502"/>
            <a:ext cx="8496944" cy="1800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atin typeface="+mn-lt"/>
                <a:cs typeface="Times New Roman" panose="02020603050405020304" pitchFamily="18" charset="0"/>
              </a:rPr>
              <a:t>      </a:t>
            </a:r>
            <a:r>
              <a:rPr lang="en-US" sz="4800" b="1" dirty="0" err="1">
                <a:latin typeface="+mn-lt"/>
                <a:cs typeface="Times New Roman" panose="02020603050405020304" pitchFamily="18" charset="0"/>
              </a:rPr>
              <a:t>Luyện</a:t>
            </a:r>
            <a:r>
              <a:rPr lang="en-US" sz="4800" b="1" dirty="0">
                <a:latin typeface="+mn-lt"/>
                <a:cs typeface="Times New Roman" panose="02020603050405020304" pitchFamily="18" charset="0"/>
              </a:rPr>
              <a:t> </a:t>
            </a:r>
            <a:r>
              <a:rPr lang="en-US" sz="4800" b="1" dirty="0" err="1">
                <a:latin typeface="+mn-lt"/>
                <a:cs typeface="Times New Roman" panose="02020603050405020304" pitchFamily="18" charset="0"/>
              </a:rPr>
              <a:t>đọc</a:t>
            </a:r>
            <a:r>
              <a:rPr lang="en-US" sz="4800" b="1" dirty="0">
                <a:latin typeface="+mn-lt"/>
                <a:cs typeface="Times New Roman" panose="02020603050405020304" pitchFamily="18" charset="0"/>
              </a:rPr>
              <a:t> </a:t>
            </a:r>
            <a:r>
              <a:rPr lang="en-US" sz="4800" b="1" dirty="0" err="1">
                <a:latin typeface="+mn-lt"/>
                <a:cs typeface="Times New Roman" panose="02020603050405020304" pitchFamily="18" charset="0"/>
              </a:rPr>
              <a:t>câu</a:t>
            </a:r>
            <a:r>
              <a:rPr lang="en-US" sz="4800" b="1" dirty="0">
                <a:latin typeface="+mn-lt"/>
                <a:cs typeface="Times New Roman" panose="02020603050405020304" pitchFamily="18" charset="0"/>
              </a:rPr>
              <a:t>:</a:t>
            </a:r>
          </a:p>
        </p:txBody>
      </p:sp>
      <p:sp>
        <p:nvSpPr>
          <p:cNvPr id="3" name="Subtitle 3"/>
          <p:cNvSpPr txBox="1">
            <a:spLocks/>
          </p:cNvSpPr>
          <p:nvPr/>
        </p:nvSpPr>
        <p:spPr>
          <a:xfrm>
            <a:off x="10616" y="2139702"/>
            <a:ext cx="9217024" cy="194538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4400" i="0" u="none" strike="noStrike" kern="1200" cap="none" spc="0" normalizeH="0" baseline="0" noProof="0" dirty="0">
                <a:ln>
                  <a:noFill/>
                </a:ln>
                <a:solidFill>
                  <a:srgbClr val="000000"/>
                </a:solidFill>
                <a:effectLst/>
                <a:uLnTx/>
                <a:uFillTx/>
                <a:latin typeface="+mj-lt"/>
                <a:ea typeface="微软雅黑"/>
                <a:cs typeface="Times New Roman" pitchFamily="18" charset="0"/>
              </a:rPr>
              <a:t>Trong tranh,</a:t>
            </a:r>
            <a:r>
              <a:rPr kumimoji="0" lang="en-US" sz="4400" i="0" u="none" strike="noStrike" kern="1200" cap="none" spc="0" normalizeH="0" baseline="0" noProof="0" dirty="0">
                <a:ln>
                  <a:noFill/>
                </a:ln>
                <a:solidFill>
                  <a:srgbClr val="FF0000"/>
                </a:solidFill>
                <a:effectLst/>
                <a:uLnTx/>
                <a:uFillTx/>
                <a:latin typeface="+mj-lt"/>
                <a:ea typeface="微软雅黑"/>
                <a:cs typeface="Times New Roman" pitchFamily="18" charset="0"/>
              </a:rPr>
              <a:t>/</a:t>
            </a:r>
            <a:r>
              <a:rPr kumimoji="0" lang="vi-VN" sz="4400" i="0" u="none" strike="noStrike" kern="1200" cap="none" spc="0" normalizeH="0" baseline="0" noProof="0" dirty="0">
                <a:ln>
                  <a:noFill/>
                </a:ln>
                <a:solidFill>
                  <a:srgbClr val="000000"/>
                </a:solidFill>
                <a:effectLst/>
                <a:uLnTx/>
                <a:uFillTx/>
                <a:latin typeface="+mj-lt"/>
                <a:ea typeface="微软雅黑"/>
                <a:cs typeface="Times New Roman" pitchFamily="18" charset="0"/>
              </a:rPr>
              <a:t>một cậu bé có màu tóc</a:t>
            </a:r>
            <a:r>
              <a:rPr kumimoji="0" lang="en-US" sz="4400" i="0" u="none" strike="noStrike" kern="1200" cap="none" spc="0" normalizeH="0" baseline="0" noProof="0" dirty="0">
                <a:ln>
                  <a:noFill/>
                </a:ln>
                <a:solidFill>
                  <a:srgbClr val="FF0000"/>
                </a:solidFill>
                <a:effectLst/>
                <a:uLnTx/>
                <a:uFillTx/>
                <a:latin typeface="+mj-lt"/>
                <a:ea typeface="微软雅黑"/>
                <a:cs typeface="Times New Roman" pitchFamily="18" charset="0"/>
              </a:rPr>
              <a:t>/</a:t>
            </a:r>
            <a:r>
              <a:rPr kumimoji="0" lang="vi-VN" sz="4400" i="0" u="none" strike="noStrike" kern="1200" cap="none" spc="0" normalizeH="0" baseline="0" noProof="0" dirty="0">
                <a:ln>
                  <a:noFill/>
                </a:ln>
                <a:solidFill>
                  <a:srgbClr val="000000"/>
                </a:solidFill>
                <a:effectLst/>
                <a:uLnTx/>
                <a:uFillTx/>
                <a:latin typeface="+mj-lt"/>
                <a:ea typeface="微软雅黑"/>
                <a:cs typeface="Times New Roman" pitchFamily="18" charset="0"/>
              </a:rPr>
              <a:t>và khuôn mặt</a:t>
            </a:r>
            <a:r>
              <a:rPr kumimoji="0" lang="en-US" sz="4400" i="0" u="none" strike="noStrike" kern="1200" cap="none" spc="0" normalizeH="0" baseline="0" noProof="0" dirty="0">
                <a:ln>
                  <a:noFill/>
                </a:ln>
                <a:solidFill>
                  <a:srgbClr val="FF0000"/>
                </a:solidFill>
                <a:effectLst/>
                <a:uLnTx/>
                <a:uFillTx/>
                <a:latin typeface="+mj-lt"/>
                <a:ea typeface="微软雅黑"/>
                <a:cs typeface="Times New Roman" pitchFamily="18" charset="0"/>
              </a:rPr>
              <a:t>/</a:t>
            </a:r>
            <a:r>
              <a:rPr kumimoji="0" lang="vi-VN" sz="4400" i="0" u="none" strike="noStrike" kern="1200" cap="none" spc="0" normalizeH="0" baseline="0" noProof="0" dirty="0">
                <a:ln>
                  <a:noFill/>
                </a:ln>
                <a:solidFill>
                  <a:srgbClr val="000000"/>
                </a:solidFill>
                <a:effectLst/>
                <a:uLnTx/>
                <a:uFillTx/>
                <a:latin typeface="+mj-lt"/>
                <a:ea typeface="微软雅黑"/>
                <a:cs typeface="Times New Roman" pitchFamily="18" charset="0"/>
              </a:rPr>
              <a:t>khác hẳn mọi người.</a:t>
            </a:r>
            <a:r>
              <a:rPr kumimoji="0" lang="en-US" sz="4400" i="0" u="none" strike="noStrike" kern="1200" cap="none" spc="0" normalizeH="0" baseline="0" noProof="0" dirty="0">
                <a:ln>
                  <a:noFill/>
                </a:ln>
                <a:solidFill>
                  <a:srgbClr val="FF0000"/>
                </a:solidFill>
                <a:effectLst/>
                <a:uLnTx/>
                <a:uFillTx/>
                <a:latin typeface="+mj-lt"/>
                <a:ea typeface="微软雅黑"/>
                <a:cs typeface="Times New Roman" pitchFamily="18" charset="0"/>
              </a:rPr>
              <a:t>//</a:t>
            </a:r>
            <a:endParaRPr kumimoji="0" lang="en-US" sz="4400" i="0" u="none" strike="noStrike" kern="1200" cap="none" spc="0" normalizeH="0" baseline="0" noProof="0" dirty="0">
              <a:ln>
                <a:noFill/>
              </a:ln>
              <a:solidFill>
                <a:srgbClr val="FF0000"/>
              </a:solidFill>
              <a:effectLst/>
              <a:uLnTx/>
              <a:uFillTx/>
              <a:latin typeface="+mj-lt"/>
              <a:ea typeface="微软雅黑"/>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21843422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591364"/>
            <a:ext cx="3168352" cy="707886"/>
          </a:xfrm>
          <a:prstGeom prst="rect">
            <a:avLst/>
          </a:prstGeom>
          <a:no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altLang="zh-CN" sz="4000" b="1"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Chú thích</a:t>
            </a:r>
            <a:endParaRPr kumimoji="0" lang="zh-CN" altLang="en-US" sz="4000" b="1"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1"/>
          <p:cNvSpPr txBox="1"/>
          <p:nvPr/>
        </p:nvSpPr>
        <p:spPr>
          <a:xfrm>
            <a:off x="683568" y="1385897"/>
            <a:ext cx="5616624" cy="1054135"/>
          </a:xfrm>
          <a:prstGeom prst="rect">
            <a:avLst/>
          </a:prstGeom>
          <a:solidFill>
            <a:srgbClr val="FFFFFF"/>
          </a:solidFill>
          <a:ln w="38100">
            <a:solidFill>
              <a:srgbClr val="EC7070"/>
            </a:solidFill>
          </a:ln>
          <a:effectLst>
            <a:outerShdw blurRad="50800" dist="38100" dir="5400000" algn="t" rotWithShape="0">
              <a:prstClr val="black">
                <a:alpha val="40000"/>
              </a:prstClr>
            </a:outerShdw>
          </a:effectLst>
        </p:spPr>
        <p:txBody>
          <a:bodyPr wrap="squar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mj-lt"/>
                <a:ea typeface="微软雅黑"/>
                <a:cs typeface="Times New Roman" pitchFamily="18" charset="0"/>
              </a:rPr>
              <a:t>Chần chừ:</a:t>
            </a:r>
            <a:r>
              <a:rPr kumimoji="0" lang="vi-VN" sz="3200" b="1" i="0" u="none" strike="noStrike" kern="0" cap="none" spc="0" normalizeH="0" baseline="0" noProof="0" dirty="0">
                <a:ln>
                  <a:noFill/>
                </a:ln>
                <a:solidFill>
                  <a:srgbClr val="000000"/>
                </a:solidFill>
                <a:effectLst/>
                <a:uLnTx/>
                <a:uFillTx/>
                <a:latin typeface="+mj-lt"/>
                <a:ea typeface="微软雅黑"/>
                <a:cs typeface="Times New Roman" pitchFamily="18" charset="0"/>
              </a:rPr>
              <a:t> </a:t>
            </a:r>
            <a:r>
              <a:rPr kumimoji="0" lang="vi-VN" sz="3200" b="0" i="0" u="none" strike="noStrike" kern="0" cap="none" spc="0" normalizeH="0" baseline="0" noProof="0" dirty="0">
                <a:ln>
                  <a:noFill/>
                </a:ln>
                <a:solidFill>
                  <a:srgbClr val="000000"/>
                </a:solidFill>
                <a:effectLst/>
                <a:uLnTx/>
                <a:uFillTx/>
                <a:latin typeface="+mj-lt"/>
                <a:ea typeface="微软雅黑"/>
                <a:cs typeface="Times New Roman" pitchFamily="18" charset="0"/>
              </a:rPr>
              <a:t>ngần ngại, chưa quyết tâm làm ngay.</a:t>
            </a:r>
          </a:p>
        </p:txBody>
      </p:sp>
      <p:pic>
        <p:nvPicPr>
          <p:cNvPr id="4" name="Picture 2" descr="Sáng tạo là không chần chừ -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101" y="1165953"/>
            <a:ext cx="2098204" cy="1405797"/>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
          <p:cNvSpPr txBox="1"/>
          <p:nvPr/>
        </p:nvSpPr>
        <p:spPr>
          <a:xfrm>
            <a:off x="683568" y="3003798"/>
            <a:ext cx="5616624" cy="1223412"/>
          </a:xfrm>
          <a:prstGeom prst="rect">
            <a:avLst/>
          </a:prstGeom>
          <a:solidFill>
            <a:srgbClr val="FFFFFF"/>
          </a:solidFill>
          <a:ln w="38100">
            <a:solidFill>
              <a:srgbClr val="05BEFF"/>
            </a:solidFill>
          </a:ln>
          <a:effectLst>
            <a:outerShdw blurRad="50800" dist="38100" dir="5400000" algn="t" rotWithShape="0">
              <a:prstClr val="black">
                <a:alpha val="40000"/>
              </a:prstClr>
            </a:outerShdw>
          </a:effectLst>
        </p:spPr>
        <p:txBody>
          <a:bodyPr wrap="squar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mj-lt"/>
                <a:ea typeface="微软雅黑"/>
                <a:cs typeface="Times New Roman" pitchFamily="18" charset="0"/>
              </a:rPr>
              <a:t>Kiêu hãnh:</a:t>
            </a:r>
            <a:r>
              <a:rPr kumimoji="0" lang="vi-VN" sz="3200" b="1" i="0" u="none" strike="noStrike" kern="0" cap="none" spc="0" normalizeH="0" baseline="0" noProof="0" dirty="0">
                <a:ln>
                  <a:noFill/>
                </a:ln>
                <a:solidFill>
                  <a:srgbClr val="000000"/>
                </a:solidFill>
                <a:effectLst/>
                <a:uLnTx/>
                <a:uFillTx/>
                <a:latin typeface="+mj-lt"/>
                <a:ea typeface="微软雅黑"/>
                <a:cs typeface="Times New Roman" pitchFamily="18" charset="0"/>
              </a:rPr>
              <a:t> </a:t>
            </a:r>
            <a:r>
              <a:rPr kumimoji="0" lang="vi-VN" sz="3200" b="0" i="0" u="none" strike="noStrike" kern="0" cap="none" spc="0" normalizeH="0" baseline="0" noProof="0" dirty="0">
                <a:ln>
                  <a:noFill/>
                </a:ln>
                <a:solidFill>
                  <a:srgbClr val="000000"/>
                </a:solidFill>
                <a:effectLst/>
                <a:uLnTx/>
                <a:uFillTx/>
                <a:latin typeface="+mj-lt"/>
                <a:ea typeface="微软雅黑"/>
                <a:cs typeface="Times New Roman" pitchFamily="18" charset="0"/>
              </a:rPr>
              <a:t>tự hào về giá trị của mình.</a:t>
            </a:r>
          </a:p>
          <a:p>
            <a:pPr marL="0" marR="0" lvl="0" indent="0" defTabSz="914400" eaLnBrk="1" fontAlgn="auto" latinLnBrk="0" hangingPunct="1">
              <a:lnSpc>
                <a:spcPct val="100000"/>
              </a:lnSpc>
              <a:spcBef>
                <a:spcPts val="0"/>
              </a:spcBef>
              <a:spcAft>
                <a:spcPts val="0"/>
              </a:spcAft>
              <a:buClrTx/>
              <a:buSzTx/>
              <a:buFontTx/>
              <a:buNone/>
              <a:tabLst/>
              <a:defRPr/>
            </a:pPr>
            <a:endParaRPr kumimoji="0" lang="vi-VN" sz="1100" b="0" i="0" u="none" strike="noStrike" kern="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pic>
        <p:nvPicPr>
          <p:cNvPr id="6" name="Picture 4" descr="Khát vọng và niềm tự hào dân tộc - Báo Nhân Dân"/>
          <p:cNvPicPr>
            <a:picLocks noChangeAspect="1" noChangeArrowheads="1"/>
          </p:cNvPicPr>
          <p:nvPr/>
        </p:nvPicPr>
        <p:blipFill rotWithShape="1">
          <a:blip r:embed="rId3">
            <a:extLst>
              <a:ext uri="{28A0092B-C50C-407E-A947-70E740481C1C}">
                <a14:useLocalDpi xmlns:a14="http://schemas.microsoft.com/office/drawing/2010/main" val="0"/>
              </a:ext>
            </a:extLst>
          </a:blip>
          <a:srcRect l="11752" r="10409"/>
          <a:stretch/>
        </p:blipFill>
        <p:spPr bwMode="auto">
          <a:xfrm>
            <a:off x="6704905" y="2713166"/>
            <a:ext cx="2184400" cy="180467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1181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anim calcmode="lin" valueType="num">
                                      <p:cBhvr>
                                        <p:cTn id="15" dur="750" fill="hold"/>
                                        <p:tgtEl>
                                          <p:spTgt spid="3"/>
                                        </p:tgtEl>
                                        <p:attrNameLst>
                                          <p:attrName>ppt_x</p:attrName>
                                        </p:attrNameLst>
                                      </p:cBhvr>
                                      <p:tavLst>
                                        <p:tav tm="0">
                                          <p:val>
                                            <p:strVal val="#ppt_x"/>
                                          </p:val>
                                        </p:tav>
                                        <p:tav tm="100000">
                                          <p:val>
                                            <p:strVal val="#ppt_x"/>
                                          </p:val>
                                        </p:tav>
                                      </p:tavLst>
                                    </p:anim>
                                    <p:anim calcmode="lin" valueType="num">
                                      <p:cBhvr>
                                        <p:cTn id="16" dur="75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750"/>
                                        <p:tgtEl>
                                          <p:spTgt spid="5"/>
                                        </p:tgtEl>
                                      </p:cBhvr>
                                    </p:animEffect>
                                    <p:anim calcmode="lin" valueType="num">
                                      <p:cBhvr>
                                        <p:cTn id="27" dur="750" fill="hold"/>
                                        <p:tgtEl>
                                          <p:spTgt spid="5"/>
                                        </p:tgtEl>
                                        <p:attrNameLst>
                                          <p:attrName>ppt_x</p:attrName>
                                        </p:attrNameLst>
                                      </p:cBhvr>
                                      <p:tavLst>
                                        <p:tav tm="0">
                                          <p:val>
                                            <p:strVal val="#ppt_x"/>
                                          </p:val>
                                        </p:tav>
                                        <p:tav tm="100000">
                                          <p:val>
                                            <p:strVal val="#ppt_x"/>
                                          </p:val>
                                        </p:tav>
                                      </p:tavLst>
                                    </p:anim>
                                    <p:anim calcmode="lin" valueType="num">
                                      <p:cBhvr>
                                        <p:cTn id="28" dur="75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752" y="339502"/>
            <a:ext cx="3045595" cy="58477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Con nu</a:t>
            </a:r>
            <a:r>
              <a:rPr kumimoji="0" lang="vi-VN"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ôi </a:t>
            </a:r>
          </a:p>
        </p:txBody>
      </p:sp>
      <p:sp>
        <p:nvSpPr>
          <p:cNvPr id="3" name="Rectangle 2"/>
          <p:cNvSpPr/>
          <p:nvPr/>
        </p:nvSpPr>
        <p:spPr>
          <a:xfrm>
            <a:off x="179512" y="771550"/>
            <a:ext cx="8568952" cy="452431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1. Một hôm, cô giáo cho cả lớp xem một bức tranh rồi hỏi: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em có nhận xét gì về bức tranh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bạn này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2. Cô giáo mỉm cười: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Em nói đúng rồi. Nhưng ai có thể nói về tình cảm giữa mọi người trong gia đình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vừa dứt lời thì Ngọc lên tiếng:</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3. - Con nuôi là gì? - Một học sinh hỏi. Không một chút chần chừ, Ngọc kiêu hãnh trả lời: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và tất cả các bạn trong lớp dành cho Ngọc một tràng vỗ tay thật ấm áp.</a:t>
            </a:r>
          </a:p>
          <a:p>
            <a:pPr marL="0" marR="0" lvl="0" indent="0" algn="r" defTabSz="914309"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Theo sách Hạt giống tâm hồn</a:t>
            </a:r>
            <a:endPar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sp>
        <p:nvSpPr>
          <p:cNvPr id="4" name="Flowchart: Terminator 3"/>
          <p:cNvSpPr/>
          <p:nvPr/>
        </p:nvSpPr>
        <p:spPr>
          <a:xfrm>
            <a:off x="6588224" y="528234"/>
            <a:ext cx="1944216"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THI ĐỌC</a:t>
            </a:r>
          </a:p>
        </p:txBody>
      </p:sp>
    </p:spTree>
    <p:extLst>
      <p:ext uri="{BB962C8B-B14F-4D97-AF65-F5344CB8AC3E}">
        <p14:creationId xmlns:p14="http://schemas.microsoft.com/office/powerpoint/2010/main" val="30213226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339502"/>
            <a:ext cx="2757563" cy="58477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Con nu</a:t>
            </a:r>
            <a:r>
              <a:rPr kumimoji="0" lang="vi-VN"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ôi </a:t>
            </a:r>
          </a:p>
        </p:txBody>
      </p:sp>
      <p:sp>
        <p:nvSpPr>
          <p:cNvPr id="3" name="Rectangle 2"/>
          <p:cNvSpPr/>
          <p:nvPr/>
        </p:nvSpPr>
        <p:spPr>
          <a:xfrm>
            <a:off x="179512" y="771550"/>
            <a:ext cx="8568952" cy="452431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1. Một hôm, cô giáo cho cả lớp xem một bức tranh rồi hỏi: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em có nhận xét gì về bức tranh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bạn này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2. Cô giáo mỉm cười: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Em nói đúng rồi. Nhưng ai có thể nói về tình cảm giữa mọi người trong gia đình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vừa dứt lời thì Ngọc lên tiếng:</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3. - Con nuôi là gì? - Một học sinh hỏi. Không một chút chần chừ, Ngọc kiêu hãnh trả lời: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và tất cả các bạn trong lớp dành cho Ngọc một tràng vỗ tay thật ấm áp.</a:t>
            </a:r>
          </a:p>
          <a:p>
            <a:pPr marL="0" marR="0" lvl="0" indent="0" algn="r" defTabSz="914309"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Theo sách Hạt giống tâm hồn</a:t>
            </a:r>
            <a:endPar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sp>
        <p:nvSpPr>
          <p:cNvPr id="4" name="Flowchart: Terminator 3"/>
          <p:cNvSpPr/>
          <p:nvPr/>
        </p:nvSpPr>
        <p:spPr>
          <a:xfrm>
            <a:off x="6084168" y="375507"/>
            <a:ext cx="2664296"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ĐỌC TOÀN BÀI</a:t>
            </a:r>
            <a:endPar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25606139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2" y="339502"/>
            <a:ext cx="2685555" cy="58477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Con nu</a:t>
            </a:r>
            <a:r>
              <a:rPr kumimoji="0" lang="vi-VN"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ôi </a:t>
            </a:r>
          </a:p>
        </p:txBody>
      </p:sp>
      <p:sp>
        <p:nvSpPr>
          <p:cNvPr id="3" name="Rectangle 2"/>
          <p:cNvSpPr/>
          <p:nvPr/>
        </p:nvSpPr>
        <p:spPr>
          <a:xfrm>
            <a:off x="179512" y="771550"/>
            <a:ext cx="8568952" cy="452431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1. Một hôm, cô giáo cho cả lớp xem một bức tranh rồi hỏi: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em có nhận xét gì về bức tranh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bạn này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2. Cô giáo mỉm cười: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Em nói đúng rồi. Nhưng ai có thể nói về tình cảm giữa mọi người trong gia đình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vừa dứt lời thì Ngọc lên tiếng:</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3. - Con nuôi là gì? - Một học sinh hỏi. Không một chút chần chừ, Ngọc kiêu hãnh trả lời: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và tất cả các bạn trong lớp dành cho Ngọc một tràng vỗ tay thật ấm áp.</a:t>
            </a:r>
          </a:p>
          <a:p>
            <a:pPr marL="0" marR="0" lvl="0" indent="0" algn="r" defTabSz="914309"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Theo sách Hạt giống tâm hồn</a:t>
            </a:r>
            <a:endPar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sp>
        <p:nvSpPr>
          <p:cNvPr id="4" name="Flowchart: Terminator 3"/>
          <p:cNvSpPr/>
          <p:nvPr/>
        </p:nvSpPr>
        <p:spPr>
          <a:xfrm>
            <a:off x="6513822" y="375507"/>
            <a:ext cx="2232248"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 ĐỒNG</a:t>
            </a:r>
            <a:r>
              <a:rPr kumimoji="0" lang="en-US" sz="2000" b="1" i="0" u="none" strike="noStrike" kern="0" cap="none" spc="0" normalizeH="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THANH</a:t>
            </a:r>
            <a:endPar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31206900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7664" y="1995686"/>
            <a:ext cx="4896544" cy="923330"/>
          </a:xfrm>
          <a:prstGeom prst="rect">
            <a:avLst/>
          </a:prstGeom>
        </p:spPr>
        <p:txBody>
          <a:bodyPr wrap="square">
            <a:spAutoFit/>
          </a:bodyPr>
          <a:lstStyle/>
          <a:p>
            <a:r>
              <a:rPr lang="en-US" sz="5400" b="1" dirty="0">
                <a:cs typeface="Times New Roman" panose="02020603050405020304" pitchFamily="18" charset="0"/>
              </a:rPr>
              <a:t> </a:t>
            </a:r>
            <a:r>
              <a:rPr lang="en-US" sz="5400" b="1" dirty="0">
                <a:latin typeface="+mj-lt"/>
                <a:cs typeface="Times New Roman" panose="02020603050405020304" pitchFamily="18" charset="0"/>
              </a:rPr>
              <a:t>KHỞI ĐỘNG</a:t>
            </a:r>
            <a:endParaRPr lang="en-US" sz="54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25496">
            <a:off x="3805903" y="185096"/>
            <a:ext cx="3116371" cy="2613067"/>
          </a:xfrm>
          <a:prstGeom prst="rect">
            <a:avLst/>
          </a:prstGeom>
        </p:spPr>
      </p:pic>
    </p:spTree>
    <p:extLst>
      <p:ext uri="{BB962C8B-B14F-4D97-AF65-F5344CB8AC3E}">
        <p14:creationId xmlns:p14="http://schemas.microsoft.com/office/powerpoint/2010/main" val="8175293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8558" y="771550"/>
            <a:ext cx="6275810" cy="424847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33" y="2355726"/>
            <a:ext cx="1440887" cy="1872208"/>
          </a:xfrm>
          <a:prstGeom prst="rect">
            <a:avLst/>
          </a:prstGeom>
        </p:spPr>
      </p:pic>
      <p:sp>
        <p:nvSpPr>
          <p:cNvPr id="4" name="Rectangle 3"/>
          <p:cNvSpPr/>
          <p:nvPr/>
        </p:nvSpPr>
        <p:spPr>
          <a:xfrm>
            <a:off x="2703329" y="2582020"/>
            <a:ext cx="4075154" cy="1107996"/>
          </a:xfrm>
          <a:prstGeom prst="rect">
            <a:avLst/>
          </a:prstGeom>
        </p:spPr>
        <p:txBody>
          <a:bodyPr wrap="none">
            <a:spAutoFit/>
          </a:bodyPr>
          <a:lstStyle/>
          <a:p>
            <a:pPr lvl="0" algn="ctr"/>
            <a:r>
              <a:rPr lang="en-US" sz="6600" b="1" dirty="0" err="1">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Đọc</a:t>
            </a:r>
            <a:r>
              <a:rPr lang="en-US" sz="6600" b="1"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 </a:t>
            </a:r>
            <a:r>
              <a:rPr lang="en-US" sz="6600" b="1" dirty="0" err="1">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hiểu</a:t>
            </a:r>
            <a:endParaRPr lang="en-US" sz="6600" b="1"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1029300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55526"/>
            <a:ext cx="5912196" cy="461665"/>
          </a:xfrm>
          <a:prstGeom prst="rect">
            <a:avLst/>
          </a:prstGeom>
        </p:spPr>
        <p:txBody>
          <a:bodyPr wrap="none">
            <a:spAutoFit/>
          </a:bodyPr>
          <a:lstStyle/>
          <a:p>
            <a:r>
              <a:rPr lang="vi-VN" sz="2400" b="1" dirty="0">
                <a:solidFill>
                  <a:srgbClr val="000000"/>
                </a:solidFill>
                <a:latin typeface="+mj-lt"/>
                <a:ea typeface="微软雅黑"/>
                <a:cs typeface="Times New Roman" pitchFamily="18" charset="0"/>
              </a:rPr>
              <a:t>1. Cô giáo yêu cầu học sinh làm gì?</a:t>
            </a:r>
          </a:p>
        </p:txBody>
      </p:sp>
      <p:sp>
        <p:nvSpPr>
          <p:cNvPr id="3" name="Rectangle 2"/>
          <p:cNvSpPr/>
          <p:nvPr/>
        </p:nvSpPr>
        <p:spPr>
          <a:xfrm>
            <a:off x="611560" y="1078746"/>
            <a:ext cx="7704856" cy="830997"/>
          </a:xfrm>
          <a:prstGeom prst="rect">
            <a:avLst/>
          </a:prstGeom>
        </p:spPr>
        <p:txBody>
          <a:bodyPr wrap="square">
            <a:spAutoFit/>
          </a:bodyPr>
          <a:lstStyle/>
          <a:p>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Cô</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giáo</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yêu</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cầu</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cả</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lớp</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xem</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tranh</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rồi</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nhận</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xét</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về</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bức</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tranh</a:t>
            </a:r>
            <a:r>
              <a:rPr lang="en-US" sz="2400" dirty="0">
                <a:solidFill>
                  <a:srgbClr val="002060"/>
                </a:solidFill>
                <a:latin typeface="+mj-lt"/>
                <a:ea typeface="微软雅黑"/>
                <a:cs typeface="Times New Roman" pitchFamily="18" charset="0"/>
              </a:rPr>
              <a:t>.</a:t>
            </a:r>
            <a:endParaRPr lang="vi-VN" sz="2400" dirty="0">
              <a:solidFill>
                <a:srgbClr val="002060"/>
              </a:solidFill>
              <a:latin typeface="+mj-lt"/>
              <a:ea typeface="微软雅黑"/>
              <a:cs typeface="Times New Roman" pitchFamily="18" charset="0"/>
            </a:endParaRPr>
          </a:p>
        </p:txBody>
      </p:sp>
      <p:sp>
        <p:nvSpPr>
          <p:cNvPr id="4" name="Rectangle 3"/>
          <p:cNvSpPr/>
          <p:nvPr/>
        </p:nvSpPr>
        <p:spPr>
          <a:xfrm>
            <a:off x="494139" y="1971298"/>
            <a:ext cx="8136904" cy="830997"/>
          </a:xfrm>
          <a:prstGeom prst="rect">
            <a:avLst/>
          </a:prstGeom>
        </p:spPr>
        <p:txBody>
          <a:bodyPr wrap="square">
            <a:spAutoFit/>
          </a:bodyPr>
          <a:lstStyle/>
          <a:p>
            <a:r>
              <a:rPr lang="vi-VN" sz="2400" b="1" dirty="0">
                <a:solidFill>
                  <a:srgbClr val="000000"/>
                </a:solidFill>
                <a:latin typeface="+mj-lt"/>
                <a:ea typeface="微软雅黑"/>
                <a:cs typeface="Times New Roman" pitchFamily="18" charset="0"/>
              </a:rPr>
              <a:t>2.Vì sao Hoàng nhận ra bạn trai trong bức tranh là con nuôi?</a:t>
            </a:r>
          </a:p>
        </p:txBody>
      </p:sp>
      <p:sp>
        <p:nvSpPr>
          <p:cNvPr id="5" name="Rectangle 4"/>
          <p:cNvSpPr/>
          <p:nvPr/>
        </p:nvSpPr>
        <p:spPr>
          <a:xfrm>
            <a:off x="642164" y="2515406"/>
            <a:ext cx="7769580" cy="830997"/>
          </a:xfrm>
          <a:prstGeom prst="rect">
            <a:avLst/>
          </a:prstGeom>
        </p:spPr>
        <p:txBody>
          <a:bodyPr wrap="square">
            <a:spAutoFit/>
          </a:bodyPr>
          <a:lstStyle/>
          <a:p>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Vì</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Hoàng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nhận</a:t>
            </a:r>
            <a:r>
              <a:rPr lang="en-US" sz="2400" dirty="0">
                <a:solidFill>
                  <a:srgbClr val="002060"/>
                </a:solidFill>
                <a:latin typeface="+mj-lt"/>
                <a:ea typeface="微软雅黑"/>
                <a:cs typeface="Times New Roman" pitchFamily="18" charset="0"/>
              </a:rPr>
              <a:t> ra </a:t>
            </a:r>
            <a:r>
              <a:rPr lang="en-US" sz="2400" dirty="0" err="1">
                <a:solidFill>
                  <a:srgbClr val="002060"/>
                </a:solidFill>
                <a:latin typeface="+mj-lt"/>
                <a:ea typeface="微软雅黑"/>
                <a:cs typeface="Times New Roman" pitchFamily="18" charset="0"/>
              </a:rPr>
              <a:t>trong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tranh</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một</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cậu</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bé</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có</a:t>
            </a:r>
            <a:r>
              <a:rPr lang="en-US" sz="2400" dirty="0">
                <a:solidFill>
                  <a:srgbClr val="002060"/>
                </a:solidFill>
                <a:latin typeface="+mj-lt"/>
                <a:ea typeface="微软雅黑"/>
                <a:cs typeface="Times New Roman" pitchFamily="18" charset="0"/>
              </a:rPr>
              <a:t> </a:t>
            </a:r>
          </a:p>
          <a:p>
            <a:r>
              <a:rPr lang="en-US" sz="2400" dirty="0" err="1">
                <a:solidFill>
                  <a:srgbClr val="002060"/>
                </a:solidFill>
                <a:latin typeface="+mj-lt"/>
                <a:ea typeface="微软雅黑"/>
                <a:cs typeface="Times New Roman" pitchFamily="18" charset="0"/>
              </a:rPr>
              <a:t>màu</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tóc</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và</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khuôn</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mặt</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khác</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hẳn</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mọi</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người</a:t>
            </a:r>
            <a:r>
              <a:rPr lang="en-US" sz="2400" dirty="0">
                <a:solidFill>
                  <a:srgbClr val="002060"/>
                </a:solidFill>
                <a:latin typeface="+mj-lt"/>
                <a:ea typeface="微软雅黑"/>
                <a:cs typeface="Times New Roman" pitchFamily="18" charset="0"/>
              </a:rPr>
              <a:t>.</a:t>
            </a:r>
            <a:endParaRPr lang="vi-VN" sz="2400" dirty="0">
              <a:solidFill>
                <a:srgbClr val="002060"/>
              </a:solidFill>
              <a:latin typeface="+mj-lt"/>
              <a:ea typeface="微软雅黑"/>
              <a:cs typeface="Times New Roman" pitchFamily="18" charset="0"/>
            </a:endParaRPr>
          </a:p>
        </p:txBody>
      </p:sp>
      <p:pic>
        <p:nvPicPr>
          <p:cNvPr id="6"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4083918"/>
            <a:ext cx="2686050" cy="657225"/>
          </a:xfrm>
          <a:prstGeom prst="rect">
            <a:avLst/>
          </a:prstGeom>
        </p:spPr>
      </p:pic>
      <p:pic>
        <p:nvPicPr>
          <p:cNvPr id="7"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76" t="4454" r="1083" b="2155"/>
          <a:stretch/>
        </p:blipFill>
        <p:spPr bwMode="auto">
          <a:xfrm>
            <a:off x="7236296" y="3571716"/>
            <a:ext cx="1430931" cy="106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4958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1+#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7"/>
                                        </p:tgtEl>
                                        <p:attrNameLst>
                                          <p:attrName>ppt_w</p:attrName>
                                        </p:attrNameLst>
                                      </p:cBhvr>
                                      <p:tavLst>
                                        <p:tav tm="0">
                                          <p:val>
                                            <p:strVal val="ppt_w"/>
                                          </p:val>
                                        </p:tav>
                                        <p:tav tm="100000">
                                          <p:val>
                                            <p:fltVal val="0"/>
                                          </p:val>
                                        </p:tav>
                                      </p:tavLst>
                                    </p:anim>
                                    <p:anim calcmode="lin" valueType="num">
                                      <p:cBhvr>
                                        <p:cTn id="35" dur="1000"/>
                                        <p:tgtEl>
                                          <p:spTgt spid="7"/>
                                        </p:tgtEl>
                                        <p:attrNameLst>
                                          <p:attrName>ppt_h</p:attrName>
                                        </p:attrNameLst>
                                      </p:cBhvr>
                                      <p:tavLst>
                                        <p:tav tm="0">
                                          <p:val>
                                            <p:strVal val="ppt_h"/>
                                          </p:val>
                                        </p:tav>
                                        <p:tav tm="100000">
                                          <p:val>
                                            <p:fltVal val="0"/>
                                          </p:val>
                                        </p:tav>
                                      </p:tavLst>
                                    </p:anim>
                                    <p:anim calcmode="lin" valueType="num">
                                      <p:cBhvr>
                                        <p:cTn id="36" dur="1000"/>
                                        <p:tgtEl>
                                          <p:spTgt spid="7"/>
                                        </p:tgtEl>
                                        <p:attrNameLst>
                                          <p:attrName>style.rotation</p:attrName>
                                        </p:attrNameLst>
                                      </p:cBhvr>
                                      <p:tavLst>
                                        <p:tav tm="0">
                                          <p:val>
                                            <p:fltVal val="0"/>
                                          </p:val>
                                        </p:tav>
                                        <p:tav tm="100000">
                                          <p:val>
                                            <p:fltVal val="90"/>
                                          </p:val>
                                        </p:tav>
                                      </p:tavLst>
                                    </p:anim>
                                    <p:animEffect transition="out" filter="fade">
                                      <p:cBhvr>
                                        <p:cTn id="37" dur="1000"/>
                                        <p:tgtEl>
                                          <p:spTgt spid="7"/>
                                        </p:tgtEl>
                                      </p:cBhvr>
                                    </p:animEffect>
                                    <p:set>
                                      <p:cBhvr>
                                        <p:cTn id="38"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779252"/>
            <a:ext cx="8496944" cy="830997"/>
          </a:xfrm>
          <a:prstGeom prst="rect">
            <a:avLst/>
          </a:prstGeom>
        </p:spPr>
        <p:txBody>
          <a:bodyPr wrap="square">
            <a:spAutoFit/>
          </a:bodyPr>
          <a:lstStyle/>
          <a:p>
            <a:r>
              <a:rPr lang="vi-VN" sz="2400" b="1" dirty="0">
                <a:solidFill>
                  <a:srgbClr val="000000"/>
                </a:solidFill>
                <a:latin typeface="+mj-lt"/>
                <a:ea typeface="微软雅黑"/>
                <a:cs typeface="Times New Roman" pitchFamily="18" charset="0"/>
              </a:rPr>
              <a:t>3. Theo Ngọc, tình cảm giữa mọi người trong bức tranh thế nào?</a:t>
            </a:r>
          </a:p>
        </p:txBody>
      </p:sp>
      <p:sp>
        <p:nvSpPr>
          <p:cNvPr id="3" name="Rectangle 2"/>
          <p:cNvSpPr/>
          <p:nvPr/>
        </p:nvSpPr>
        <p:spPr>
          <a:xfrm>
            <a:off x="395536" y="1442001"/>
            <a:ext cx="6120680" cy="830997"/>
          </a:xfrm>
          <a:prstGeom prst="rect">
            <a:avLst/>
          </a:prstGeom>
        </p:spPr>
        <p:txBody>
          <a:bodyPr wrap="square">
            <a:spAutoFit/>
          </a:bodyPr>
          <a:lstStyle/>
          <a:p>
            <a:r>
              <a:rPr lang="en-US" sz="2400" dirty="0">
                <a:solidFill>
                  <a:srgbClr val="002060"/>
                </a:solidFill>
                <a:ea typeface="微软雅黑"/>
                <a:cs typeface="Times New Roman" pitchFamily="18" charset="0"/>
              </a:rPr>
              <a:t>- Theo </a:t>
            </a:r>
            <a:r>
              <a:rPr lang="en-US" sz="2400" dirty="0" err="1">
                <a:solidFill>
                  <a:srgbClr val="002060"/>
                </a:solidFill>
                <a:ea typeface="微软雅黑"/>
                <a:cs typeface="Times New Roman" pitchFamily="18" charset="0"/>
              </a:rPr>
              <a:t>Ngọc</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mọi</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người</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trong</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bức</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tranh</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rất</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yêu</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quý</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nhau</a:t>
            </a:r>
            <a:r>
              <a:rPr lang="en-US" sz="2400" dirty="0">
                <a:solidFill>
                  <a:srgbClr val="002060"/>
                </a:solidFill>
                <a:ea typeface="微软雅黑"/>
                <a:cs typeface="Times New Roman" pitchFamily="18" charset="0"/>
              </a:rPr>
              <a:t>.</a:t>
            </a:r>
            <a:endParaRPr lang="vi-VN" sz="2400" dirty="0">
              <a:solidFill>
                <a:srgbClr val="002060"/>
              </a:solidFill>
              <a:ea typeface="微软雅黑"/>
              <a:cs typeface="Times New Roman" pitchFamily="18" charset="0"/>
            </a:endParaRPr>
          </a:p>
        </p:txBody>
      </p:sp>
      <p:pic>
        <p:nvPicPr>
          <p:cNvPr id="4" name="Picture 6" descr="Family Vector Art &amp;amp; Graphics | freevector.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4641" y1="30963" x2="35948" y2="42890"/>
                      </a14:backgroundRemoval>
                    </a14:imgEffect>
                  </a14:imgLayer>
                </a14:imgProps>
              </a:ext>
              <a:ext uri="{28A0092B-C50C-407E-A947-70E740481C1C}">
                <a14:useLocalDpi xmlns:a14="http://schemas.microsoft.com/office/drawing/2010/main" val="0"/>
              </a:ext>
            </a:extLst>
          </a:blip>
          <a:srcRect/>
          <a:stretch>
            <a:fillRect/>
          </a:stretch>
        </p:blipFill>
        <p:spPr bwMode="auto">
          <a:xfrm>
            <a:off x="5592070" y="2272998"/>
            <a:ext cx="3168352" cy="32424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12: Công dân với tình yêu, hôn nhân và gia đình - Hoc24">
            <a:extLst>
              <a:ext uri="{FF2B5EF4-FFF2-40B4-BE49-F238E27FC236}">
                <a16:creationId xmlns:a16="http://schemas.microsoft.com/office/drawing/2014/main" id="{EE59EC31-CB42-4FD5-8F12-06211816DB4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2571750"/>
            <a:ext cx="3239069" cy="242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0647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par>
                                <p:cTn id="17" presetID="6" presetClass="entr" presetSubtype="3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2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721743"/>
            <a:ext cx="8640960" cy="830997"/>
          </a:xfrm>
          <a:prstGeom prst="rect">
            <a:avLst/>
          </a:prstGeom>
        </p:spPr>
        <p:txBody>
          <a:bodyPr wrap="square">
            <a:spAutoFit/>
          </a:bodyPr>
          <a:lstStyle/>
          <a:p>
            <a:r>
              <a:rPr lang="vi-VN" sz="2400" b="1" dirty="0">
                <a:solidFill>
                  <a:srgbClr val="000000"/>
                </a:solidFill>
                <a:latin typeface="+mj-lt"/>
                <a:ea typeface="微软雅黑"/>
                <a:cs typeface="Times New Roman" pitchFamily="18" charset="0"/>
              </a:rPr>
              <a:t>4. Câu nói nào trong đoạn 3 giúp em hiểu: Bạ</a:t>
            </a:r>
            <a:r>
              <a:rPr lang="en-US" sz="2400" b="1" dirty="0">
                <a:solidFill>
                  <a:srgbClr val="000000"/>
                </a:solidFill>
                <a:latin typeface="+mj-lt"/>
                <a:ea typeface="微软雅黑"/>
                <a:cs typeface="Times New Roman" pitchFamily="18" charset="0"/>
              </a:rPr>
              <a:t>n </a:t>
            </a:r>
            <a:r>
              <a:rPr lang="vi-VN" sz="2400" b="1" dirty="0">
                <a:solidFill>
                  <a:srgbClr val="000000"/>
                </a:solidFill>
                <a:latin typeface="+mj-lt"/>
                <a:ea typeface="微软雅黑"/>
                <a:cs typeface="Times New Roman" pitchFamily="18" charset="0"/>
              </a:rPr>
              <a:t>Ngọc được bố mẹ nuôi rất yêu thương?</a:t>
            </a:r>
          </a:p>
        </p:txBody>
      </p:sp>
      <p:sp>
        <p:nvSpPr>
          <p:cNvPr id="3" name="Rectangle 2"/>
          <p:cNvSpPr/>
          <p:nvPr/>
        </p:nvSpPr>
        <p:spPr>
          <a:xfrm>
            <a:off x="251520" y="1779662"/>
            <a:ext cx="8784976" cy="830997"/>
          </a:xfrm>
          <a:prstGeom prst="rect">
            <a:avLst/>
          </a:prstGeom>
        </p:spPr>
        <p:txBody>
          <a:bodyPr wrap="square">
            <a:spAutoFit/>
          </a:bodyPr>
          <a:lstStyle/>
          <a:p>
            <a:r>
              <a:rPr lang="en-US" sz="2400" dirty="0">
                <a:solidFill>
                  <a:srgbClr val="002060"/>
                </a:solidFill>
                <a:latin typeface="+mj-lt"/>
                <a:ea typeface="微软雅黑"/>
                <a:cs typeface="Times New Roman" pitchFamily="18" charset="0"/>
              </a:rPr>
              <a:t>“- Con </a:t>
            </a:r>
            <a:r>
              <a:rPr lang="en-US" sz="2400" dirty="0" err="1">
                <a:solidFill>
                  <a:srgbClr val="002060"/>
                </a:solidFill>
                <a:latin typeface="+mj-lt"/>
                <a:ea typeface="微软雅黑"/>
                <a:cs typeface="Times New Roman" pitchFamily="18" charset="0"/>
              </a:rPr>
              <a:t>nuôi</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không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được</a:t>
            </a:r>
            <a:r>
              <a:rPr lang="en-US" sz="2400" dirty="0">
                <a:solidFill>
                  <a:srgbClr val="002060"/>
                </a:solidFill>
                <a:latin typeface="+mj-lt"/>
                <a:ea typeface="微软雅黑"/>
                <a:cs typeface="Times New Roman" pitchFamily="18" charset="0"/>
              </a:rPr>
              <a:t> cha </a:t>
            </a:r>
            <a:r>
              <a:rPr lang="en-US" sz="2400" dirty="0" err="1">
                <a:solidFill>
                  <a:srgbClr val="002060"/>
                </a:solidFill>
                <a:latin typeface="+mj-lt"/>
                <a:ea typeface="微软雅黑"/>
                <a:cs typeface="Times New Roman" pitchFamily="18" charset="0"/>
              </a:rPr>
              <a:t>mẹ</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sinh</a:t>
            </a:r>
            <a:r>
              <a:rPr lang="en-US" sz="2400" dirty="0">
                <a:solidFill>
                  <a:srgbClr val="002060"/>
                </a:solidFill>
                <a:latin typeface="+mj-lt"/>
                <a:ea typeface="微软雅黑"/>
                <a:cs typeface="Times New Roman" pitchFamily="18" charset="0"/>
              </a:rPr>
              <a:t> ra </a:t>
            </a:r>
            <a:r>
              <a:rPr lang="en-US" sz="2400" dirty="0" err="1">
                <a:solidFill>
                  <a:srgbClr val="002060"/>
                </a:solidFill>
                <a:latin typeface="+mj-lt"/>
                <a:ea typeface="微软雅黑"/>
                <a:cs typeface="Times New Roman" pitchFamily="18" charset="0"/>
              </a:rPr>
              <a:t>nhưng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được</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nuôi</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dưỡng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và</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lớn</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lên</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từ</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trái</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tim</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yêu</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thương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của</a:t>
            </a:r>
            <a:r>
              <a:rPr lang="en-US" sz="2400" dirty="0">
                <a:solidFill>
                  <a:srgbClr val="002060"/>
                </a:solidFill>
                <a:latin typeface="+mj-lt"/>
                <a:ea typeface="微软雅黑"/>
                <a:cs typeface="Times New Roman" pitchFamily="18" charset="0"/>
              </a:rPr>
              <a:t> cha </a:t>
            </a:r>
            <a:r>
              <a:rPr lang="en-US" sz="2400" dirty="0" err="1">
                <a:solidFill>
                  <a:srgbClr val="002060"/>
                </a:solidFill>
                <a:latin typeface="+mj-lt"/>
                <a:ea typeface="微软雅黑"/>
                <a:cs typeface="Times New Roman" pitchFamily="18" charset="0"/>
              </a:rPr>
              <a:t>mẹ</a:t>
            </a:r>
            <a:r>
              <a:rPr lang="en-US" sz="2400" dirty="0">
                <a:solidFill>
                  <a:srgbClr val="002060"/>
                </a:solidFill>
                <a:latin typeface="+mj-lt"/>
                <a:ea typeface="微软雅黑"/>
                <a:cs typeface="Times New Roman" pitchFamily="18" charset="0"/>
              </a:rPr>
              <a:t>”.</a:t>
            </a:r>
            <a:endParaRPr lang="vi-VN" sz="2400" dirty="0">
              <a:solidFill>
                <a:srgbClr val="002060"/>
              </a:solidFill>
              <a:latin typeface="+mj-lt"/>
              <a:ea typeface="微软雅黑"/>
              <a:cs typeface="Times New Roman" pitchFamily="18" charset="0"/>
            </a:endParaRPr>
          </a:p>
        </p:txBody>
      </p:sp>
      <p:pic>
        <p:nvPicPr>
          <p:cNvPr id="9" name="Picture 8">
            <a:extLst>
              <a:ext uri="{FF2B5EF4-FFF2-40B4-BE49-F238E27FC236}">
                <a16:creationId xmlns:a16="http://schemas.microsoft.com/office/drawing/2014/main" id="{A3C3886C-AE9F-49EB-BF76-9FA260AAB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2571750"/>
            <a:ext cx="2002531" cy="2501024"/>
          </a:xfrm>
          <a:prstGeom prst="rect">
            <a:avLst/>
          </a:prstGeom>
        </p:spPr>
      </p:pic>
      <p:pic>
        <p:nvPicPr>
          <p:cNvPr id="13" name="Picture 12">
            <a:extLst>
              <a:ext uri="{FF2B5EF4-FFF2-40B4-BE49-F238E27FC236}">
                <a16:creationId xmlns:a16="http://schemas.microsoft.com/office/drawing/2014/main" id="{5F598913-DFD5-440F-B6F8-73FAF27EF0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733" y="2703607"/>
            <a:ext cx="1656184" cy="2414984"/>
          </a:xfrm>
          <a:prstGeom prst="rect">
            <a:avLst/>
          </a:prstGeom>
        </p:spPr>
      </p:pic>
    </p:spTree>
    <p:extLst>
      <p:ext uri="{BB962C8B-B14F-4D97-AF65-F5344CB8AC3E}">
        <p14:creationId xmlns:p14="http://schemas.microsoft.com/office/powerpoint/2010/main" val="25207353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5816" y="967249"/>
            <a:ext cx="3960440"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LUYỆN TẬP</a:t>
            </a:r>
            <a:endParaRPr kumimoji="0" lang="en-US" sz="2000" b="0" i="0" u="none" strike="noStrike" kern="0" cap="none" spc="0" normalizeH="0" baseline="0" noProof="0" dirty="0">
              <a:ln>
                <a:noFill/>
              </a:ln>
              <a:solidFill>
                <a:sysClr val="windowText" lastClr="000000"/>
              </a:solidFill>
              <a:effectLst/>
              <a:uLnTx/>
              <a:uFillTx/>
              <a:latin typeface="+mj-lt"/>
            </a:endParaRPr>
          </a:p>
        </p:txBody>
      </p:sp>
      <p:pic>
        <p:nvPicPr>
          <p:cNvPr id="4" name="Picture 3"/>
          <p:cNvPicPr>
            <a:picLocks noChangeAspect="1"/>
          </p:cNvPicPr>
          <p:nvPr/>
        </p:nvPicPr>
        <p:blipFill>
          <a:blip r:embed="rId2"/>
          <a:stretch>
            <a:fillRect/>
          </a:stretch>
        </p:blipFill>
        <p:spPr>
          <a:xfrm>
            <a:off x="467544" y="410008"/>
            <a:ext cx="1670449" cy="1572904"/>
          </a:xfrm>
          <a:prstGeom prst="rect">
            <a:avLst/>
          </a:prstGeom>
        </p:spPr>
      </p:pic>
      <p:pic>
        <p:nvPicPr>
          <p:cNvPr id="5" name="Picture 4"/>
          <p:cNvPicPr>
            <a:picLocks noChangeAspect="1"/>
          </p:cNvPicPr>
          <p:nvPr/>
        </p:nvPicPr>
        <p:blipFill>
          <a:blip r:embed="rId3"/>
          <a:stretch>
            <a:fillRect/>
          </a:stretch>
        </p:blipFill>
        <p:spPr>
          <a:xfrm>
            <a:off x="5148064" y="1982912"/>
            <a:ext cx="2822577" cy="2893094"/>
          </a:xfrm>
          <a:prstGeom prst="rect">
            <a:avLst/>
          </a:prstGeom>
        </p:spPr>
      </p:pic>
    </p:spTree>
    <p:extLst>
      <p:ext uri="{BB962C8B-B14F-4D97-AF65-F5344CB8AC3E}">
        <p14:creationId xmlns:p14="http://schemas.microsoft.com/office/powerpoint/2010/main" val="28480749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55526"/>
            <a:ext cx="8424936" cy="1031051"/>
          </a:xfrm>
          <a:prstGeom prst="rect">
            <a:avLst/>
          </a:prstGeom>
        </p:spPr>
        <p:txBody>
          <a:bodyPr wrap="square">
            <a:spAutoFit/>
          </a:bodyPr>
          <a:lstStyle/>
          <a:p>
            <a:pPr>
              <a:spcBef>
                <a:spcPts val="600"/>
              </a:spcBef>
            </a:pPr>
            <a:r>
              <a:rPr lang="vi-VN" sz="2800" dirty="0">
                <a:solidFill>
                  <a:srgbClr val="000000"/>
                </a:solidFill>
                <a:latin typeface="+mj-lt"/>
                <a:ea typeface="微软雅黑"/>
                <a:cs typeface="Times New Roman" pitchFamily="18" charset="0"/>
              </a:rPr>
              <a:t>1. Nói lời đồng ý của em:</a:t>
            </a:r>
          </a:p>
          <a:p>
            <a:pPr marL="514350" indent="-514350">
              <a:spcBef>
                <a:spcPts val="600"/>
              </a:spcBef>
              <a:buFontTx/>
              <a:buAutoNum type="alphaLcParenR"/>
            </a:pPr>
            <a:r>
              <a:rPr lang="vi-VN" sz="2800" dirty="0">
                <a:solidFill>
                  <a:srgbClr val="000000"/>
                </a:solidFill>
                <a:latin typeface="+mj-lt"/>
                <a:ea typeface="微软雅黑"/>
                <a:cs typeface="Times New Roman" pitchFamily="18" charset="0"/>
              </a:rPr>
              <a:t>Với nhận xét của bạn Ngọc về bức tranh.</a:t>
            </a:r>
          </a:p>
        </p:txBody>
      </p:sp>
      <p:pic>
        <p:nvPicPr>
          <p:cNvPr id="3" name="Picture 2" descr="Free Girl Vectors, 209,000+ Images in AI, EPS forma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3110" t="6883" r="29920" b="8124"/>
          <a:stretch/>
        </p:blipFill>
        <p:spPr bwMode="auto">
          <a:xfrm>
            <a:off x="827584" y="1832361"/>
            <a:ext cx="1376420" cy="304364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3059832" y="1768338"/>
            <a:ext cx="5544616" cy="1656184"/>
          </a:xfrm>
          <a:prstGeom prst="wedgeRoundRectCallout">
            <a:avLst>
              <a:gd name="adj1" fmla="val -69437"/>
              <a:gd name="adj2" fmla="val 47163"/>
              <a:gd name="adj3" fmla="val 16667"/>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mj-lt"/>
                <a:ea typeface="微软雅黑"/>
                <a:cs typeface="Times New Roman" pitchFamily="18" charset="0"/>
              </a:rPr>
              <a:t>Bạn nói rất đúng ý tớ. Mọi người trong gia đình này rất yêu quý nhau.</a:t>
            </a:r>
          </a:p>
        </p:txBody>
      </p:sp>
    </p:spTree>
    <p:extLst>
      <p:ext uri="{BB962C8B-B14F-4D97-AF65-F5344CB8AC3E}">
        <p14:creationId xmlns:p14="http://schemas.microsoft.com/office/powerpoint/2010/main" val="8145509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83518"/>
            <a:ext cx="8496944" cy="1031051"/>
          </a:xfrm>
          <a:prstGeom prst="rect">
            <a:avLst/>
          </a:prstGeom>
        </p:spPr>
        <p:txBody>
          <a:bodyPr wrap="square">
            <a:spAutoFit/>
          </a:bodyPr>
          <a:lstStyle/>
          <a:p>
            <a:pPr>
              <a:spcBef>
                <a:spcPts val="600"/>
              </a:spcBef>
            </a:pPr>
            <a:r>
              <a:rPr lang="vi-VN" sz="2800" dirty="0">
                <a:solidFill>
                  <a:srgbClr val="000000"/>
                </a:solidFill>
                <a:latin typeface="+mj-lt"/>
                <a:ea typeface="微软雅黑"/>
                <a:cs typeface="Times New Roman" pitchFamily="18" charset="0"/>
              </a:rPr>
              <a:t>1. Nói lời đồng ý của em:</a:t>
            </a:r>
          </a:p>
          <a:p>
            <a:pPr>
              <a:spcBef>
                <a:spcPts val="600"/>
              </a:spcBef>
            </a:pPr>
            <a:r>
              <a:rPr lang="vi-VN" sz="2800" dirty="0">
                <a:solidFill>
                  <a:srgbClr val="000000"/>
                </a:solidFill>
                <a:latin typeface="+mj-lt"/>
                <a:ea typeface="微软雅黑"/>
                <a:cs typeface="Times New Roman" pitchFamily="18" charset="0"/>
              </a:rPr>
              <a:t>b) Với câu nói của bố mẹ bạn Ngọc.</a:t>
            </a:r>
          </a:p>
        </p:txBody>
      </p:sp>
      <p:pic>
        <p:nvPicPr>
          <p:cNvPr id="3" name="Picture 2" descr="Free Girl Vectors, 209,000+ Images in AI, EPS forma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3110" t="6883" r="29920" b="8124"/>
          <a:stretch/>
        </p:blipFill>
        <p:spPr bwMode="auto">
          <a:xfrm>
            <a:off x="683568" y="1923678"/>
            <a:ext cx="1376420" cy="277869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2987824" y="1923678"/>
            <a:ext cx="5760640" cy="1656184"/>
          </a:xfrm>
          <a:prstGeom prst="wedgeRoundRectCallout">
            <a:avLst>
              <a:gd name="adj1" fmla="val -69405"/>
              <a:gd name="adj2" fmla="val 3847"/>
              <a:gd name="adj3" fmla="val 16667"/>
            </a:avLst>
          </a:prstGeom>
          <a:noFill/>
          <a:ln w="9525" cap="flat" cmpd="sng" algn="ctr">
            <a:solidFill>
              <a:srgbClr val="EC7070"/>
            </a:solidFill>
            <a:prstDash val="solid"/>
            <a:round/>
            <a:headEnd type="none" w="med" len="med"/>
            <a:tailEnd type="none" w="med" len="me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a:ln>
                  <a:noFill/>
                </a:ln>
                <a:solidFill>
                  <a:srgbClr val="000000"/>
                </a:solidFill>
                <a:effectLst/>
                <a:uLnTx/>
                <a:uFillTx/>
                <a:latin typeface="+mj-lt"/>
                <a:ea typeface="微软雅黑"/>
                <a:cs typeface="Times New Roman" pitchFamily="18" charset="0"/>
              </a:rPr>
              <a:t>- </a:t>
            </a:r>
            <a:r>
              <a:rPr kumimoji="0" lang="vi-VN" sz="2800" i="0" u="none" strike="noStrike" kern="0" cap="none" spc="0" normalizeH="0" baseline="0" noProof="0" dirty="0">
                <a:ln>
                  <a:noFill/>
                </a:ln>
                <a:solidFill>
                  <a:srgbClr val="000000"/>
                </a:solidFill>
                <a:effectLst/>
                <a:uLnTx/>
                <a:uFillTx/>
                <a:latin typeface="+mj-lt"/>
                <a:ea typeface="微软雅黑"/>
                <a:cs typeface="Times New Roman" pitchFamily="18" charset="0"/>
              </a:rPr>
              <a:t>Bố mẹ bạn Ngọc nói rất đúng và</a:t>
            </a:r>
            <a:r>
              <a:rPr kumimoji="0" lang="en-US" sz="2800" i="0" u="none" strike="noStrike" kern="0" cap="none" spc="0" normalizeH="0" noProof="0" dirty="0">
                <a:ln>
                  <a:noFill/>
                </a:ln>
                <a:solidFill>
                  <a:srgbClr val="000000"/>
                </a:solidFill>
                <a:effectLst/>
                <a:uLnTx/>
                <a:uFillTx/>
                <a:latin typeface="+mj-lt"/>
                <a:ea typeface="微软雅黑"/>
                <a:cs typeface="Times New Roman" pitchFamily="18" charset="0"/>
              </a:rPr>
              <a:t> </a:t>
            </a:r>
            <a:r>
              <a:rPr kumimoji="0" lang="vi-VN" sz="2800" i="0" u="none" strike="noStrike" kern="0" cap="none" spc="0" normalizeH="0" baseline="0" noProof="0" dirty="0">
                <a:ln>
                  <a:noFill/>
                </a:ln>
                <a:solidFill>
                  <a:srgbClr val="000000"/>
                </a:solidFill>
                <a:effectLst/>
                <a:uLnTx/>
                <a:uFillTx/>
                <a:latin typeface="+mj-lt"/>
                <a:ea typeface="微软雅黑"/>
                <a:cs typeface="Times New Roman" pitchFamily="18" charset="0"/>
              </a:rPr>
              <a:t>rất hay. Em hoàn toàn đồng ý với câu nói của bố mẹ bạn Ngọc.</a:t>
            </a:r>
          </a:p>
        </p:txBody>
      </p:sp>
    </p:spTree>
    <p:extLst>
      <p:ext uri="{BB962C8B-B14F-4D97-AF65-F5344CB8AC3E}">
        <p14:creationId xmlns:p14="http://schemas.microsoft.com/office/powerpoint/2010/main" val="37901327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46405"/>
            <a:ext cx="8352928" cy="2554545"/>
          </a:xfrm>
          <a:prstGeom prst="rect">
            <a:avLst/>
          </a:prstGeom>
        </p:spPr>
        <p:txBody>
          <a:bodyPr wrap="square">
            <a:spAutoFit/>
          </a:bodyPr>
          <a:lstStyle/>
          <a:p>
            <a:pPr>
              <a:spcBef>
                <a:spcPts val="600"/>
              </a:spcBef>
            </a:pPr>
            <a:r>
              <a:rPr lang="vi-VN" sz="2800" b="1" dirty="0">
                <a:solidFill>
                  <a:srgbClr val="000000"/>
                </a:solidFill>
                <a:latin typeface="+mj-lt"/>
                <a:ea typeface="微软雅黑"/>
                <a:cs typeface="Times New Roman" pitchFamily="18" charset="0"/>
              </a:rPr>
              <a:t>2. Đặt câu theo mẫu Ai thế nào? để nói về:</a:t>
            </a:r>
          </a:p>
          <a:p>
            <a:pPr marL="514350" indent="-514350">
              <a:spcBef>
                <a:spcPts val="600"/>
              </a:spcBef>
              <a:buFontTx/>
              <a:buAutoNum type="alphaLcParenR"/>
            </a:pPr>
            <a:r>
              <a:rPr lang="vi-VN" sz="2800" b="1" dirty="0">
                <a:solidFill>
                  <a:srgbClr val="000000"/>
                </a:solidFill>
                <a:latin typeface="+mj-lt"/>
                <a:ea typeface="微软雅黑"/>
                <a:cs typeface="Times New Roman" pitchFamily="18" charset="0"/>
              </a:rPr>
              <a:t>Tình cảm của bố mẹ nuôi với bạn Ngọc.</a:t>
            </a:r>
          </a:p>
          <a:p>
            <a:pPr>
              <a:spcBef>
                <a:spcPts val="600"/>
              </a:spcBef>
            </a:pPr>
            <a:endParaRPr lang="vi-VN" sz="2800" b="1" dirty="0">
              <a:solidFill>
                <a:srgbClr val="000000"/>
              </a:solidFill>
              <a:latin typeface="Times New Roman" pitchFamily="18" charset="0"/>
              <a:ea typeface="微软雅黑"/>
              <a:cs typeface="Times New Roman" pitchFamily="18" charset="0"/>
            </a:endParaRPr>
          </a:p>
          <a:p>
            <a:pPr>
              <a:spcBef>
                <a:spcPts val="600"/>
              </a:spcBef>
            </a:pPr>
            <a:endParaRPr lang="vi-VN" sz="2800" b="1" dirty="0">
              <a:solidFill>
                <a:srgbClr val="0000FF"/>
              </a:solidFill>
              <a:latin typeface="Times New Roman" pitchFamily="18" charset="0"/>
              <a:ea typeface="微软雅黑"/>
              <a:cs typeface="Times New Roman" pitchFamily="18" charset="0"/>
            </a:endParaRPr>
          </a:p>
          <a:p>
            <a:pPr>
              <a:spcBef>
                <a:spcPts val="600"/>
              </a:spcBef>
            </a:pPr>
            <a:r>
              <a:rPr lang="vi-VN" sz="2800" b="1" dirty="0">
                <a:solidFill>
                  <a:srgbClr val="000000"/>
                </a:solidFill>
                <a:latin typeface="+mj-lt"/>
                <a:ea typeface="微软雅黑"/>
                <a:cs typeface="Times New Roman" pitchFamily="18" charset="0"/>
              </a:rPr>
              <a:t>b) Tình cảm của bạn Ngọc với bố mẹ nuôi.</a:t>
            </a:r>
          </a:p>
        </p:txBody>
      </p:sp>
      <p:sp>
        <p:nvSpPr>
          <p:cNvPr id="3" name="Rectangle 2"/>
          <p:cNvSpPr/>
          <p:nvPr/>
        </p:nvSpPr>
        <p:spPr>
          <a:xfrm>
            <a:off x="395536" y="1923678"/>
            <a:ext cx="8352928" cy="584775"/>
          </a:xfrm>
          <a:prstGeom prst="rect">
            <a:avLst/>
          </a:prstGeom>
          <a:gradFill rotWithShape="1">
            <a:gsLst>
              <a:gs pos="0">
                <a:srgbClr val="FFC305">
                  <a:tint val="79000"/>
                  <a:satMod val="180000"/>
                </a:srgbClr>
              </a:gs>
              <a:gs pos="65000">
                <a:srgbClr val="FFC305">
                  <a:tint val="52000"/>
                  <a:satMod val="250000"/>
                </a:srgbClr>
              </a:gs>
              <a:gs pos="100000">
                <a:srgbClr val="FFC305">
                  <a:tint val="29000"/>
                  <a:satMod val="300000"/>
                </a:srgbClr>
              </a:gs>
            </a:gsLst>
            <a:lin ang="16200000" scaled="0"/>
          </a:gradFill>
          <a:ln w="9525" cap="flat" cmpd="sng" algn="ctr">
            <a:solidFill>
              <a:srgbClr val="FFC305"/>
            </a:solidFill>
            <a:prstDash val="solid"/>
          </a:ln>
          <a:effectLst>
            <a:outerShdw blurRad="63500" dist="25400" dir="5400000" rotWithShape="0">
              <a:srgbClr val="000000">
                <a:alpha val="43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j-lt"/>
                <a:ea typeface="微软雅黑"/>
                <a:cs typeface="Times New Roman" pitchFamily="18" charset="0"/>
              </a:rPr>
              <a:t>M: </a:t>
            </a:r>
            <a:r>
              <a:rPr kumimoji="0" lang="vi-VN" sz="3200" b="0" i="0" u="none" strike="noStrike" kern="0" cap="none" spc="0" normalizeH="0" baseline="0" noProof="0" dirty="0">
                <a:ln>
                  <a:noFill/>
                </a:ln>
                <a:solidFill>
                  <a:srgbClr val="000000"/>
                </a:solidFill>
                <a:effectLst/>
                <a:uLnTx/>
                <a:uFillTx/>
                <a:latin typeface="+mj-lt"/>
                <a:ea typeface="微软雅黑"/>
                <a:cs typeface="Times New Roman" pitchFamily="18" charset="0"/>
              </a:rPr>
              <a:t>Bố mẹ nuôi </a:t>
            </a:r>
            <a:r>
              <a:rPr kumimoji="0" lang="en-US" sz="3200" b="0" i="0" u="none" strike="noStrike" kern="0" cap="none" spc="0" normalizeH="0" baseline="0" noProof="0" dirty="0" err="1">
                <a:ln>
                  <a:noFill/>
                </a:ln>
                <a:solidFill>
                  <a:srgbClr val="000000"/>
                </a:solidFill>
                <a:effectLst/>
                <a:uLnTx/>
                <a:uFillTx/>
                <a:latin typeface="+mj-lt"/>
                <a:ea typeface="微软雅黑"/>
                <a:cs typeface="Times New Roman" pitchFamily="18" charset="0"/>
              </a:rPr>
              <a:t>rất</a:t>
            </a:r>
            <a:r>
              <a:rPr kumimoji="0" lang="en-US" sz="3200" b="0" i="0" u="none" strike="noStrike" kern="0" cap="none" spc="0" normalizeH="0" noProof="0" dirty="0">
                <a:ln>
                  <a:noFill/>
                </a:ln>
                <a:solidFill>
                  <a:srgbClr val="000000"/>
                </a:solidFill>
                <a:effectLst/>
                <a:uLnTx/>
                <a:uFillTx/>
                <a:latin typeface="+mj-lt"/>
                <a:ea typeface="微软雅黑"/>
                <a:cs typeface="Times New Roman" pitchFamily="18" charset="0"/>
              </a:rPr>
              <a:t> </a:t>
            </a:r>
            <a:r>
              <a:rPr kumimoji="0" lang="vi-VN" sz="3200" b="0" i="0" u="none" strike="noStrike" kern="0" cap="none" spc="0" normalizeH="0" baseline="0" noProof="0" dirty="0">
                <a:ln>
                  <a:noFill/>
                </a:ln>
                <a:solidFill>
                  <a:srgbClr val="000000"/>
                </a:solidFill>
                <a:effectLst/>
                <a:uLnTx/>
                <a:uFillTx/>
                <a:latin typeface="+mj-lt"/>
                <a:ea typeface="微软雅黑"/>
                <a:cs typeface="Times New Roman" pitchFamily="18" charset="0"/>
              </a:rPr>
              <a:t>yêu thương bạn Ngọc</a:t>
            </a:r>
            <a:r>
              <a:rPr kumimoji="0" lang="en-US" sz="3200" b="0" i="0" u="none" strike="noStrike" kern="0" cap="none" spc="0" normalizeH="0" noProof="0" dirty="0">
                <a:ln>
                  <a:noFill/>
                </a:ln>
                <a:solidFill>
                  <a:srgbClr val="000000"/>
                </a:solidFill>
                <a:effectLst/>
                <a:uLnTx/>
                <a:uFillTx/>
                <a:latin typeface="+mj-lt"/>
                <a:ea typeface="微软雅黑"/>
                <a:cs typeface="Times New Roman" pitchFamily="18" charset="0"/>
              </a:rPr>
              <a:t>.</a:t>
            </a:r>
            <a:endParaRPr kumimoji="0" lang="en-US" sz="3200" b="0" i="0" u="none" strike="noStrike" kern="0" cap="none" spc="0" normalizeH="0" baseline="0" noProof="0" dirty="0">
              <a:ln>
                <a:noFill/>
              </a:ln>
              <a:solidFill>
                <a:srgbClr val="000000"/>
              </a:solidFill>
              <a:effectLst/>
              <a:uLnTx/>
              <a:uFillTx/>
              <a:latin typeface="+mj-lt"/>
              <a:ea typeface="微软雅黑"/>
              <a:cs typeface="Times New Roman" pitchFamily="18" charset="0"/>
            </a:endParaRPr>
          </a:p>
        </p:txBody>
      </p:sp>
      <p:sp>
        <p:nvSpPr>
          <p:cNvPr id="4" name="Rectangle 3"/>
          <p:cNvSpPr/>
          <p:nvPr/>
        </p:nvSpPr>
        <p:spPr>
          <a:xfrm>
            <a:off x="395536" y="3419877"/>
            <a:ext cx="8496943" cy="1077218"/>
          </a:xfrm>
          <a:prstGeom prst="rect">
            <a:avLst/>
          </a:prstGeom>
          <a:gradFill rotWithShape="1">
            <a:gsLst>
              <a:gs pos="0">
                <a:srgbClr val="FFC305">
                  <a:tint val="79000"/>
                  <a:satMod val="180000"/>
                </a:srgbClr>
              </a:gs>
              <a:gs pos="65000">
                <a:srgbClr val="FFC305">
                  <a:tint val="52000"/>
                  <a:satMod val="250000"/>
                </a:srgbClr>
              </a:gs>
              <a:gs pos="100000">
                <a:srgbClr val="FFC305">
                  <a:tint val="29000"/>
                  <a:satMod val="300000"/>
                </a:srgbClr>
              </a:gs>
            </a:gsLst>
            <a:lin ang="16200000" scaled="0"/>
          </a:gradFill>
          <a:ln w="9525" cap="flat" cmpd="sng" algn="ctr">
            <a:solidFill>
              <a:srgbClr val="FFC305"/>
            </a:solidFill>
            <a:prstDash val="solid"/>
          </a:ln>
          <a:effectLst>
            <a:outerShdw blurRad="63500" dist="25400" dir="5400000" rotWithShape="0">
              <a:srgbClr val="000000">
                <a:alpha val="43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ea typeface="微软雅黑"/>
                <a:cs typeface="Times New Roman" pitchFamily="18" charset="0"/>
              </a:rPr>
              <a:t>M: </a:t>
            </a:r>
            <a:r>
              <a:rPr kumimoji="0" lang="vi-VN" sz="3200" b="0" i="0" u="none" strike="noStrike" kern="0" cap="none" spc="0" normalizeH="0" baseline="0" noProof="0" dirty="0">
                <a:ln>
                  <a:noFill/>
                </a:ln>
                <a:solidFill>
                  <a:srgbClr val="000000"/>
                </a:solidFill>
                <a:effectLst/>
                <a:uLnTx/>
                <a:uFillTx/>
                <a:ea typeface="微软雅黑"/>
                <a:cs typeface="Times New Roman" pitchFamily="18" charset="0"/>
              </a:rPr>
              <a:t>Bạn Ngọc </a:t>
            </a:r>
            <a:r>
              <a:rPr lang="en-US" sz="3200" kern="0" dirty="0" err="1">
                <a:solidFill>
                  <a:srgbClr val="000000"/>
                </a:solidFill>
                <a:ea typeface="微软雅黑"/>
                <a:cs typeface="Times New Roman" pitchFamily="18" charset="0"/>
              </a:rPr>
              <a:t>biết</a:t>
            </a:r>
            <a:r>
              <a:rPr lang="en-US" sz="3200" kern="0" dirty="0">
                <a:solidFill>
                  <a:srgbClr val="000000"/>
                </a:solidFill>
                <a:ea typeface="微软雅黑"/>
                <a:cs typeface="Times New Roman" pitchFamily="18" charset="0"/>
              </a:rPr>
              <a:t> </a:t>
            </a:r>
            <a:r>
              <a:rPr lang="en-US" sz="3200" kern="0" dirty="0" err="1">
                <a:solidFill>
                  <a:srgbClr val="000000"/>
                </a:solidFill>
                <a:ea typeface="微软雅黑"/>
                <a:cs typeface="Times New Roman" pitchFamily="18" charset="0"/>
              </a:rPr>
              <a:t>ơn</a:t>
            </a:r>
            <a:r>
              <a:rPr kumimoji="0" lang="vi-VN" sz="3200" b="0" i="0" u="none" strike="noStrike" kern="0" cap="none" spc="0" normalizeH="0" baseline="0" noProof="0" dirty="0">
                <a:ln>
                  <a:noFill/>
                </a:ln>
                <a:solidFill>
                  <a:srgbClr val="000000"/>
                </a:solidFill>
                <a:effectLst/>
                <a:uLnTx/>
                <a:uFillTx/>
                <a:ea typeface="微软雅黑"/>
                <a:cs typeface="Times New Roman" pitchFamily="18" charset="0"/>
              </a:rPr>
              <a:t> bố mẹ nuôi</a:t>
            </a:r>
            <a:r>
              <a:rPr kumimoji="0" lang="en-US" sz="3200" b="0" i="0" u="none" strike="noStrike" kern="0" cap="none" spc="0" normalizeH="0" baseline="0" noProof="0" dirty="0">
                <a:ln>
                  <a:noFill/>
                </a:ln>
                <a:solidFill>
                  <a:srgbClr val="000000"/>
                </a:solidFill>
                <a:effectLst/>
                <a:uLnTx/>
                <a:uFillTx/>
                <a:ea typeface="微软雅黑"/>
                <a:cs typeface="Times New Roman" pitchFamily="18" charset="0"/>
              </a:rPr>
              <a:t> </a:t>
            </a:r>
            <a:r>
              <a:rPr kumimoji="0" lang="en-US" sz="3200" b="0" i="0" u="none" strike="noStrike" kern="0" cap="none" spc="0" normalizeH="0" baseline="0" noProof="0" dirty="0" err="1">
                <a:ln>
                  <a:noFill/>
                </a:ln>
                <a:solidFill>
                  <a:srgbClr val="000000"/>
                </a:solidFill>
                <a:effectLst/>
                <a:uLnTx/>
                <a:uFillTx/>
                <a:ea typeface="微软雅黑"/>
                <a:cs typeface="Times New Roman" pitchFamily="18" charset="0"/>
              </a:rPr>
              <a:t>vì</a:t>
            </a:r>
            <a:r>
              <a:rPr kumimoji="0" lang="en-US" sz="3200" b="0" i="0" u="none" strike="noStrike" kern="0" cap="none" spc="0" normalizeH="0" noProof="0" dirty="0">
                <a:ln>
                  <a:noFill/>
                </a:ln>
                <a:solidFill>
                  <a:srgbClr val="000000"/>
                </a:solidFill>
                <a:effectLst/>
                <a:uLnTx/>
                <a:uFillTx/>
                <a:ea typeface="微软雅黑"/>
                <a:cs typeface="Times New Roman" pitchFamily="18" charset="0"/>
              </a:rPr>
              <a:t> </a:t>
            </a:r>
            <a:r>
              <a:rPr kumimoji="0" lang="en-US" sz="3200" b="0" i="0" u="none" strike="noStrike" kern="0" cap="none" spc="0" normalizeH="0" noProof="0" dirty="0" err="1">
                <a:ln>
                  <a:noFill/>
                </a:ln>
                <a:solidFill>
                  <a:srgbClr val="000000"/>
                </a:solidFill>
                <a:effectLst/>
                <a:uLnTx/>
                <a:uFillTx/>
                <a:ea typeface="微软雅黑"/>
                <a:cs typeface="Times New Roman" pitchFamily="18" charset="0"/>
              </a:rPr>
              <a:t>đã</a:t>
            </a:r>
            <a:r>
              <a:rPr kumimoji="0" lang="en-US" sz="3200" b="0" i="0" u="none" strike="noStrike" kern="0" cap="none" spc="0" normalizeH="0" noProof="0" dirty="0">
                <a:ln>
                  <a:noFill/>
                </a:ln>
                <a:solidFill>
                  <a:srgbClr val="000000"/>
                </a:solidFill>
                <a:effectLst/>
                <a:uLnTx/>
                <a:uFillTx/>
                <a:ea typeface="微软雅黑"/>
                <a:cs typeface="Times New Roman" pitchFamily="18" charset="0"/>
              </a:rPr>
              <a:t> </a:t>
            </a:r>
            <a:r>
              <a:rPr kumimoji="0" lang="en-US" sz="3200" b="0" i="0" u="none" strike="noStrike" kern="0" cap="none" spc="0" normalizeH="0" noProof="0" dirty="0" err="1">
                <a:ln>
                  <a:noFill/>
                </a:ln>
                <a:solidFill>
                  <a:srgbClr val="000000"/>
                </a:solidFill>
                <a:effectLst/>
                <a:uLnTx/>
                <a:uFillTx/>
                <a:ea typeface="微软雅黑"/>
                <a:cs typeface="Times New Roman" pitchFamily="18" charset="0"/>
              </a:rPr>
              <a:t>chăm</a:t>
            </a:r>
            <a:r>
              <a:rPr kumimoji="0" lang="en-US" sz="3200" b="0" i="0" u="none" strike="noStrike" kern="0" cap="none" spc="0" normalizeH="0" noProof="0" dirty="0">
                <a:ln>
                  <a:noFill/>
                </a:ln>
                <a:solidFill>
                  <a:srgbClr val="000000"/>
                </a:solidFill>
                <a:effectLst/>
                <a:uLnTx/>
                <a:uFillTx/>
                <a:ea typeface="微软雅黑"/>
                <a:cs typeface="Times New Roman" pitchFamily="18" charset="0"/>
              </a:rPr>
              <a:t> lo </a:t>
            </a:r>
            <a:r>
              <a:rPr kumimoji="0" lang="en-US" sz="3200" b="0" i="0" u="none" strike="noStrike" kern="0" cap="none" spc="0" normalizeH="0" noProof="0" dirty="0" err="1">
                <a:ln>
                  <a:noFill/>
                </a:ln>
                <a:solidFill>
                  <a:srgbClr val="000000"/>
                </a:solidFill>
                <a:effectLst/>
                <a:uLnTx/>
                <a:uFillTx/>
                <a:ea typeface="微软雅黑"/>
                <a:cs typeface="Times New Roman" pitchFamily="18" charset="0"/>
              </a:rPr>
              <a:t>cho</a:t>
            </a:r>
            <a:r>
              <a:rPr kumimoji="0" lang="en-US" sz="3200" b="0" i="0" u="none" strike="noStrike" kern="0" cap="none" spc="0" normalizeH="0" noProof="0" dirty="0">
                <a:ln>
                  <a:noFill/>
                </a:ln>
                <a:solidFill>
                  <a:srgbClr val="000000"/>
                </a:solidFill>
                <a:effectLst/>
                <a:uLnTx/>
                <a:uFillTx/>
                <a:ea typeface="微软雅黑"/>
                <a:cs typeface="Times New Roman" pitchFamily="18" charset="0"/>
              </a:rPr>
              <a:t> </a:t>
            </a:r>
            <a:r>
              <a:rPr kumimoji="0" lang="en-US" sz="3200" b="0" i="0" u="none" strike="noStrike" kern="0" cap="none" spc="0" normalizeH="0" noProof="0" dirty="0" err="1">
                <a:ln>
                  <a:noFill/>
                </a:ln>
                <a:solidFill>
                  <a:srgbClr val="000000"/>
                </a:solidFill>
                <a:effectLst/>
                <a:uLnTx/>
                <a:uFillTx/>
                <a:ea typeface="微软雅黑"/>
                <a:cs typeface="Times New Roman" pitchFamily="18" charset="0"/>
              </a:rPr>
              <a:t>bạn</a:t>
            </a:r>
            <a:r>
              <a:rPr kumimoji="0" lang="vi-VN" sz="3200" b="0" i="0" u="none" strike="noStrike" kern="0" cap="none" spc="0" normalizeH="0" baseline="0" noProof="0" dirty="0">
                <a:ln>
                  <a:noFill/>
                </a:ln>
                <a:solidFill>
                  <a:srgbClr val="000000"/>
                </a:solidFill>
                <a:effectLst/>
                <a:uLnTx/>
                <a:uFillTx/>
                <a:ea typeface="微软雅黑"/>
                <a:cs typeface="Times New Roman" pitchFamily="18" charset="0"/>
              </a:rPr>
              <a:t>.</a:t>
            </a:r>
          </a:p>
        </p:txBody>
      </p:sp>
    </p:spTree>
    <p:extLst>
      <p:ext uri="{BB962C8B-B14F-4D97-AF65-F5344CB8AC3E}">
        <p14:creationId xmlns:p14="http://schemas.microsoft.com/office/powerpoint/2010/main" val="2028076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411510"/>
            <a:ext cx="8220343" cy="4608512"/>
          </a:xfrm>
          <a:prstGeom prst="rect">
            <a:avLst/>
          </a:prstGeom>
        </p:spPr>
      </p:pic>
      <p:sp>
        <p:nvSpPr>
          <p:cNvPr id="3" name="Rectangle 2"/>
          <p:cNvSpPr/>
          <p:nvPr/>
        </p:nvSpPr>
        <p:spPr>
          <a:xfrm>
            <a:off x="2627784" y="2217807"/>
            <a:ext cx="4824536" cy="707886"/>
          </a:xfrm>
          <a:prstGeom prst="rect">
            <a:avLst/>
          </a:prstGeom>
        </p:spPr>
        <p:txBody>
          <a:bodyPr wrap="square">
            <a:spAutoFit/>
          </a:bodyPr>
          <a:lstStyle/>
          <a:p>
            <a:pPr defTabSz="914400">
              <a:defRPr/>
            </a:pP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CỦNG CỐ - </a:t>
            </a:r>
            <a:r>
              <a:rPr lang="en-US" sz="4000" b="1" dirty="0">
                <a:solidFill>
                  <a:prstClr val="black"/>
                </a:solidFill>
                <a:latin typeface="+mj-lt"/>
                <a:ea typeface="+mj-ea"/>
                <a:cs typeface="Times New Roman" panose="02020603050405020304" pitchFamily="18" charset="0"/>
              </a:rPr>
              <a:t>DẶN DÒ</a:t>
            </a:r>
            <a:endParaRPr lang="en-US" sz="4000" dirty="0">
              <a:latin typeface="+mj-lt"/>
            </a:endParaRPr>
          </a:p>
        </p:txBody>
      </p:sp>
    </p:spTree>
    <p:extLst>
      <p:ext uri="{BB962C8B-B14F-4D97-AF65-F5344CB8AC3E}">
        <p14:creationId xmlns:p14="http://schemas.microsoft.com/office/powerpoint/2010/main" val="38925805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4759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246"/>
            <a:ext cx="9144000" cy="51110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806490" y="3474934"/>
            <a:ext cx="2057400" cy="19502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1274" y="4011910"/>
            <a:ext cx="1447832" cy="707886"/>
          </a:xfrm>
          <a:prstGeom prst="rect">
            <a:avLst/>
          </a:prstGeom>
          <a:noFill/>
        </p:spPr>
        <p:txBody>
          <a:bodyPr wrap="none" rtlCol="0">
            <a:spAutoFit/>
          </a:bodyPr>
          <a:lstStyle/>
          <a:p>
            <a:pPr algn="ctr"/>
            <a:r>
              <a:rPr lang="en-US" sz="2000" b="1" dirty="0">
                <a:latin typeface="UTM Azuki" panose="02040603050506020204" pitchFamily="18" charset="0"/>
              </a:rPr>
              <a:t>XÂY DỰNG</a:t>
            </a:r>
          </a:p>
          <a:p>
            <a:pPr algn="ctr"/>
            <a:r>
              <a:rPr lang="en-US" sz="2000" b="1" dirty="0">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15202" y="16246"/>
            <a:ext cx="1709737" cy="726704"/>
          </a:xfrm>
          <a:prstGeom prst="rect">
            <a:avLst/>
          </a:prstGeom>
          <a:noFill/>
          <a:extLst>
            <a:ext uri="{909E8E84-426E-40DD-AFC4-6F175D3DCCD1}">
              <a14:hiddenFill xmlns:a14="http://schemas.microsoft.com/office/drawing/2010/main">
                <a:solidFill>
                  <a:srgbClr val="FFFFFF"/>
                </a:solidFill>
              </a14:hiddenFill>
            </a:ext>
          </a:extLst>
        </p:spPr>
      </p:pic>
      <p:pic>
        <p:nvPicPr>
          <p:cNvPr id="2" name="nhạc trò chơ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72498" y="-1132906"/>
            <a:ext cx="609600" cy="609600"/>
          </a:xfrm>
          <a:prstGeom prst="rect">
            <a:avLst/>
          </a:prstGeom>
        </p:spPr>
      </p:pic>
      <p:pic>
        <p:nvPicPr>
          <p:cNvPr id="3" name="Picture 2"/>
          <p:cNvPicPr>
            <a:picLocks noChangeAspect="1"/>
          </p:cNvPicPr>
          <p:nvPr/>
        </p:nvPicPr>
        <p:blipFill>
          <a:blip r:embed="rId11"/>
          <a:stretch>
            <a:fillRect/>
          </a:stretch>
        </p:blipFill>
        <p:spPr>
          <a:xfrm>
            <a:off x="119060" y="123479"/>
            <a:ext cx="651613" cy="256120"/>
          </a:xfrm>
          <a:prstGeom prst="rect">
            <a:avLst/>
          </a:prstGeom>
        </p:spPr>
      </p:pic>
    </p:spTree>
    <p:extLst>
      <p:ext uri="{BB962C8B-B14F-4D97-AF65-F5344CB8AC3E}">
        <p14:creationId xmlns:p14="http://schemas.microsoft.com/office/powerpoint/2010/main" val="2487071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5"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375276" y="911389"/>
            <a:ext cx="806324" cy="8485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2" y="2656814"/>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73" y="2837755"/>
            <a:ext cx="2558143" cy="7670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5181602" y="540019"/>
            <a:ext cx="895577" cy="1020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88760" y="15696"/>
            <a:ext cx="1580158" cy="18593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3684" y="1343562"/>
            <a:ext cx="1001485" cy="886163"/>
          </a:xfrm>
          <a:prstGeom prst="rect">
            <a:avLst/>
          </a:prstGeom>
          <a:noFill/>
          <a:extLst>
            <a:ext uri="{909E8E84-426E-40DD-AFC4-6F175D3DCCD1}">
              <a14:hiddenFill xmlns:a14="http://schemas.microsoft.com/office/drawing/2010/main">
                <a:solidFill>
                  <a:srgbClr val="FFFFFF"/>
                </a:solidFill>
              </a14:hiddenFill>
            </a:ext>
          </a:extLst>
        </p:spPr>
      </p:pic>
      <p:pic>
        <p:nvPicPr>
          <p:cNvPr id="62" name="ngựa"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53474" y="5763"/>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5942" y="2035703"/>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2190750"/>
            <a:ext cx="1136392" cy="8059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48442" y="2146754"/>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68" name="heo"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99359" y="505"/>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03677" y="737533"/>
            <a:ext cx="3071954" cy="244170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631294" y="1997887"/>
            <a:ext cx="1683906" cy="57386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0913" y="201969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6806626" y="2240531"/>
            <a:ext cx="1964133" cy="1310416"/>
          </a:xfrm>
          <a:prstGeom prst="rect">
            <a:avLst/>
          </a:prstGeom>
          <a:noFill/>
          <a:extLst>
            <a:ext uri="{909E8E84-426E-40DD-AFC4-6F175D3DCCD1}">
              <a14:hiddenFill xmlns:a14="http://schemas.microsoft.com/office/drawing/2010/main">
                <a:solidFill>
                  <a:srgbClr val="FFFFFF"/>
                </a:solidFill>
              </a14:hiddenFill>
            </a:ext>
          </a:extLst>
        </p:spPr>
      </p:pic>
      <p:pic>
        <p:nvPicPr>
          <p:cNvPr id="75" name="bò" descr="C:\Users\ADMIN\Desktop\Nong trai\472224296 (3).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863054" y="-19050"/>
            <a:ext cx="603071" cy="58227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28">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890957" y="3909801"/>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77" name="máy cày" descr="C:\Users\ADMIN\Desktop\Nong trai\il_fullxfull.1073011138_eng3 (2).jp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2264846" y="-44420"/>
            <a:ext cx="812475" cy="68594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6359924" y="2860989"/>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1"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211" y="514350"/>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2"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800525" y="483520"/>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3"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4749" y="487756"/>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4"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2294164" y="527822"/>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8" action="ppaction://hlinksldjump"/>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86104" y="3658830"/>
            <a:ext cx="1428750" cy="1428750"/>
          </a:xfrm>
          <a:prstGeom prst="rect">
            <a:avLst/>
          </a:prstGeom>
        </p:spPr>
      </p:pic>
      <p:pic>
        <p:nvPicPr>
          <p:cNvPr id="3" name="Picture 2"/>
          <p:cNvPicPr>
            <a:picLocks noChangeAspect="1"/>
          </p:cNvPicPr>
          <p:nvPr/>
        </p:nvPicPr>
        <p:blipFill>
          <a:blip r:embed="rId50"/>
          <a:stretch>
            <a:fillRect/>
          </a:stretch>
        </p:blipFill>
        <p:spPr>
          <a:xfrm>
            <a:off x="8280946" y="139643"/>
            <a:ext cx="719812" cy="253137"/>
          </a:xfrm>
          <a:prstGeom prst="rect">
            <a:avLst/>
          </a:prstGeom>
        </p:spPr>
      </p:pic>
    </p:spTree>
    <p:extLst>
      <p:ext uri="{BB962C8B-B14F-4D97-AF65-F5344CB8AC3E}">
        <p14:creationId xmlns:p14="http://schemas.microsoft.com/office/powerpoint/2010/main" val="212458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5"/>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74"/>
                                        </p:tgtEl>
                                        <p:attrNameLst>
                                          <p:attrName>r</p:attrName>
                                        </p:attrNameLst>
                                      </p:cBhvr>
                                    </p:animRot>
                                    <p:animRot by="-240000">
                                      <p:cBhvr>
                                        <p:cTn id="49" dur="400" fill="hold">
                                          <p:stCondLst>
                                            <p:cond delay="400"/>
                                          </p:stCondLst>
                                        </p:cTn>
                                        <p:tgtEl>
                                          <p:spTgt spid="74"/>
                                        </p:tgtEl>
                                        <p:attrNameLst>
                                          <p:attrName>r</p:attrName>
                                        </p:attrNameLst>
                                      </p:cBhvr>
                                    </p:animRot>
                                    <p:animRot by="240000">
                                      <p:cBhvr>
                                        <p:cTn id="50" dur="400" fill="hold">
                                          <p:stCondLst>
                                            <p:cond delay="800"/>
                                          </p:stCondLst>
                                        </p:cTn>
                                        <p:tgtEl>
                                          <p:spTgt spid="74"/>
                                        </p:tgtEl>
                                        <p:attrNameLst>
                                          <p:attrName>r</p:attrName>
                                        </p:attrNameLst>
                                      </p:cBhvr>
                                    </p:animRot>
                                    <p:animRot by="-240000">
                                      <p:cBhvr>
                                        <p:cTn id="51" dur="400" fill="hold">
                                          <p:stCondLst>
                                            <p:cond delay="1200"/>
                                          </p:stCondLst>
                                        </p:cTn>
                                        <p:tgtEl>
                                          <p:spTgt spid="74"/>
                                        </p:tgtEl>
                                        <p:attrNameLst>
                                          <p:attrName>r</p:attrName>
                                        </p:attrNameLst>
                                      </p:cBhvr>
                                    </p:animRot>
                                    <p:animRot by="120000">
                                      <p:cBhvr>
                                        <p:cTn id="52" dur="400" fill="hold">
                                          <p:stCondLst>
                                            <p:cond delay="1600"/>
                                          </p:stCondLst>
                                        </p:cTn>
                                        <p:tgtEl>
                                          <p:spTgt spid="74"/>
                                        </p:tgtEl>
                                        <p:attrNameLst>
                                          <p:attrName>r</p:attrName>
                                        </p:attrNameLst>
                                      </p:cBhvr>
                                    </p:animRot>
                                  </p:childTnLst>
                                </p:cTn>
                              </p:par>
                              <p:par>
                                <p:cTn id="5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54" dur="35000" fill="hold"/>
                                        <p:tgtEl>
                                          <p:spTgt spid="74"/>
                                        </p:tgtEl>
                                        <p:attrNameLst>
                                          <p:attrName>ppt_x</p:attrName>
                                          <p:attrName>ppt_y</p:attrName>
                                        </p:attrNameLst>
                                      </p:cBhvr>
                                      <p:rCtr x="-60556" y="2407"/>
                                    </p:animMotion>
                                  </p:childTnLst>
                                </p:cTn>
                              </p:par>
                              <p:par>
                                <p:cTn id="55" presetID="1" presetClass="entr" presetSubtype="0"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par>
                                <p:cTn id="57" presetID="32" presetClass="emph" presetSubtype="0" repeatCount="indefinite" fill="hold" nodeType="withEffect">
                                  <p:stCondLst>
                                    <p:cond delay="0"/>
                                  </p:stCondLst>
                                  <p:childTnLst>
                                    <p:animRot by="120000">
                                      <p:cBhvr>
                                        <p:cTn id="58" dur="200" fill="hold">
                                          <p:stCondLst>
                                            <p:cond delay="0"/>
                                          </p:stCondLst>
                                        </p:cTn>
                                        <p:tgtEl>
                                          <p:spTgt spid="76"/>
                                        </p:tgtEl>
                                        <p:attrNameLst>
                                          <p:attrName>r</p:attrName>
                                        </p:attrNameLst>
                                      </p:cBhvr>
                                    </p:animRot>
                                    <p:animRot by="-240000">
                                      <p:cBhvr>
                                        <p:cTn id="59" dur="400" fill="hold">
                                          <p:stCondLst>
                                            <p:cond delay="400"/>
                                          </p:stCondLst>
                                        </p:cTn>
                                        <p:tgtEl>
                                          <p:spTgt spid="76"/>
                                        </p:tgtEl>
                                        <p:attrNameLst>
                                          <p:attrName>r</p:attrName>
                                        </p:attrNameLst>
                                      </p:cBhvr>
                                    </p:animRot>
                                    <p:animRot by="240000">
                                      <p:cBhvr>
                                        <p:cTn id="60" dur="400" fill="hold">
                                          <p:stCondLst>
                                            <p:cond delay="800"/>
                                          </p:stCondLst>
                                        </p:cTn>
                                        <p:tgtEl>
                                          <p:spTgt spid="76"/>
                                        </p:tgtEl>
                                        <p:attrNameLst>
                                          <p:attrName>r</p:attrName>
                                        </p:attrNameLst>
                                      </p:cBhvr>
                                    </p:animRot>
                                    <p:animRot by="-240000">
                                      <p:cBhvr>
                                        <p:cTn id="61" dur="400" fill="hold">
                                          <p:stCondLst>
                                            <p:cond delay="1200"/>
                                          </p:stCondLst>
                                        </p:cTn>
                                        <p:tgtEl>
                                          <p:spTgt spid="76"/>
                                        </p:tgtEl>
                                        <p:attrNameLst>
                                          <p:attrName>r</p:attrName>
                                        </p:attrNameLst>
                                      </p:cBhvr>
                                    </p:animRot>
                                    <p:animRot by="120000">
                                      <p:cBhvr>
                                        <p:cTn id="62" dur="400" fill="hold">
                                          <p:stCondLst>
                                            <p:cond delay="1600"/>
                                          </p:stCondLst>
                                        </p:cTn>
                                        <p:tgtEl>
                                          <p:spTgt spid="76"/>
                                        </p:tgtEl>
                                        <p:attrNameLst>
                                          <p:attrName>r</p:attrName>
                                        </p:attrNameLst>
                                      </p:cBhvr>
                                    </p:animRot>
                                  </p:childTnLst>
                                </p:cTn>
                              </p:par>
                              <p:par>
                                <p:cTn id="6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64" dur="32000" fill="hold"/>
                                        <p:tgtEl>
                                          <p:spTgt spid="76"/>
                                        </p:tgtEl>
                                        <p:attrNameLst>
                                          <p:attrName>ppt_x</p:attrName>
                                          <p:attrName>ppt_y</p:attrName>
                                        </p:attrNameLst>
                                      </p:cBhvr>
                                      <p:rCtr x="59531" y="-741"/>
                                    </p:animMotion>
                                  </p:childTnLst>
                                </p:cTn>
                              </p:par>
                              <p:par>
                                <p:cTn id="65" presetID="1" presetClass="exit" presetSubtype="0" fill="hold" nodeType="withEffect">
                                  <p:stCondLst>
                                    <p:cond delay="0"/>
                                  </p:stCondLst>
                                  <p:childTnLst>
                                    <p:set>
                                      <p:cBhvr>
                                        <p:cTn id="66" dur="1" fill="hold">
                                          <p:stCondLst>
                                            <p:cond delay="0"/>
                                          </p:stCondLst>
                                        </p:cTn>
                                        <p:tgtEl>
                                          <p:spTgt spid="7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8"/>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200" fill="hold">
                                          <p:stCondLst>
                                            <p:cond delay="0"/>
                                          </p:stCondLst>
                                        </p:cTn>
                                        <p:tgtEl>
                                          <p:spTgt spid="78"/>
                                        </p:tgtEl>
                                        <p:attrNameLst>
                                          <p:attrName>r</p:attrName>
                                        </p:attrNameLst>
                                      </p:cBhvr>
                                    </p:animRot>
                                    <p:animRot by="-240000">
                                      <p:cBhvr>
                                        <p:cTn id="76" dur="400" fill="hold">
                                          <p:stCondLst>
                                            <p:cond delay="400"/>
                                          </p:stCondLst>
                                        </p:cTn>
                                        <p:tgtEl>
                                          <p:spTgt spid="78"/>
                                        </p:tgtEl>
                                        <p:attrNameLst>
                                          <p:attrName>r</p:attrName>
                                        </p:attrNameLst>
                                      </p:cBhvr>
                                    </p:animRot>
                                    <p:animRot by="240000">
                                      <p:cBhvr>
                                        <p:cTn id="77" dur="400" fill="hold">
                                          <p:stCondLst>
                                            <p:cond delay="800"/>
                                          </p:stCondLst>
                                        </p:cTn>
                                        <p:tgtEl>
                                          <p:spTgt spid="78"/>
                                        </p:tgtEl>
                                        <p:attrNameLst>
                                          <p:attrName>r</p:attrName>
                                        </p:attrNameLst>
                                      </p:cBhvr>
                                    </p:animRot>
                                    <p:animRot by="-240000">
                                      <p:cBhvr>
                                        <p:cTn id="78" dur="400" fill="hold">
                                          <p:stCondLst>
                                            <p:cond delay="1200"/>
                                          </p:stCondLst>
                                        </p:cTn>
                                        <p:tgtEl>
                                          <p:spTgt spid="78"/>
                                        </p:tgtEl>
                                        <p:attrNameLst>
                                          <p:attrName>r</p:attrName>
                                        </p:attrNameLst>
                                      </p:cBhvr>
                                    </p:animRot>
                                    <p:animRot by="120000">
                                      <p:cBhvr>
                                        <p:cTn id="79" dur="400" fill="hold">
                                          <p:stCondLst>
                                            <p:cond delay="1600"/>
                                          </p:stCondLst>
                                        </p:cTn>
                                        <p:tgtEl>
                                          <p:spTgt spid="78"/>
                                        </p:tgtEl>
                                        <p:attrNameLst>
                                          <p:attrName>r</p:attrName>
                                        </p:attrNameLst>
                                      </p:cBhvr>
                                    </p:animRot>
                                  </p:childTnLst>
                                </p:cTn>
                              </p:par>
                              <p:par>
                                <p:cTn id="8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81" dur="25000" fill="hold"/>
                                        <p:tgtEl>
                                          <p:spTgt spid="78"/>
                                        </p:tgtEl>
                                        <p:attrNameLst>
                                          <p:attrName>ppt_x</p:attrName>
                                          <p:attrName>ppt_y</p:attrName>
                                        </p:attrNameLst>
                                      </p:cBhvr>
                                      <p:rCtr x="-59601" y="1236"/>
                                    </p:animMotion>
                                  </p:childTnLst>
                                </p:cTn>
                              </p:par>
                              <p:par>
                                <p:cTn id="82" presetID="1" presetClass="exit" presetSubtype="0" fill="hold" nodeType="withEffect">
                                  <p:stCondLst>
                                    <p:cond delay="0"/>
                                  </p:stCondLst>
                                  <p:childTnLst>
                                    <p:set>
                                      <p:cBhvr>
                                        <p:cTn id="83" dur="1" fill="hold">
                                          <p:stCondLst>
                                            <p:cond delay="0"/>
                                          </p:stCondLst>
                                        </p:cTn>
                                        <p:tgtEl>
                                          <p:spTgt spid="77"/>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8" y="-524594"/>
            <a:ext cx="8534399" cy="1994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61070" y="582741"/>
            <a:ext cx="6783756" cy="830997"/>
          </a:xfrm>
          <a:prstGeom prst="rect">
            <a:avLst/>
          </a:prstGeom>
          <a:noFill/>
        </p:spPr>
        <p:txBody>
          <a:bodyPr wrap="square" rtlCol="0">
            <a:spAutoFit/>
          </a:bodyPr>
          <a:lstStyle/>
          <a:p>
            <a:pPr algn="ctr"/>
            <a:r>
              <a:rPr lang="en-US" sz="2400" dirty="0" err="1">
                <a:solidFill>
                  <a:schemeClr val="bg1"/>
                </a:solidFill>
                <a:latin typeface="UTM Avo"/>
                <a:cs typeface="Times New Roman" pitchFamily="18" charset="0"/>
              </a:rPr>
              <a:t>Trong</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bài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thơ</a:t>
            </a:r>
            <a:r>
              <a:rPr lang="en-US" sz="2400" dirty="0">
                <a:solidFill>
                  <a:schemeClr val="bg1"/>
                </a:solidFill>
                <a:latin typeface="UTM Avo"/>
                <a:cs typeface="Times New Roman" pitchFamily="18" charset="0"/>
              </a:rPr>
              <a:t> “Con </a:t>
            </a:r>
            <a:r>
              <a:rPr lang="en-US" sz="2400" dirty="0" err="1">
                <a:solidFill>
                  <a:schemeClr val="bg1"/>
                </a:solidFill>
                <a:latin typeface="UTM Avo"/>
                <a:cs typeface="Times New Roman" pitchFamily="18" charset="0"/>
              </a:rPr>
              <a:t>chả</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biết</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được</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đâu</a:t>
            </a:r>
            <a:r>
              <a:rPr lang="en-US" sz="2400" dirty="0">
                <a:solidFill>
                  <a:schemeClr val="bg1"/>
                </a:solidFill>
                <a:latin typeface="UTM Avo"/>
                <a:cs typeface="Times New Roman" pitchFamily="18" charset="0"/>
              </a:rPr>
              <a:t>”</a:t>
            </a:r>
          </a:p>
          <a:p>
            <a:pPr algn="ctr"/>
            <a:r>
              <a:rPr lang="en-US" sz="2400" dirty="0" err="1">
                <a:solidFill>
                  <a:schemeClr val="bg1"/>
                </a:solidFill>
                <a:latin typeface="UTM Avo"/>
                <a:cs typeface="Times New Roman" pitchFamily="18" charset="0"/>
              </a:rPr>
              <a:t>Bài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thơ</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là</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lời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của</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ai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nói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với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ai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Chọn</a:t>
            </a:r>
            <a:r>
              <a:rPr lang="en-US" sz="2400" dirty="0">
                <a:solidFill>
                  <a:schemeClr val="bg1"/>
                </a:solidFill>
                <a:latin typeface="UTM Avo"/>
                <a:cs typeface="Times New Roman" pitchFamily="18" charset="0"/>
              </a:rPr>
              <a:t> ý </a:t>
            </a:r>
            <a:r>
              <a:rPr lang="en-US" sz="2400" dirty="0" err="1">
                <a:solidFill>
                  <a:schemeClr val="bg1"/>
                </a:solidFill>
                <a:latin typeface="UTM Avo"/>
                <a:cs typeface="Times New Roman" pitchFamily="18" charset="0"/>
              </a:rPr>
              <a:t>đúng</a:t>
            </a:r>
            <a:r>
              <a:rPr lang="en-US" sz="2400" dirty="0">
                <a:solidFill>
                  <a:schemeClr val="bg1"/>
                </a:solidFill>
                <a:latin typeface="UTM Avo"/>
                <a:cs typeface="Times New Roman" pitchFamily="18"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39552" y="1585276"/>
            <a:ext cx="7704856" cy="482418"/>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defTabSz="685800">
              <a:defRPr/>
            </a:pPr>
            <a:r>
              <a:rPr lang="vi-VN" sz="2400" dirty="0">
                <a:solidFill>
                  <a:schemeClr val="tx1"/>
                </a:solidFill>
                <a:latin typeface="UTM Avo"/>
                <a:cs typeface="Times New Roman" pitchFamily="18" charset="0"/>
              </a:rPr>
              <a:t>A. </a:t>
            </a:r>
            <a:r>
              <a:rPr lang="en-US" sz="2400" dirty="0">
                <a:solidFill>
                  <a:schemeClr val="tx1"/>
                </a:solidFill>
                <a:latin typeface="UTM Avo"/>
                <a:cs typeface="Times New Roman" pitchFamily="18" charset="0"/>
              </a:rPr>
              <a:t>L</a:t>
            </a:r>
            <a:r>
              <a:rPr lang="vi-VN" sz="2400" dirty="0">
                <a:solidFill>
                  <a:schemeClr val="tx1"/>
                </a:solidFill>
                <a:latin typeface="UTM Avo"/>
                <a:cs typeface="Times New Roman" pitchFamily="18" charset="0"/>
              </a:rPr>
              <a:t>ời của mẹ nói với con đang ở trong bụng mẹ.</a:t>
            </a:r>
            <a:endParaRPr lang="en-US" sz="2400" dirty="0">
              <a:solidFill>
                <a:schemeClr val="tx1"/>
              </a:solidFill>
              <a:latin typeface="UTM Avo"/>
              <a:cs typeface="Times New Roman" pitchFamily="18" charset="0"/>
            </a:endParaRPr>
          </a:p>
        </p:txBody>
      </p:sp>
      <p:sp>
        <p:nvSpPr>
          <p:cNvPr id="9" name="Rectangle 8"/>
          <p:cNvSpPr/>
          <p:nvPr/>
        </p:nvSpPr>
        <p:spPr>
          <a:xfrm>
            <a:off x="562209" y="2224865"/>
            <a:ext cx="7704856" cy="504056"/>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B. </a:t>
            </a:r>
            <a:r>
              <a:rPr lang="en-US" sz="2400" dirty="0">
                <a:solidFill>
                  <a:schemeClr val="tx1"/>
                </a:solidFill>
                <a:latin typeface="UTM Avo"/>
                <a:cs typeface="Times New Roman" pitchFamily="18" charset="0"/>
              </a:rPr>
              <a:t>L</a:t>
            </a:r>
            <a:r>
              <a:rPr lang="vi-VN" sz="2400" dirty="0">
                <a:solidFill>
                  <a:schemeClr val="tx1"/>
                </a:solidFill>
                <a:latin typeface="UTM Avo"/>
                <a:cs typeface="Times New Roman" pitchFamily="18" charset="0"/>
              </a:rPr>
              <a:t>ời của bố nói với con đang ở trong bụng mẹ.</a:t>
            </a:r>
            <a:endParaRPr lang="en-US" sz="2400" dirty="0">
              <a:solidFill>
                <a:schemeClr val="tx1"/>
              </a:solidFill>
              <a:latin typeface="UTM Avo"/>
              <a:cs typeface="Times New Roman" pitchFamily="18" charset="0"/>
            </a:endParaRPr>
          </a:p>
        </p:txBody>
      </p:sp>
      <p:sp>
        <p:nvSpPr>
          <p:cNvPr id="10" name="Rectangle 9"/>
          <p:cNvSpPr/>
          <p:nvPr/>
        </p:nvSpPr>
        <p:spPr>
          <a:xfrm>
            <a:off x="539552" y="2849125"/>
            <a:ext cx="7704856" cy="479672"/>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C. </a:t>
            </a:r>
            <a:r>
              <a:rPr lang="en-US" sz="2400" dirty="0">
                <a:solidFill>
                  <a:schemeClr val="tx1"/>
                </a:solidFill>
                <a:latin typeface="UTM Avo"/>
                <a:cs typeface="Times New Roman" pitchFamily="18" charset="0"/>
              </a:rPr>
              <a:t>L</a:t>
            </a:r>
            <a:r>
              <a:rPr lang="vi-VN" sz="2400" dirty="0">
                <a:solidFill>
                  <a:schemeClr val="tx1"/>
                </a:solidFill>
                <a:latin typeface="UTM Avo"/>
                <a:cs typeface="Times New Roman" pitchFamily="18" charset="0"/>
              </a:rPr>
              <a:t>ời của anh nói với em đang ở trong bụng mẹ.</a:t>
            </a:r>
            <a:endParaRPr lang="en-US" sz="2400" dirty="0">
              <a:solidFill>
                <a:schemeClr val="tx1"/>
              </a:solidFill>
              <a:latin typeface="UTM Avo"/>
              <a:cs typeface="Times New Roman" pitchFamily="18" charset="0"/>
            </a:endParaRPr>
          </a:p>
        </p:txBody>
      </p:sp>
      <p:sp>
        <p:nvSpPr>
          <p:cNvPr id="11" name="Rectangle 10"/>
          <p:cNvSpPr/>
          <p:nvPr/>
        </p:nvSpPr>
        <p:spPr>
          <a:xfrm>
            <a:off x="567437" y="3473385"/>
            <a:ext cx="7649085" cy="448158"/>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D. </a:t>
            </a:r>
            <a:r>
              <a:rPr lang="en-US" sz="2400" dirty="0">
                <a:solidFill>
                  <a:schemeClr val="tx1"/>
                </a:solidFill>
                <a:latin typeface="UTM Avo"/>
                <a:cs typeface="Times New Roman" pitchFamily="18" charset="0"/>
              </a:rPr>
              <a:t>L</a:t>
            </a:r>
            <a:r>
              <a:rPr lang="vi-VN" sz="2400" dirty="0">
                <a:solidFill>
                  <a:schemeClr val="tx1"/>
                </a:solidFill>
                <a:latin typeface="UTM Avo"/>
                <a:cs typeface="Times New Roman" pitchFamily="18" charset="0"/>
              </a:rPr>
              <a:t>ời của bố mẹ nói với con.</a:t>
            </a:r>
            <a:endParaRPr lang="en-US" sz="2400" dirty="0">
              <a:solidFill>
                <a:schemeClr val="tx1"/>
              </a:solidFill>
              <a:latin typeface="UTM Avo"/>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84368" y="1584959"/>
            <a:ext cx="401913" cy="410727"/>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7786724" y="2884167"/>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26719" y="3507854"/>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01015" y="2263438"/>
            <a:ext cx="487622" cy="428516"/>
          </a:xfrm>
          <a:prstGeom prst="rect">
            <a:avLst/>
          </a:prstGeom>
        </p:spPr>
      </p:pic>
      <p:pic>
        <p:nvPicPr>
          <p:cNvPr id="2" name="Picture 1"/>
          <p:cNvPicPr>
            <a:picLocks noChangeAspect="1"/>
          </p:cNvPicPr>
          <p:nvPr/>
        </p:nvPicPr>
        <p:blipFill>
          <a:blip r:embed="rId14"/>
          <a:stretch>
            <a:fillRect/>
          </a:stretch>
        </p:blipFill>
        <p:spPr>
          <a:xfrm>
            <a:off x="71688" y="0"/>
            <a:ext cx="647700" cy="552450"/>
          </a:xfrm>
          <a:prstGeom prst="rect">
            <a:avLst/>
          </a:prstGeom>
        </p:spPr>
      </p:pic>
      <p:pic>
        <p:nvPicPr>
          <p:cNvPr id="16" name="Picture 15">
            <a:extLst>
              <a:ext uri="{FF2B5EF4-FFF2-40B4-BE49-F238E27FC236}">
                <a16:creationId xmlns:a16="http://schemas.microsoft.com/office/drawing/2014/main" id="{C1AAC68D-5172-4670-9C5B-B20EC9C32E9C}"/>
              </a:ext>
            </a:extLst>
          </p:cNvPr>
          <p:cNvPicPr>
            <a:picLocks noChangeAspect="1"/>
          </p:cNvPicPr>
          <p:nvPr/>
        </p:nvPicPr>
        <p:blipFill>
          <a:blip r:embed="rId15"/>
          <a:stretch>
            <a:fillRect/>
          </a:stretch>
        </p:blipFill>
        <p:spPr>
          <a:xfrm>
            <a:off x="179243" y="88277"/>
            <a:ext cx="655151" cy="251225"/>
          </a:xfrm>
          <a:prstGeom prst="rect">
            <a:avLst/>
          </a:prstGeom>
        </p:spPr>
      </p:pic>
    </p:spTree>
    <p:extLst>
      <p:ext uri="{BB962C8B-B14F-4D97-AF65-F5344CB8AC3E}">
        <p14:creationId xmlns:p14="http://schemas.microsoft.com/office/powerpoint/2010/main" val="174694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48721"/>
            <a:ext cx="8534399" cy="1994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7700" y="455273"/>
            <a:ext cx="7317208" cy="830997"/>
          </a:xfrm>
          <a:prstGeom prst="rect">
            <a:avLst/>
          </a:prstGeom>
          <a:noFill/>
        </p:spPr>
        <p:txBody>
          <a:bodyPr wrap="square" rtlCol="0">
            <a:spAutoFit/>
          </a:bodyPr>
          <a:lstStyle/>
          <a:p>
            <a:pPr algn="ctr"/>
            <a:r>
              <a:rPr lang="en-US" sz="2400" dirty="0" err="1">
                <a:solidFill>
                  <a:schemeClr val="bg1"/>
                </a:solidFill>
                <a:latin typeface="UTM Avo"/>
                <a:cs typeface="Times New Roman" pitchFamily="18" charset="0"/>
              </a:rPr>
              <a:t>Mẹ</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đã</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chuẩn</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bị</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những</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gì</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để</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đón</a:t>
            </a:r>
            <a:r>
              <a:rPr lang="en-US" sz="2400" dirty="0">
                <a:solidFill>
                  <a:schemeClr val="bg1"/>
                </a:solidFill>
                <a:latin typeface="UTM Avo"/>
                <a:cs typeface="Times New Roman" pitchFamily="18" charset="0"/>
              </a:rPr>
              <a:t> con ra </a:t>
            </a:r>
            <a:r>
              <a:rPr lang="en-US" sz="2400" dirty="0" err="1">
                <a:solidFill>
                  <a:schemeClr val="bg1"/>
                </a:solidFill>
                <a:latin typeface="UTM Avo"/>
                <a:cs typeface="Times New Roman" pitchFamily="18" charset="0"/>
              </a:rPr>
              <a:t>đời</a:t>
            </a:r>
            <a:r>
              <a:rPr lang="en-US" sz="2400" dirty="0">
                <a:solidFill>
                  <a:schemeClr val="bg1"/>
                </a:solidFill>
                <a:latin typeface="UTM Avo"/>
                <a:cs typeface="Times New Roman" pitchFamily="18" charset="0"/>
              </a:rPr>
              <a:t>? </a:t>
            </a:r>
          </a:p>
          <a:p>
            <a:pPr algn="ctr"/>
            <a:r>
              <a:rPr lang="en-US" sz="2400" dirty="0" err="1">
                <a:solidFill>
                  <a:schemeClr val="bg1"/>
                </a:solidFill>
                <a:latin typeface="UTM Avo"/>
                <a:cs typeface="Times New Roman" pitchFamily="18" charset="0"/>
              </a:rPr>
              <a:t>Chọn</a:t>
            </a:r>
            <a:r>
              <a:rPr lang="en-US" sz="2400" dirty="0">
                <a:solidFill>
                  <a:schemeClr val="bg1"/>
                </a:solidFill>
                <a:latin typeface="UTM Avo"/>
                <a:cs typeface="Times New Roman" pitchFamily="18" charset="0"/>
              </a:rPr>
              <a:t> ý </a:t>
            </a:r>
            <a:r>
              <a:rPr lang="en-US" sz="2400" dirty="0" err="1">
                <a:solidFill>
                  <a:schemeClr val="bg1"/>
                </a:solidFill>
                <a:latin typeface="UTM Avo"/>
                <a:cs typeface="Times New Roman" pitchFamily="18" charset="0"/>
              </a:rPr>
              <a:t>đúng</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nhất</a:t>
            </a:r>
            <a:r>
              <a:rPr lang="en-US" sz="2400" dirty="0">
                <a:solidFill>
                  <a:schemeClr val="bg1"/>
                </a:solidFill>
                <a:latin typeface="UTM Avo"/>
                <a:cs typeface="Times New Roman" pitchFamily="18"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47701" y="3004370"/>
            <a:ext cx="7455888" cy="482418"/>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defTabSz="685800">
              <a:defRPr/>
            </a:pPr>
            <a:r>
              <a:rPr lang="vi-VN" sz="1900">
                <a:solidFill>
                  <a:schemeClr val="tx1"/>
                </a:solidFill>
                <a:latin typeface="UTM Avo"/>
                <a:cs typeface="Times New Roman" pitchFamily="18" charset="0"/>
              </a:rPr>
              <a:t>C. Mẹ đan tấm áo nhỏ, thêu vào chiếc khăn cái hoa, cái lá.</a:t>
            </a:r>
            <a:endParaRPr lang="en-US" sz="1900" dirty="0">
              <a:solidFill>
                <a:schemeClr val="tx1"/>
              </a:solidFill>
              <a:latin typeface="UTM Avo"/>
              <a:cs typeface="Times New Roman" pitchFamily="18" charset="0"/>
            </a:endParaRPr>
          </a:p>
        </p:txBody>
      </p:sp>
      <p:sp>
        <p:nvSpPr>
          <p:cNvPr id="9" name="Rectangle 8"/>
          <p:cNvSpPr/>
          <p:nvPr/>
        </p:nvSpPr>
        <p:spPr>
          <a:xfrm>
            <a:off x="647700" y="2295795"/>
            <a:ext cx="7455888" cy="504056"/>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r>
              <a:rPr lang="vi-VN" sz="1900" dirty="0">
                <a:solidFill>
                  <a:schemeClr val="tx1"/>
                </a:solidFill>
                <a:latin typeface="UTM Avo"/>
                <a:cs typeface="Times New Roman" pitchFamily="18" charset="0"/>
              </a:rPr>
              <a:t>B. Mẹ mua quần áo, bình bú.</a:t>
            </a:r>
            <a:endParaRPr lang="en-US" sz="1900" dirty="0">
              <a:solidFill>
                <a:schemeClr val="tx1"/>
              </a:solidFill>
              <a:latin typeface="UTM Avo"/>
              <a:cs typeface="Times New Roman" pitchFamily="18" charset="0"/>
            </a:endParaRPr>
          </a:p>
        </p:txBody>
      </p:sp>
      <p:sp>
        <p:nvSpPr>
          <p:cNvPr id="10" name="Rectangle 9"/>
          <p:cNvSpPr/>
          <p:nvPr/>
        </p:nvSpPr>
        <p:spPr>
          <a:xfrm>
            <a:off x="647700" y="1563638"/>
            <a:ext cx="7480240" cy="479672"/>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r>
              <a:rPr lang="vi-VN" sz="1900" dirty="0">
                <a:solidFill>
                  <a:schemeClr val="tx1"/>
                </a:solidFill>
                <a:latin typeface="UTM Avo"/>
                <a:cs typeface="Times New Roman" pitchFamily="18" charset="0"/>
              </a:rPr>
              <a:t>A. Mẹ mua chiếc chăn dành riêng cho con đắp.</a:t>
            </a:r>
            <a:endParaRPr lang="en-US" sz="1900" dirty="0">
              <a:solidFill>
                <a:schemeClr val="tx1"/>
              </a:solidFill>
              <a:latin typeface="UTM Avo"/>
              <a:cs typeface="Times New Roman" pitchFamily="18" charset="0"/>
            </a:endParaRPr>
          </a:p>
        </p:txBody>
      </p:sp>
      <p:sp>
        <p:nvSpPr>
          <p:cNvPr id="11" name="Rectangle 10"/>
          <p:cNvSpPr/>
          <p:nvPr/>
        </p:nvSpPr>
        <p:spPr>
          <a:xfrm>
            <a:off x="647701" y="3726726"/>
            <a:ext cx="7455888" cy="448158"/>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r>
              <a:rPr lang="vi-VN" sz="1900" dirty="0">
                <a:solidFill>
                  <a:schemeClr val="tx1"/>
                </a:solidFill>
                <a:latin typeface="UTM Avo"/>
                <a:cs typeface="Times New Roman" pitchFamily="18" charset="0"/>
              </a:rPr>
              <a:t>D. Mẹ nhờ bố đi mua những vật dụng cần thiết.</a:t>
            </a:r>
            <a:endParaRPr lang="en-US" sz="1900" dirty="0">
              <a:solidFill>
                <a:schemeClr val="tx1"/>
              </a:solidFill>
              <a:latin typeface="UTM Avo"/>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35084" y="2971383"/>
            <a:ext cx="344307" cy="504055"/>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7621276" y="1563638"/>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691769" y="3769067"/>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683272" y="2261073"/>
            <a:ext cx="487622" cy="428516"/>
          </a:xfrm>
          <a:prstGeom prst="rect">
            <a:avLst/>
          </a:prstGeom>
        </p:spPr>
      </p:pic>
      <p:pic>
        <p:nvPicPr>
          <p:cNvPr id="2" name="Picture 1"/>
          <p:cNvPicPr>
            <a:picLocks noChangeAspect="1"/>
          </p:cNvPicPr>
          <p:nvPr/>
        </p:nvPicPr>
        <p:blipFill>
          <a:blip r:embed="rId14"/>
          <a:stretch>
            <a:fillRect/>
          </a:stretch>
        </p:blipFill>
        <p:spPr>
          <a:xfrm>
            <a:off x="0" y="0"/>
            <a:ext cx="647700" cy="552450"/>
          </a:xfrm>
          <a:prstGeom prst="rect">
            <a:avLst/>
          </a:prstGeom>
        </p:spPr>
      </p:pic>
      <p:pic>
        <p:nvPicPr>
          <p:cNvPr id="16" name="Picture 15">
            <a:extLst>
              <a:ext uri="{FF2B5EF4-FFF2-40B4-BE49-F238E27FC236}">
                <a16:creationId xmlns:a16="http://schemas.microsoft.com/office/drawing/2014/main" id="{08D1D1C0-7C96-47FC-8395-A499B7F67ED6}"/>
              </a:ext>
            </a:extLst>
          </p:cNvPr>
          <p:cNvPicPr>
            <a:picLocks noChangeAspect="1"/>
          </p:cNvPicPr>
          <p:nvPr/>
        </p:nvPicPr>
        <p:blipFill>
          <a:blip r:embed="rId15"/>
          <a:stretch>
            <a:fillRect/>
          </a:stretch>
        </p:blipFill>
        <p:spPr>
          <a:xfrm>
            <a:off x="179243" y="88277"/>
            <a:ext cx="655151" cy="251225"/>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0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anim calcmode="lin" valueType="num">
                                      <p:cBhvr>
                                        <p:cTn id="50" dur="500" fill="hold"/>
                                        <p:tgtEl>
                                          <p:spTgt spid="8"/>
                                        </p:tgtEl>
                                        <p:attrNameLst>
                                          <p:attrName>ppt_x</p:attrName>
                                        </p:attrNameLst>
                                      </p:cBhvr>
                                      <p:tavLst>
                                        <p:tav tm="0">
                                          <p:val>
                                            <p:strVal val="#ppt_x"/>
                                          </p:val>
                                        </p:tav>
                                        <p:tav tm="100000">
                                          <p:val>
                                            <p:strVal val="#ppt_x"/>
                                          </p:val>
                                        </p:tav>
                                      </p:tavLst>
                                    </p:anim>
                                    <p:anim calcmode="lin" valueType="num">
                                      <p:cBhvr>
                                        <p:cTn id="51" dur="500" fill="hold"/>
                                        <p:tgtEl>
                                          <p:spTgt spid="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8" y="-668610"/>
            <a:ext cx="8534399" cy="2147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43607" y="640309"/>
            <a:ext cx="7272809" cy="1200329"/>
          </a:xfrm>
          <a:prstGeom prst="rect">
            <a:avLst/>
          </a:prstGeom>
          <a:noFill/>
        </p:spPr>
        <p:txBody>
          <a:bodyPr wrap="square" rtlCol="0">
            <a:spAutoFit/>
          </a:bodyPr>
          <a:lstStyle/>
          <a:p>
            <a:pPr algn="ctr"/>
            <a:r>
              <a:rPr lang="en-US" sz="2400" b="1" dirty="0" err="1">
                <a:solidFill>
                  <a:schemeClr val="bg1"/>
                </a:solidFill>
                <a:latin typeface="UTM Avo"/>
                <a:cs typeface="Times New Roman" pitchFamily="18" charset="0"/>
              </a:rPr>
              <a:t>Các</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anh</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quan</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tâm</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đến</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em</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bé</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sắp</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sinh</a:t>
            </a:r>
            <a:r>
              <a:rPr lang="en-US" sz="2400" b="1" dirty="0">
                <a:solidFill>
                  <a:schemeClr val="bg1"/>
                </a:solidFill>
                <a:latin typeface="UTM Avo"/>
                <a:cs typeface="Times New Roman" pitchFamily="18" charset="0"/>
              </a:rPr>
              <a:t> </a:t>
            </a:r>
          </a:p>
          <a:p>
            <a:pPr algn="ctr"/>
            <a:r>
              <a:rPr lang="en-US" sz="2400" b="1" dirty="0" err="1">
                <a:solidFill>
                  <a:schemeClr val="bg1"/>
                </a:solidFill>
                <a:latin typeface="UTM Avo"/>
                <a:cs typeface="Times New Roman" pitchFamily="18" charset="0"/>
              </a:rPr>
              <a:t>như</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thế</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nào</a:t>
            </a:r>
            <a:r>
              <a:rPr lang="en-US" sz="2400" b="1" dirty="0">
                <a:solidFill>
                  <a:schemeClr val="bg1"/>
                </a:solidFill>
                <a:latin typeface="UTM Avo"/>
                <a:cs typeface="Times New Roman" pitchFamily="18" charset="0"/>
              </a:rPr>
              <a:t>? </a:t>
            </a:r>
          </a:p>
          <a:p>
            <a:pPr algn="ctr"/>
            <a:r>
              <a:rPr lang="en-US" sz="2400" b="1" dirty="0" err="1">
                <a:solidFill>
                  <a:schemeClr val="bg1"/>
                </a:solidFill>
                <a:latin typeface="UTM Avo"/>
                <a:cs typeface="Times New Roman" pitchFamily="18" charset="0"/>
              </a:rPr>
              <a:t>Chọn</a:t>
            </a:r>
            <a:r>
              <a:rPr lang="en-US" sz="2400" b="1" dirty="0">
                <a:solidFill>
                  <a:schemeClr val="bg1"/>
                </a:solidFill>
                <a:latin typeface="UTM Avo"/>
                <a:cs typeface="Times New Roman" pitchFamily="18" charset="0"/>
              </a:rPr>
              <a:t> ý </a:t>
            </a:r>
            <a:r>
              <a:rPr lang="en-US" sz="2400" b="1" dirty="0" err="1">
                <a:solidFill>
                  <a:schemeClr val="bg1"/>
                </a:solidFill>
                <a:latin typeface="UTM Avo"/>
                <a:cs typeface="Times New Roman" pitchFamily="18" charset="0"/>
              </a:rPr>
              <a:t>đúng</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nhất</a:t>
            </a:r>
            <a:r>
              <a:rPr lang="en-US" sz="2400" b="1" dirty="0">
                <a:solidFill>
                  <a:schemeClr val="bg1"/>
                </a:solidFill>
                <a:latin typeface="UTM Avo"/>
                <a:cs typeface="Times New Roman" pitchFamily="18"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83728" y="3519671"/>
            <a:ext cx="7588308" cy="482418"/>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D. </a:t>
            </a:r>
            <a:r>
              <a:rPr lang="en-US" sz="2400" dirty="0">
                <a:solidFill>
                  <a:schemeClr val="tx1"/>
                </a:solidFill>
                <a:latin typeface="UTM Avo"/>
                <a:cs typeface="Times New Roman" pitchFamily="18" charset="0"/>
              </a:rPr>
              <a:t>H</a:t>
            </a:r>
            <a:r>
              <a:rPr lang="vi-VN" sz="2400" dirty="0">
                <a:solidFill>
                  <a:schemeClr val="tx1"/>
                </a:solidFill>
                <a:latin typeface="UTM Avo"/>
                <a:cs typeface="Times New Roman" pitchFamily="18" charset="0"/>
              </a:rPr>
              <a:t>ỏi bố mẹ hoài “Bao giờ sinh em bé</a:t>
            </a:r>
            <a:r>
              <a:rPr lang="en-US" sz="2400" dirty="0">
                <a:solidFill>
                  <a:schemeClr val="tx1"/>
                </a:solidFill>
                <a:latin typeface="UTM Avo"/>
                <a:cs typeface="Times New Roman" pitchFamily="18" charset="0"/>
              </a:rPr>
              <a:t>?</a:t>
            </a:r>
            <a:r>
              <a:rPr lang="vi-VN" sz="2400" dirty="0">
                <a:solidFill>
                  <a:schemeClr val="tx1"/>
                </a:solidFill>
                <a:latin typeface="UTM Avo"/>
                <a:cs typeface="Times New Roman" pitchFamily="18" charset="0"/>
              </a:rPr>
              <a:t>”</a:t>
            </a:r>
            <a:endParaRPr lang="en-US" sz="2400" dirty="0">
              <a:solidFill>
                <a:schemeClr val="tx1"/>
              </a:solidFill>
              <a:latin typeface="UTM Avo"/>
              <a:cs typeface="Times New Roman" pitchFamily="18" charset="0"/>
            </a:endParaRPr>
          </a:p>
        </p:txBody>
      </p:sp>
      <p:sp>
        <p:nvSpPr>
          <p:cNvPr id="9" name="Rectangle 8"/>
          <p:cNvSpPr/>
          <p:nvPr/>
        </p:nvSpPr>
        <p:spPr>
          <a:xfrm>
            <a:off x="683728" y="2266332"/>
            <a:ext cx="7588308" cy="504056"/>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B. Đi mua đồ cùng bố mẹ cho em bé.</a:t>
            </a:r>
            <a:endParaRPr lang="en-US" sz="2400" dirty="0">
              <a:solidFill>
                <a:schemeClr val="tx1"/>
              </a:solidFill>
              <a:latin typeface="UTM Avo"/>
              <a:cs typeface="Times New Roman" pitchFamily="18" charset="0"/>
            </a:endParaRPr>
          </a:p>
        </p:txBody>
      </p:sp>
      <p:sp>
        <p:nvSpPr>
          <p:cNvPr id="10" name="Rectangle 9"/>
          <p:cNvSpPr/>
          <p:nvPr/>
        </p:nvSpPr>
        <p:spPr>
          <a:xfrm>
            <a:off x="683728" y="2902683"/>
            <a:ext cx="7574799" cy="479672"/>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C. Nấu đồ ăn cho mẹ</a:t>
            </a:r>
            <a:r>
              <a:rPr lang="en-US" sz="2400" dirty="0">
                <a:solidFill>
                  <a:schemeClr val="tx1"/>
                </a:solidFill>
                <a:latin typeface="UTM Avo"/>
                <a:cs typeface="Times New Roman" pitchFamily="18" charset="0"/>
              </a:rPr>
              <a:t>.</a:t>
            </a:r>
            <a:r>
              <a:rPr lang="vi-VN" sz="2400" dirty="0">
                <a:solidFill>
                  <a:schemeClr val="tx1"/>
                </a:solidFill>
                <a:latin typeface="UTM Avo"/>
                <a:cs typeface="Times New Roman" pitchFamily="18" charset="0"/>
              </a:rPr>
              <a:t> </a:t>
            </a:r>
            <a:endParaRPr lang="en-US" sz="2400" dirty="0">
              <a:solidFill>
                <a:schemeClr val="tx1"/>
              </a:solidFill>
              <a:latin typeface="UTM Avo"/>
              <a:cs typeface="Times New Roman" pitchFamily="18" charset="0"/>
            </a:endParaRPr>
          </a:p>
        </p:txBody>
      </p:sp>
      <p:sp>
        <p:nvSpPr>
          <p:cNvPr id="11" name="Rectangle 10"/>
          <p:cNvSpPr/>
          <p:nvPr/>
        </p:nvSpPr>
        <p:spPr>
          <a:xfrm>
            <a:off x="666596" y="1681723"/>
            <a:ext cx="7637106" cy="448158"/>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A. Không quan tâm.</a:t>
            </a:r>
            <a:endParaRPr lang="en-US" sz="2400" dirty="0">
              <a:solidFill>
                <a:schemeClr val="tx1"/>
              </a:solidFill>
              <a:latin typeface="UTM Avo"/>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914220" y="3453962"/>
            <a:ext cx="344307" cy="613836"/>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7779019" y="2943313"/>
            <a:ext cx="508417" cy="444940"/>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70905" y="1725162"/>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70905" y="2336851"/>
            <a:ext cx="487622" cy="428516"/>
          </a:xfrm>
          <a:prstGeom prst="rect">
            <a:avLst/>
          </a:prstGeom>
        </p:spPr>
      </p:pic>
      <p:pic>
        <p:nvPicPr>
          <p:cNvPr id="16" name="Picture 15">
            <a:extLst>
              <a:ext uri="{FF2B5EF4-FFF2-40B4-BE49-F238E27FC236}">
                <a16:creationId xmlns:a16="http://schemas.microsoft.com/office/drawing/2014/main" id="{7FA0D1BD-BDC9-468C-AF63-AE6C112EC0C7}"/>
              </a:ext>
            </a:extLst>
          </p:cNvPr>
          <p:cNvPicPr>
            <a:picLocks noChangeAspect="1"/>
          </p:cNvPicPr>
          <p:nvPr/>
        </p:nvPicPr>
        <p:blipFill>
          <a:blip r:embed="rId14"/>
          <a:stretch>
            <a:fillRect/>
          </a:stretch>
        </p:blipFill>
        <p:spPr>
          <a:xfrm>
            <a:off x="179243" y="88277"/>
            <a:ext cx="655151" cy="251225"/>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15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96" y="-447090"/>
            <a:ext cx="8534399" cy="1994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50798" y="682271"/>
            <a:ext cx="6548588" cy="830997"/>
          </a:xfrm>
          <a:prstGeom prst="rect">
            <a:avLst/>
          </a:prstGeom>
          <a:noFill/>
        </p:spPr>
        <p:txBody>
          <a:bodyPr wrap="none" rtlCol="0">
            <a:spAutoFit/>
          </a:bodyPr>
          <a:lstStyle/>
          <a:p>
            <a:pPr algn="ctr"/>
            <a:r>
              <a:rPr lang="en-US" sz="2400" dirty="0" err="1">
                <a:solidFill>
                  <a:schemeClr val="bg1"/>
                </a:solidFill>
                <a:latin typeface="UTM Avo" panose="02040603050506020204" pitchFamily="18" charset="0"/>
                <a:cs typeface="Times New Roman" pitchFamily="18" charset="0"/>
              </a:rPr>
              <a:t>Em</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hiểu</a:t>
            </a:r>
            <a:r>
              <a:rPr lang="en-US" sz="2400" dirty="0">
                <a:solidFill>
                  <a:schemeClr val="bg1"/>
                </a:solidFill>
                <a:latin typeface="UTM Avo" panose="02040603050506020204" pitchFamily="18" charset="0"/>
                <a:cs typeface="Times New Roman" pitchFamily="18" charset="0"/>
              </a:rPr>
              <a:t> “con </a:t>
            </a:r>
            <a:r>
              <a:rPr lang="en-US" sz="2400" dirty="0" err="1">
                <a:solidFill>
                  <a:schemeClr val="bg1"/>
                </a:solidFill>
                <a:latin typeface="UTM Avo" panose="02040603050506020204" pitchFamily="18" charset="0"/>
                <a:cs typeface="Times New Roman" pitchFamily="18" charset="0"/>
              </a:rPr>
              <a:t>đường</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tít</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tắp</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trong</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khổ</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thơ</a:t>
            </a:r>
            <a:r>
              <a:rPr lang="en-US" sz="2400" dirty="0">
                <a:solidFill>
                  <a:schemeClr val="bg1"/>
                </a:solidFill>
                <a:latin typeface="UTM Avo" panose="02040603050506020204" pitchFamily="18" charset="0"/>
                <a:cs typeface="Times New Roman" pitchFamily="18" charset="0"/>
              </a:rPr>
              <a:t> </a:t>
            </a:r>
          </a:p>
          <a:p>
            <a:pPr algn="ctr"/>
            <a:r>
              <a:rPr lang="en-US" sz="2400" dirty="0" err="1">
                <a:solidFill>
                  <a:schemeClr val="bg1"/>
                </a:solidFill>
                <a:latin typeface="UTM Avo" panose="02040603050506020204" pitchFamily="18" charset="0"/>
                <a:cs typeface="Times New Roman" pitchFamily="18" charset="0"/>
              </a:rPr>
              <a:t>thứ</a:t>
            </a:r>
            <a:r>
              <a:rPr lang="en-US" sz="2400" dirty="0">
                <a:solidFill>
                  <a:schemeClr val="bg1"/>
                </a:solidFill>
                <a:latin typeface="UTM Avo" panose="02040603050506020204" pitchFamily="18" charset="0"/>
                <a:cs typeface="Times New Roman" pitchFamily="18" charset="0"/>
              </a:rPr>
              <a:t> 2 </a:t>
            </a:r>
            <a:r>
              <a:rPr lang="en-US" sz="2400" dirty="0" err="1">
                <a:solidFill>
                  <a:schemeClr val="bg1"/>
                </a:solidFill>
                <a:latin typeface="UTM Avo" panose="02040603050506020204" pitchFamily="18" charset="0"/>
                <a:cs typeface="Times New Roman" pitchFamily="18" charset="0"/>
              </a:rPr>
              <a:t>là</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gì</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Chọn</a:t>
            </a:r>
            <a:r>
              <a:rPr lang="en-US" sz="2400" dirty="0">
                <a:solidFill>
                  <a:schemeClr val="bg1"/>
                </a:solidFill>
                <a:latin typeface="UTM Avo" panose="02040603050506020204" pitchFamily="18" charset="0"/>
                <a:cs typeface="Times New Roman" pitchFamily="18" charset="0"/>
              </a:rPr>
              <a:t> ý </a:t>
            </a:r>
            <a:r>
              <a:rPr lang="en-US" sz="2400" dirty="0" err="1">
                <a:solidFill>
                  <a:schemeClr val="bg1"/>
                </a:solidFill>
                <a:latin typeface="UTM Avo" panose="02040603050506020204" pitchFamily="18" charset="0"/>
                <a:cs typeface="Times New Roman" pitchFamily="18" charset="0"/>
              </a:rPr>
              <a:t>đúng</a:t>
            </a:r>
            <a:r>
              <a:rPr lang="en-US" sz="2400" dirty="0">
                <a:solidFill>
                  <a:schemeClr val="bg1"/>
                </a:solidFill>
                <a:latin typeface="UTM Avo" panose="02040603050506020204" pitchFamily="18" charset="0"/>
                <a:cs typeface="Times New Roman" pitchFamily="18"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75656" y="1585276"/>
            <a:ext cx="5523556" cy="482418"/>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pPr defTabSz="685800">
              <a:defRPr/>
            </a:pPr>
            <a:r>
              <a:rPr lang="vi-VN" sz="2400" dirty="0">
                <a:solidFill>
                  <a:schemeClr val="tx1"/>
                </a:solidFill>
                <a:latin typeface="UTM Avo"/>
                <a:cs typeface="Times New Roman" pitchFamily="18" charset="0"/>
              </a:rPr>
              <a:t>A. Tương lai của con.</a:t>
            </a:r>
            <a:endParaRPr lang="en-US" sz="2400" dirty="0">
              <a:solidFill>
                <a:schemeClr val="tx1"/>
              </a:solidFill>
              <a:latin typeface="UTM Avo" panose="02040603050506020204" pitchFamily="18" charset="0"/>
              <a:cs typeface="Times New Roman" pitchFamily="18" charset="0"/>
            </a:endParaRPr>
          </a:p>
        </p:txBody>
      </p:sp>
      <p:sp>
        <p:nvSpPr>
          <p:cNvPr id="9" name="Rectangle 8"/>
          <p:cNvSpPr/>
          <p:nvPr/>
        </p:nvSpPr>
        <p:spPr>
          <a:xfrm>
            <a:off x="1475656" y="2139702"/>
            <a:ext cx="5523556" cy="504056"/>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r>
              <a:rPr lang="vi-VN" sz="2400" dirty="0">
                <a:solidFill>
                  <a:schemeClr val="tx1"/>
                </a:solidFill>
                <a:latin typeface="UTM Avo"/>
                <a:cs typeface="Times New Roman" pitchFamily="18" charset="0"/>
              </a:rPr>
              <a:t>B. Đường giao thông.</a:t>
            </a:r>
            <a:endParaRPr lang="en-US" sz="2400" dirty="0">
              <a:solidFill>
                <a:schemeClr val="tx1"/>
              </a:solidFill>
              <a:latin typeface="UTM Avo" panose="02040603050506020204" pitchFamily="18" charset="0"/>
              <a:cs typeface="Times New Roman" pitchFamily="18" charset="0"/>
            </a:endParaRPr>
          </a:p>
        </p:txBody>
      </p:sp>
      <p:sp>
        <p:nvSpPr>
          <p:cNvPr id="10" name="Rectangle 9"/>
          <p:cNvSpPr/>
          <p:nvPr/>
        </p:nvSpPr>
        <p:spPr>
          <a:xfrm>
            <a:off x="1453654" y="2687784"/>
            <a:ext cx="5545558" cy="479672"/>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r>
              <a:rPr lang="vi-VN" sz="2400" dirty="0">
                <a:solidFill>
                  <a:schemeClr val="tx1"/>
                </a:solidFill>
                <a:latin typeface="UTM Avo"/>
                <a:cs typeface="Times New Roman" pitchFamily="18" charset="0"/>
              </a:rPr>
              <a:t>C. Hè </a:t>
            </a:r>
            <a:r>
              <a:rPr lang="en-US" sz="2400" dirty="0">
                <a:solidFill>
                  <a:schemeClr val="tx1"/>
                </a:solidFill>
                <a:latin typeface="UTM Avo" panose="02040603050506020204" pitchFamily="18" charset="0"/>
                <a:cs typeface="Times New Roman" pitchFamily="18" charset="0"/>
              </a:rPr>
              <a:t>p</a:t>
            </a:r>
            <a:r>
              <a:rPr lang="vi-VN" sz="2400" dirty="0">
                <a:solidFill>
                  <a:schemeClr val="tx1"/>
                </a:solidFill>
                <a:latin typeface="UTM Avo"/>
                <a:cs typeface="Times New Roman" pitchFamily="18" charset="0"/>
              </a:rPr>
              <a:t>hố</a:t>
            </a:r>
            <a:r>
              <a:rPr lang="vi-VN" sz="2400" dirty="0">
                <a:solidFill>
                  <a:schemeClr val="tx1"/>
                </a:solidFill>
                <a:latin typeface="Times New Roman" pitchFamily="18" charset="0"/>
                <a:cs typeface="Times New Roman" pitchFamily="18" charset="0"/>
              </a:rPr>
              <a:t>.</a:t>
            </a:r>
            <a:endParaRPr lang="en-US" sz="2400" dirty="0">
              <a:solidFill>
                <a:schemeClr val="tx1"/>
              </a:solidFill>
              <a:latin typeface="UTM Avo" panose="02040603050506020204" pitchFamily="18" charset="0"/>
              <a:cs typeface="Times New Roman" pitchFamily="18" charset="0"/>
            </a:endParaRPr>
          </a:p>
        </p:txBody>
      </p:sp>
      <p:sp>
        <p:nvSpPr>
          <p:cNvPr id="11" name="Rectangle 10"/>
          <p:cNvSpPr/>
          <p:nvPr/>
        </p:nvSpPr>
        <p:spPr>
          <a:xfrm>
            <a:off x="1453654" y="3219822"/>
            <a:ext cx="5545558" cy="448158"/>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r>
              <a:rPr lang="vi-VN" sz="2400" dirty="0">
                <a:solidFill>
                  <a:schemeClr val="tx1"/>
                </a:solidFill>
                <a:latin typeface="UTM Avo"/>
                <a:cs typeface="Times New Roman" pitchFamily="18" charset="0"/>
              </a:rPr>
              <a:t>D. Con đường </a:t>
            </a:r>
            <a:r>
              <a:rPr lang="en-US" sz="2400" dirty="0" err="1">
                <a:solidFill>
                  <a:schemeClr val="tx1"/>
                </a:solidFill>
                <a:latin typeface="UTM Avo"/>
                <a:cs typeface="Times New Roman" pitchFamily="18" charset="0"/>
              </a:rPr>
              <a:t>đến</a:t>
            </a:r>
            <a:r>
              <a:rPr lang="en-US" sz="2400" dirty="0">
                <a:solidFill>
                  <a:schemeClr val="tx1"/>
                </a:solidFill>
                <a:latin typeface="UTM Avo"/>
                <a:cs typeface="Times New Roman" pitchFamily="18" charset="0"/>
              </a:rPr>
              <a:t> </a:t>
            </a:r>
            <a:r>
              <a:rPr lang="en-US" sz="2400" dirty="0" err="1">
                <a:solidFill>
                  <a:schemeClr val="tx1"/>
                </a:solidFill>
                <a:latin typeface="UTM Avo"/>
                <a:cs typeface="Times New Roman" pitchFamily="18" charset="0"/>
              </a:rPr>
              <a:t>lớp</a:t>
            </a:r>
            <a:r>
              <a:rPr lang="en-US" sz="2400" dirty="0">
                <a:solidFill>
                  <a:schemeClr val="tx1"/>
                </a:solidFill>
                <a:latin typeface="UTM Avo"/>
                <a:cs typeface="Times New Roman" pitchFamily="18" charset="0"/>
              </a:rPr>
              <a:t>.</a:t>
            </a:r>
            <a:endParaRPr lang="en-US" sz="2400" dirty="0">
              <a:solidFill>
                <a:schemeClr val="tx1"/>
              </a:solidFill>
              <a:latin typeface="UTM Avo" panose="02040603050506020204" pitchFamily="18" charset="0"/>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539289" y="1679406"/>
            <a:ext cx="344307" cy="275426"/>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6511325" y="2773586"/>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516216" y="3291830"/>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444208" y="2215242"/>
            <a:ext cx="487622" cy="428516"/>
          </a:xfrm>
          <a:prstGeom prst="rect">
            <a:avLst/>
          </a:prstGeom>
        </p:spPr>
      </p:pic>
      <p:pic>
        <p:nvPicPr>
          <p:cNvPr id="2" name="Picture 1"/>
          <p:cNvPicPr>
            <a:picLocks noChangeAspect="1"/>
          </p:cNvPicPr>
          <p:nvPr/>
        </p:nvPicPr>
        <p:blipFill>
          <a:blip r:embed="rId14"/>
          <a:stretch>
            <a:fillRect/>
          </a:stretch>
        </p:blipFill>
        <p:spPr>
          <a:xfrm>
            <a:off x="71688" y="0"/>
            <a:ext cx="647700" cy="552450"/>
          </a:xfrm>
          <a:prstGeom prst="rect">
            <a:avLst/>
          </a:prstGeom>
        </p:spPr>
      </p:pic>
      <p:pic>
        <p:nvPicPr>
          <p:cNvPr id="3" name="Picture 2"/>
          <p:cNvPicPr>
            <a:picLocks noChangeAspect="1"/>
          </p:cNvPicPr>
          <p:nvPr/>
        </p:nvPicPr>
        <p:blipFill>
          <a:blip r:embed="rId15"/>
          <a:stretch>
            <a:fillRect/>
          </a:stretch>
        </p:blipFill>
        <p:spPr>
          <a:xfrm>
            <a:off x="179243" y="88277"/>
            <a:ext cx="655151" cy="251225"/>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EC9DEF-C941-4CB3-B6C1-6849232DAF98}"/>
              </a:ext>
            </a:extLst>
          </p:cNvPr>
          <p:cNvSpPr>
            <a:spLocks noGrp="1"/>
          </p:cNvSpPr>
          <p:nvPr>
            <p:ph type="title" idx="4294967295"/>
          </p:nvPr>
        </p:nvSpPr>
        <p:spPr>
          <a:xfrm>
            <a:off x="323528" y="411510"/>
            <a:ext cx="8229600" cy="857250"/>
          </a:xfrm>
        </p:spPr>
        <p:txBody>
          <a:bodyPr/>
          <a:lstStyle/>
          <a:p>
            <a:pPr algn="ctr"/>
            <a:r>
              <a:rPr lang="en-US" b="1" dirty="0" err="1"/>
              <a:t>Bài</a:t>
            </a:r>
            <a:r>
              <a:rPr lang="en-US" b="1" dirty="0"/>
              <a:t> </a:t>
            </a:r>
            <a:r>
              <a:rPr lang="en-US" b="1" dirty="0" err="1"/>
              <a:t>đọc</a:t>
            </a:r>
            <a:r>
              <a:rPr lang="en-US" b="1" dirty="0"/>
              <a:t> 2: Con </a:t>
            </a:r>
            <a:r>
              <a:rPr lang="en-US" b="1" dirty="0" err="1"/>
              <a:t>nuôi</a:t>
            </a:r>
            <a:endParaRPr lang="en-US" b="1" dirty="0"/>
          </a:p>
        </p:txBody>
      </p:sp>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776" t="4454" r="1083" b="2155"/>
          <a:stretch/>
        </p:blipFill>
        <p:spPr bwMode="auto">
          <a:xfrm>
            <a:off x="457200" y="1419622"/>
            <a:ext cx="822960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5817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867</TotalTime>
  <Words>1863</Words>
  <Application>Microsoft Office PowerPoint</Application>
  <PresentationFormat>On-screen Show (16:9)</PresentationFormat>
  <Paragraphs>143</Paragraphs>
  <Slides>29</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Times New Roman</vt:lpstr>
      <vt:lpstr>Arial</vt:lpstr>
      <vt:lpstr>微软雅黑</vt:lpstr>
      <vt:lpstr>UTM Azuki</vt:lpstr>
      <vt:lpstr>UTM Avo</vt:lpstr>
      <vt:lpstr>宋体</vt:lpstr>
      <vt:lpstr>Calibri</vt:lpstr>
      <vt:lpstr>更多模版请关注:尚佳素材公社shop64427429.taobao.com</vt:lpstr>
      <vt:lpstr>Tuần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2: Con nuôi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NUÔI</dc:title>
  <dc:creator>Huy Duẩn</dc:creator>
  <cp:lastModifiedBy>ICT</cp:lastModifiedBy>
  <cp:revision>93</cp:revision>
  <dcterms:created xsi:type="dcterms:W3CDTF">2015-10-27T02:40:00Z</dcterms:created>
  <dcterms:modified xsi:type="dcterms:W3CDTF">2025-12-09T01:56:32Z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