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2"/>
  </p:notesMasterIdLst>
  <p:sldIdLst>
    <p:sldId id="267" r:id="rId2"/>
    <p:sldId id="357" r:id="rId3"/>
    <p:sldId id="278" r:id="rId4"/>
    <p:sldId id="282" r:id="rId5"/>
    <p:sldId id="265" r:id="rId6"/>
    <p:sldId id="286" r:id="rId7"/>
    <p:sldId id="283" r:id="rId8"/>
    <p:sldId id="284" r:id="rId9"/>
    <p:sldId id="285" r:id="rId10"/>
    <p:sldId id="317" r:id="rId11"/>
    <p:sldId id="318" r:id="rId12"/>
    <p:sldId id="333" r:id="rId13"/>
    <p:sldId id="358" r:id="rId14"/>
    <p:sldId id="321" r:id="rId15"/>
    <p:sldId id="332" r:id="rId16"/>
    <p:sldId id="359" r:id="rId17"/>
    <p:sldId id="356" r:id="rId18"/>
    <p:sldId id="334" r:id="rId19"/>
    <p:sldId id="335" r:id="rId20"/>
    <p:sldId id="336" r:id="rId21"/>
    <p:sldId id="338" r:id="rId22"/>
    <p:sldId id="339" r:id="rId23"/>
    <p:sldId id="354" r:id="rId24"/>
    <p:sldId id="324" r:id="rId25"/>
    <p:sldId id="355" r:id="rId26"/>
    <p:sldId id="340" r:id="rId27"/>
    <p:sldId id="341" r:id="rId28"/>
    <p:sldId id="326" r:id="rId29"/>
    <p:sldId id="327" r:id="rId30"/>
    <p:sldId id="342" r:id="rId31"/>
    <p:sldId id="344" r:id="rId32"/>
    <p:sldId id="346" r:id="rId33"/>
    <p:sldId id="348" r:id="rId34"/>
    <p:sldId id="353" r:id="rId35"/>
    <p:sldId id="349" r:id="rId36"/>
    <p:sldId id="350" r:id="rId37"/>
    <p:sldId id="351" r:id="rId38"/>
    <p:sldId id="329" r:id="rId39"/>
    <p:sldId id="330" r:id="rId40"/>
    <p:sldId id="415" r:id="rId41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0000FF"/>
    <a:srgbClr val="BDE5F1"/>
    <a:srgbClr val="FFFFFF"/>
    <a:srgbClr val="E7F5F8"/>
    <a:srgbClr val="2F5E6B"/>
    <a:srgbClr val="C5EFEB"/>
    <a:srgbClr val="F20000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D79F7-7C2E-48C5-963D-1C07356B5582}" type="doc">
      <dgm:prSet loTypeId="urn:microsoft.com/office/officeart/2005/8/layout/cycle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8A6C94BC-2E1B-4DE1-970B-2FD3066ED1D8}">
      <dgm:prSet custT="1"/>
      <dgm:spPr/>
      <dgm:t>
        <a:bodyPr/>
        <a:lstStyle/>
        <a:p>
          <a:pPr rtl="0"/>
          <a:r>
            <a:rPr lang="en-US" sz="2800" dirty="0">
              <a:latin typeface="+mj-lt"/>
              <a:cs typeface="Times New Roman" pitchFamily="18" charset="0"/>
            </a:rPr>
            <a:t>A. V</a:t>
          </a:r>
          <a:r>
            <a:rPr lang="vi-VN" sz="2800" dirty="0">
              <a:latin typeface="+mj-lt"/>
              <a:cs typeface="Times New Roman" pitchFamily="18" charset="0"/>
            </a:rPr>
            <a:t>ề quê ở với ông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vi-VN" sz="2800" dirty="0">
              <a:latin typeface="+mj-lt"/>
              <a:cs typeface="Times New Roman" pitchFamily="18" charset="0"/>
            </a:rPr>
            <a:t> ngoại.</a:t>
          </a:r>
        </a:p>
      </dgm:t>
    </dgm:pt>
    <dgm:pt modelId="{1047A2AA-CF4E-4855-9F09-221882582766}" type="parTrans" cxnId="{5F710657-06E4-4DE4-BD9F-A9511AD9D99F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156710C0-24DE-41AB-8FD4-718C14F809C8}" type="sibTrans" cxnId="{5F710657-06E4-4DE4-BD9F-A9511AD9D99F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2341213A-D466-44B5-B274-337057713D24}">
      <dgm:prSet custT="1"/>
      <dgm:spPr/>
      <dgm:t>
        <a:bodyPr/>
        <a:lstStyle/>
        <a:p>
          <a:r>
            <a:rPr lang="en-US" sz="2800" dirty="0">
              <a:latin typeface="+mj-lt"/>
              <a:cs typeface="Times New Roman" pitchFamily="18" charset="0"/>
            </a:rPr>
            <a:t>B. </a:t>
          </a:r>
          <a:r>
            <a:rPr lang="en-US" sz="2800" dirty="0" err="1">
              <a:latin typeface="+mj-lt"/>
              <a:cs typeface="Times New Roman" pitchFamily="18" charset="0"/>
            </a:rPr>
            <a:t>Về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quê</a:t>
          </a:r>
          <a:r>
            <a:rPr lang="en-US" sz="2800" dirty="0">
              <a:latin typeface="+mj-lt"/>
              <a:cs typeface="Times New Roman" pitchFamily="18" charset="0"/>
            </a:rPr>
            <a:t> ở </a:t>
          </a:r>
          <a:r>
            <a:rPr lang="en-US" sz="2800" dirty="0" err="1">
              <a:latin typeface="+mj-lt"/>
              <a:cs typeface="Times New Roman" pitchFamily="18" charset="0"/>
            </a:rPr>
            <a:t>với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bác</a:t>
          </a:r>
          <a:r>
            <a:rPr lang="en-US" sz="2800" dirty="0">
              <a:latin typeface="+mj-lt"/>
              <a:cs typeface="Times New Roman" pitchFamily="18" charset="0"/>
            </a:rPr>
            <a:t>.</a:t>
          </a:r>
          <a:endParaRPr lang="vi-VN" sz="2800" dirty="0">
            <a:latin typeface="+mj-lt"/>
            <a:cs typeface="Times New Roman" pitchFamily="18" charset="0"/>
          </a:endParaRPr>
        </a:p>
      </dgm:t>
    </dgm:pt>
    <dgm:pt modelId="{0D05C396-0BAD-42B1-A649-27256B33D04A}" type="parTrans" cxnId="{6A1B2A00-E86C-4E43-9815-E3D5197A59E9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C8E61D06-5152-4613-B2D4-1EE587F3B8D2}" type="sibTrans" cxnId="{6A1B2A00-E86C-4E43-9815-E3D5197A59E9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E0D21FC4-5D9F-48BA-BA02-529224E253C3}">
      <dgm:prSet custT="1"/>
      <dgm:spPr/>
      <dgm:t>
        <a:bodyPr/>
        <a:lstStyle/>
        <a:p>
          <a:r>
            <a:rPr lang="en-US" sz="2800" dirty="0">
              <a:latin typeface="+mj-lt"/>
              <a:cs typeface="Times New Roman" pitchFamily="18" charset="0"/>
            </a:rPr>
            <a:t>C. </a:t>
          </a:r>
          <a:r>
            <a:rPr lang="en-US" sz="2800" dirty="0" err="1">
              <a:latin typeface="+mj-lt"/>
              <a:cs typeface="Times New Roman" pitchFamily="18" charset="0"/>
            </a:rPr>
            <a:t>Về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quê</a:t>
          </a:r>
          <a:r>
            <a:rPr lang="en-US" sz="2800" dirty="0">
              <a:latin typeface="+mj-lt"/>
              <a:cs typeface="Times New Roman" pitchFamily="18" charset="0"/>
            </a:rPr>
            <a:t> ở </a:t>
          </a:r>
          <a:r>
            <a:rPr lang="en-US" sz="2800" dirty="0" err="1">
              <a:latin typeface="+mj-lt"/>
              <a:cs typeface="Times New Roman" pitchFamily="18" charset="0"/>
            </a:rPr>
            <a:t>với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chú</a:t>
          </a:r>
          <a:r>
            <a:rPr lang="en-US" sz="2800" dirty="0">
              <a:latin typeface="+mj-lt"/>
              <a:cs typeface="Times New Roman" pitchFamily="18" charset="0"/>
            </a:rPr>
            <a:t> </a:t>
          </a:r>
          <a:r>
            <a:rPr lang="en-US" sz="2800" dirty="0" err="1">
              <a:latin typeface="+mj-lt"/>
              <a:cs typeface="Times New Roman" pitchFamily="18" charset="0"/>
            </a:rPr>
            <a:t>dì</a:t>
          </a:r>
          <a:r>
            <a:rPr lang="en-US" sz="2800" dirty="0">
              <a:latin typeface="+mj-lt"/>
              <a:cs typeface="Times New Roman" pitchFamily="18" charset="0"/>
            </a:rPr>
            <a:t>.</a:t>
          </a:r>
          <a:endParaRPr lang="vi-VN" sz="2800" dirty="0">
            <a:latin typeface="+mj-lt"/>
            <a:cs typeface="Times New Roman" pitchFamily="18" charset="0"/>
          </a:endParaRPr>
        </a:p>
      </dgm:t>
    </dgm:pt>
    <dgm:pt modelId="{05895A53-903C-4F3B-90B7-32C8C90D0C09}" type="parTrans" cxnId="{D51B61AC-24FA-425F-9A30-630E2A835F3F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9D6E6D2B-D86E-445A-8F3D-1DC0A355BFFD}" type="sibTrans" cxnId="{D51B61AC-24FA-425F-9A30-630E2A835F3F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6A8B0649-5A49-4572-9180-8DC1B98C4B3D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D.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Về quê ở với ôn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nội</a:t>
          </a:r>
        </a:p>
      </dgm:t>
    </dgm:pt>
    <dgm:pt modelId="{1C86AC29-2E9D-4709-8ABD-D8C4EBEE8AAF}" type="parTrans" cxnId="{B9CF184B-BA11-4295-A5C9-39E507BB6FB6}">
      <dgm:prSet/>
      <dgm:spPr/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284F23AF-34C8-45D8-85F3-3DDC8C4D6904}" type="sibTrans" cxnId="{B9CF184B-BA11-4295-A5C9-39E507BB6FB6}">
      <dgm:prSet custT="1"/>
      <dgm:spPr>
        <a:ln w="76200">
          <a:solidFill>
            <a:schemeClr val="bg1"/>
          </a:solidFill>
        </a:ln>
      </dgm:spPr>
      <dgm:t>
        <a:bodyPr/>
        <a:lstStyle/>
        <a:p>
          <a:endParaRPr lang="vi-VN" sz="2800">
            <a:latin typeface="+mj-lt"/>
            <a:cs typeface="Times New Roman" pitchFamily="18" charset="0"/>
          </a:endParaRPr>
        </a:p>
      </dgm:t>
    </dgm:pt>
    <dgm:pt modelId="{3E8A4A64-7F42-4EF7-90FF-5C11911E101F}" type="pres">
      <dgm:prSet presAssocID="{B80D79F7-7C2E-48C5-963D-1C07356B558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6E77F1-4CE3-4BB1-BD33-BEF6F9892FAA}" type="pres">
      <dgm:prSet presAssocID="{8A6C94BC-2E1B-4DE1-970B-2FD3066ED1D8}" presName="node" presStyleLbl="node1" presStyleIdx="0" presStyleCnt="4" custScaleX="112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0B3D4-72FB-451C-B329-AB0CDD1C36BD}" type="pres">
      <dgm:prSet presAssocID="{8A6C94BC-2E1B-4DE1-970B-2FD3066ED1D8}" presName="spNode" presStyleCnt="0"/>
      <dgm:spPr/>
    </dgm:pt>
    <dgm:pt modelId="{BDDC2B2A-913F-4D1C-AFBC-1CD768D8E4D8}" type="pres">
      <dgm:prSet presAssocID="{156710C0-24DE-41AB-8FD4-718C14F809C8}" presName="sibTrans" presStyleLbl="sibTrans1D1" presStyleIdx="0" presStyleCnt="4"/>
      <dgm:spPr/>
      <dgm:t>
        <a:bodyPr/>
        <a:lstStyle/>
        <a:p>
          <a:endParaRPr lang="en-US"/>
        </a:p>
      </dgm:t>
    </dgm:pt>
    <dgm:pt modelId="{696C6ACF-2ED1-460D-9A18-00F80408DE25}" type="pres">
      <dgm:prSet presAssocID="{2341213A-D466-44B5-B274-337057713D24}" presName="node" presStyleLbl="node1" presStyleIdx="1" presStyleCnt="4" custScaleX="119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5BFE2-2088-47A3-9995-FF3D5EFE8DF9}" type="pres">
      <dgm:prSet presAssocID="{2341213A-D466-44B5-B274-337057713D24}" presName="spNode" presStyleCnt="0"/>
      <dgm:spPr/>
    </dgm:pt>
    <dgm:pt modelId="{256A3E5B-D5C4-465D-AA06-7E4AA6811228}" type="pres">
      <dgm:prSet presAssocID="{C8E61D06-5152-4613-B2D4-1EE587F3B8D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14451FAD-7B61-4EB2-91A3-5C456F542BF6}" type="pres">
      <dgm:prSet presAssocID="{E0D21FC4-5D9F-48BA-BA02-529224E253C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BCD7A-47F3-4F2B-A372-F360F635497A}" type="pres">
      <dgm:prSet presAssocID="{E0D21FC4-5D9F-48BA-BA02-529224E253C3}" presName="spNode" presStyleCnt="0"/>
      <dgm:spPr/>
    </dgm:pt>
    <dgm:pt modelId="{F086D05F-6BF1-40C7-B9D3-819B17EF5810}" type="pres">
      <dgm:prSet presAssocID="{9D6E6D2B-D86E-445A-8F3D-1DC0A355BFFD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9E3CB67-6AEF-47B5-81E8-B755817A25A3}" type="pres">
      <dgm:prSet presAssocID="{6A8B0649-5A49-4572-9180-8DC1B98C4B3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2C694-0AD6-44A3-A183-BF32083775F4}" type="pres">
      <dgm:prSet presAssocID="{6A8B0649-5A49-4572-9180-8DC1B98C4B3D}" presName="spNode" presStyleCnt="0"/>
      <dgm:spPr/>
    </dgm:pt>
    <dgm:pt modelId="{4DA11A6E-7BDA-4D9B-BCCD-9B57AACFCC63}" type="pres">
      <dgm:prSet presAssocID="{284F23AF-34C8-45D8-85F3-3DDC8C4D6904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AC9FD7E2-2024-4665-9778-3924B79ABDAF}" type="presOf" srcId="{156710C0-24DE-41AB-8FD4-718C14F809C8}" destId="{BDDC2B2A-913F-4D1C-AFBC-1CD768D8E4D8}" srcOrd="0" destOrd="0" presId="urn:microsoft.com/office/officeart/2005/8/layout/cycle6"/>
    <dgm:cxn modelId="{C87D1F59-1698-42FB-BEA4-09F214272D3E}" type="presOf" srcId="{2341213A-D466-44B5-B274-337057713D24}" destId="{696C6ACF-2ED1-460D-9A18-00F80408DE25}" srcOrd="0" destOrd="0" presId="urn:microsoft.com/office/officeart/2005/8/layout/cycle6"/>
    <dgm:cxn modelId="{5B2A7E5D-0074-45E5-ABA8-166CC6825546}" type="presOf" srcId="{C8E61D06-5152-4613-B2D4-1EE587F3B8D2}" destId="{256A3E5B-D5C4-465D-AA06-7E4AA6811228}" srcOrd="0" destOrd="0" presId="urn:microsoft.com/office/officeart/2005/8/layout/cycle6"/>
    <dgm:cxn modelId="{D51B61AC-24FA-425F-9A30-630E2A835F3F}" srcId="{B80D79F7-7C2E-48C5-963D-1C07356B5582}" destId="{E0D21FC4-5D9F-48BA-BA02-529224E253C3}" srcOrd="2" destOrd="0" parTransId="{05895A53-903C-4F3B-90B7-32C8C90D0C09}" sibTransId="{9D6E6D2B-D86E-445A-8F3D-1DC0A355BFFD}"/>
    <dgm:cxn modelId="{EBE178F8-7752-4453-BF7B-04DCAE6FB825}" type="presOf" srcId="{284F23AF-34C8-45D8-85F3-3DDC8C4D6904}" destId="{4DA11A6E-7BDA-4D9B-BCCD-9B57AACFCC63}" srcOrd="0" destOrd="0" presId="urn:microsoft.com/office/officeart/2005/8/layout/cycle6"/>
    <dgm:cxn modelId="{B9CF184B-BA11-4295-A5C9-39E507BB6FB6}" srcId="{B80D79F7-7C2E-48C5-963D-1C07356B5582}" destId="{6A8B0649-5A49-4572-9180-8DC1B98C4B3D}" srcOrd="3" destOrd="0" parTransId="{1C86AC29-2E9D-4709-8ABD-D8C4EBEE8AAF}" sibTransId="{284F23AF-34C8-45D8-85F3-3DDC8C4D6904}"/>
    <dgm:cxn modelId="{7411E966-5B1A-4C89-B1E8-15D863DDEE57}" type="presOf" srcId="{6A8B0649-5A49-4572-9180-8DC1B98C4B3D}" destId="{99E3CB67-6AEF-47B5-81E8-B755817A25A3}" srcOrd="0" destOrd="0" presId="urn:microsoft.com/office/officeart/2005/8/layout/cycle6"/>
    <dgm:cxn modelId="{5F710657-06E4-4DE4-BD9F-A9511AD9D99F}" srcId="{B80D79F7-7C2E-48C5-963D-1C07356B5582}" destId="{8A6C94BC-2E1B-4DE1-970B-2FD3066ED1D8}" srcOrd="0" destOrd="0" parTransId="{1047A2AA-CF4E-4855-9F09-221882582766}" sibTransId="{156710C0-24DE-41AB-8FD4-718C14F809C8}"/>
    <dgm:cxn modelId="{E680A50A-BC2D-4063-8D22-3442AF2734DE}" type="presOf" srcId="{B80D79F7-7C2E-48C5-963D-1C07356B5582}" destId="{3E8A4A64-7F42-4EF7-90FF-5C11911E101F}" srcOrd="0" destOrd="0" presId="urn:microsoft.com/office/officeart/2005/8/layout/cycle6"/>
    <dgm:cxn modelId="{7A5CE267-E7E9-4EA7-8CF5-7F69BE6CE262}" type="presOf" srcId="{E0D21FC4-5D9F-48BA-BA02-529224E253C3}" destId="{14451FAD-7B61-4EB2-91A3-5C456F542BF6}" srcOrd="0" destOrd="0" presId="urn:microsoft.com/office/officeart/2005/8/layout/cycle6"/>
    <dgm:cxn modelId="{E7966C4D-8977-4243-B64C-8B0182CE724A}" type="presOf" srcId="{8A6C94BC-2E1B-4DE1-970B-2FD3066ED1D8}" destId="{666E77F1-4CE3-4BB1-BD33-BEF6F9892FAA}" srcOrd="0" destOrd="0" presId="urn:microsoft.com/office/officeart/2005/8/layout/cycle6"/>
    <dgm:cxn modelId="{6A1B2A00-E86C-4E43-9815-E3D5197A59E9}" srcId="{B80D79F7-7C2E-48C5-963D-1C07356B5582}" destId="{2341213A-D466-44B5-B274-337057713D24}" srcOrd="1" destOrd="0" parTransId="{0D05C396-0BAD-42B1-A649-27256B33D04A}" sibTransId="{C8E61D06-5152-4613-B2D4-1EE587F3B8D2}"/>
    <dgm:cxn modelId="{DA561CCD-B342-4C43-81CA-984126744A03}" type="presOf" srcId="{9D6E6D2B-D86E-445A-8F3D-1DC0A355BFFD}" destId="{F086D05F-6BF1-40C7-B9D3-819B17EF5810}" srcOrd="0" destOrd="0" presId="urn:microsoft.com/office/officeart/2005/8/layout/cycle6"/>
    <dgm:cxn modelId="{CBEB88CD-5A73-4907-9B0E-356514C14F51}" type="presParOf" srcId="{3E8A4A64-7F42-4EF7-90FF-5C11911E101F}" destId="{666E77F1-4CE3-4BB1-BD33-BEF6F9892FAA}" srcOrd="0" destOrd="0" presId="urn:microsoft.com/office/officeart/2005/8/layout/cycle6"/>
    <dgm:cxn modelId="{E331F2E1-7F82-4318-AA1C-A7EE06DC1C39}" type="presParOf" srcId="{3E8A4A64-7F42-4EF7-90FF-5C11911E101F}" destId="{0840B3D4-72FB-451C-B329-AB0CDD1C36BD}" srcOrd="1" destOrd="0" presId="urn:microsoft.com/office/officeart/2005/8/layout/cycle6"/>
    <dgm:cxn modelId="{274D460A-353B-4682-9336-A68957A61AD3}" type="presParOf" srcId="{3E8A4A64-7F42-4EF7-90FF-5C11911E101F}" destId="{BDDC2B2A-913F-4D1C-AFBC-1CD768D8E4D8}" srcOrd="2" destOrd="0" presId="urn:microsoft.com/office/officeart/2005/8/layout/cycle6"/>
    <dgm:cxn modelId="{F1FD2E71-58D9-430E-8020-2E39CDE1D6A4}" type="presParOf" srcId="{3E8A4A64-7F42-4EF7-90FF-5C11911E101F}" destId="{696C6ACF-2ED1-460D-9A18-00F80408DE25}" srcOrd="3" destOrd="0" presId="urn:microsoft.com/office/officeart/2005/8/layout/cycle6"/>
    <dgm:cxn modelId="{22DE9E65-1300-4741-9CF1-2F1A1B1FF317}" type="presParOf" srcId="{3E8A4A64-7F42-4EF7-90FF-5C11911E101F}" destId="{A8D5BFE2-2088-47A3-9995-FF3D5EFE8DF9}" srcOrd="4" destOrd="0" presId="urn:microsoft.com/office/officeart/2005/8/layout/cycle6"/>
    <dgm:cxn modelId="{E5A974C7-9791-4972-92FD-065B8217A912}" type="presParOf" srcId="{3E8A4A64-7F42-4EF7-90FF-5C11911E101F}" destId="{256A3E5B-D5C4-465D-AA06-7E4AA6811228}" srcOrd="5" destOrd="0" presId="urn:microsoft.com/office/officeart/2005/8/layout/cycle6"/>
    <dgm:cxn modelId="{9DD0381F-6D8B-4554-AF4D-7AAFC5888D3B}" type="presParOf" srcId="{3E8A4A64-7F42-4EF7-90FF-5C11911E101F}" destId="{14451FAD-7B61-4EB2-91A3-5C456F542BF6}" srcOrd="6" destOrd="0" presId="urn:microsoft.com/office/officeart/2005/8/layout/cycle6"/>
    <dgm:cxn modelId="{DE29F9B0-4175-496A-AEBF-DC84EF097FE9}" type="presParOf" srcId="{3E8A4A64-7F42-4EF7-90FF-5C11911E101F}" destId="{EC4BCD7A-47F3-4F2B-A372-F360F635497A}" srcOrd="7" destOrd="0" presId="urn:microsoft.com/office/officeart/2005/8/layout/cycle6"/>
    <dgm:cxn modelId="{6C3D1DC4-F80C-4879-AFC9-F88E270877BE}" type="presParOf" srcId="{3E8A4A64-7F42-4EF7-90FF-5C11911E101F}" destId="{F086D05F-6BF1-40C7-B9D3-819B17EF5810}" srcOrd="8" destOrd="0" presId="urn:microsoft.com/office/officeart/2005/8/layout/cycle6"/>
    <dgm:cxn modelId="{5C60F5E8-5ED5-4A26-AE3E-F592664615E0}" type="presParOf" srcId="{3E8A4A64-7F42-4EF7-90FF-5C11911E101F}" destId="{99E3CB67-6AEF-47B5-81E8-B755817A25A3}" srcOrd="9" destOrd="0" presId="urn:microsoft.com/office/officeart/2005/8/layout/cycle6"/>
    <dgm:cxn modelId="{EAC31B51-E413-455E-8514-36097250309E}" type="presParOf" srcId="{3E8A4A64-7F42-4EF7-90FF-5C11911E101F}" destId="{CE92C694-0AD6-44A3-A183-BF32083775F4}" srcOrd="10" destOrd="0" presId="urn:microsoft.com/office/officeart/2005/8/layout/cycle6"/>
    <dgm:cxn modelId="{76A4C3A1-F427-4A6D-AB47-D6EABB00358D}" type="presParOf" srcId="{3E8A4A64-7F42-4EF7-90FF-5C11911E101F}" destId="{4DA11A6E-7BDA-4D9B-BCCD-9B57AACFCC6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76EB5-F6D7-4EBF-9AF5-D50D2D971659}" type="doc">
      <dgm:prSet loTypeId="urn:microsoft.com/office/officeart/2005/8/layout/matrix2" loCatId="matrix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0E392671-CB00-464E-AAF0-4B255EC8DD9B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vi-VN" sz="3000" dirty="0">
              <a:latin typeface="+mj-lt"/>
              <a:cs typeface="Times New Roman" pitchFamily="18" charset="0"/>
            </a:rPr>
            <a:t>A.Ba 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vi-VN" sz="3000" dirty="0">
              <a:latin typeface="+mj-lt"/>
              <a:cs typeface="Times New Roman" pitchFamily="18" charset="0"/>
            </a:rPr>
            <a:t> cháu ra vườn, quét lá rụng, vun gốc cây, tìm những trái cây chín vàng.</a:t>
          </a:r>
        </a:p>
      </dgm:t>
    </dgm:pt>
    <dgm:pt modelId="{3295BEC5-79A5-4752-A2E3-9EB6D2847A0F}" type="parTrans" cxnId="{32616620-2550-40EF-9DDE-E001F57EF06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1916C359-C13F-4908-BDCE-D90E99FAD759}" type="sibTrans" cxnId="{32616620-2550-40EF-9DDE-E001F57EF06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ADF10FEB-8219-4FDB-B966-E8CB9C1D7CF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vi-VN" sz="3200" dirty="0">
              <a:latin typeface="+mj-lt"/>
              <a:cs typeface="Times New Roman" pitchFamily="18" charset="0"/>
            </a:rPr>
            <a:t>B. Ba ông cháu đi chơi  quanh làng</a:t>
          </a:r>
          <a:r>
            <a:rPr lang="en-US" sz="3200" dirty="0">
              <a:latin typeface="+mj-lt"/>
              <a:cs typeface="Times New Roman" pitchFamily="18" charset="0"/>
            </a:rPr>
            <a:t>.</a:t>
          </a:r>
          <a:endParaRPr lang="vi-VN" sz="3200" dirty="0">
            <a:latin typeface="+mj-lt"/>
            <a:cs typeface="Times New Roman" pitchFamily="18" charset="0"/>
          </a:endParaRPr>
        </a:p>
      </dgm:t>
    </dgm:pt>
    <dgm:pt modelId="{78D0BE7D-5446-462D-9C8B-02A914C15CF6}" type="parTrans" cxnId="{1792ECE0-B5B8-4705-B7AE-ADDBE73F36BE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3E4F7E2A-C593-4924-BE30-3167B8D6EB94}" type="sibTrans" cxnId="{1792ECE0-B5B8-4705-B7AE-ADDBE73F36BE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2E2295A-F53D-4A53-B1C2-C21F7507406D}">
      <dgm:prSet custT="1"/>
      <dgm:spPr/>
      <dgm:t>
        <a:bodyPr/>
        <a:lstStyle/>
        <a:p>
          <a:pPr algn="l"/>
          <a:r>
            <a:rPr lang="vi-VN" sz="3000" dirty="0">
              <a:latin typeface="+mj-lt"/>
              <a:cs typeface="Times New Roman" pitchFamily="18" charset="0"/>
            </a:rPr>
            <a:t>C. Ba ông cháu làm đồ mỹ nghệ</a:t>
          </a:r>
        </a:p>
      </dgm:t>
    </dgm:pt>
    <dgm:pt modelId="{C55AE84C-B464-4BBC-A1D7-83E2F948C2C4}" type="parTrans" cxnId="{2A7B18E1-F5CD-4F20-8F6E-7F18E3F514A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1840CEA-9654-4C66-AFDC-C0DD4DF645BB}" type="sibTrans" cxnId="{2A7B18E1-F5CD-4F20-8F6E-7F18E3F514A2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DE027EA1-4F4B-4569-B3C7-18F6CCE47734}">
      <dgm:prSet custT="1"/>
      <dgm:spPr/>
      <dgm:t>
        <a:bodyPr/>
        <a:lstStyle/>
        <a:p>
          <a:pPr algn="just"/>
          <a:r>
            <a:rPr lang="vi-VN" sz="3000" dirty="0">
              <a:latin typeface="+mj-lt"/>
              <a:cs typeface="Times New Roman" pitchFamily="18" charset="0"/>
            </a:rPr>
            <a:t>D. Ba ông cháu xem tivi</a:t>
          </a:r>
        </a:p>
      </dgm:t>
    </dgm:pt>
    <dgm:pt modelId="{053E0426-3948-4C14-BAAF-C02687BDF1AA}" type="parTrans" cxnId="{FADEEB42-8583-440F-BC88-467011AF664C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CFAA37A7-105E-4650-B146-10521839420D}" type="sibTrans" cxnId="{FADEEB42-8583-440F-BC88-467011AF664C}">
      <dgm:prSet/>
      <dgm:spPr/>
      <dgm:t>
        <a:bodyPr/>
        <a:lstStyle/>
        <a:p>
          <a:endParaRPr lang="vi-VN" sz="2400">
            <a:latin typeface="+mj-lt"/>
            <a:cs typeface="Times New Roman" pitchFamily="18" charset="0"/>
          </a:endParaRPr>
        </a:p>
      </dgm:t>
    </dgm:pt>
    <dgm:pt modelId="{34E7417A-B96A-4AC3-9827-A3F1950C3AC0}" type="pres">
      <dgm:prSet presAssocID="{0E976EB5-F6D7-4EBF-9AF5-D50D2D9716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196DF5-C7E6-4A4F-8EFE-3E1AE3E59FB4}" type="pres">
      <dgm:prSet presAssocID="{0E976EB5-F6D7-4EBF-9AF5-D50D2D971659}" presName="axisShape" presStyleLbl="bgShp" presStyleIdx="0" presStyleCnt="1" custScaleX="124675" custLinFactNeighborX="-2598"/>
      <dgm:spPr/>
    </dgm:pt>
    <dgm:pt modelId="{DA4B5F01-A316-437B-B88C-E28FC9E405B9}" type="pres">
      <dgm:prSet presAssocID="{0E976EB5-F6D7-4EBF-9AF5-D50D2D971659}" presName="rect1" presStyleLbl="node1" presStyleIdx="0" presStyleCnt="4" custScaleX="169448" custLinFactNeighborX="-38344" custLinFactNeighborY="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6D37D-3AC3-47D0-A7FC-953838D7D856}" type="pres">
      <dgm:prSet presAssocID="{0E976EB5-F6D7-4EBF-9AF5-D50D2D971659}" presName="rect2" presStyleLbl="node1" presStyleIdx="1" presStyleCnt="4" custScaleX="147742" custLinFactNeighborX="15121" custLinFactNeighborY="6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FD007-2FD2-4B98-8EEF-F3C8704C0923}" type="pres">
      <dgm:prSet presAssocID="{0E976EB5-F6D7-4EBF-9AF5-D50D2D971659}" presName="rect3" presStyleLbl="node1" presStyleIdx="2" presStyleCnt="4" custScaleX="175939" custLinFactNeighborX="-41592" custLinFactNeighborY="3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9E1EE2-EDE6-4C64-9EFF-8D8319303F0C}" type="pres">
      <dgm:prSet presAssocID="{0E976EB5-F6D7-4EBF-9AF5-D50D2D971659}" presName="rect4" presStyleLbl="node1" presStyleIdx="3" presStyleCnt="4" custScaleX="144534" custLinFactNeighborX="16764" custLinFactNeighborY="-22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4294D1-59CB-43D2-9B4E-5407A3605D1D}" type="presOf" srcId="{ADF10FEB-8219-4FDB-B966-E8CB9C1D7CFB}" destId="{96C6D37D-3AC3-47D0-A7FC-953838D7D856}" srcOrd="0" destOrd="0" presId="urn:microsoft.com/office/officeart/2005/8/layout/matrix2"/>
    <dgm:cxn modelId="{38FCE6F0-DABF-4F7A-8350-A14944481EB2}" type="presOf" srcId="{C2E2295A-F53D-4A53-B1C2-C21F7507406D}" destId="{EFFFD007-2FD2-4B98-8EEF-F3C8704C0923}" srcOrd="0" destOrd="0" presId="urn:microsoft.com/office/officeart/2005/8/layout/matrix2"/>
    <dgm:cxn modelId="{8A9F211D-0A2A-4154-8A0F-47D6A3650B1B}" type="presOf" srcId="{DE027EA1-4F4B-4569-B3C7-18F6CCE47734}" destId="{AA9E1EE2-EDE6-4C64-9EFF-8D8319303F0C}" srcOrd="0" destOrd="0" presId="urn:microsoft.com/office/officeart/2005/8/layout/matrix2"/>
    <dgm:cxn modelId="{FADEEB42-8583-440F-BC88-467011AF664C}" srcId="{0E976EB5-F6D7-4EBF-9AF5-D50D2D971659}" destId="{DE027EA1-4F4B-4569-B3C7-18F6CCE47734}" srcOrd="3" destOrd="0" parTransId="{053E0426-3948-4C14-BAAF-C02687BDF1AA}" sibTransId="{CFAA37A7-105E-4650-B146-10521839420D}"/>
    <dgm:cxn modelId="{3C81F6F3-63FB-46FF-AF6E-268204B2321C}" type="presOf" srcId="{0E976EB5-F6D7-4EBF-9AF5-D50D2D971659}" destId="{34E7417A-B96A-4AC3-9827-A3F1950C3AC0}" srcOrd="0" destOrd="0" presId="urn:microsoft.com/office/officeart/2005/8/layout/matrix2"/>
    <dgm:cxn modelId="{2A7B18E1-F5CD-4F20-8F6E-7F18E3F514A2}" srcId="{0E976EB5-F6D7-4EBF-9AF5-D50D2D971659}" destId="{C2E2295A-F53D-4A53-B1C2-C21F7507406D}" srcOrd="2" destOrd="0" parTransId="{C55AE84C-B464-4BBC-A1D7-83E2F948C2C4}" sibTransId="{C1840CEA-9654-4C66-AFDC-C0DD4DF645BB}"/>
    <dgm:cxn modelId="{32616620-2550-40EF-9DDE-E001F57EF062}" srcId="{0E976EB5-F6D7-4EBF-9AF5-D50D2D971659}" destId="{0E392671-CB00-464E-AAF0-4B255EC8DD9B}" srcOrd="0" destOrd="0" parTransId="{3295BEC5-79A5-4752-A2E3-9EB6D2847A0F}" sibTransId="{1916C359-C13F-4908-BDCE-D90E99FAD759}"/>
    <dgm:cxn modelId="{64347EDB-2B27-4D3C-9C4D-2E1A5594B456}" type="presOf" srcId="{0E392671-CB00-464E-AAF0-4B255EC8DD9B}" destId="{DA4B5F01-A316-437B-B88C-E28FC9E405B9}" srcOrd="0" destOrd="0" presId="urn:microsoft.com/office/officeart/2005/8/layout/matrix2"/>
    <dgm:cxn modelId="{1792ECE0-B5B8-4705-B7AE-ADDBE73F36BE}" srcId="{0E976EB5-F6D7-4EBF-9AF5-D50D2D971659}" destId="{ADF10FEB-8219-4FDB-B966-E8CB9C1D7CFB}" srcOrd="1" destOrd="0" parTransId="{78D0BE7D-5446-462D-9C8B-02A914C15CF6}" sibTransId="{3E4F7E2A-C593-4924-BE30-3167B8D6EB94}"/>
    <dgm:cxn modelId="{E9DC526E-9B6D-4F82-B09D-2E66DD1A00C1}" type="presParOf" srcId="{34E7417A-B96A-4AC3-9827-A3F1950C3AC0}" destId="{3F196DF5-C7E6-4A4F-8EFE-3E1AE3E59FB4}" srcOrd="0" destOrd="0" presId="urn:microsoft.com/office/officeart/2005/8/layout/matrix2"/>
    <dgm:cxn modelId="{FC0C452C-08B3-4D3A-9E3A-182DC7C049DF}" type="presParOf" srcId="{34E7417A-B96A-4AC3-9827-A3F1950C3AC0}" destId="{DA4B5F01-A316-437B-B88C-E28FC9E405B9}" srcOrd="1" destOrd="0" presId="urn:microsoft.com/office/officeart/2005/8/layout/matrix2"/>
    <dgm:cxn modelId="{3244BCC0-C47D-41D0-BF86-D975090E3C63}" type="presParOf" srcId="{34E7417A-B96A-4AC3-9827-A3F1950C3AC0}" destId="{96C6D37D-3AC3-47D0-A7FC-953838D7D856}" srcOrd="2" destOrd="0" presId="urn:microsoft.com/office/officeart/2005/8/layout/matrix2"/>
    <dgm:cxn modelId="{5D2E8270-9C30-43DF-9395-8C8A630C10DC}" type="presParOf" srcId="{34E7417A-B96A-4AC3-9827-A3F1950C3AC0}" destId="{EFFFD007-2FD2-4B98-8EEF-F3C8704C0923}" srcOrd="3" destOrd="0" presId="urn:microsoft.com/office/officeart/2005/8/layout/matrix2"/>
    <dgm:cxn modelId="{F5BAB09F-2873-4A71-BB3F-F3CFEFC9091A}" type="presParOf" srcId="{34E7417A-B96A-4AC3-9827-A3F1950C3AC0}" destId="{AA9E1EE2-EDE6-4C64-9EFF-8D8319303F0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E77F1-4CE3-4BB1-BD33-BEF6F9892FAA}">
      <dsp:nvSpPr>
        <dsp:cNvPr id="0" name=""/>
        <dsp:cNvSpPr/>
      </dsp:nvSpPr>
      <dsp:spPr>
        <a:xfrm>
          <a:off x="2390131" y="223"/>
          <a:ext cx="2335061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+mj-lt"/>
              <a:cs typeface="Times New Roman" pitchFamily="18" charset="0"/>
            </a:rPr>
            <a:t>A. V</a:t>
          </a:r>
          <a:r>
            <a:rPr lang="vi-VN" sz="2800" kern="1200" dirty="0">
              <a:latin typeface="+mj-lt"/>
              <a:cs typeface="Times New Roman" pitchFamily="18" charset="0"/>
            </a:rPr>
            <a:t>ề quê ở với ông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vi-VN" sz="2800" kern="1200" dirty="0">
              <a:latin typeface="+mj-lt"/>
              <a:cs typeface="Times New Roman" pitchFamily="18" charset="0"/>
            </a:rPr>
            <a:t> ngoại.</a:t>
          </a:r>
        </a:p>
      </dsp:txBody>
      <dsp:txXfrm>
        <a:off x="2455866" y="65958"/>
        <a:ext cx="2203591" cy="1215126"/>
      </dsp:txXfrm>
    </dsp:sp>
    <dsp:sp modelId="{BDDC2B2A-913F-4D1C-AFBC-1CD768D8E4D8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3407829" y="338745"/>
              </a:moveTo>
              <a:arcTo wR="2227109" hR="2227109" stAng="18120967" swAng="2399257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C6ACF-2ED1-460D-9A18-00F80408DE25}">
      <dsp:nvSpPr>
        <dsp:cNvPr id="0" name=""/>
        <dsp:cNvSpPr/>
      </dsp:nvSpPr>
      <dsp:spPr>
        <a:xfrm>
          <a:off x="4549051" y="2227333"/>
          <a:ext cx="2471440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+mj-lt"/>
              <a:cs typeface="Times New Roman" pitchFamily="18" charset="0"/>
            </a:rPr>
            <a:t>B. </a:t>
          </a:r>
          <a:r>
            <a:rPr lang="en-US" sz="2800" kern="1200" dirty="0" err="1">
              <a:latin typeface="+mj-lt"/>
              <a:cs typeface="Times New Roman" pitchFamily="18" charset="0"/>
            </a:rPr>
            <a:t>Về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quê</a:t>
          </a:r>
          <a:r>
            <a:rPr lang="en-US" sz="2800" kern="1200" dirty="0">
              <a:latin typeface="+mj-lt"/>
              <a:cs typeface="Times New Roman" pitchFamily="18" charset="0"/>
            </a:rPr>
            <a:t> ở </a:t>
          </a:r>
          <a:r>
            <a:rPr lang="en-US" sz="2800" kern="1200" dirty="0" err="1">
              <a:latin typeface="+mj-lt"/>
              <a:cs typeface="Times New Roman" pitchFamily="18" charset="0"/>
            </a:rPr>
            <a:t>với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bác</a:t>
          </a:r>
          <a:r>
            <a:rPr lang="en-US" sz="2800" kern="1200" dirty="0">
              <a:latin typeface="+mj-lt"/>
              <a:cs typeface="Times New Roman" pitchFamily="18" charset="0"/>
            </a:rPr>
            <a:t>.</a:t>
          </a:r>
          <a:endParaRPr lang="vi-VN" sz="2800" kern="1200" dirty="0">
            <a:latin typeface="+mj-lt"/>
            <a:cs typeface="Times New Roman" pitchFamily="18" charset="0"/>
          </a:endParaRPr>
        </a:p>
      </dsp:txBody>
      <dsp:txXfrm>
        <a:off x="4614786" y="2293068"/>
        <a:ext cx="2339970" cy="1215126"/>
      </dsp:txXfrm>
    </dsp:sp>
    <dsp:sp modelId="{256A3E5B-D5C4-465D-AA06-7E4AA6811228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4344825" y="2916529"/>
              </a:moveTo>
              <a:arcTo wR="2227109" hR="2227109" stAng="1081955" swAng="2628880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51FAD-7B61-4EB2-91A3-5C456F542BF6}">
      <dsp:nvSpPr>
        <dsp:cNvPr id="0" name=""/>
        <dsp:cNvSpPr/>
      </dsp:nvSpPr>
      <dsp:spPr>
        <a:xfrm>
          <a:off x="2521818" y="4454442"/>
          <a:ext cx="2071687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+mj-lt"/>
              <a:cs typeface="Times New Roman" pitchFamily="18" charset="0"/>
            </a:rPr>
            <a:t>C. </a:t>
          </a:r>
          <a:r>
            <a:rPr lang="en-US" sz="2800" kern="1200" dirty="0" err="1">
              <a:latin typeface="+mj-lt"/>
              <a:cs typeface="Times New Roman" pitchFamily="18" charset="0"/>
            </a:rPr>
            <a:t>Về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quê</a:t>
          </a:r>
          <a:r>
            <a:rPr lang="en-US" sz="2800" kern="1200" dirty="0">
              <a:latin typeface="+mj-lt"/>
              <a:cs typeface="Times New Roman" pitchFamily="18" charset="0"/>
            </a:rPr>
            <a:t> ở </a:t>
          </a:r>
          <a:r>
            <a:rPr lang="en-US" sz="2800" kern="1200" dirty="0" err="1">
              <a:latin typeface="+mj-lt"/>
              <a:cs typeface="Times New Roman" pitchFamily="18" charset="0"/>
            </a:rPr>
            <a:t>với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chú</a:t>
          </a:r>
          <a:r>
            <a:rPr lang="en-US" sz="2800" kern="1200" dirty="0">
              <a:latin typeface="+mj-lt"/>
              <a:cs typeface="Times New Roman" pitchFamily="18" charset="0"/>
            </a:rPr>
            <a:t> </a:t>
          </a:r>
          <a:r>
            <a:rPr lang="en-US" sz="2800" kern="1200" dirty="0" err="1">
              <a:latin typeface="+mj-lt"/>
              <a:cs typeface="Times New Roman" pitchFamily="18" charset="0"/>
            </a:rPr>
            <a:t>dì</a:t>
          </a:r>
          <a:r>
            <a:rPr lang="en-US" sz="2800" kern="1200" dirty="0">
              <a:latin typeface="+mj-lt"/>
              <a:cs typeface="Times New Roman" pitchFamily="18" charset="0"/>
            </a:rPr>
            <a:t>.</a:t>
          </a:r>
          <a:endParaRPr lang="vi-VN" sz="2800" kern="1200" dirty="0">
            <a:latin typeface="+mj-lt"/>
            <a:cs typeface="Times New Roman" pitchFamily="18" charset="0"/>
          </a:endParaRPr>
        </a:p>
      </dsp:txBody>
      <dsp:txXfrm>
        <a:off x="2587553" y="4520177"/>
        <a:ext cx="1940217" cy="1215126"/>
      </dsp:txXfrm>
    </dsp:sp>
    <dsp:sp modelId="{F086D05F-6BF1-40C7-B9D3-819B17EF5810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1176306" y="4190736"/>
              </a:moveTo>
              <a:arcTo wR="2227109" hR="2227109" stAng="7089165" swAng="2628880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3CB67-6AEF-47B5-81E8-B755817A25A3}">
      <dsp:nvSpPr>
        <dsp:cNvPr id="0" name=""/>
        <dsp:cNvSpPr/>
      </dsp:nvSpPr>
      <dsp:spPr>
        <a:xfrm>
          <a:off x="294708" y="2227333"/>
          <a:ext cx="2071687" cy="1346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D.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Về quê ở với ôn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nội</a:t>
          </a:r>
        </a:p>
      </dsp:txBody>
      <dsp:txXfrm>
        <a:off x="360443" y="2293068"/>
        <a:ext cx="1940217" cy="1215126"/>
      </dsp:txXfrm>
    </dsp:sp>
    <dsp:sp modelId="{4DA11A6E-7BDA-4D9B-BCCD-9B57AACFCC63}">
      <dsp:nvSpPr>
        <dsp:cNvPr id="0" name=""/>
        <dsp:cNvSpPr/>
      </dsp:nvSpPr>
      <dsp:spPr>
        <a:xfrm>
          <a:off x="1330551" y="673521"/>
          <a:ext cx="4454219" cy="4454219"/>
        </a:xfrm>
        <a:custGeom>
          <a:avLst/>
          <a:gdLst/>
          <a:ahLst/>
          <a:cxnLst/>
          <a:rect l="0" t="0" r="0" b="0"/>
          <a:pathLst>
            <a:path>
              <a:moveTo>
                <a:pt x="108957" y="1539033"/>
              </a:moveTo>
              <a:arcTo wR="2227109" hR="2227109" stAng="11879776" swAng="2399257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96DF5-C7E6-4A4F-8EFE-3E1AE3E59FB4}">
      <dsp:nvSpPr>
        <dsp:cNvPr id="0" name=""/>
        <dsp:cNvSpPr/>
      </dsp:nvSpPr>
      <dsp:spPr>
        <a:xfrm>
          <a:off x="990573" y="0"/>
          <a:ext cx="7315182" cy="586740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4B5F01-A316-437B-B88C-E28FC9E405B9}">
      <dsp:nvSpPr>
        <dsp:cNvPr id="0" name=""/>
        <dsp:cNvSpPr/>
      </dsp:nvSpPr>
      <dsp:spPr>
        <a:xfrm>
          <a:off x="533403" y="404686"/>
          <a:ext cx="3976877" cy="2346960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>
              <a:latin typeface="+mj-lt"/>
              <a:cs typeface="Times New Roman" pitchFamily="18" charset="0"/>
            </a:rPr>
            <a:t>A.Ba 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vi-VN" sz="3000" kern="1200" dirty="0">
              <a:latin typeface="+mj-lt"/>
              <a:cs typeface="Times New Roman" pitchFamily="18" charset="0"/>
            </a:rPr>
            <a:t> cháu ra vườn, quét lá rụng, vun gốc cây, tìm những trái cây chín vàng.</a:t>
          </a:r>
        </a:p>
      </dsp:txBody>
      <dsp:txXfrm>
        <a:off x="647972" y="519255"/>
        <a:ext cx="3747739" cy="2117822"/>
      </dsp:txXfrm>
    </dsp:sp>
    <dsp:sp modelId="{96C6D37D-3AC3-47D0-A7FC-953838D7D856}">
      <dsp:nvSpPr>
        <dsp:cNvPr id="0" name=""/>
        <dsp:cNvSpPr/>
      </dsp:nvSpPr>
      <dsp:spPr>
        <a:xfrm>
          <a:off x="4800600" y="395627"/>
          <a:ext cx="3467446" cy="234696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>
              <a:latin typeface="+mj-lt"/>
              <a:cs typeface="Times New Roman" pitchFamily="18" charset="0"/>
            </a:rPr>
            <a:t>B. Ba ông cháu đi chơi  quanh làng</a:t>
          </a:r>
          <a:r>
            <a:rPr lang="en-US" sz="3200" kern="1200" dirty="0">
              <a:latin typeface="+mj-lt"/>
              <a:cs typeface="Times New Roman" pitchFamily="18" charset="0"/>
            </a:rPr>
            <a:t>.</a:t>
          </a:r>
          <a:endParaRPr lang="vi-VN" sz="3200" kern="1200" dirty="0">
            <a:latin typeface="+mj-lt"/>
            <a:cs typeface="Times New Roman" pitchFamily="18" charset="0"/>
          </a:endParaRPr>
        </a:p>
      </dsp:txBody>
      <dsp:txXfrm>
        <a:off x="4915169" y="510196"/>
        <a:ext cx="3238308" cy="2117822"/>
      </dsp:txXfrm>
    </dsp:sp>
    <dsp:sp modelId="{EFFFD007-2FD2-4B98-8EEF-F3C8704C0923}">
      <dsp:nvSpPr>
        <dsp:cNvPr id="0" name=""/>
        <dsp:cNvSpPr/>
      </dsp:nvSpPr>
      <dsp:spPr>
        <a:xfrm>
          <a:off x="381003" y="3146123"/>
          <a:ext cx="4129218" cy="2346960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>
              <a:latin typeface="+mj-lt"/>
              <a:cs typeface="Times New Roman" pitchFamily="18" charset="0"/>
            </a:rPr>
            <a:t>C. Ba ông cháu làm đồ mỹ nghệ</a:t>
          </a:r>
        </a:p>
      </dsp:txBody>
      <dsp:txXfrm>
        <a:off x="495572" y="3260692"/>
        <a:ext cx="3900080" cy="2117822"/>
      </dsp:txXfrm>
    </dsp:sp>
    <dsp:sp modelId="{AA9E1EE2-EDE6-4C64-9EFF-8D8319303F0C}">
      <dsp:nvSpPr>
        <dsp:cNvPr id="0" name=""/>
        <dsp:cNvSpPr/>
      </dsp:nvSpPr>
      <dsp:spPr>
        <a:xfrm>
          <a:off x="4876805" y="3085149"/>
          <a:ext cx="3392155" cy="234696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000" kern="1200" dirty="0">
              <a:latin typeface="+mj-lt"/>
              <a:cs typeface="Times New Roman" pitchFamily="18" charset="0"/>
            </a:rPr>
            <a:t>D. Ba ông cháu xem tivi</a:t>
          </a:r>
        </a:p>
      </dsp:txBody>
      <dsp:txXfrm>
        <a:off x="4991374" y="3199718"/>
        <a:ext cx="3163017" cy="2117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7694-8BE3-46F7-97D2-5EE61FEFF07F}" type="datetimeFigureOut">
              <a:rPr lang="vi-VN" smtClean="0"/>
              <a:t>04/12/2023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EEE45-C956-4CBA-AA69-C644FFA826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9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thùng thư bên phải màn hình để đi vào bài 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40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</a:t>
            </a:r>
            <a:r>
              <a:rPr lang="vi-VN" baseline="0"/>
              <a:t>con rồng </a:t>
            </a:r>
            <a:r>
              <a:rPr lang="vi-VN" baseline="0" dirty="0"/>
              <a:t>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3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chó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77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trâu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52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gà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EEE45-C956-4CBA-AA69-C644FFA826C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02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019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9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9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1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2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10" r:id="rId11"/>
    <p:sldLayoutId id="2147483712" r:id="rId12"/>
    <p:sldLayoutId id="2147483714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sv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4.png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diagramDrawing" Target="../diagrams/drawing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diagramColors" Target="../diagrams/colors1.xml"/><Relationship Id="rId5" Type="http://schemas.openxmlformats.org/officeDocument/2006/relationships/image" Target="../media/image16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diagramDrawing" Target="../diagrams/drawing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openxmlformats.org/officeDocument/2006/relationships/diagramColors" Target="../diagrams/colors2.xml"/><Relationship Id="rId5" Type="http://schemas.openxmlformats.org/officeDocument/2006/relationships/image" Target="../media/image16.png"/><Relationship Id="rId10" Type="http://schemas.openxmlformats.org/officeDocument/2006/relationships/diagramQuickStyle" Target="../diagrams/quickStyle2.xml"/><Relationship Id="rId4" Type="http://schemas.openxmlformats.org/officeDocument/2006/relationships/notesSlide" Target="../notesSlides/notesSlide3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10394" y="2209800"/>
            <a:ext cx="13410604" cy="1655762"/>
          </a:xfrm>
        </p:spPr>
        <p:txBody>
          <a:bodyPr>
            <a:normAutofit lnSpcReduction="10000"/>
          </a:bodyPr>
          <a:lstStyle/>
          <a:p>
            <a:r>
              <a:rPr lang="en-US" sz="5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5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en-US" sz="5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chả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ợc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26234" y="5013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98575" y="629329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" y="609600"/>
            <a:ext cx="11353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33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" y="478972"/>
            <a:ext cx="10896600" cy="635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79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" y="760065"/>
            <a:ext cx="9906000" cy="62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4813" y="6629400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00252" y="1370329"/>
            <a:ext cx="3962400" cy="2529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7075361" y="1387206"/>
            <a:ext cx="3962400" cy="2529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1000253" y="3964428"/>
            <a:ext cx="4114800" cy="262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5667" r="21575" b="6295"/>
          <a:stretch/>
        </p:blipFill>
        <p:spPr>
          <a:xfrm>
            <a:off x="7075361" y="4183002"/>
            <a:ext cx="4114800" cy="24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7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718409" y="1214891"/>
            <a:ext cx="6213475" cy="1339850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Tranh</a:t>
            </a:r>
            <a:r>
              <a:rPr lang="en-US" sz="4000" b="1" dirty="0"/>
              <a:t> 1: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nấu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lau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718409" y="4302682"/>
            <a:ext cx="7314406" cy="1340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2: </a:t>
            </a:r>
          </a:p>
          <a:p>
            <a:r>
              <a:rPr lang="en-US" sz="4000" dirty="0" err="1"/>
              <a:t>Bố</a:t>
            </a:r>
            <a:r>
              <a:rPr lang="en-US" sz="4000" dirty="0"/>
              <a:t>, </a:t>
            </a:r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cuốc</a:t>
            </a:r>
            <a:r>
              <a:rPr lang="en-US" sz="4000" dirty="0"/>
              <a:t> </a:t>
            </a:r>
            <a:r>
              <a:rPr lang="en-US" sz="4000" dirty="0" err="1"/>
              <a:t>đất</a:t>
            </a:r>
            <a:r>
              <a:rPr lang="en-US" sz="4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8B1D39-B4E9-4E1F-867E-E0B8818B9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3430" r="22384" b="9247"/>
          <a:stretch/>
        </p:blipFill>
        <p:spPr>
          <a:xfrm>
            <a:off x="1044885" y="620167"/>
            <a:ext cx="3962400" cy="252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54B35F-CBAD-4544-9139-4917E164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5970" r="25833" b="9236"/>
          <a:stretch/>
        </p:blipFill>
        <p:spPr>
          <a:xfrm>
            <a:off x="1044885" y="3708534"/>
            <a:ext cx="3962400" cy="25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="" xmlns:a16="http://schemas.microsoft.com/office/drawing/2014/main" id="{E7DE3073-8212-4B04-BBA4-0E6D3051BA4C}"/>
              </a:ext>
            </a:extLst>
          </p:cNvPr>
          <p:cNvSpPr txBox="1">
            <a:spLocks/>
          </p:cNvSpPr>
          <p:nvPr/>
        </p:nvSpPr>
        <p:spPr>
          <a:xfrm>
            <a:off x="5597185" y="824022"/>
            <a:ext cx="6593228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3:</a:t>
            </a:r>
          </a:p>
          <a:p>
            <a:r>
              <a:rPr lang="en-US" sz="4000" dirty="0" err="1"/>
              <a:t>Mẹ</a:t>
            </a:r>
            <a:r>
              <a:rPr lang="en-US" sz="4000" dirty="0"/>
              <a:t> </a:t>
            </a:r>
            <a:r>
              <a:rPr lang="en-US" sz="4000" dirty="0" err="1"/>
              <a:t>dắt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con </a:t>
            </a:r>
            <a:r>
              <a:rPr lang="en-US" sz="4000" dirty="0" err="1"/>
              <a:t>trai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tr</a:t>
            </a:r>
            <a:r>
              <a:rPr lang="vi-VN" sz="4000" dirty="0"/>
              <a:t>ư</a:t>
            </a:r>
            <a:r>
              <a:rPr lang="en-US" sz="4000" dirty="0" err="1"/>
              <a:t>ờng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endParaRPr lang="en-US" sz="4000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48B16857-10E8-49EC-AD06-8CAA63A3D08F}"/>
              </a:ext>
            </a:extLst>
          </p:cNvPr>
          <p:cNvSpPr txBox="1">
            <a:spLocks/>
          </p:cNvSpPr>
          <p:nvPr/>
        </p:nvSpPr>
        <p:spPr>
          <a:xfrm>
            <a:off x="5714206" y="3927284"/>
            <a:ext cx="6593229" cy="204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Tranh</a:t>
            </a:r>
            <a:r>
              <a:rPr lang="en-US" sz="4000" b="1" dirty="0"/>
              <a:t> 4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sóc</a:t>
            </a:r>
            <a:r>
              <a:rPr lang="en-US" sz="4000" dirty="0"/>
              <a:t> con </a:t>
            </a:r>
            <a:r>
              <a:rPr lang="en-US" sz="4000" dirty="0" err="1"/>
              <a:t>ốm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11BB81-2679-4704-9181-1AF8B64ED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508" r="23077" b="6735"/>
          <a:stretch/>
        </p:blipFill>
        <p:spPr>
          <a:xfrm>
            <a:off x="685006" y="533400"/>
            <a:ext cx="4114800" cy="2622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1CC14B-7E91-4379-9096-09EFEDCC2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5667" r="23611" b="6295"/>
          <a:stretch/>
        </p:blipFill>
        <p:spPr>
          <a:xfrm>
            <a:off x="685006" y="3701830"/>
            <a:ext cx="4114800" cy="24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006" y="685800"/>
            <a:ext cx="1143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2.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Sử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dụng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tranh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ảnh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em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mang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đến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lớp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giới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thiệu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về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bố</a:t>
            </a:r>
            <a:r>
              <a:rPr kumimoji="0" lang="en-US" sz="4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(</a:t>
            </a:r>
            <a:r>
              <a:rPr kumimoji="0" lang="en-US" sz="40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mẹ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) </a:t>
            </a:r>
            <a:r>
              <a:rPr lang="en-US" sz="4000" kern="0" dirty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của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em</a:t>
            </a:r>
            <a:r>
              <a:rPr lang="en-US" sz="4000" kern="0" dirty="0">
                <a:solidFill>
                  <a:prstClr val="black"/>
                </a:solidFill>
                <a:latin typeface="+mj-lt"/>
                <a:ea typeface="+mj-ea"/>
                <a:cs typeface="Times New Roman" pitchFamily="18" charset="0"/>
              </a:rPr>
              <a:t>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2362200"/>
            <a:ext cx="1676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1453139" y="2967692"/>
            <a:ext cx="102870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bao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nhiêu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lvl="0" algn="l" defTabSz="1219078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)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92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 1: </a:t>
            </a:r>
            <a:r>
              <a:rPr lang="en-US" sz="3600" b="1" dirty="0"/>
              <a:t>Con </a:t>
            </a:r>
            <a:r>
              <a:rPr lang="en-US" sz="3600" b="1" dirty="0" err="1"/>
              <a:t>chả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đâu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dirty="0"/>
              <a:t>(</a:t>
            </a:r>
            <a:r>
              <a:rPr lang="en-US" sz="3200" dirty="0" err="1"/>
              <a:t>Trích</a:t>
            </a:r>
            <a:r>
              <a:rPr lang="en-US" sz="3200" dirty="0"/>
              <a:t>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1028303" y="2316162"/>
            <a:ext cx="10133806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2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09800"/>
            <a:ext cx="33528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8303" y="838200"/>
            <a:ext cx="3770710" cy="114300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TIẾT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FFB870-E713-4BE6-A84F-C7B769DD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1" b="9830"/>
          <a:stretch/>
        </p:blipFill>
        <p:spPr>
          <a:xfrm>
            <a:off x="1028303" y="2316162"/>
            <a:ext cx="10133806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2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5300"/>
            <a:ext cx="12190413" cy="6362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DBF2F368-A7F7-4059-B22E-D2D71C240385}"/>
              </a:ext>
            </a:extLst>
          </p:cNvPr>
          <p:cNvSpPr/>
          <p:nvPr/>
        </p:nvSpPr>
        <p:spPr>
          <a:xfrm>
            <a:off x="5028406" y="2114550"/>
            <a:ext cx="4876800" cy="312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13474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chả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đâu</a:t>
            </a:r>
            <a:endParaRPr lang="en-US" sz="36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đan tấm áo nhỏ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Bây giờ đang mùa xuân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thêu vào chiếc khăn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 hoa và cái lá.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đi trên hè phố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 tiếng con đạp thầm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 nghĩ đến bàn chân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con đường tít tắp.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 trong nhiều câu chuyện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vẫn nhắc về con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mới mua chiếc chăn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 con bố đã giặt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 con bố viết rồi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anh con hỏi hoài: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Bao giờ sinh em bé?</a:t>
            </a:r>
          </a:p>
          <a:p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 nhà mong con thế</a:t>
            </a:r>
            <a:b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chả biết được đâu...</a:t>
            </a:r>
          </a:p>
          <a:p>
            <a:pPr algn="r"/>
            <a:r>
              <a:rPr lang="vi-VN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 Quỳnh</a:t>
            </a:r>
            <a:endParaRPr lang="vi-VN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7" name="Oval 6"/>
          <p:cNvSpPr/>
          <p:nvPr/>
        </p:nvSpPr>
        <p:spPr>
          <a:xfrm>
            <a:off x="9333706" y="762872"/>
            <a:ext cx="2362200" cy="15398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  <a:cs typeface="Times New Roman" panose="02020603050405020304" pitchFamily="18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229215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D4FC60-43F5-4BAB-AE99-4C7292AF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7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75013" y="533400"/>
            <a:ext cx="8915400" cy="8810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LUYỆN ĐỌC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10515600" cy="153193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Tít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ắp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iếc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4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oài</a:t>
            </a:r>
            <a:r>
              <a:rPr lang="en-US" sz="4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806" y="2518569"/>
            <a:ext cx="504488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21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5887" y="1023269"/>
            <a:ext cx="71902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007" y="1000818"/>
            <a:ext cx="39197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1"/>
          <a:stretch/>
        </p:blipFill>
        <p:spPr>
          <a:xfrm>
            <a:off x="8978615" y="4130676"/>
            <a:ext cx="2374391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95606" y="762000"/>
            <a:ext cx="2438400" cy="1295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5561806" y="5160466"/>
            <a:ext cx="3505201" cy="1392734"/>
          </a:xfrm>
          <a:prstGeom prst="flowChartTerminator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6380" y="1142999"/>
            <a:ext cx="435825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06379" y="3047999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17066" y="4952999"/>
            <a:ext cx="435827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87501" y="1143000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5987501" y="3047999"/>
            <a:ext cx="412506" cy="5422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5544774" y="5160466"/>
            <a:ext cx="3505201" cy="1392734"/>
          </a:xfrm>
          <a:prstGeom prst="flowChartTerminator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12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62200" y="685800"/>
            <a:ext cx="9828213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b="1" dirty="0"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7166" y="2209800"/>
            <a:ext cx="960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đan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tấm áo nhỏ</a:t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Bây giờ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đang mùa xuân</a:t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Mẹ thêu vào chiếc khăn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/>
            </a:r>
            <a:b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5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hoa và cái </a:t>
            </a:r>
            <a:r>
              <a:rPr lang="vi-VN" sz="5400">
                <a:solidFill>
                  <a:prstClr val="black"/>
                </a:solidFill>
                <a:latin typeface="+mj-lt"/>
                <a:cs typeface="Times New Roman" pitchFamily="18" charset="0"/>
              </a:rPr>
              <a:t>lá.</a:t>
            </a:r>
            <a:r>
              <a:rPr lang="en-US" sz="5400" b="1">
                <a:solidFill>
                  <a:srgbClr val="FF0000"/>
                </a:solidFill>
                <a:latin typeface="+mj-lt"/>
                <a:cs typeface="Times New Roman" pitchFamily="18" charset="0"/>
              </a:rPr>
              <a:t>//</a:t>
            </a:r>
            <a:endParaRPr lang="vi-VN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604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761206" y="838200"/>
            <a:ext cx="2587448" cy="10486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33745" y="3005301"/>
            <a:ext cx="2816503" cy="3030566"/>
          </a:xfrm>
          <a:prstGeom prst="ellipse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Học cách nói &amp;quot;Tôi không biết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61" y="3199925"/>
            <a:ext cx="2456672" cy="26413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14021" y="5801956"/>
            <a:ext cx="1940909" cy="857071"/>
          </a:xfrm>
          <a:custGeom>
            <a:avLst/>
            <a:gdLst>
              <a:gd name="connsiteX0" fmla="*/ 1755648 w 1755648"/>
              <a:gd name="connsiteY0" fmla="*/ 0 h 932688"/>
              <a:gd name="connsiteX1" fmla="*/ 1298448 w 1755648"/>
              <a:gd name="connsiteY1" fmla="*/ 457200 h 932688"/>
              <a:gd name="connsiteX2" fmla="*/ 0 w 1755648"/>
              <a:gd name="connsiteY2" fmla="*/ 932688 h 93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5648" h="932688">
                <a:moveTo>
                  <a:pt x="1755648" y="0"/>
                </a:moveTo>
                <a:cubicBezTo>
                  <a:pt x="1673352" y="150876"/>
                  <a:pt x="1591056" y="301752"/>
                  <a:pt x="1298448" y="457200"/>
                </a:cubicBezTo>
                <a:cubicBezTo>
                  <a:pt x="1005840" y="612648"/>
                  <a:pt x="502920" y="772668"/>
                  <a:pt x="0" y="932688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8385" y="4800618"/>
            <a:ext cx="4904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hoài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3600" b="1" i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latin typeface="+mj-lt"/>
                <a:cs typeface="Times New Roman" pitchFamily="18" charset="0"/>
              </a:rPr>
              <a:t>mãi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118565" y="2438373"/>
            <a:ext cx="749808" cy="1133856"/>
          </a:xfrm>
          <a:custGeom>
            <a:avLst/>
            <a:gdLst>
              <a:gd name="connsiteX0" fmla="*/ 749808 w 749808"/>
              <a:gd name="connsiteY0" fmla="*/ 0 h 1133856"/>
              <a:gd name="connsiteX1" fmla="*/ 365760 w 749808"/>
              <a:gd name="connsiteY1" fmla="*/ 877824 h 1133856"/>
              <a:gd name="connsiteX2" fmla="*/ 0 w 749808"/>
              <a:gd name="connsiteY2" fmla="*/ 1133856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808" h="1133856">
                <a:moveTo>
                  <a:pt x="749808" y="0"/>
                </a:moveTo>
                <a:cubicBezTo>
                  <a:pt x="620268" y="344424"/>
                  <a:pt x="490728" y="688848"/>
                  <a:pt x="365760" y="877824"/>
                </a:cubicBezTo>
                <a:cubicBezTo>
                  <a:pt x="240792" y="1066800"/>
                  <a:pt x="120396" y="1100328"/>
                  <a:pt x="0" y="1133856"/>
                </a:cubicBezTo>
              </a:path>
            </a:pathLst>
          </a:cu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6163" y="727227"/>
            <a:ext cx="2694621" cy="2312709"/>
          </a:xfrm>
          <a:prstGeom prst="ellipse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Kỹ năng khoa học: cách đặt câu hỏi tốt trong hội thảo – KeySki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859" y="727228"/>
            <a:ext cx="2142377" cy="22503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53194" y="1356161"/>
            <a:ext cx="4152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20000"/>
                </a:solidFill>
                <a:latin typeface="+mj-lt"/>
                <a:cs typeface="Times New Roman" pitchFamily="18" charset="0"/>
              </a:rPr>
              <a:t>Chả</a:t>
            </a:r>
            <a:r>
              <a:rPr lang="en-US" sz="3600" b="1" dirty="0">
                <a:solidFill>
                  <a:srgbClr val="F20000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3600" dirty="0" err="1">
                <a:latin typeface="+mj-lt"/>
                <a:cs typeface="Times New Roman" pitchFamily="18" charset="0"/>
              </a:rPr>
              <a:t>chẳng</a:t>
            </a:r>
            <a:r>
              <a:rPr lang="en-US" sz="3600" dirty="0">
                <a:latin typeface="+mj-lt"/>
                <a:cs typeface="Times New Roman" pitchFamily="18" charset="0"/>
              </a:rPr>
              <a:t>, </a:t>
            </a:r>
            <a:r>
              <a:rPr lang="en-US" sz="3600" dirty="0" err="1">
                <a:latin typeface="+mj-lt"/>
                <a:cs typeface="Times New Roman" pitchFamily="18" charset="0"/>
              </a:rPr>
              <a:t>không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46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61806" y="762000"/>
            <a:ext cx="6628607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ĐỌC NHÓM ĐÔI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06" y="2438400"/>
            <a:ext cx="500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9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] 101 ảnh động hoạt hình đẹp dễ thương, lạ mắt nhấ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16" y="2833255"/>
            <a:ext cx="394716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anh Hạt (trinhthihoathuy) - Hồ sơ | Pinte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1" y="766330"/>
            <a:ext cx="2439389" cy="22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5206" y="1297348"/>
            <a:ext cx="6400800" cy="1004888"/>
          </a:xfrm>
        </p:spPr>
        <p:txBody>
          <a:bodyPr>
            <a:normAutofit/>
          </a:bodyPr>
          <a:lstStyle/>
          <a:p>
            <a:r>
              <a:rPr lang="en-US" sz="6600" b="1" dirty="0">
                <a:cs typeface="Times New Roman" panose="02020603050405020304" pitchFamily="18" charset="0"/>
              </a:rPr>
              <a:t>THI ĐỌC</a:t>
            </a:r>
          </a:p>
        </p:txBody>
      </p:sp>
    </p:spTree>
    <p:extLst>
      <p:ext uri="{BB962C8B-B14F-4D97-AF65-F5344CB8AC3E}">
        <p14:creationId xmlns:p14="http://schemas.microsoft.com/office/powerpoint/2010/main" val="2107139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71144" y="609600"/>
            <a:ext cx="2581863" cy="1143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TOÀN BÀI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406" y="457200"/>
            <a:ext cx="579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3393" y="1000800"/>
            <a:ext cx="55900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đan tấm áo nhỏ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 giờ đang mùa xuân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thêu vào chiếc khăn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hoa và cái lá.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đi trên hè phố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tiếng con đạp thầm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 nghĩ đến bàn chân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 con đường tít tắp.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 trong nhiều câu chuyện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vẫn nhắc về con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 mới mua chiếc chăn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Dành riêng cho con đắp.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2559" y="1000818"/>
            <a:ext cx="41372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Áo con bố đã giặt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 con bố viết rồi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anh con hỏi hoài: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Bao giờ sinh em bé?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 nhà mong con thế</a:t>
            </a: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chả biết được đâu...</a:t>
            </a:r>
          </a:p>
          <a:p>
            <a:pPr marL="0" marR="0" lvl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 Quỳnh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07" y="4130676"/>
            <a:ext cx="4953000" cy="21939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876507" y="544608"/>
            <a:ext cx="2896065" cy="118542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ĐỌC ĐỒNG THANH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4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993"/>
            <a:ext cx="12190413" cy="640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717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381000"/>
            <a:ext cx="1219041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23370">
            <a:off x="345098" y="1351508"/>
            <a:ext cx="33003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</a:t>
            </a:r>
          </a:p>
          <a:p>
            <a:pPr algn="ctr"/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99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á</a:t>
            </a:r>
            <a:r>
              <a:rPr lang="en-US" sz="8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8662259" y="2565485"/>
            <a:ext cx="1521214" cy="18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209759" y="411265"/>
            <a:ext cx="1783947" cy="212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4717085" y="2565485"/>
            <a:ext cx="1394046" cy="200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5191952" y="4914793"/>
            <a:ext cx="1443233" cy="205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7926792" y="4990994"/>
            <a:ext cx="1521214" cy="181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3890365" y="646466"/>
            <a:ext cx="1521214" cy="181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6447678" y="4914777"/>
            <a:ext cx="1521214" cy="1989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7358509" y="2572886"/>
            <a:ext cx="1521214" cy="2116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8320410" y="539926"/>
            <a:ext cx="1055733" cy="155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5476473" y="534515"/>
            <a:ext cx="1381448" cy="18439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6678449" y="523385"/>
            <a:ext cx="1521214" cy="181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69315"/>
          <a:stretch/>
        </p:blipFill>
        <p:spPr>
          <a:xfrm>
            <a:off x="5979864" y="2701013"/>
            <a:ext cx="1521214" cy="1813939"/>
          </a:xfrm>
          <a:prstGeom prst="rect">
            <a:avLst/>
          </a:prstGeom>
        </p:spPr>
      </p:pic>
      <p:pic>
        <p:nvPicPr>
          <p:cNvPr id="17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81806" y="-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43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206" y="484909"/>
            <a:ext cx="723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latin typeface="+mj-lt"/>
                <a:cs typeface="Times New Roman" pitchFamily="18" charset="0"/>
              </a:rPr>
              <a:t>1. </a:t>
            </a:r>
            <a:r>
              <a:rPr lang="vi-VN" sz="4000" dirty="0">
                <a:latin typeface="+mj-lt"/>
                <a:cs typeface="Times New Roman" pitchFamily="18" charset="0"/>
              </a:rPr>
              <a:t>Bài thơ là lời của ai nói với ai?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4277" y="1847169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Bài thơ là lời của mẹ nói với con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sắp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606" y="3102143"/>
            <a:ext cx="3379671" cy="33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2CE9A31-5FD0-44BD-8695-8057597D2D73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206" y="484909"/>
            <a:ext cx="7239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đón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đứa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ra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đời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bố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chuẩn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bị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gì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?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3606" y="1704485"/>
            <a:ext cx="624522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 đón con ra đời: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đan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tấm áo nhỏ,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mua chiếc chăn dành riêng cho con đắp.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06" y="4648200"/>
            <a:ext cx="25908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19"/>
          <a:stretch/>
        </p:blipFill>
        <p:spPr>
          <a:xfrm>
            <a:off x="8040215" y="4696691"/>
            <a:ext cx="3769991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980362-97E4-4389-81E6-E926F69215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F4E1205-FD06-40FC-80C5-DEA912D5AC46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6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1206" y="484909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006" y="1966095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3560" y="517616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+mj-lt"/>
                <a:cs typeface="Times New Roman" pitchFamily="18" charset="0"/>
              </a:rPr>
              <a:t>3. </a:t>
            </a:r>
            <a:r>
              <a:rPr lang="vi-VN" sz="3600" dirty="0">
                <a:latin typeface="+mj-lt"/>
                <a:cs typeface="Times New Roman" pitchFamily="18" charset="0"/>
              </a:rPr>
              <a:t>Các anh quan tâm đến em bé sắp sinh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0454" y="2083923"/>
            <a:ext cx="7101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Các anh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cứ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hoài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“</a:t>
            </a:r>
            <a:r>
              <a:rPr lang="vi-VN" sz="36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Bao giờ sinh em bé”</a:t>
            </a:r>
            <a:r>
              <a:rPr lang="en-US" sz="3600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 descr="Mẹ Vẽ Phụ Nữ Mang Thai Bé Biểu Tượng Màu Hoạt Hình-phim Hoạt Hình Véc  Tơ-miễn Phí Vector Miễn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1" r="100000">
                        <a14:foregroundMark x1="76953" y1="27051" x2="87500" y2="3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06" y="3429000"/>
            <a:ext cx="4011736" cy="30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B3732F-FDFE-4C4E-974E-DE82D1AB5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5"/>
          <a:stretch/>
        </p:blipFill>
        <p:spPr>
          <a:xfrm>
            <a:off x="227806" y="466936"/>
            <a:ext cx="3352796" cy="63807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3789DA-8B10-4ADB-BD7B-963A9B469006}"/>
              </a:ext>
            </a:extLst>
          </p:cNvPr>
          <p:cNvCxnSpPr>
            <a:cxnSpLocks/>
          </p:cNvCxnSpPr>
          <p:nvPr/>
        </p:nvCxnSpPr>
        <p:spPr>
          <a:xfrm>
            <a:off x="3809206" y="381000"/>
            <a:ext cx="0" cy="6477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2606" y="838200"/>
            <a:ext cx="11657807" cy="1325563"/>
          </a:xfrm>
        </p:spPr>
        <p:txBody>
          <a:bodyPr>
            <a:noAutofit/>
          </a:bodyPr>
          <a:lstStyle/>
          <a:p>
            <a:pPr lvl="0" defTabSz="121907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4. </a:t>
            </a:r>
            <a:r>
              <a:rPr lang="vi-VN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Em hiểu “con đường tít tắp” trong khổ thơ 2 là gì? Chọn ý đúng</a:t>
            </a:r>
            <a:r>
              <a:rPr lang="en-US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:</a:t>
            </a:r>
            <a:r>
              <a:rPr lang="vi-VN" b="1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/>
            </a:r>
            <a:br>
              <a:rPr lang="vi-VN" b="1" dirty="0">
                <a:solidFill>
                  <a:prstClr val="black"/>
                </a:solidFill>
                <a:ea typeface="+mn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1206" y="2163763"/>
            <a:ext cx="10668000" cy="43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b.Tương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lai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>
              <a:buNone/>
            </a:pP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c.Hè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85006" y="2895600"/>
            <a:ext cx="762000" cy="7922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+mj-lt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885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6" y="3657600"/>
            <a:ext cx="11430000" cy="266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A6FA7F-F9C1-491A-9594-165181DAFDFC}"/>
              </a:ext>
            </a:extLst>
          </p:cNvPr>
          <p:cNvSpPr txBox="1"/>
          <p:nvPr/>
        </p:nvSpPr>
        <p:spPr>
          <a:xfrm>
            <a:off x="380206" y="990600"/>
            <a:ext cx="11429999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55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533400"/>
            <a:ext cx="11582400" cy="60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06" y="1905000"/>
            <a:ext cx="60651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LUYỆN TẬP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155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206" y="533400"/>
            <a:ext cx="1112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Ghép các tiếng 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thương, yêu, quý, mến, kính </a:t>
            </a:r>
            <a:r>
              <a:rPr lang="vi-VN" sz="3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với nhau để được ít nhất 5 từ (mỗi từ gồm 2 tiếng).</a:t>
            </a:r>
            <a:endParaRPr lang="en-US" sz="3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5156" y="1897816"/>
            <a:ext cx="245745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thương</a:t>
            </a:r>
          </a:p>
        </p:txBody>
      </p:sp>
      <p:sp>
        <p:nvSpPr>
          <p:cNvPr id="4" name="Oval 3"/>
          <p:cNvSpPr/>
          <p:nvPr/>
        </p:nvSpPr>
        <p:spPr>
          <a:xfrm>
            <a:off x="5028406" y="1897816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yêu</a:t>
            </a:r>
          </a:p>
        </p:txBody>
      </p:sp>
      <p:sp>
        <p:nvSpPr>
          <p:cNvPr id="5" name="Oval 4"/>
          <p:cNvSpPr/>
          <p:nvPr/>
        </p:nvSpPr>
        <p:spPr>
          <a:xfrm>
            <a:off x="7619206" y="2514600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quý</a:t>
            </a:r>
          </a:p>
        </p:txBody>
      </p:sp>
      <p:sp>
        <p:nvSpPr>
          <p:cNvPr id="6" name="Oval 5"/>
          <p:cNvSpPr/>
          <p:nvPr/>
        </p:nvSpPr>
        <p:spPr>
          <a:xfrm>
            <a:off x="3809206" y="2955360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mến</a:t>
            </a:r>
          </a:p>
        </p:txBody>
      </p:sp>
      <p:sp>
        <p:nvSpPr>
          <p:cNvPr id="7" name="Oval 6"/>
          <p:cNvSpPr/>
          <p:nvPr/>
        </p:nvSpPr>
        <p:spPr>
          <a:xfrm>
            <a:off x="5960155" y="3242558"/>
            <a:ext cx="2133600" cy="881521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kính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8419" y="4124079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 </a:t>
            </a:r>
            <a:endParaRPr lang="vi-VN" sz="32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9530" y="4010475"/>
            <a:ext cx="781050" cy="677853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5156" y="4026237"/>
            <a:ext cx="29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yêu thương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415" y="4896283"/>
            <a:ext cx="11734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Thương yêu, thương mến, thương quý, yêu thương, yêu quý, yêu mến, quý mến, mến thương, mến yêu, kính yêu, kính quý, kính mến.</a:t>
            </a:r>
          </a:p>
        </p:txBody>
      </p:sp>
    </p:spTree>
    <p:extLst>
      <p:ext uri="{BB962C8B-B14F-4D97-AF65-F5344CB8AC3E}">
        <p14:creationId xmlns:p14="http://schemas.microsoft.com/office/powerpoint/2010/main" val="29422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06" y="685800"/>
            <a:ext cx="119625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  <a:cs typeface="Times New Roman" pitchFamily="18" charset="0"/>
              </a:rPr>
              <a:t>2. </a:t>
            </a:r>
            <a:r>
              <a:rPr lang="vi-VN" sz="4400" dirty="0">
                <a:latin typeface="+mj-lt"/>
                <a:cs typeface="Times New Roman" pitchFamily="18" charset="0"/>
              </a:rPr>
              <a:t>Đặt câu với một từ mà em vừa tìm được ở bài tập </a:t>
            </a:r>
            <a:r>
              <a:rPr lang="en-US" sz="4400" dirty="0">
                <a:latin typeface="+mj-lt"/>
                <a:cs typeface="Times New Roman" pitchFamily="18" charset="0"/>
              </a:rPr>
              <a:t>1</a:t>
            </a:r>
            <a:r>
              <a:rPr lang="vi-VN" sz="4400" dirty="0">
                <a:latin typeface="+mj-lt"/>
                <a:cs typeface="Times New Roman" pitchFamily="18" charset="0"/>
              </a:rPr>
              <a:t>.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" y="2209803"/>
            <a:ext cx="3504407" cy="4267200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 yêu, thương mến, thương quý, yêu thương, yêu quý, yêu mến, quý mến, mến thương, mến yêu, kính yêu, kính quý,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4406" y="2209803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gia đình em đều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rất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" y="457210"/>
            <a:ext cx="11353800" cy="617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CF5DE5-8E79-4F0A-BC6D-E24A76FB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9302A9-910A-4B03-A248-409641660F4A}"/>
              </a:ext>
            </a:extLst>
          </p:cNvPr>
          <p:cNvSpPr txBox="1"/>
          <p:nvPr/>
        </p:nvSpPr>
        <p:spPr>
          <a:xfrm>
            <a:off x="5638006" y="2819400"/>
            <a:ext cx="4724400" cy="1015663"/>
          </a:xfrm>
          <a:prstGeom prst="rect">
            <a:avLst/>
          </a:prstGeom>
          <a:solidFill>
            <a:srgbClr val="6293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8804368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1" b="69315"/>
          <a:stretch/>
        </p:blipFill>
        <p:spPr>
          <a:xfrm>
            <a:off x="2396408" y="3415578"/>
            <a:ext cx="1322328" cy="15767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3428206" y="4357691"/>
            <a:ext cx="1550710" cy="1849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31659" r="24367" b="34368"/>
          <a:stretch/>
        </p:blipFill>
        <p:spPr>
          <a:xfrm>
            <a:off x="632894" y="2241824"/>
            <a:ext cx="1211785" cy="1745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r="75151" b="36743"/>
          <a:stretch/>
        </p:blipFill>
        <p:spPr>
          <a:xfrm>
            <a:off x="1668955" y="4919617"/>
            <a:ext cx="1322328" cy="1576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1" t="812" b="68503"/>
          <a:stretch/>
        </p:blipFill>
        <p:spPr>
          <a:xfrm>
            <a:off x="459869" y="1140207"/>
            <a:ext cx="1322328" cy="157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853" r="50000" b="65054"/>
          <a:stretch/>
        </p:blipFill>
        <p:spPr>
          <a:xfrm>
            <a:off x="2080684" y="866398"/>
            <a:ext cx="1322328" cy="18395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62066" r="73368" b="1"/>
          <a:stretch/>
        </p:blipFill>
        <p:spPr>
          <a:xfrm>
            <a:off x="2396416" y="2481450"/>
            <a:ext cx="917703" cy="1352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69315" r="50000"/>
          <a:stretch/>
        </p:blipFill>
        <p:spPr>
          <a:xfrm>
            <a:off x="589756" y="3802353"/>
            <a:ext cx="1322328" cy="15767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866607" y="778437"/>
            <a:ext cx="4953000" cy="46006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ham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235" y="581467"/>
            <a:ext cx="9003943" cy="5803707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971006" y="2514600"/>
            <a:ext cx="6597947" cy="132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8000" b="1" dirty="0">
                <a:ln w="22225">
                  <a:solidFill>
                    <a:schemeClr val="tx1"/>
                  </a:solidFill>
                  <a:prstDash val="solid"/>
                </a:ln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365" y="4683398"/>
            <a:ext cx="3151026" cy="15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969910" y="-760453"/>
            <a:ext cx="2234018" cy="2663906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10831626" y="-254861"/>
            <a:ext cx="1905000" cy="249092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0831626" y="2895600"/>
            <a:ext cx="1905000" cy="254275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-527139" y="3207520"/>
            <a:ext cx="1807345" cy="2576559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06" y="4495800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87 0.17014 C 0.08087 0.0882 -0.03594 0.02547 -0.17802 0.02547 C -0.32543 0.02547 -0.44276 0.0882 -0.44276 0.17014 C -0.44276 0.25209 -0.55932 0.31436 -0.70634 0.31436 C -0.84894 0.31436 -0.96679 0.25209 -0.96679 0.17014 " pathEditMode="relative" rAng="10800000" ptsTypes="AAAAA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7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C -0.01824 0.03704 -0.03972 0.09769 -0.0086 0.17084 C 0.03659 0.27778 0.14233 0.14838 0.19703 0.27547 C 0.24651 0.39213 0.13009 0.45023 0.17814 0.56065 C 0.22685 0.67639 0.2654 0.52662 0.31801 0.65023 C 0.36528 0.76065 0.29522 0.75949 0.33728 0.85787 C 0.37778 0.95348 0.39041 0.85834 0.42687 0.94561 C 0.44784 0.99398 0.44055 1.00996 0.43547 1.02477 " pathEditMode="relative" rAng="3180000" ptsTypes="AAAAAAAA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5" y="512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367E-6 4.44444E-6 C 0.01745 0.11574 0.05314 0.1949 0.08244 0.18842 C 0.11148 0.18217 0.13166 0.0912 0.13192 -0.02871 C 0.15315 0.08611 0.18375 0.16643 0.21409 0.15949 C 0.24352 0.15324 0.2641 0.0618 0.26371 -0.05764 C 0.28402 0.05763 0.31619 0.1368 0.34575 0.13148 C 0.37609 0.1243 0.39966 0.03263 0.39993 -0.08727 C 0.41672 0.02893 0.44863 0.10879 0.48249 0.10138 C 0.50775 0.0956 0.53132 0.00439 0.5321 -0.11621 C 0.54903 -0.00047 0.58445 0.07893 0.61389 0.07129 C 0.64345 0.06597 0.66376 -0.02524 0.66402 -0.14514 C 0.68473 -0.02963 0.71624 0.05023 0.74632 0.04328 C 0.77523 0.03657 0.7962 -0.05394 0.80037 -0.175 C 0.81704 -0.05834 0.8479 0.02083 0.87785 0.01504 C 0.9078 0.00717 0.9319 -0.08357 0.93242 -0.20371 C 0.94882 -0.08704 0.98034 -0.00834 1.01485 -0.01482 C 1.04428 -0.0213 1.06355 -0.11204 1.06433 -0.23287 " pathEditMode="relative" rAng="21180000" ptsTypes="AAAAAAAAAAAAAAAAA">
                                      <p:cBhvr>
                                        <p:cTn id="10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3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6 -0.07431 L -1.01003 0.44421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91" y="2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1" t="30685" r="-20" b="38630"/>
          <a:stretch/>
        </p:blipFill>
        <p:spPr>
          <a:xfrm>
            <a:off x="227013" y="4724398"/>
            <a:ext cx="2057400" cy="245330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16283125"/>
              </p:ext>
            </p:extLst>
          </p:nvPr>
        </p:nvGraphicFramePr>
        <p:xfrm>
          <a:off x="4875213" y="914400"/>
          <a:ext cx="7315200" cy="5801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287671" y="577412"/>
            <a:ext cx="6705600" cy="2438400"/>
          </a:xfrm>
          <a:prstGeom prst="cloudCallout">
            <a:avLst>
              <a:gd name="adj1" fmla="val -31561"/>
              <a:gd name="adj2" fmla="val 125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bài‘‘V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trăng của ngoại’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Nghỉ hè, ba má cho chị em My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0413" y="1491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666E77F1-4CE3-4BB1-BD33-BEF6F9892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DC2B2A-913F-4D1C-AFBC-1CD768D8E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6C6ACF-2ED1-460D-9A18-00F80408D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6A3E5B-D5C4-465D-AA06-7E4AA6811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451FAD-7B61-4EB2-91A3-5C456F542B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6D05F-6BF1-40C7-B9D3-819B17EF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E3CB67-6AEF-47B5-81E8-B755817A2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11A6E-7BDA-4D9B-BCCD-9B57AACFCC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Graphic spid="5" grpId="1" uiExpand="1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3" r="22768" b="66352"/>
          <a:stretch/>
        </p:blipFill>
        <p:spPr>
          <a:xfrm>
            <a:off x="9" y="4850056"/>
            <a:ext cx="1635418" cy="213842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45700" y="-12510"/>
            <a:ext cx="5277889" cy="2719400"/>
          </a:xfrm>
          <a:prstGeom prst="cloudCallout">
            <a:avLst>
              <a:gd name="adj1" fmla="val -34451"/>
              <a:gd name="adj2" fmla="val 10100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ba ông cháu làm gì?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6918816"/>
              </p:ext>
            </p:extLst>
          </p:nvPr>
        </p:nvGraphicFramePr>
        <p:xfrm>
          <a:off x="3809206" y="1121080"/>
          <a:ext cx="9601200" cy="5867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4B5F01-A316-437B-B88C-E28FC9E40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DA4B5F01-A316-437B-B88C-E28FC9E40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196DF5-C7E6-4A4F-8EFE-3E1AE3E59F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6D37D-3AC3-47D0-A7FC-953838D7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FFD007-2FD2-4B98-8EEF-F3C8704C0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9E1EE2-EDE6-4C64-9EFF-8D8319303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586" r="25151" b="66"/>
          <a:stretch/>
        </p:blipFill>
        <p:spPr>
          <a:xfrm>
            <a:off x="151606" y="4540077"/>
            <a:ext cx="1752600" cy="233933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4295" y="283792"/>
            <a:ext cx="5866597" cy="2793304"/>
          </a:xfrm>
          <a:prstGeom prst="cloudCallout">
            <a:avLst>
              <a:gd name="adj1" fmla="val -24221"/>
              <a:gd name="adj2" fmla="val 108620"/>
            </a:avLst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 My nhìn thấy khi tỉnh giấc là gì? Chọn ý đúng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7619206" y="851769"/>
            <a:ext cx="4343400" cy="1657350"/>
          </a:xfrm>
          <a:prstGeom prst="wedgeEllipseCallout">
            <a:avLst>
              <a:gd name="adj1" fmla="val -99760"/>
              <a:gd name="adj2" fmla="val 300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A. Vầng trăng lọt vào nhà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351712" y="2907603"/>
            <a:ext cx="4343400" cy="1752600"/>
          </a:xfrm>
          <a:prstGeom prst="wedgeEllipseCallout">
            <a:avLst>
              <a:gd name="adj1" fmla="val -91963"/>
              <a:gd name="adj2" fmla="val -922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cs typeface="Times New Roman" pitchFamily="18" charset="0"/>
              </a:rPr>
              <a:t>B</a:t>
            </a:r>
            <a:r>
              <a:rPr lang="vi-VN" sz="3200" dirty="0" smtClean="0">
                <a:cs typeface="Times New Roman" pitchFamily="18" charset="0"/>
              </a:rPr>
              <a:t>. </a:t>
            </a:r>
            <a:r>
              <a:rPr lang="vi-VN" sz="3200" dirty="0">
                <a:cs typeface="Times New Roman" pitchFamily="18" charset="0"/>
              </a:rPr>
              <a:t>Ánh sáng từ chiếc đèn bàn của ông</a:t>
            </a:r>
            <a:r>
              <a:rPr lang="en-US" sz="3200" dirty="0">
                <a:cs typeface="Times New Roman" pitchFamily="18" charset="0"/>
              </a:rPr>
              <a:t>.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171406" y="4968151"/>
            <a:ext cx="4114800" cy="1806879"/>
          </a:xfrm>
          <a:prstGeom prst="wedgeEllipseCallout">
            <a:avLst>
              <a:gd name="adj1" fmla="val -63057"/>
              <a:gd name="adj2" fmla="val -2001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cs typeface="Times New Roman" pitchFamily="18" charset="0"/>
              </a:rPr>
              <a:t>C</a:t>
            </a:r>
            <a:r>
              <a:rPr lang="vi-VN" sz="3200" dirty="0" smtClean="0">
                <a:cs typeface="Times New Roman" pitchFamily="18" charset="0"/>
              </a:rPr>
              <a:t>. </a:t>
            </a:r>
            <a:r>
              <a:rPr lang="vi-VN" sz="3200" dirty="0">
                <a:cs typeface="Times New Roman" pitchFamily="18" charset="0"/>
              </a:rPr>
              <a:t>Ánh trăng chiếu vào nhà</a:t>
            </a:r>
            <a:r>
              <a:rPr lang="en-US" sz="3200" dirty="0">
                <a:cs typeface="Times New Roman" pitchFamily="18" charset="0"/>
              </a:rPr>
              <a:t>.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132806" y="4968133"/>
            <a:ext cx="3962400" cy="1703798"/>
          </a:xfrm>
          <a:prstGeom prst="wedgeEllipseCallout">
            <a:avLst>
              <a:gd name="adj1" fmla="val 37383"/>
              <a:gd name="adj2" fmla="val -2101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D.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Ánh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cây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nến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trên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bàn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33836" r="50518" b="31360"/>
          <a:stretch/>
        </p:blipFill>
        <p:spPr>
          <a:xfrm>
            <a:off x="0" y="4753366"/>
            <a:ext cx="1551412" cy="22117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81794" y="304800"/>
            <a:ext cx="12268200" cy="2743200"/>
            <a:chOff x="-853227" y="191218"/>
            <a:chExt cx="10802365" cy="1921967"/>
          </a:xfrm>
        </p:grpSpPr>
        <p:sp>
          <p:nvSpPr>
            <p:cNvPr id="3" name="Cloud Callout 2"/>
            <p:cNvSpPr/>
            <p:nvPr/>
          </p:nvSpPr>
          <p:spPr>
            <a:xfrm>
              <a:off x="-853227" y="191218"/>
              <a:ext cx="10802365" cy="1921967"/>
            </a:xfrm>
            <a:prstGeom prst="cloudCallout">
              <a:avLst>
                <a:gd name="adj1" fmla="val -38453"/>
                <a:gd name="adj2" fmla="val 11488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latin typeface="+mj-lt"/>
                  <a:cs typeface="Times New Roman" pitchFamily="18" charset="0"/>
                </a:rPr>
                <a:t>Điền dấu phù hợp vào ô trống: </a:t>
              </a:r>
              <a:endParaRPr lang="en-US" sz="3200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vi-VN" sz="32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Dấu chấm</a:t>
              </a:r>
              <a:r>
                <a:rPr lang="vi-VN" sz="3200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vi-VN" sz="3200" dirty="0">
                  <a:latin typeface="+mj-lt"/>
                  <a:cs typeface="Times New Roman" pitchFamily="18" charset="0"/>
                </a:rPr>
                <a:t>hay </a:t>
              </a:r>
              <a:r>
                <a:rPr lang="vi-VN" sz="32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dấu chấm hỏi</a:t>
              </a:r>
              <a:r>
                <a:rPr lang="vi-VN" sz="3200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  <a:p>
              <a:pPr algn="ctr"/>
              <a:r>
                <a:rPr lang="en-US" sz="3200" dirty="0" err="1">
                  <a:latin typeface="+mj-lt"/>
                  <a:cs typeface="Times New Roman" pitchFamily="18" charset="0"/>
                </a:rPr>
                <a:t>Trung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mới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vào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lớp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1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nên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chưa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biết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+mj-lt"/>
                  <a:cs typeface="Times New Roman" pitchFamily="18" charset="0"/>
                </a:rPr>
                <a:t>viết</a:t>
              </a:r>
              <a:r>
                <a:rPr lang="en-US" sz="3200" dirty="0">
                  <a:latin typeface="+mj-lt"/>
                  <a:cs typeface="Times New Roman" pitchFamily="18" charset="0"/>
                </a:rPr>
                <a:t> </a:t>
              </a:r>
              <a:endParaRPr lang="vi-VN" sz="3200" dirty="0">
                <a:latin typeface="+mj-lt"/>
                <a:cs typeface="Times New Roman" pitchFamily="18" charset="0"/>
              </a:endParaRPr>
            </a:p>
            <a:p>
              <a:pPr algn="ctr"/>
              <a:r>
                <a:rPr lang="vi-VN" sz="3200" dirty="0">
                  <a:latin typeface="+mj-lt"/>
                  <a:cs typeface="Times New Roman" pitchFamily="18" charset="0"/>
                </a:rPr>
                <a:t>Chọn ý đúng nhất: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458956" y="1120299"/>
              <a:ext cx="469668" cy="3296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+mj-lt"/>
              </a:endParaRPr>
            </a:p>
          </p:txBody>
        </p:sp>
      </p:grpSp>
      <p:sp>
        <p:nvSpPr>
          <p:cNvPr id="6" name="Up Arrow Callout 5"/>
          <p:cNvSpPr/>
          <p:nvPr/>
        </p:nvSpPr>
        <p:spPr>
          <a:xfrm>
            <a:off x="5626744" y="4685867"/>
            <a:ext cx="2754461" cy="2003842"/>
          </a:xfrm>
          <a:prstGeom prst="upArrowCallout">
            <a:avLst>
              <a:gd name="adj1" fmla="val 29952"/>
              <a:gd name="adj2" fmla="val 25000"/>
              <a:gd name="adj3" fmla="val 25000"/>
              <a:gd name="adj4" fmla="val 684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than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5626745" y="2669182"/>
            <a:ext cx="2754460" cy="201199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9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A. Dấu chấm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9060248" y="2554723"/>
            <a:ext cx="2597558" cy="20038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82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B. Dấu chấm</a:t>
            </a:r>
          </a:p>
        </p:txBody>
      </p:sp>
      <p:sp>
        <p:nvSpPr>
          <p:cNvPr id="9" name="Up Arrow Callout 8"/>
          <p:cNvSpPr/>
          <p:nvPr/>
        </p:nvSpPr>
        <p:spPr>
          <a:xfrm>
            <a:off x="9143206" y="4558583"/>
            <a:ext cx="2514600" cy="202547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73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phẩy</a:t>
            </a:r>
            <a:endParaRPr lang="vi-VN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406" y="149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</TotalTime>
  <Words>897</Words>
  <Application>Microsoft Office PowerPoint</Application>
  <PresentationFormat>Custom</PresentationFormat>
  <Paragraphs>155</Paragraphs>
  <Slides>40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UTM Avo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Tranh 1:  Mẹ nấu ăn, bố lau nhà.</vt:lpstr>
      <vt:lpstr>PowerPoint Presentation</vt:lpstr>
      <vt:lpstr>PowerPoint Presentation</vt:lpstr>
      <vt:lpstr>Bài đọc 1: Con chả biết được đâu (Trích)</vt:lpstr>
      <vt:lpstr> </vt:lpstr>
      <vt:lpstr>PowerPoint Presentation</vt:lpstr>
      <vt:lpstr>PowerPoint Presentation</vt:lpstr>
      <vt:lpstr>        LUYỆN ĐỌC</vt:lpstr>
      <vt:lpstr>PowerPoint Presentation</vt:lpstr>
      <vt:lpstr>     LUYỆN ĐỌC CÂU</vt:lpstr>
      <vt:lpstr>PowerPoint Presentation</vt:lpstr>
      <vt:lpstr>ĐỌC NHÓM ĐÔI</vt:lpstr>
      <vt:lpstr>THI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hiểu “con đường tít tắp” trong khổ thơ 2 là gì? Chọn ý đúng: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chả biết được đâu</dc:title>
  <dc:creator>Huy Duẩn</dc:creator>
  <cp:lastModifiedBy>ICT</cp:lastModifiedBy>
  <cp:revision>241</cp:revision>
  <dcterms:created xsi:type="dcterms:W3CDTF">2021-07-21T06:13:20Z</dcterms:created>
  <dcterms:modified xsi:type="dcterms:W3CDTF">2023-12-04T03:51:08Z</dcterms:modified>
</cp:coreProperties>
</file>