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6" r:id="rId3"/>
    <p:sldId id="271" r:id="rId4"/>
    <p:sldId id="281" r:id="rId5"/>
    <p:sldId id="277" r:id="rId6"/>
    <p:sldId id="283" r:id="rId7"/>
    <p:sldId id="268" r:id="rId8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714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36E534-4090-46AA-B585-16B8DC5A5F25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E46EF0-5031-4F94-AADF-AA3085AFB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9A2201CA-27B0-4530-970E-90600647AAE5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BCF95920-EEC3-4310-BEFD-2D5B68C7870F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AD5C-0FEC-446B-BD56-255C1AC64398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D672F-912D-4D4C-AD35-034009EAD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7C56D-9757-476E-80EE-796719D8C7E3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5BDF0-6D2B-48B6-A94F-EF2B65170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8B830-E0D7-4385-B8E1-D382F7C832B3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0C959-4A93-44D3-9938-E9AA24B4A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F931B-365E-4CC2-A4AC-819B01118A61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21984-EE7B-40C0-A315-71A5C8C01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C248E-8E92-46F5-AE9F-5E1C26763894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3D57-4C2B-4F68-BA0A-406C2B963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25D1E-FA1C-4C08-9A46-701F9300AB31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BD345-34F9-4377-8498-7CFBEE2F2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2EA7E-2AE5-47EC-9F02-2815BC8133A2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01735-D853-4486-8115-38F9C5CEB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1F830-E5DE-46DF-95A6-B300BF80D35C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0176-2E30-4B99-8652-D0A4EF2C1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8B363-C020-41D9-8B65-D31B0F06628A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271B1-D233-45DF-82A6-34F094C53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AFD0A-F2F5-48DE-B5AB-45DB6AEC64B8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9824F-BC4A-4CBB-841F-17A574D1E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3E40-2A29-423C-BCEF-6186FD51962B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78196-3E1C-4EEF-80F3-6744FD941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5E440-58FB-4390-9151-38691BEC13AF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B57E7-39A7-4004-905D-5072C1387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7013" y="4343400"/>
            <a:ext cx="13498512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defTabSz="145252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46: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 – LI – LÍT (Tiết 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DỰ GIỜ THĂM LỚP</a:t>
            </a:r>
          </a:p>
        </p:txBody>
      </p:sp>
      <p:pic>
        <p:nvPicPr>
          <p:cNvPr id="14342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6470650"/>
            <a:ext cx="56149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314575" y="6875463"/>
            <a:ext cx="10683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3"/>
          <p:cNvGrpSpPr>
            <a:grpSpLocks/>
          </p:cNvGrpSpPr>
          <p:nvPr/>
        </p:nvGrpSpPr>
        <p:grpSpPr bwMode="auto">
          <a:xfrm>
            <a:off x="5237163" y="136525"/>
            <a:ext cx="3286125" cy="930275"/>
            <a:chOff x="4539228" y="172432"/>
            <a:chExt cx="3229959" cy="930735"/>
          </a:xfrm>
        </p:grpSpPr>
        <p:grpSp>
          <p:nvGrpSpPr>
            <p:cNvPr id="15364" name="Group 14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5366" name="TextBox 16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67" name="TextBox 17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1406" y="1052342"/>
              <a:ext cx="81607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362" name="Text Box 14"/>
          <p:cNvSpPr txBox="1">
            <a:spLocks noChangeArrowheads="1"/>
          </p:cNvSpPr>
          <p:nvPr/>
        </p:nvSpPr>
        <p:spPr bwMode="auto">
          <a:xfrm>
            <a:off x="3719513" y="990600"/>
            <a:ext cx="89916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46: MI – LI - LÍT.</a:t>
            </a: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2"/>
          <a:srcRect l="27499" t="21490" r="22343" b="42500"/>
          <a:stretch>
            <a:fillRect/>
          </a:stretch>
        </p:blipFill>
        <p:spPr bwMode="auto">
          <a:xfrm>
            <a:off x="1662113" y="1941513"/>
            <a:ext cx="14001750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5237163" y="0"/>
            <a:ext cx="3286125" cy="930275"/>
            <a:chOff x="4539228" y="172432"/>
            <a:chExt cx="3229959" cy="930735"/>
          </a:xfrm>
        </p:grpSpPr>
        <p:grpSp>
          <p:nvGrpSpPr>
            <p:cNvPr id="16396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6398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9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1406" y="1052342"/>
              <a:ext cx="81607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386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52400" y="242888"/>
            <a:ext cx="255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vi-VN" altLang="vi-VN" sz="1200">
                <a:solidFill>
                  <a:srgbClr val="000000"/>
                </a:solidFill>
                <a:latin typeface="OpenSans"/>
              </a:rPr>
              <a:t>  </a:t>
            </a:r>
            <a:endParaRPr lang="vi-VN" altLang="vi-VN" sz="1900">
              <a:solidFill>
                <a:srgbClr val="000000"/>
              </a:solidFill>
              <a:latin typeface="OpenSans"/>
            </a:endParaRPr>
          </a:p>
        </p:txBody>
      </p: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1281113" y="1622425"/>
            <a:ext cx="12039600" cy="660400"/>
            <a:chOff x="1289607" y="1894713"/>
            <a:chExt cx="8546337" cy="659318"/>
          </a:xfrm>
        </p:grpSpPr>
        <p:sp>
          <p:nvSpPr>
            <p:cNvPr id="78" name="Oval 7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289607" y="1894713"/>
              <a:ext cx="698672" cy="599092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/>
                <a:t>1</a:t>
              </a:r>
              <a:endParaRPr lang="vi-VN" sz="3600" b="1"/>
            </a:p>
          </p:txBody>
        </p:sp>
        <p:sp>
          <p:nvSpPr>
            <p:cNvPr id="16395" name="TextBox 78"/>
            <p:cNvSpPr txBox="1">
              <a:spLocks noChangeArrowheads="1"/>
            </p:cNvSpPr>
            <p:nvPr/>
          </p:nvSpPr>
          <p:spPr bwMode="auto">
            <a:xfrm>
              <a:off x="1968908" y="1907700"/>
              <a:ext cx="78670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vi-VN" sz="3600" b="1">
                  <a:solidFill>
                    <a:schemeClr val="tx2"/>
                  </a:solidFill>
                </a:rPr>
                <a:t>Mỗi bình sau đang </a:t>
              </a:r>
              <a:r>
                <a:rPr lang="en-US" sz="3600" b="1">
                  <a:solidFill>
                    <a:schemeClr val="tx2"/>
                  </a:solidFill>
                  <a:latin typeface="Calibri" pitchFamily="34" charset="0"/>
                </a:rPr>
                <a:t>chứa bao nhiêu mi – li – lít </a:t>
              </a:r>
              <a:r>
                <a:rPr lang="vi-VN" sz="3600" b="1">
                  <a:solidFill>
                    <a:schemeClr val="tx2"/>
                  </a:solidFill>
                </a:rPr>
                <a:t>nước?</a:t>
              </a:r>
            </a:p>
          </p:txBody>
        </p:sp>
      </p:grpSp>
      <p:sp>
        <p:nvSpPr>
          <p:cNvPr id="16389" name="Text Box 14"/>
          <p:cNvSpPr txBox="1">
            <a:spLocks noChangeArrowheads="1"/>
          </p:cNvSpPr>
          <p:nvPr/>
        </p:nvSpPr>
        <p:spPr bwMode="auto">
          <a:xfrm>
            <a:off x="3836988" y="1103313"/>
            <a:ext cx="8991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46: MI – LI - LÍT.</a:t>
            </a:r>
          </a:p>
        </p:txBody>
      </p:sp>
      <p:pic>
        <p:nvPicPr>
          <p:cNvPr id="1076" name="Picture 52" descr="https://img.loigiaihay.com/picture/2022/0322/bai-1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3513" y="2563813"/>
            <a:ext cx="13335000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675938" y="7453313"/>
            <a:ext cx="5287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>
                <a:solidFill>
                  <a:srgbClr val="00B050"/>
                </a:solidFill>
              </a:rPr>
              <a:t>Bình C chứa 950 ml nước.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4850" y="7459663"/>
            <a:ext cx="4967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00FF"/>
                </a:solidFill>
              </a:rPr>
              <a:t>Bình A chứa 400 ml nước.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35638" y="7473950"/>
            <a:ext cx="5011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Bình B chứa 150 ml nước.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3"/>
          <p:cNvGrpSpPr>
            <a:grpSpLocks/>
          </p:cNvGrpSpPr>
          <p:nvPr/>
        </p:nvGrpSpPr>
        <p:grpSpPr bwMode="auto">
          <a:xfrm>
            <a:off x="5237163" y="136525"/>
            <a:ext cx="3286125" cy="930275"/>
            <a:chOff x="4539228" y="172432"/>
            <a:chExt cx="3229959" cy="930735"/>
          </a:xfrm>
        </p:grpSpPr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7418" name="TextBox 16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19" name="TextBox 17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1406" y="1052342"/>
              <a:ext cx="81607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410" name="Text Box 14"/>
          <p:cNvSpPr txBox="1">
            <a:spLocks noChangeArrowheads="1"/>
          </p:cNvSpPr>
          <p:nvPr/>
        </p:nvSpPr>
        <p:spPr bwMode="auto">
          <a:xfrm>
            <a:off x="3836988" y="1103313"/>
            <a:ext cx="8991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46: MI – LI - LÍT.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46939" t="25307" r="28862" b="46321"/>
          <a:stretch>
            <a:fillRect/>
          </a:stretch>
        </p:blipFill>
        <p:spPr bwMode="auto">
          <a:xfrm>
            <a:off x="7758113" y="1824038"/>
            <a:ext cx="758825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rcRect l="27895" t="25307" r="54854" b="46321"/>
          <a:stretch>
            <a:fillRect/>
          </a:stretch>
        </p:blipFill>
        <p:spPr bwMode="auto">
          <a:xfrm>
            <a:off x="1662113" y="1831975"/>
            <a:ext cx="54102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rcRect l="35284" t="53650" r="37155" b="40974"/>
          <a:stretch>
            <a:fillRect/>
          </a:stretch>
        </p:blipFill>
        <p:spPr bwMode="auto">
          <a:xfrm>
            <a:off x="4200525" y="6461125"/>
            <a:ext cx="86423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rcRect l="35284" t="58199" r="37155" b="36755"/>
          <a:stretch>
            <a:fillRect/>
          </a:stretch>
        </p:blipFill>
        <p:spPr bwMode="auto">
          <a:xfrm>
            <a:off x="4186238" y="7315200"/>
            <a:ext cx="86423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rcRect l="35284" t="62367" r="37155" b="32257"/>
          <a:stretch>
            <a:fillRect/>
          </a:stretch>
        </p:blipFill>
        <p:spPr bwMode="auto">
          <a:xfrm>
            <a:off x="4176713" y="8077200"/>
            <a:ext cx="864076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5237163" y="136525"/>
            <a:ext cx="3286125" cy="930275"/>
            <a:chOff x="4539228" y="172432"/>
            <a:chExt cx="3229959" cy="930735"/>
          </a:xfrm>
        </p:grpSpPr>
        <p:grpSp>
          <p:nvGrpSpPr>
            <p:cNvPr id="19469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9471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72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1406" y="1052342"/>
              <a:ext cx="81607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458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52400" y="242888"/>
            <a:ext cx="255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vi-VN" altLang="vi-VN" sz="1200">
                <a:solidFill>
                  <a:srgbClr val="000000"/>
                </a:solidFill>
                <a:latin typeface="OpenSans"/>
              </a:rPr>
              <a:t>  </a:t>
            </a:r>
            <a:endParaRPr lang="vi-VN" altLang="vi-VN" sz="190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19460" name="Text Box 14"/>
          <p:cNvSpPr txBox="1">
            <a:spLocks noChangeArrowheads="1"/>
          </p:cNvSpPr>
          <p:nvPr/>
        </p:nvSpPr>
        <p:spPr bwMode="auto">
          <a:xfrm>
            <a:off x="3836988" y="1103313"/>
            <a:ext cx="8991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46: MI – LI - LÍT.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584325" y="1655763"/>
            <a:ext cx="13625513" cy="777875"/>
            <a:chOff x="1585119" y="1655539"/>
            <a:chExt cx="13335000" cy="1210626"/>
          </a:xfrm>
        </p:grpSpPr>
        <p:sp>
          <p:nvSpPr>
            <p:cNvPr id="25" name="Oval 2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85119" y="1655539"/>
              <a:ext cx="804792" cy="101544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19468" name="Rectangle 6"/>
            <p:cNvSpPr>
              <a:spLocks noChangeArrowheads="1"/>
            </p:cNvSpPr>
            <p:nvPr/>
          </p:nvSpPr>
          <p:spPr bwMode="auto">
            <a:xfrm>
              <a:off x="2390443" y="1665836"/>
              <a:ext cx="1252967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vi-VN" b="1"/>
                <a:t>a</a:t>
              </a:r>
              <a:r>
                <a:rPr lang="vi-VN" sz="3600" b="1"/>
                <a:t>) Đọc số đo ghi trên các đồ vật sau với đơn vị là mi-li-lít:</a:t>
              </a:r>
              <a:endParaRPr lang="vi-VN" b="1"/>
            </a:p>
          </p:txBody>
        </p:sp>
      </p:grpSp>
      <p:pic>
        <p:nvPicPr>
          <p:cNvPr id="2050" name="Picture 2" descr="https://img.loigiaihay.com/picture/2022/0322/bai-2_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913" y="2562225"/>
            <a:ext cx="140049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863513" y="7405688"/>
            <a:ext cx="16224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D. 1ℓ</a:t>
            </a:r>
          </a:p>
          <a:p>
            <a:pPr algn="ctr"/>
            <a:r>
              <a:rPr lang="vi-VN" sz="3200" b="1">
                <a:solidFill>
                  <a:srgbClr val="FF0000"/>
                </a:solidFill>
              </a:rPr>
              <a:t> Một lít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06538" y="7162800"/>
            <a:ext cx="31559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A. </a:t>
            </a:r>
            <a:r>
              <a:rPr lang="it-IT" sz="3200" b="1">
                <a:solidFill>
                  <a:srgbClr val="FF0000"/>
                </a:solidFill>
                <a:latin typeface="Calibri" pitchFamily="34" charset="0"/>
              </a:rPr>
              <a:t>250 ml</a:t>
            </a:r>
            <a:endParaRPr lang="vi-VN" sz="3200" b="1">
              <a:solidFill>
                <a:srgbClr val="FF0000"/>
              </a:solidFill>
            </a:endParaRPr>
          </a:p>
          <a:p>
            <a:pPr algn="ctr"/>
            <a:r>
              <a:rPr lang="it-IT" sz="3200" b="1">
                <a:solidFill>
                  <a:srgbClr val="FF0000"/>
                </a:solidFill>
                <a:latin typeface="Calibri" pitchFamily="34" charset="0"/>
              </a:rPr>
              <a:t> Hai trăm năm mươi mi-li-lít.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0825" y="7288213"/>
            <a:ext cx="26527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B.</a:t>
            </a:r>
            <a:r>
              <a:rPr lang="it-IT" sz="3200" b="1">
                <a:solidFill>
                  <a:srgbClr val="FF0000"/>
                </a:solidFill>
                <a:latin typeface="Calibri" pitchFamily="34" charset="0"/>
              </a:rPr>
              <a:t> 750 ml</a:t>
            </a:r>
            <a:endParaRPr lang="vi-VN" sz="3200" b="1">
              <a:solidFill>
                <a:srgbClr val="FF0000"/>
              </a:solidFill>
            </a:endParaRPr>
          </a:p>
          <a:p>
            <a:pPr algn="ctr"/>
            <a:r>
              <a:rPr lang="it-IT" sz="3200" b="1">
                <a:solidFill>
                  <a:srgbClr val="FF0000"/>
                </a:solidFill>
                <a:latin typeface="Calibri" pitchFamily="34" charset="0"/>
              </a:rPr>
              <a:t> Bảy trăm năm mươi mi-li-lít.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977313" y="7231063"/>
            <a:ext cx="20415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C.</a:t>
            </a:r>
            <a:r>
              <a:rPr lang="it-IT" sz="3200" b="1">
                <a:solidFill>
                  <a:srgbClr val="FF0000"/>
                </a:solidFill>
                <a:latin typeface="Calibri" pitchFamily="34" charset="0"/>
              </a:rPr>
              <a:t> 500 ml</a:t>
            </a:r>
            <a:endParaRPr lang="vi-VN" sz="3200" b="1">
              <a:solidFill>
                <a:srgbClr val="FF0000"/>
              </a:solidFill>
            </a:endParaRPr>
          </a:p>
          <a:p>
            <a:pPr algn="ctr"/>
            <a:r>
              <a:rPr lang="it-IT" sz="3200" b="1">
                <a:solidFill>
                  <a:srgbClr val="FF0000"/>
                </a:solidFill>
                <a:latin typeface="Calibri" pitchFamily="34" charset="0"/>
              </a:rPr>
              <a:t> Năm trăm mi-li-lít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"/>
          <p:cNvGrpSpPr>
            <a:grpSpLocks/>
          </p:cNvGrpSpPr>
          <p:nvPr/>
        </p:nvGrpSpPr>
        <p:grpSpPr bwMode="auto">
          <a:xfrm>
            <a:off x="5237163" y="136525"/>
            <a:ext cx="3286125" cy="930275"/>
            <a:chOff x="4539228" y="172432"/>
            <a:chExt cx="3229959" cy="930735"/>
          </a:xfrm>
        </p:grpSpPr>
        <p:grpSp>
          <p:nvGrpSpPr>
            <p:cNvPr id="20490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20492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93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1406" y="1052342"/>
              <a:ext cx="81607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482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52400" y="242888"/>
            <a:ext cx="255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vi-VN" altLang="vi-VN" sz="1200">
                <a:solidFill>
                  <a:srgbClr val="000000"/>
                </a:solidFill>
                <a:latin typeface="OpenSans"/>
              </a:rPr>
              <a:t>  </a:t>
            </a:r>
            <a:endParaRPr lang="vi-VN" altLang="vi-VN" sz="190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20484" name="Text Box 14"/>
          <p:cNvSpPr txBox="1">
            <a:spLocks noChangeArrowheads="1"/>
          </p:cNvSpPr>
          <p:nvPr/>
        </p:nvSpPr>
        <p:spPr bwMode="auto">
          <a:xfrm>
            <a:off x="3836988" y="1103313"/>
            <a:ext cx="8991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46: MI – LI - LÍT.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584325" y="1928813"/>
            <a:ext cx="13625513" cy="669925"/>
            <a:chOff x="1585119" y="1655539"/>
            <a:chExt cx="13335001" cy="1043041"/>
          </a:xfrm>
        </p:grpSpPr>
        <p:sp>
          <p:nvSpPr>
            <p:cNvPr id="25" name="Oval 2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85119" y="1655539"/>
              <a:ext cx="804792" cy="1015852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20489" name="Rectangle 6"/>
            <p:cNvSpPr>
              <a:spLocks noChangeArrowheads="1"/>
            </p:cNvSpPr>
            <p:nvPr/>
          </p:nvSpPr>
          <p:spPr bwMode="auto">
            <a:xfrm>
              <a:off x="2390444" y="1693117"/>
              <a:ext cx="12529676" cy="100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vi-VN" sz="3600" b="1"/>
                <a:t>b) So sánh các số đo rồi sắp xếp thứ tự từ bé đến lớn.</a:t>
              </a:r>
            </a:p>
          </p:txBody>
        </p:sp>
      </p:grpSp>
      <p:pic>
        <p:nvPicPr>
          <p:cNvPr id="2050" name="Picture 2" descr="https://img.loigiaihay.com/picture/2022/0322/bai-2_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3513" y="3200400"/>
            <a:ext cx="6488112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>
          <a:xfrm>
            <a:off x="1584325" y="3581400"/>
            <a:ext cx="7162800" cy="3911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452524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vi-VN" sz="3200" b="1">
                <a:solidFill>
                  <a:srgbClr val="0000FF"/>
                </a:solidFill>
                <a:latin typeface="+mn-lt"/>
                <a:cs typeface="+mn-cs"/>
              </a:rPr>
              <a:t>Đổi 1</a:t>
            </a:r>
            <a:r>
              <a:rPr lang="vi-VN" sz="3200" b="1" i="1">
                <a:solidFill>
                  <a:srgbClr val="0000FF"/>
                </a:solidFill>
                <a:latin typeface="+mj-lt"/>
                <a:cs typeface="+mn-cs"/>
              </a:rPr>
              <a:t>l</a:t>
            </a:r>
            <a:r>
              <a:rPr lang="vi-VN" sz="3200" b="1">
                <a:solidFill>
                  <a:srgbClr val="0000FF"/>
                </a:solidFill>
                <a:latin typeface="+mn-lt"/>
                <a:cs typeface="+mn-cs"/>
              </a:rPr>
              <a:t> = 1000 ml</a:t>
            </a:r>
          </a:p>
          <a:p>
            <a:pPr defTabSz="1452524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vi-VN" sz="3200" b="1">
                <a:solidFill>
                  <a:srgbClr val="0000FF"/>
                </a:solidFill>
                <a:latin typeface="+mn-lt"/>
                <a:cs typeface="+mn-cs"/>
              </a:rPr>
              <a:t>Ta có:</a:t>
            </a:r>
          </a:p>
          <a:p>
            <a:pPr defTabSz="1452524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vi-VN" sz="3200" b="1">
                <a:solidFill>
                  <a:srgbClr val="0000FF"/>
                </a:solidFill>
                <a:latin typeface="+mn-lt"/>
                <a:cs typeface="+mn-cs"/>
              </a:rPr>
              <a:t> 250 ml &lt; 500 ml &lt; 750 ml &lt; 1 000 ml</a:t>
            </a:r>
          </a:p>
          <a:p>
            <a:pPr defTabSz="1452524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vi-VN" sz="3200" b="1">
                <a:solidFill>
                  <a:srgbClr val="0000FF"/>
                </a:solidFill>
                <a:latin typeface="+mn-lt"/>
                <a:cs typeface="+mn-cs"/>
              </a:rPr>
              <a:t>Vậy các số đo theo thứ tự từ bé đến lớn là: 250 ml, 500 ml, 750 ml, 1</a:t>
            </a:r>
            <a:r>
              <a:rPr lang="vi-VN" sz="3200" b="1" i="1">
                <a:solidFill>
                  <a:srgbClr val="0000FF"/>
                </a:solidFill>
                <a:latin typeface="+mj-lt"/>
                <a:cs typeface="+mn-cs"/>
              </a:rPr>
              <a:t>l</a:t>
            </a:r>
            <a:endParaRPr lang="vi-VN" sz="2800" b="1" i="1">
              <a:solidFill>
                <a:srgbClr val="0000FF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175</Words>
  <Application>Microsoft Office PowerPoint</Application>
  <PresentationFormat>Custom</PresentationFormat>
  <Paragraphs>40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OpenSans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Sky123.Org</cp:lastModifiedBy>
  <cp:revision>567</cp:revision>
  <dcterms:created xsi:type="dcterms:W3CDTF">2022-07-10T01:37:20Z</dcterms:created>
  <dcterms:modified xsi:type="dcterms:W3CDTF">2022-12-04T03:08:31Z</dcterms:modified>
</cp:coreProperties>
</file>