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9" r:id="rId3"/>
    <p:sldId id="280" r:id="rId4"/>
    <p:sldId id="277" r:id="rId5"/>
    <p:sldId id="281" r:id="rId6"/>
    <p:sldId id="278" r:id="rId7"/>
    <p:sldId id="268" r:id="rId8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2432D6-75C9-479F-8923-102BFCA919FF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A7F904-5830-4668-9913-5BD28D3D7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F4EFAF9-B27E-4B22-A14A-BC6E6127AB9E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DB90E-F570-4121-A8F3-B987A4A13A44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990B-67EB-40A0-93A9-6033A58B1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CF21F-D42C-447A-B96C-05D9B1053EDF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7BB2D-528A-4482-9FF8-63A4FD1C6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F6F57-90EA-4550-BF2A-CFF3FE4BFE06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9792-EEDF-4423-8B48-4272F9362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059B-12EA-4891-AA21-A3AB2DB19BEB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D2E5-ED3B-40F2-8629-C2E54A96F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5A3D2-C70F-4D8E-B9B2-C357B5816C7B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096BC-8AD7-4E11-9240-3D84ABE51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F715-86D1-4E25-8A95-81F355C63875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7B1D1-0A89-430C-B916-8A0321F63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DA86-D64C-493F-A8E2-D58BE4FE7DF6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1A34-82FC-4E53-95F8-F3776432C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38B2-A95B-4ACD-9BB9-A08C2598B099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D4B1-CC29-48D3-9707-DFA4FF773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D36C0-0E28-4C73-A4A2-1AF8A7148860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02E00-9E72-48B0-9D59-040D7C4F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607E4-4040-43FC-AD47-F5AB95135B8B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01599-8DB9-4CE0-8493-28E35FF56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846F5-93B7-46DC-AB2D-86C9C7EB9885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7AAF8-E4DE-444E-9C88-93F4A471B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6C3AB8-AC73-4041-A74E-0684D9C3256F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AE8CF0-C558-4CBC-BD20-09BA87ED9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7013" y="4343400"/>
            <a:ext cx="13498512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defTabSz="145252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45: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 CHUNG (Tiết 2).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6470650"/>
            <a:ext cx="56149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314575" y="6875463"/>
            <a:ext cx="10683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6005513" y="0"/>
            <a:ext cx="3282950" cy="925513"/>
            <a:chOff x="4539228" y="172432"/>
            <a:chExt cx="3226838" cy="925970"/>
          </a:xfrm>
        </p:grpSpPr>
        <p:grpSp>
          <p:nvGrpSpPr>
            <p:cNvPr id="1537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6838" cy="925970"/>
              <a:chOff x="4539228" y="172432"/>
              <a:chExt cx="3226838" cy="925970"/>
            </a:xfrm>
          </p:grpSpPr>
          <p:sp>
            <p:nvSpPr>
              <p:cNvPr id="1537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373" name="TextBox 5"/>
              <p:cNvSpPr txBox="1">
                <a:spLocks noChangeArrowheads="1"/>
              </p:cNvSpPr>
              <p:nvPr/>
            </p:nvSpPr>
            <p:spPr bwMode="auto">
              <a:xfrm>
                <a:off x="6719060" y="640976"/>
                <a:ext cx="1047006" cy="457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1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362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5364" name="Text Box 14"/>
          <p:cNvSpPr txBox="1">
            <a:spLocks noChangeArrowheads="1"/>
          </p:cNvSpPr>
          <p:nvPr/>
        </p:nvSpPr>
        <p:spPr bwMode="auto">
          <a:xfrm>
            <a:off x="4481513" y="1023938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271713" y="4725988"/>
            <a:ext cx="67818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>
                <a:solidFill>
                  <a:srgbClr val="0000FF"/>
                </a:solidFill>
              </a:rPr>
              <a:t>a) Ô tô đi từ nhà đến bãi biển rồi từ bãi biển về quê thì dùng hết số lít xăng là: 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15 + 5 = 20 (lít)</a:t>
            </a:r>
          </a:p>
          <a:p>
            <a:pPr algn="r"/>
            <a:r>
              <a:rPr lang="vi-VN" sz="3200">
                <a:solidFill>
                  <a:srgbClr val="0000FF"/>
                </a:solidFill>
              </a:rPr>
              <a:t>Đáp số: a) 20 lít xăng </a:t>
            </a:r>
            <a:r>
              <a:rPr lang="vi-VN" sz="3200"/>
              <a:t>             </a:t>
            </a:r>
          </a:p>
        </p:txBody>
      </p:sp>
      <p:sp>
        <p:nvSpPr>
          <p:cNvPr id="14" name="Oval 13">
            <a:extLst>
              <a:ext uri="{FF2B5EF4-FFF2-40B4-BE49-F238E27FC236}"/>
            </a:extLst>
          </p:cNvPr>
          <p:cNvSpPr/>
          <p:nvPr/>
        </p:nvSpPr>
        <p:spPr>
          <a:xfrm>
            <a:off x="1374775" y="1690688"/>
            <a:ext cx="698500" cy="59848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073275" y="1687513"/>
            <a:ext cx="1363980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Trong bình xăng của một ô tô đang có 40</a:t>
            </a:r>
            <a:r>
              <a:rPr lang="vi-VN" sz="3200" i="1">
                <a:solidFill>
                  <a:schemeClr val="tx2"/>
                </a:solidFill>
                <a:latin typeface="+mj-lt"/>
                <a:cs typeface="+mn-cs"/>
              </a:rPr>
              <a:t>l</a:t>
            </a:r>
            <a:r>
              <a:rPr lang="vi-VN" sz="3200" i="1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xăng. Đi từ nhà đến bãi biển, ô tô cần dùng hết 15</a:t>
            </a:r>
            <a:r>
              <a:rPr lang="vi-VN" sz="3200" i="1">
                <a:solidFill>
                  <a:schemeClr val="tx2"/>
                </a:solidFill>
                <a:latin typeface="+mj-lt"/>
                <a:cs typeface="+mn-cs"/>
              </a:rPr>
              <a:t>l</a:t>
            </a: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 xăng. Đi từ bãi biển về quê, ô tô cần dùng hết 5</a:t>
            </a:r>
            <a:r>
              <a:rPr lang="vi-VN" sz="3200" i="1">
                <a:solidFill>
                  <a:schemeClr val="tx2"/>
                </a:solidFill>
                <a:latin typeface="+mj-lt"/>
                <a:cs typeface="+mn-cs"/>
              </a:rPr>
              <a:t>l</a:t>
            </a:r>
            <a:r>
              <a:rPr lang="vi-VN" sz="3200" i="1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xăng.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890713" y="2819400"/>
            <a:ext cx="8153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algn="just"/>
            <a:r>
              <a:rPr lang="vi-VN" sz="3200">
                <a:solidFill>
                  <a:srgbClr val="1F497D"/>
                </a:solidFill>
              </a:rPr>
              <a:t>a) Ô tô đi từ nhà đến bãi biển rồi từ bãi biển về quê thì dùng hết bao nhiêu lít xăng?</a:t>
            </a:r>
          </a:p>
        </p:txBody>
      </p:sp>
      <p:pic>
        <p:nvPicPr>
          <p:cNvPr id="17" name="Picture 2" descr="https://img.loigiaihay.com/picture/2022/0322/bai-4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2713" y="2971800"/>
            <a:ext cx="5400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929313" y="0"/>
            <a:ext cx="3281362" cy="925513"/>
            <a:chOff x="4539228" y="172432"/>
            <a:chExt cx="3225678" cy="925970"/>
          </a:xfrm>
        </p:grpSpPr>
        <p:grpSp>
          <p:nvGrpSpPr>
            <p:cNvPr id="1639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5678" cy="925970"/>
              <a:chOff x="4539228" y="172432"/>
              <a:chExt cx="3225678" cy="925970"/>
            </a:xfrm>
          </p:grpSpPr>
          <p:sp>
            <p:nvSpPr>
              <p:cNvPr id="1639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7" name="TextBox 5"/>
              <p:cNvSpPr txBox="1">
                <a:spLocks noChangeArrowheads="1"/>
              </p:cNvSpPr>
              <p:nvPr/>
            </p:nvSpPr>
            <p:spPr bwMode="auto">
              <a:xfrm>
                <a:off x="6717770" y="640976"/>
                <a:ext cx="1047136" cy="457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131" y="1052341"/>
              <a:ext cx="8161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386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4481513" y="1023938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89150" y="5072063"/>
            <a:ext cx="7726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>
                <a:solidFill>
                  <a:srgbClr val="0000FF"/>
                </a:solidFill>
              </a:rPr>
              <a:t>Bài giải</a:t>
            </a:r>
          </a:p>
          <a:p>
            <a:pPr algn="just"/>
            <a:r>
              <a:rPr lang="vi-VN" sz="3200">
                <a:solidFill>
                  <a:srgbClr val="0000FF"/>
                </a:solidFill>
              </a:rPr>
              <a:t> Nếu đi theo lộ trình trên thì khi về đến quê trong bình xăng của ô tô còn lại số lít xăng là: </a:t>
            </a:r>
          </a:p>
          <a:p>
            <a:pPr algn="ctr"/>
            <a:r>
              <a:rPr lang="vi-VN" sz="3200">
                <a:solidFill>
                  <a:srgbClr val="0000FF"/>
                </a:solidFill>
              </a:rPr>
              <a:t>40 – 20 = 20 (lít)</a:t>
            </a:r>
          </a:p>
          <a:p>
            <a:pPr algn="r"/>
            <a:r>
              <a:rPr lang="vi-VN" sz="3200">
                <a:solidFill>
                  <a:srgbClr val="0000FF"/>
                </a:solidFill>
              </a:rPr>
              <a:t>Đáp số: b) 20 lít xăng </a:t>
            </a:r>
            <a:r>
              <a:rPr lang="vi-VN" sz="3200"/>
              <a:t>            </a:t>
            </a:r>
          </a:p>
        </p:txBody>
      </p:sp>
      <p:pic>
        <p:nvPicPr>
          <p:cNvPr id="1026" name="Picture 2" descr="https://img.loigiaihay.com/picture/2022/0322/bai-4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2713" y="3352800"/>
            <a:ext cx="54006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>
            <a:extLst>
              <a:ext uri="{FF2B5EF4-FFF2-40B4-BE49-F238E27FC236}"/>
            </a:extLst>
          </p:cNvPr>
          <p:cNvSpPr/>
          <p:nvPr/>
        </p:nvSpPr>
        <p:spPr>
          <a:xfrm>
            <a:off x="1390650" y="1736725"/>
            <a:ext cx="698500" cy="598488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/>
              <a:t>4</a:t>
            </a:r>
            <a:endParaRPr lang="vi-VN" sz="3600" b="1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2157413" y="1736725"/>
            <a:ext cx="136398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145252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Trong bình xăng của một ô tô đang có 40</a:t>
            </a:r>
            <a:r>
              <a:rPr lang="vi-VN" sz="3200" i="1">
                <a:solidFill>
                  <a:schemeClr val="tx2"/>
                </a:solidFill>
                <a:latin typeface="+mj-lt"/>
                <a:cs typeface="+mn-cs"/>
              </a:rPr>
              <a:t>l</a:t>
            </a:r>
            <a:r>
              <a:rPr lang="vi-VN" sz="3200" i="1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xăng. Đi từ nhà đến bãi biển, ô tô cần dùng hết 15</a:t>
            </a:r>
            <a:r>
              <a:rPr lang="vi-VN" sz="3200" i="1">
                <a:solidFill>
                  <a:schemeClr val="tx2"/>
                </a:solidFill>
                <a:latin typeface="+mj-lt"/>
                <a:cs typeface="+mn-cs"/>
              </a:rPr>
              <a:t>l</a:t>
            </a: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 xăng. Đi từ bãi biển về quê, ô tô cần dùng hết 5</a:t>
            </a:r>
            <a:r>
              <a:rPr lang="vi-VN" sz="3200" i="1">
                <a:solidFill>
                  <a:schemeClr val="tx2"/>
                </a:solidFill>
                <a:latin typeface="+mj-lt"/>
                <a:cs typeface="+mn-cs"/>
              </a:rPr>
              <a:t>l</a:t>
            </a:r>
            <a:r>
              <a:rPr lang="vi-VN" sz="3200" i="1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vi-VN" sz="3200">
                <a:solidFill>
                  <a:schemeClr val="tx2"/>
                </a:solidFill>
                <a:latin typeface="+mn-lt"/>
                <a:cs typeface="+mn-cs"/>
              </a:rPr>
              <a:t>xăng.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089150" y="2971800"/>
            <a:ext cx="77247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200">
                <a:solidFill>
                  <a:srgbClr val="1F497D"/>
                </a:solidFill>
              </a:rPr>
              <a:t>Trả lời các câu hỏi:</a:t>
            </a:r>
          </a:p>
          <a:p>
            <a:pPr algn="just"/>
            <a:r>
              <a:rPr lang="vi-VN" sz="3200">
                <a:solidFill>
                  <a:srgbClr val="1F497D"/>
                </a:solidFill>
              </a:rPr>
              <a:t>b) Nếu đi theo lộ trình trên thì khi về đến quê trong bình xăng của ô tô còn lại bao nhiêu lít xăng?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6157913" y="0"/>
            <a:ext cx="3282950" cy="925513"/>
            <a:chOff x="4539228" y="172432"/>
            <a:chExt cx="3226838" cy="925970"/>
          </a:xfrm>
        </p:grpSpPr>
        <p:grpSp>
          <p:nvGrpSpPr>
            <p:cNvPr id="17419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6838" cy="925970"/>
              <a:chOff x="4539228" y="172432"/>
              <a:chExt cx="3226838" cy="925970"/>
            </a:xfrm>
          </p:grpSpPr>
          <p:sp>
            <p:nvSpPr>
              <p:cNvPr id="17421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422" name="TextBox 5"/>
              <p:cNvSpPr txBox="1">
                <a:spLocks noChangeArrowheads="1"/>
              </p:cNvSpPr>
              <p:nvPr/>
            </p:nvSpPr>
            <p:spPr bwMode="auto">
              <a:xfrm>
                <a:off x="6719060" y="640976"/>
                <a:ext cx="1047006" cy="457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1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410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204913" y="1752600"/>
            <a:ext cx="8382000" cy="4029075"/>
            <a:chOff x="1411458" y="1894713"/>
            <a:chExt cx="8058204" cy="4029471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11458" y="1894713"/>
              <a:ext cx="576894" cy="59854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17418" name="TextBox 25"/>
            <p:cNvSpPr txBox="1">
              <a:spLocks noChangeArrowheads="1"/>
            </p:cNvSpPr>
            <p:nvPr/>
          </p:nvSpPr>
          <p:spPr bwMode="auto">
            <a:xfrm>
              <a:off x="1968908" y="1907700"/>
              <a:ext cx="7500754" cy="4016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/>
                <a:t>a</a:t>
              </a:r>
              <a:r>
                <a:rPr lang="vi-VN" sz="3400"/>
                <a:t>) Chọn chữ đặt trước câu trả lời đúng.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Nhung hái được 60 quả dâu tây, Xuân hái được 36 quả dâu tây. Hai bạn xếp đều tất cả số dâu tây đó vào 3 hộp. Số quả dâu tây trong mỗi hộp là: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A. (60 + 36) : 3 = 32 (quả)</a:t>
              </a:r>
            </a:p>
            <a:p>
              <a:pPr>
                <a:spcBef>
                  <a:spcPts val="600"/>
                </a:spcBef>
              </a:pPr>
              <a:r>
                <a:rPr lang="vi-VN" sz="3400"/>
                <a:t>B. 60 + 36 : 3 = 72 (quả)</a:t>
              </a:r>
            </a:p>
          </p:txBody>
        </p:sp>
      </p:grpSp>
      <p:sp>
        <p:nvSpPr>
          <p:cNvPr id="17413" name="Text Box 14"/>
          <p:cNvSpPr txBox="1">
            <a:spLocks noChangeArrowheads="1"/>
          </p:cNvSpPr>
          <p:nvPr/>
        </p:nvSpPr>
        <p:spPr bwMode="auto">
          <a:xfrm>
            <a:off x="4481513" y="1023938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2050" name="Picture 2" descr="https://img.loigiaihay.com/picture/2022/0322/5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6925" y="1981200"/>
            <a:ext cx="6119813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368550" y="6324600"/>
            <a:ext cx="132159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400"/>
              <a:t>    </a:t>
            </a:r>
            <a:r>
              <a:rPr lang="vi-VN" sz="3400">
                <a:solidFill>
                  <a:srgbClr val="FF0000"/>
                </a:solidFill>
              </a:rPr>
              <a:t>Nhung hái được 60 quả dâu tây, Xuân hái được 36 quả dâu tây. Hai bạn xếp đều tất cả số dâu tây đó vào 3 hộp. </a:t>
            </a:r>
          </a:p>
          <a:p>
            <a:pPr algn="ctr"/>
            <a:r>
              <a:rPr lang="vi-VN" sz="3400">
                <a:solidFill>
                  <a:srgbClr val="FF0000"/>
                </a:solidFill>
              </a:rPr>
              <a:t>Số quả dâu tây trong mỗi hộp là:</a:t>
            </a:r>
          </a:p>
          <a:p>
            <a:pPr algn="ctr"/>
            <a:r>
              <a:rPr lang="vi-VN" sz="3400">
                <a:solidFill>
                  <a:srgbClr val="FF0000"/>
                </a:solidFill>
              </a:rPr>
              <a:t> (60 + 36) : 3 = 32 (quả)</a:t>
            </a:r>
          </a:p>
        </p:txBody>
      </p:sp>
      <p:sp>
        <p:nvSpPr>
          <p:cNvPr id="22" name="Oval 21">
            <a:extLst>
              <a:ext uri="{FF2B5EF4-FFF2-40B4-BE49-F238E27FC236}"/>
            </a:extLst>
          </p:cNvPr>
          <p:cNvSpPr/>
          <p:nvPr/>
        </p:nvSpPr>
        <p:spPr>
          <a:xfrm>
            <a:off x="1682750" y="4572000"/>
            <a:ext cx="685800" cy="5984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2524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6310313" y="0"/>
            <a:ext cx="3282950" cy="925513"/>
            <a:chOff x="4539228" y="172432"/>
            <a:chExt cx="3226838" cy="925970"/>
          </a:xfrm>
        </p:grpSpPr>
        <p:grpSp>
          <p:nvGrpSpPr>
            <p:cNvPr id="18442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6838" cy="925970"/>
              <a:chOff x="4539228" y="172432"/>
              <a:chExt cx="3226838" cy="925970"/>
            </a:xfrm>
          </p:grpSpPr>
          <p:sp>
            <p:nvSpPr>
              <p:cNvPr id="18444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25" cy="5193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5" name="TextBox 5"/>
              <p:cNvSpPr txBox="1">
                <a:spLocks noChangeArrowheads="1"/>
              </p:cNvSpPr>
              <p:nvPr/>
            </p:nvSpPr>
            <p:spPr bwMode="auto">
              <a:xfrm>
                <a:off x="6719060" y="640976"/>
                <a:ext cx="1047006" cy="457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1406" y="1052341"/>
              <a:ext cx="81607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434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1204913" y="1752600"/>
            <a:ext cx="8382000" cy="2874963"/>
            <a:chOff x="1411458" y="1894713"/>
            <a:chExt cx="8058204" cy="2875309"/>
          </a:xfrm>
        </p:grpSpPr>
        <p:sp>
          <p:nvSpPr>
            <p:cNvPr id="25" name="Oval 2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411458" y="1894713"/>
              <a:ext cx="576894" cy="598560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/>
                <a:t>5</a:t>
              </a:r>
              <a:endParaRPr lang="vi-VN" sz="3600" b="1"/>
            </a:p>
          </p:txBody>
        </p:sp>
        <p:sp>
          <p:nvSpPr>
            <p:cNvPr id="18441" name="TextBox 25"/>
            <p:cNvSpPr txBox="1">
              <a:spLocks noChangeArrowheads="1"/>
            </p:cNvSpPr>
            <p:nvPr/>
          </p:nvSpPr>
          <p:spPr bwMode="auto">
            <a:xfrm>
              <a:off x="1968908" y="1907700"/>
              <a:ext cx="7500754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vi-VN" sz="3600"/>
                <a:t>b) Người ta xếp 800 hộp sữa thành các dây, mỗi dây 4 hộp. Sau đó, xếp các dây sữa vào các thùng, mỗi thùng 5 dây sữa. Hỏi người ta xếp được bao nhiêu thùng sữa?</a:t>
              </a:r>
            </a:p>
          </p:txBody>
        </p:sp>
      </p:grpSp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4481513" y="1023938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5122" name="Picture 2" descr="https://img.loigiaihay.com/picture/2022/0322/5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1713" y="1792288"/>
            <a:ext cx="558800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86113" y="4935538"/>
            <a:ext cx="99060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Bài giải</a:t>
            </a:r>
          </a:p>
          <a:p>
            <a:pPr algn="ctr">
              <a:spcBef>
                <a:spcPts val="600"/>
              </a:spcBef>
            </a:pPr>
            <a:r>
              <a:rPr lang="en-US" sz="3400">
                <a:solidFill>
                  <a:srgbClr val="FF0000"/>
                </a:solidFill>
              </a:rPr>
              <a:t>Số dây sữa có được là: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800 : 4 = 200 (dây)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Vậy xếp được số thùng sữa là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200 : 5 = 40 (thùng)</a:t>
            </a:r>
          </a:p>
          <a:p>
            <a:pPr algn="ctr">
              <a:spcBef>
                <a:spcPts val="600"/>
              </a:spcBef>
            </a:pPr>
            <a:r>
              <a:rPr lang="vi-VN" sz="3400">
                <a:solidFill>
                  <a:srgbClr val="FF0000"/>
                </a:solidFill>
              </a:rPr>
              <a:t>              Đáp số: 40 thùng sữa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6386513" y="0"/>
            <a:ext cx="3281362" cy="927100"/>
            <a:chOff x="4539228" y="172432"/>
            <a:chExt cx="3226837" cy="925978"/>
          </a:xfrm>
        </p:grpSpPr>
        <p:grpSp>
          <p:nvGrpSpPr>
            <p:cNvPr id="1946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226837" cy="925978"/>
              <a:chOff x="4539228" y="172432"/>
              <a:chExt cx="3226837" cy="925978"/>
            </a:xfrm>
          </p:grpSpPr>
          <p:sp>
            <p:nvSpPr>
              <p:cNvPr id="1946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77" cy="518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68" name="TextBox 5"/>
              <p:cNvSpPr txBox="1">
                <a:spLocks noChangeArrowheads="1"/>
              </p:cNvSpPr>
              <p:nvPr/>
            </p:nvSpPr>
            <p:spPr bwMode="auto">
              <a:xfrm>
                <a:off x="6718553" y="641763"/>
                <a:ext cx="1047512" cy="45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954" y="1050843"/>
              <a:ext cx="8164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458" name="AutoShape 2" descr="https://img.loigiaihay.com/picture/2022/0321/bai-1.jpg"/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" y="242888"/>
            <a:ext cx="255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 eaLnBrk="0" hangingPunct="0"/>
            <a:r>
              <a:rPr lang="vi-VN" altLang="vi-VN" sz="1200">
                <a:solidFill>
                  <a:srgbClr val="000000"/>
                </a:solidFill>
                <a:latin typeface="OpenSans"/>
              </a:rPr>
              <a:t>  </a:t>
            </a:r>
            <a:endParaRPr lang="vi-VN" altLang="vi-VN" sz="1900">
              <a:solidFill>
                <a:srgbClr val="000000"/>
              </a:solidFill>
              <a:latin typeface="OpenSans"/>
            </a:endParaRP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4481513" y="1023938"/>
            <a:ext cx="8991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45: LUYỆN TẬP CHUNG (Tiết 2)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rcRect l="23341" t="22627" r="72908" b="69873"/>
          <a:stretch>
            <a:fillRect/>
          </a:stretch>
        </p:blipFill>
        <p:spPr bwMode="auto">
          <a:xfrm>
            <a:off x="1662113" y="1905000"/>
            <a:ext cx="8001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25688" y="2035175"/>
            <a:ext cx="6202362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Theo em, bạn nào tính đúng.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An: 20 – 8 : 4  x 2 = 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Nam 20 – 8 : 4 x 2 = 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00"/>
                </a:solidFill>
              </a:rPr>
              <a:t>Hiền: 20 – 8 : 4 x 2 = 19</a:t>
            </a:r>
          </a:p>
        </p:txBody>
      </p:sp>
      <p:pic>
        <p:nvPicPr>
          <p:cNvPr id="6146" name="Picture 2" descr="https://img.loigiaihay.com/picture/2022/0322/bai-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6425" y="2209800"/>
            <a:ext cx="71056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724150" y="5254625"/>
            <a:ext cx="56800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3600">
                <a:solidFill>
                  <a:srgbClr val="FF0000"/>
                </a:solidFill>
              </a:rPr>
              <a:t>Ta có: 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20 – 8 : 4 x 2 = 20 – 2 x 2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20 – 4</a:t>
            </a:r>
          </a:p>
          <a:p>
            <a:pPr algn="just"/>
            <a:r>
              <a:rPr lang="vi-VN" sz="3600">
                <a:solidFill>
                  <a:srgbClr val="FF0000"/>
                </a:solidFill>
              </a:rPr>
              <a:t>                      = 16</a:t>
            </a:r>
          </a:p>
          <a:p>
            <a:pPr algn="ctr"/>
            <a:r>
              <a:rPr lang="vi-VN" sz="3600">
                <a:solidFill>
                  <a:srgbClr val="FF0000"/>
                </a:solidFill>
              </a:rPr>
              <a:t>Vậy Nam đã tính đúng.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2053</TotalTime>
  <Words>472</Words>
  <Application>Microsoft Office PowerPoint</Application>
  <PresentationFormat>Custom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OpenSans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612</cp:revision>
  <dcterms:created xsi:type="dcterms:W3CDTF">2022-07-10T01:37:20Z</dcterms:created>
  <dcterms:modified xsi:type="dcterms:W3CDTF">2022-12-04T03:08:38Z</dcterms:modified>
</cp:coreProperties>
</file>