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1"/>
  </p:notesMasterIdLst>
  <p:sldIdLst>
    <p:sldId id="427" r:id="rId5"/>
    <p:sldId id="430" r:id="rId6"/>
    <p:sldId id="452" r:id="rId7"/>
    <p:sldId id="441" r:id="rId8"/>
    <p:sldId id="445" r:id="rId9"/>
    <p:sldId id="449" r:id="rId10"/>
    <p:sldId id="448" r:id="rId11"/>
    <p:sldId id="447" r:id="rId12"/>
    <p:sldId id="446" r:id="rId13"/>
    <p:sldId id="450" r:id="rId14"/>
    <p:sldId id="442" r:id="rId15"/>
    <p:sldId id="443" r:id="rId16"/>
    <p:sldId id="444" r:id="rId17"/>
    <p:sldId id="451" r:id="rId18"/>
    <p:sldId id="438" r:id="rId19"/>
    <p:sldId id="431" r:id="rId20"/>
  </p:sldIdLst>
  <p:sldSz cx="16276638" cy="9144000"/>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17550" indent="-260350" algn="l" rtl="0" fontAlgn="base">
      <a:spcBef>
        <a:spcPct val="0"/>
      </a:spcBef>
      <a:spcAft>
        <a:spcPct val="0"/>
      </a:spcAft>
      <a:defRPr kern="1200">
        <a:solidFill>
          <a:schemeClr val="tx1"/>
        </a:solidFill>
        <a:latin typeface="Arial" charset="0"/>
        <a:ea typeface="+mn-ea"/>
        <a:cs typeface="Arial" charset="0"/>
      </a:defRPr>
    </a:lvl2pPr>
    <a:lvl3pPr marL="1436688" indent="-522288" algn="l" rtl="0" fontAlgn="base">
      <a:spcBef>
        <a:spcPct val="0"/>
      </a:spcBef>
      <a:spcAft>
        <a:spcPct val="0"/>
      </a:spcAft>
      <a:defRPr kern="1200">
        <a:solidFill>
          <a:schemeClr val="tx1"/>
        </a:solidFill>
        <a:latin typeface="Arial" charset="0"/>
        <a:ea typeface="+mn-ea"/>
        <a:cs typeface="Arial" charset="0"/>
      </a:defRPr>
    </a:lvl3pPr>
    <a:lvl4pPr marL="2154238" indent="-782638" algn="l" rtl="0" fontAlgn="base">
      <a:spcBef>
        <a:spcPct val="0"/>
      </a:spcBef>
      <a:spcAft>
        <a:spcPct val="0"/>
      </a:spcAft>
      <a:defRPr kern="1200">
        <a:solidFill>
          <a:schemeClr val="tx1"/>
        </a:solidFill>
        <a:latin typeface="Arial" charset="0"/>
        <a:ea typeface="+mn-ea"/>
        <a:cs typeface="Arial" charset="0"/>
      </a:defRPr>
    </a:lvl4pPr>
    <a:lvl5pPr marL="2873375" indent="-1044575"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E181"/>
    <a:srgbClr val="FFCB25"/>
    <a:srgbClr val="FF7C80"/>
    <a:srgbClr val="FF6600"/>
    <a:srgbClr val="6600CC"/>
    <a:srgbClr val="33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9290" autoAdjust="0"/>
  </p:normalViewPr>
  <p:slideViewPr>
    <p:cSldViewPr>
      <p:cViewPr varScale="1">
        <p:scale>
          <a:sx n="55" d="100"/>
          <a:sy n="55" d="100"/>
        </p:scale>
        <p:origin x="-504" y="-13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2FFC5920-5B9A-47D1-A57F-37459B03AE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p:spPr>
        <p:txBody>
          <a:bodyPr/>
          <a:lstStyle/>
          <a:p>
            <a:endParaRPr lang="en-US" smtClean="0"/>
          </a:p>
        </p:txBody>
      </p:sp>
      <p:sp>
        <p:nvSpPr>
          <p:cNvPr id="66563" name="Slide Number Placeholder 3"/>
          <p:cNvSpPr>
            <a:spLocks noGrp="1"/>
          </p:cNvSpPr>
          <p:nvPr>
            <p:ph type="sldNum" sz="quarter" idx="5"/>
          </p:nvPr>
        </p:nvSpPr>
        <p:spPr>
          <a:noFill/>
          <a:ln>
            <a:miter lim="800000"/>
            <a:headEnd/>
            <a:tailEnd/>
          </a:ln>
        </p:spPr>
        <p:txBody>
          <a:bodyPr/>
          <a:lstStyle/>
          <a:p>
            <a:fld id="{584BCAC1-2510-419B-BE8E-E21C75EFA763}" type="slidenum">
              <a:rPr lang="en-US" altLang="en-US" smtClean="0">
                <a:cs typeface="Arial" charset="0"/>
              </a:rPr>
              <a:pPr/>
              <a:t>15</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D5DAC9-9EA7-449A-BD0F-1AD4F3A10F32}"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5E4953-BC6C-4A98-B4EE-CBDEFC37D006}"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C13AD-64AF-4210-BC97-704509B0628B}"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F3F510-6937-4A53-BAE8-18B0808607CF}"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2730C7-7BFE-4F78-88CB-6E2D8419DC6E}"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8FD07E-0C06-4554-970C-1C9963914629}"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ED46A0-46CC-4815-9C56-B4A1C8419E9F}"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0FFBB5-F27F-46DD-A219-DE213CAD1230}"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58ECA0-36A8-4BB0-869C-2E00D3D5FB90}"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97B6BCF-2478-4031-BC3F-51B5D07741C9}"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9A7A32-B6DE-4135-B35C-D04DEAB0AF2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FD59A0-30C7-44EB-BAEC-31E44B650494}"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4CDBFF-CE71-42EB-B027-B581F41EE425}"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095E03-BCD6-4639-88B9-3F91FD328987}"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9DF844-4237-4F8B-AE22-2432870D9E47}"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450684-6233-4FF0-A6F2-DBC70CF860B7}"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18CD95-EAA3-4143-B3CE-76A7AC872E72}"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2E24CD-A8FE-4FEA-8295-2204A0A58F4A}" type="slidenum">
              <a:rPr lang="en-US" altLang="en-US"/>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03878B-E3DE-4CCB-8792-54024B1E6750}"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FE53DB-4064-4D78-8F2D-2499E8D9CBC8}"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E1E9CE-EB97-4BDF-B1AB-91CE7E6028F0}"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8625FB-3727-436D-B46A-33031E10A318}"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64138D-B0E3-4369-8668-8485166CC808}"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4D5CB2-0A81-46BD-9583-DD3F7676973A}" type="slidenum">
              <a:rPr lang="en-US" altLang="en-US"/>
              <a:pPr>
                <a:defRPr/>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4E65A3-E5FA-4866-884B-1B330201FE03}" type="slidenum">
              <a:rPr lang="en-US" altLang="en-US"/>
              <a:pPr>
                <a:defRPr/>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47625A-98B1-4415-B65E-4BDBAAF15C37}" type="slidenum">
              <a:rPr lang="en-US" altLang="en-US"/>
              <a:pPr>
                <a:defRPr/>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5A76C5-26ED-46E7-A398-52D8796F8ECD}" type="slidenum">
              <a:rPr lang="en-US" altLang="en-US"/>
              <a:pPr>
                <a:defRPr/>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ED0C0A-98EC-4A52-897E-9FD4418795E2}" type="slidenum">
              <a:rPr lang="en-US" altLang="en-US"/>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9A9037-4420-40EB-B372-8966375F758D}" type="slidenum">
              <a:rPr lang="en-US" altLang="en-US"/>
              <a:pPr>
                <a:defRPr/>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D6D1FF-520B-44AD-B57B-11E4EB06E9A6}" type="slidenum">
              <a:rPr lang="en-US" altLang="en-US"/>
              <a:pPr>
                <a:defRPr/>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D74D3A-C966-473C-8F55-6B1B1193B22D}" type="slidenum">
              <a:rPr lang="en-US" altLang="en-US"/>
              <a:pPr>
                <a:defRPr/>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2DB6FE-E99A-471B-94B9-92807ED8AF22}" type="slidenum">
              <a:rPr lang="en-US" altLang="en-US"/>
              <a:pPr>
                <a:defRPr/>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1D006B-C579-44A1-B035-1DD1174117D0}"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38D0AE-07EA-4D74-A953-ADBB8C242609}" type="slidenum">
              <a:rPr lang="en-US" altLang="en-US"/>
              <a:pPr>
                <a:defRPr/>
              </a:pPr>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C30906-D67E-4AC1-9116-0C1ABCF63B97}" type="slidenum">
              <a:rPr lang="en-US" altLang="en-US"/>
              <a:pPr>
                <a:defRPr/>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C44191-6AFF-430E-9183-C70F9837D902}" type="slidenum">
              <a:rPr lang="en-US" altLang="en-US"/>
              <a:pPr>
                <a:defRPr/>
              </a:pPr>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A35383-4E54-4665-88A1-C7990267FAF8}" type="slidenum">
              <a:rPr lang="en-US" altLang="en-US"/>
              <a:pPr>
                <a:defRPr/>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EC6F40-42F4-476B-81B6-61AA6BB8E54F}" type="slidenum">
              <a:rPr lang="en-US" altLang="en-US"/>
              <a:pPr>
                <a:defRPr/>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773FD2-75F6-403B-B7CB-256C540A105E}"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AB4068-E3E5-4417-977D-1C318CA228E1}"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A29874-BC25-497E-8F56-A054F86C72D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02C3AA-2AC5-40D7-B492-49331A8BC8A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48A9EB-38D8-4DF3-B49E-F74F9A26D4CA}"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BA12F0-19A7-4AAB-A7C9-85328575F54B}"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cs typeface="+mn-cs"/>
              </a:defRPr>
            </a:lvl1pPr>
          </a:lstStyle>
          <a:p>
            <a:pPr>
              <a:defRPr/>
            </a:pPr>
            <a:fld id="{7D19231C-E542-428A-A841-7AACA23047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solidFill>
                  <a:srgbClr val="000000"/>
                </a:solidFill>
                <a:cs typeface="+mn-cs"/>
              </a:defRPr>
            </a:lvl1pPr>
          </a:lstStyle>
          <a:p>
            <a:pPr>
              <a:defRPr/>
            </a:pPr>
            <a:fld id="{D2498771-DE01-41F2-8AD5-3D5CF5D36E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 id="2147483696"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solidFill>
                  <a:srgbClr val="000000"/>
                </a:solidFill>
                <a:cs typeface="+mn-cs"/>
              </a:defRPr>
            </a:lvl1pPr>
          </a:lstStyle>
          <a:p>
            <a:pPr>
              <a:defRPr/>
            </a:pPr>
            <a:fld id="{6F657431-4E3B-4AD9-A909-2EA44B64E1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7" r:id="rId1"/>
    <p:sldLayoutId id="2147483716" r:id="rId2"/>
    <p:sldLayoutId id="2147483715" r:id="rId3"/>
    <p:sldLayoutId id="2147483714" r:id="rId4"/>
    <p:sldLayoutId id="2147483713" r:id="rId5"/>
    <p:sldLayoutId id="2147483712" r:id="rId6"/>
    <p:sldLayoutId id="2147483711" r:id="rId7"/>
    <p:sldLayoutId id="2147483710" r:id="rId8"/>
    <p:sldLayoutId id="2147483709" r:id="rId9"/>
    <p:sldLayoutId id="2147483708" r:id="rId10"/>
    <p:sldLayoutId id="2147483707"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37891"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solidFill>
                  <a:srgbClr val="000000"/>
                </a:solidFill>
                <a:cs typeface="+mn-cs"/>
              </a:defRPr>
            </a:lvl1pPr>
          </a:lstStyle>
          <a:p>
            <a:pPr>
              <a:defRPr/>
            </a:pPr>
            <a:fld id="{5ED066F5-D412-4393-9F6D-638D70241F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8" r:id="rId1"/>
    <p:sldLayoutId id="2147483727" r:id="rId2"/>
    <p:sldLayoutId id="2147483726" r:id="rId3"/>
    <p:sldLayoutId id="2147483725" r:id="rId4"/>
    <p:sldLayoutId id="2147483724" r:id="rId5"/>
    <p:sldLayoutId id="2147483723" r:id="rId6"/>
    <p:sldLayoutId id="2147483722" r:id="rId7"/>
    <p:sldLayoutId id="2147483721" r:id="rId8"/>
    <p:sldLayoutId id="2147483720" r:id="rId9"/>
    <p:sldLayoutId id="2147483719" r:id="rId10"/>
    <p:sldLayoutId id="2147483718"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28.jpeg"/><Relationship Id="rId3" Type="http://schemas.openxmlformats.org/officeDocument/2006/relationships/image" Target="../media/image6.jpeg"/><Relationship Id="rId7" Type="http://schemas.openxmlformats.org/officeDocument/2006/relationships/image" Target="../media/image24.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notesSlide" Target="../notesSlides/notesSlide1.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26.jpeg"/><Relationship Id="rId5" Type="http://schemas.openxmlformats.org/officeDocument/2006/relationships/image" Target="../media/image23.jpeg"/><Relationship Id="rId15" Type="http://schemas.openxmlformats.org/officeDocument/2006/relationships/image" Target="../media/image30.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25.jpeg"/><Relationship Id="rId1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 name="Text Box 14"/>
          <p:cNvSpPr txBox="1">
            <a:spLocks noChangeArrowheads="1"/>
          </p:cNvSpPr>
          <p:nvPr/>
        </p:nvSpPr>
        <p:spPr bwMode="auto">
          <a:xfrm>
            <a:off x="747713" y="3962400"/>
            <a:ext cx="13868400" cy="257651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DI TÍCH LỊCH SỬ - VĂN HÓA </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 CẢNH QUAN THIÊN NHIÊN (T1)</a:t>
            </a:r>
          </a:p>
        </p:txBody>
      </p:sp>
      <p:sp>
        <p:nvSpPr>
          <p:cNvPr id="51206" name="Text Box 18"/>
          <p:cNvSpPr txBox="1">
            <a:spLocks noChangeArrowheads="1"/>
          </p:cNvSpPr>
          <p:nvPr/>
        </p:nvSpPr>
        <p:spPr bwMode="auto">
          <a:xfrm>
            <a:off x="4084638" y="8107363"/>
            <a:ext cx="7100887" cy="1006475"/>
          </a:xfrm>
          <a:prstGeom prst="rect">
            <a:avLst/>
          </a:prstGeom>
          <a:noFill/>
          <a:ln w="9525">
            <a:noFill/>
            <a:miter lim="800000"/>
            <a:headEnd/>
            <a:tailEnd/>
          </a:ln>
        </p:spPr>
        <p:txBody>
          <a:bodyPr lIns="143689" tIns="71844" rIns="143689" bIns="71844">
            <a:spAutoFit/>
          </a:bodyPr>
          <a:lstStyle/>
          <a:p>
            <a:r>
              <a:rPr lang="en-US" altLang="en-US" sz="2800" b="1" i="1">
                <a:solidFill>
                  <a:srgbClr val="0000CC"/>
                </a:solidFill>
                <a:latin typeface="Times New Roman" pitchFamily="18" charset="0"/>
              </a:rPr>
              <a:t>Giáo viên:……………………………………</a:t>
            </a:r>
          </a:p>
          <a:p>
            <a:r>
              <a:rPr lang="en-US" altLang="en-US" sz="2800" b="1" i="1">
                <a:solidFill>
                  <a:srgbClr val="0000CC"/>
                </a:solidFill>
                <a:latin typeface="Times New Roman" pitchFamily="18" charset="0"/>
              </a:rPr>
              <a:t>Lớp:  3</a:t>
            </a:r>
          </a:p>
        </p:txBody>
      </p:sp>
      <p:pic>
        <p:nvPicPr>
          <p:cNvPr id="51207" name="Picture 22" descr="bd21315_"/>
          <p:cNvPicPr>
            <a:picLocks noChangeAspect="1" noChangeArrowheads="1"/>
          </p:cNvPicPr>
          <p:nvPr/>
        </p:nvPicPr>
        <p:blipFill>
          <a:blip r:embed="rId3"/>
          <a:srcRect/>
          <a:stretch>
            <a:fillRect/>
          </a:stretch>
        </p:blipFill>
        <p:spPr bwMode="auto">
          <a:xfrm>
            <a:off x="5189538" y="6805613"/>
            <a:ext cx="5616575" cy="204787"/>
          </a:xfrm>
          <a:prstGeom prst="rect">
            <a:avLst/>
          </a:prstGeom>
          <a:noFill/>
          <a:ln w="9525">
            <a:noFill/>
            <a:miter lim="800000"/>
            <a:headEnd/>
            <a:tailEnd/>
          </a:ln>
        </p:spPr>
      </p:pic>
      <p:sp>
        <p:nvSpPr>
          <p:cNvPr id="31" name="Text Box 17"/>
          <p:cNvSpPr txBox="1">
            <a:spLocks noChangeArrowheads="1"/>
          </p:cNvSpPr>
          <p:nvPr/>
        </p:nvSpPr>
        <p:spPr bwMode="auto">
          <a:xfrm>
            <a:off x="1890713" y="1703388"/>
            <a:ext cx="12145962" cy="1992312"/>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cs typeface="+mn-cs"/>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cs typeface="+mn-cs"/>
              </a:rPr>
              <a:t>VỀ DỰ GIỜ THĂM LỚP</a:t>
            </a:r>
          </a:p>
        </p:txBody>
      </p:sp>
      <p:pic>
        <p:nvPicPr>
          <p:cNvPr id="51209" name="Picture 7" descr="BƯỚM 58"/>
          <p:cNvPicPr>
            <a:picLocks noChangeAspect="1" noChangeArrowheads="1" noCrop="1"/>
          </p:cNvPicPr>
          <p:nvPr/>
        </p:nvPicPr>
        <p:blipFill>
          <a:blip r:embed="rId4"/>
          <a:srcRect/>
          <a:stretch>
            <a:fillRect/>
          </a:stretch>
        </p:blipFill>
        <p:spPr bwMode="auto">
          <a:xfrm rot="9961410">
            <a:off x="13947775" y="388938"/>
            <a:ext cx="1196975" cy="1560512"/>
          </a:xfrm>
          <a:prstGeom prst="rect">
            <a:avLst/>
          </a:prstGeom>
          <a:noFill/>
          <a:ln w="9525">
            <a:noFill/>
            <a:miter lim="800000"/>
            <a:headEnd/>
            <a:tailEnd/>
          </a:ln>
        </p:spPr>
      </p:pic>
      <p:pic>
        <p:nvPicPr>
          <p:cNvPr id="51210" name="Picture 8" descr="animal-14[1]"/>
          <p:cNvPicPr>
            <a:picLocks noChangeAspect="1" noChangeArrowheads="1" noCrop="1"/>
          </p:cNvPicPr>
          <p:nvPr/>
        </p:nvPicPr>
        <p:blipFill>
          <a:blip r:embed="rId5"/>
          <a:srcRect/>
          <a:stretch>
            <a:fillRect/>
          </a:stretch>
        </p:blipFill>
        <p:spPr bwMode="auto">
          <a:xfrm rot="417220" flipH="1">
            <a:off x="2328863" y="6921500"/>
            <a:ext cx="1111250" cy="80803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 name="Rectangle 17"/>
          <p:cNvSpPr>
            <a:spLocks noChangeArrowheads="1"/>
          </p:cNvSpPr>
          <p:nvPr/>
        </p:nvSpPr>
        <p:spPr bwMode="auto">
          <a:xfrm>
            <a:off x="1549400" y="2971800"/>
            <a:ext cx="14090650" cy="1531938"/>
          </a:xfrm>
          <a:prstGeom prst="rect">
            <a:avLst/>
          </a:prstGeom>
          <a:noFill/>
          <a:ln w="9525">
            <a:noFill/>
            <a:miter lim="800000"/>
            <a:headEnd/>
            <a:tailEnd/>
          </a:ln>
        </p:spPr>
        <p:txBody>
          <a:bodyPr>
            <a:spAutoFit/>
          </a:bodyPr>
          <a:lstStyle/>
          <a:p>
            <a:pPr algn="just" eaLnBrk="0" hangingPunct="0">
              <a:lnSpc>
                <a:spcPct val="130000"/>
              </a:lnSpc>
            </a:pPr>
            <a:r>
              <a:rPr lang="nl-NL" sz="3600" b="1">
                <a:solidFill>
                  <a:srgbClr val="FF0000"/>
                </a:solidFill>
                <a:latin typeface="Times New Roman" pitchFamily="18" charset="0"/>
                <a:cs typeface="Times New Roman" pitchFamily="18" charset="0"/>
              </a:rPr>
              <a:t>     - Trong những địa danh trên, địa danh nào là di tích kịch sử - văn hóa, địa danh nào là cảnh quan thiên nhiên?</a:t>
            </a:r>
            <a:endParaRPr lang="en-US" sz="3600" b="1">
              <a:solidFill>
                <a:srgbClr val="FF0000"/>
              </a:solidFill>
              <a:latin typeface="Times New Roman" pitchFamily="18" charset="0"/>
              <a:cs typeface="Times New Roman" pitchFamily="18" charset="0"/>
            </a:endParaRPr>
          </a:p>
        </p:txBody>
      </p:sp>
      <p:sp>
        <p:nvSpPr>
          <p:cNvPr id="60419" name="Rectangle 24"/>
          <p:cNvSpPr>
            <a:spLocks noChangeArrowheads="1"/>
          </p:cNvSpPr>
          <p:nvPr/>
        </p:nvSpPr>
        <p:spPr bwMode="auto">
          <a:xfrm>
            <a:off x="1573213" y="1524000"/>
            <a:ext cx="14090650" cy="1200150"/>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Tìm hiểu một số di tích lịch sử - văn hóa hoặc cảnh quan thiên nhiên ở địa phương.</a:t>
            </a:r>
          </a:p>
        </p:txBody>
      </p:sp>
      <p:grpSp>
        <p:nvGrpSpPr>
          <p:cNvPr id="60420" name="Group 13"/>
          <p:cNvGrpSpPr>
            <a:grpSpLocks/>
          </p:cNvGrpSpPr>
          <p:nvPr/>
        </p:nvGrpSpPr>
        <p:grpSpPr bwMode="auto">
          <a:xfrm>
            <a:off x="1814513" y="-228600"/>
            <a:ext cx="12673012" cy="1563688"/>
            <a:chOff x="1802210" y="103853"/>
            <a:chExt cx="12672219" cy="1563058"/>
          </a:xfrm>
        </p:grpSpPr>
        <p:grpSp>
          <p:nvGrpSpPr>
            <p:cNvPr id="60422" name="Group 23"/>
            <p:cNvGrpSpPr>
              <a:grpSpLocks/>
            </p:cNvGrpSpPr>
            <p:nvPr/>
          </p:nvGrpSpPr>
          <p:grpSpPr bwMode="auto">
            <a:xfrm>
              <a:off x="5199053" y="103853"/>
              <a:ext cx="4896153" cy="990070"/>
              <a:chOff x="5051402" y="164812"/>
              <a:chExt cx="4813540" cy="990070"/>
            </a:xfrm>
          </p:grpSpPr>
          <p:grpSp>
            <p:nvGrpSpPr>
              <p:cNvPr id="60424" name="Group 26"/>
              <p:cNvGrpSpPr>
                <a:grpSpLocks/>
              </p:cNvGrpSpPr>
              <p:nvPr/>
            </p:nvGrpSpPr>
            <p:grpSpPr bwMode="auto">
              <a:xfrm>
                <a:off x="5051402" y="164812"/>
                <a:ext cx="4813540" cy="990070"/>
                <a:chOff x="5051402" y="164812"/>
                <a:chExt cx="4813540" cy="990070"/>
              </a:xfrm>
            </p:grpSpPr>
            <p:sp>
              <p:nvSpPr>
                <p:cNvPr id="60426" name="TextBox 28"/>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60427" name="TextBox 29"/>
                <p:cNvSpPr txBox="1">
                  <a:spLocks noChangeArrowheads="1"/>
                </p:cNvSpPr>
                <p:nvPr/>
              </p:nvSpPr>
              <p:spPr bwMode="auto">
                <a:xfrm>
                  <a:off x="5987888" y="636047"/>
                  <a:ext cx="3877054"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2463" y="1135971"/>
                <a:ext cx="35956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1802210" y="1097228"/>
              <a:ext cx="12672219" cy="56968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(T1)</a:t>
              </a:r>
            </a:p>
          </p:txBody>
        </p:sp>
      </p:grpSp>
      <p:sp>
        <p:nvSpPr>
          <p:cNvPr id="13" name="Rectangle 12"/>
          <p:cNvSpPr>
            <a:spLocks noChangeArrowheads="1"/>
          </p:cNvSpPr>
          <p:nvPr/>
        </p:nvSpPr>
        <p:spPr bwMode="auto">
          <a:xfrm>
            <a:off x="1549400" y="4572000"/>
            <a:ext cx="14114463" cy="4341813"/>
          </a:xfrm>
          <a:prstGeom prst="rect">
            <a:avLst/>
          </a:prstGeom>
          <a:solidFill>
            <a:schemeClr val="bg1"/>
          </a:solidFill>
          <a:ln w="9525">
            <a:noFill/>
            <a:miter lim="800000"/>
            <a:headEnd/>
            <a:tailEnd/>
          </a:ln>
        </p:spPr>
        <p:txBody>
          <a:bodyPr>
            <a:spAutoFit/>
          </a:bodyPr>
          <a:lstStyle/>
          <a:p>
            <a:pPr algn="just" eaLnBrk="0" hangingPunct="0">
              <a:lnSpc>
                <a:spcPct val="130000"/>
              </a:lnSpc>
            </a:pPr>
            <a:r>
              <a:rPr lang="nl-NL" sz="3600" b="1">
                <a:solidFill>
                  <a:srgbClr val="0000CC"/>
                </a:solidFill>
                <a:latin typeface="Times New Roman" pitchFamily="18" charset="0"/>
                <a:cs typeface="Times New Roman" pitchFamily="18" charset="0"/>
              </a:rPr>
              <a:t>     Trong các địa danh trên:</a:t>
            </a:r>
            <a:endParaRPr lang="en-US" sz="3600" b="1">
              <a:solidFill>
                <a:srgbClr val="0000CC"/>
              </a:solidFill>
              <a:latin typeface="Times New Roman" pitchFamily="18" charset="0"/>
              <a:cs typeface="Times New Roman" pitchFamily="18" charset="0"/>
            </a:endParaRPr>
          </a:p>
          <a:p>
            <a:pPr algn="just" eaLnBrk="0" hangingPunct="0">
              <a:lnSpc>
                <a:spcPct val="130000"/>
              </a:lnSpc>
            </a:pPr>
            <a:r>
              <a:rPr lang="nl-NL" sz="3600" b="1">
                <a:solidFill>
                  <a:srgbClr val="0000CC"/>
                </a:solidFill>
                <a:latin typeface="Times New Roman" pitchFamily="18" charset="0"/>
                <a:cs typeface="Times New Roman" pitchFamily="18" charset="0"/>
              </a:rPr>
              <a:t>* Địa danh là di tích lịch sử - văn hóa là: Văn Miếu -Quốc Tử Giám; Phố cổ Hội An tỉnh Quảng Nam; Bến Nhà Rồng, Thành Phố Hồ Chí Minh.</a:t>
            </a:r>
            <a:endParaRPr lang="en-US" sz="3600" b="1">
              <a:solidFill>
                <a:srgbClr val="0000CC"/>
              </a:solidFill>
              <a:latin typeface="Times New Roman" pitchFamily="18" charset="0"/>
              <a:cs typeface="Times New Roman" pitchFamily="18" charset="0"/>
            </a:endParaRPr>
          </a:p>
          <a:p>
            <a:pPr algn="just" eaLnBrk="0" hangingPunct="0">
              <a:lnSpc>
                <a:spcPct val="130000"/>
              </a:lnSpc>
            </a:pPr>
            <a:r>
              <a:rPr lang="nl-NL" sz="3600" b="1">
                <a:solidFill>
                  <a:srgbClr val="0000CC"/>
                </a:solidFill>
                <a:latin typeface="Times New Roman" pitchFamily="18" charset="0"/>
                <a:cs typeface="Times New Roman" pitchFamily="18" charset="0"/>
              </a:rPr>
              <a:t>* Địa danh là cảnh quan thiên nhiên ở địa phương là: Vịnh Hạ Long, tỉnh Quảng Ninh; Động Thiên Đường, tỉnh Quảng Bình.</a:t>
            </a:r>
            <a:endParaRPr lang="en-US" sz="3600" b="1">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500"/>
                                        <p:tgtEl>
                                          <p:spTgt spid="1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p:cNvGrpSpPr>
          <p:nvPr/>
        </p:nvGrpSpPr>
        <p:grpSpPr bwMode="auto">
          <a:xfrm>
            <a:off x="1831975" y="2743200"/>
            <a:ext cx="13573125" cy="1200150"/>
            <a:chOff x="1804379" y="2133600"/>
            <a:chExt cx="13572940" cy="1200329"/>
          </a:xfrm>
        </p:grpSpPr>
        <p:pic>
          <p:nvPicPr>
            <p:cNvPr id="61452" name="Picture 2"/>
            <p:cNvPicPr>
              <a:picLocks noChangeAspect="1" noChangeArrowheads="1"/>
            </p:cNvPicPr>
            <p:nvPr/>
          </p:nvPicPr>
          <p:blipFill>
            <a:blip r:embed="rId3"/>
            <a:srcRect/>
            <a:stretch>
              <a:fillRect/>
            </a:stretch>
          </p:blipFill>
          <p:spPr bwMode="auto">
            <a:xfrm>
              <a:off x="1804379" y="2294929"/>
              <a:ext cx="736614" cy="877669"/>
            </a:xfrm>
            <a:prstGeom prst="rect">
              <a:avLst/>
            </a:prstGeom>
            <a:noFill/>
            <a:ln w="9525">
              <a:noFill/>
              <a:miter lim="800000"/>
              <a:headEnd/>
              <a:tailEnd/>
            </a:ln>
          </p:spPr>
        </p:pic>
        <p:sp>
          <p:nvSpPr>
            <p:cNvPr id="61453" name="Rectangle 17"/>
            <p:cNvSpPr>
              <a:spLocks noChangeArrowheads="1"/>
            </p:cNvSpPr>
            <p:nvPr/>
          </p:nvSpPr>
          <p:spPr bwMode="auto">
            <a:xfrm>
              <a:off x="2538869" y="2133600"/>
              <a:ext cx="12838450" cy="1200329"/>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Kể tên một số di tích lịch sử - văn hóa hoặc cảnh quan thiên nhiên ở địa phương em.</a:t>
              </a:r>
            </a:p>
          </p:txBody>
        </p:sp>
      </p:grpSp>
      <p:sp>
        <p:nvSpPr>
          <p:cNvPr id="61443" name="Rectangle 24"/>
          <p:cNvSpPr>
            <a:spLocks noChangeArrowheads="1"/>
          </p:cNvSpPr>
          <p:nvPr/>
        </p:nvSpPr>
        <p:spPr bwMode="auto">
          <a:xfrm>
            <a:off x="1585913" y="1371600"/>
            <a:ext cx="14090650" cy="1190625"/>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Tìm hiểu một số di tích lịch sử - văn hóa hoặc cảnh quan thiên nhiên ở địa phương.</a:t>
            </a:r>
          </a:p>
        </p:txBody>
      </p:sp>
      <p:grpSp>
        <p:nvGrpSpPr>
          <p:cNvPr id="61444" name="Group 13"/>
          <p:cNvGrpSpPr>
            <a:grpSpLocks/>
          </p:cNvGrpSpPr>
          <p:nvPr/>
        </p:nvGrpSpPr>
        <p:grpSpPr bwMode="auto">
          <a:xfrm>
            <a:off x="1814513" y="-228600"/>
            <a:ext cx="12673012" cy="1563688"/>
            <a:chOff x="1802210" y="103853"/>
            <a:chExt cx="12672219" cy="1563058"/>
          </a:xfrm>
        </p:grpSpPr>
        <p:grpSp>
          <p:nvGrpSpPr>
            <p:cNvPr id="61446" name="Group 23"/>
            <p:cNvGrpSpPr>
              <a:grpSpLocks/>
            </p:cNvGrpSpPr>
            <p:nvPr/>
          </p:nvGrpSpPr>
          <p:grpSpPr bwMode="auto">
            <a:xfrm>
              <a:off x="5199053" y="103853"/>
              <a:ext cx="4896153" cy="990070"/>
              <a:chOff x="5051402" y="164812"/>
              <a:chExt cx="4813540" cy="990070"/>
            </a:xfrm>
          </p:grpSpPr>
          <p:grpSp>
            <p:nvGrpSpPr>
              <p:cNvPr id="61448" name="Group 26"/>
              <p:cNvGrpSpPr>
                <a:grpSpLocks/>
              </p:cNvGrpSpPr>
              <p:nvPr/>
            </p:nvGrpSpPr>
            <p:grpSpPr bwMode="auto">
              <a:xfrm>
                <a:off x="5051402" y="164812"/>
                <a:ext cx="4813540" cy="990070"/>
                <a:chOff x="5051402" y="164812"/>
                <a:chExt cx="4813540" cy="990070"/>
              </a:xfrm>
            </p:grpSpPr>
            <p:sp>
              <p:nvSpPr>
                <p:cNvPr id="61450" name="TextBox 28"/>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61451" name="TextBox 29"/>
                <p:cNvSpPr txBox="1">
                  <a:spLocks noChangeArrowheads="1"/>
                </p:cNvSpPr>
                <p:nvPr/>
              </p:nvSpPr>
              <p:spPr bwMode="auto">
                <a:xfrm>
                  <a:off x="5987888" y="636047"/>
                  <a:ext cx="3877054"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2463" y="1135971"/>
                <a:ext cx="35956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1802210" y="1097228"/>
              <a:ext cx="12672219" cy="56968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(T1)</a:t>
              </a:r>
            </a:p>
          </p:txBody>
        </p:sp>
      </p:grpSp>
      <p:sp>
        <p:nvSpPr>
          <p:cNvPr id="13" name="Rectangle 12"/>
          <p:cNvSpPr>
            <a:spLocks noChangeArrowheads="1"/>
          </p:cNvSpPr>
          <p:nvPr/>
        </p:nvSpPr>
        <p:spPr bwMode="auto">
          <a:xfrm>
            <a:off x="1814513" y="4191000"/>
            <a:ext cx="13590587" cy="3416300"/>
          </a:xfrm>
          <a:prstGeom prst="rect">
            <a:avLst/>
          </a:prstGeom>
          <a:solidFill>
            <a:schemeClr val="bg1"/>
          </a:solidFill>
          <a:ln w="9525">
            <a:noFill/>
            <a:miter lim="800000"/>
            <a:headEnd/>
            <a:tailEnd/>
          </a:ln>
        </p:spPr>
        <p:txBody>
          <a:bodyPr>
            <a:spAutoFit/>
          </a:bodyPr>
          <a:lstStyle/>
          <a:p>
            <a:pPr algn="just" eaLnBrk="0" hangingPunct="0"/>
            <a:r>
              <a:rPr lang="nl-NL" sz="3600" b="1">
                <a:solidFill>
                  <a:srgbClr val="0000CC"/>
                </a:solidFill>
                <a:latin typeface="Times New Roman" pitchFamily="18" charset="0"/>
                <a:cs typeface="Times New Roman" pitchFamily="18" charset="0"/>
              </a:rPr>
              <a:t>     - Một số di tích lịch sử - văn hóa hoặc cảnh quan thiên nhiên ở địa phương em: Chùa Một Cột; Lăng Bác; Bảo tàng Hồ Chí Minh; Hồ Hoàn Kiếm; Chùa Trấn Quốc; Nhà tù Hỏa Lò; Phố cổ; Hoàng thành Thăng Long; Quảng trường Ba Đình; Nhà hát lớn Hà Nội; Thành Cổ Loa; Đền Ngọc Sơn - cầu Thê Húc; Vườn quốc gia Ba Vì,...</a:t>
            </a:r>
            <a:endParaRPr lang="en-US" sz="3600" b="1">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500"/>
                                        <p:tgtEl>
                                          <p:spTgt spid="1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3"/>
          <a:srcRect/>
          <a:stretch>
            <a:fillRect/>
          </a:stretch>
        </p:blipFill>
        <p:spPr bwMode="auto">
          <a:xfrm>
            <a:off x="3262313" y="3690938"/>
            <a:ext cx="10058400" cy="5453062"/>
          </a:xfrm>
          <a:prstGeom prst="rect">
            <a:avLst/>
          </a:prstGeom>
          <a:noFill/>
          <a:ln w="9525">
            <a:noFill/>
            <a:miter lim="800000"/>
            <a:headEnd/>
            <a:tailEnd/>
          </a:ln>
        </p:spPr>
      </p:pic>
      <p:sp>
        <p:nvSpPr>
          <p:cNvPr id="62467" name="Rectangle 24"/>
          <p:cNvSpPr>
            <a:spLocks noChangeArrowheads="1"/>
          </p:cNvSpPr>
          <p:nvPr/>
        </p:nvSpPr>
        <p:spPr bwMode="auto">
          <a:xfrm>
            <a:off x="1509713" y="1371600"/>
            <a:ext cx="14090650" cy="1190625"/>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Tìm hiểu một số di tích lịch sử - văn hóa hoặc cảnh quan thiên nhiên ở địa phương.</a:t>
            </a:r>
          </a:p>
        </p:txBody>
      </p:sp>
      <p:grpSp>
        <p:nvGrpSpPr>
          <p:cNvPr id="26" name="Group 25"/>
          <p:cNvGrpSpPr>
            <a:grpSpLocks/>
          </p:cNvGrpSpPr>
          <p:nvPr/>
        </p:nvGrpSpPr>
        <p:grpSpPr bwMode="auto">
          <a:xfrm>
            <a:off x="1573213" y="2470150"/>
            <a:ext cx="13728700" cy="1276350"/>
            <a:chOff x="1280319" y="2057400"/>
            <a:chExt cx="13727970" cy="1276529"/>
          </a:xfrm>
        </p:grpSpPr>
        <p:sp>
          <p:nvSpPr>
            <p:cNvPr id="62476" name="Rectangle 26"/>
            <p:cNvSpPr>
              <a:spLocks noChangeArrowheads="1"/>
            </p:cNvSpPr>
            <p:nvPr/>
          </p:nvSpPr>
          <p:spPr bwMode="auto">
            <a:xfrm>
              <a:off x="2588450" y="2133600"/>
              <a:ext cx="12419839" cy="1200329"/>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1. Đặt câu hỏi để tìm hiểu về một di tích lịch sử - văn hóa hoặc cảnh quan thiên nhiên ở địa phương em theo gợi ý dưới đây.</a:t>
              </a:r>
            </a:p>
          </p:txBody>
        </p:sp>
        <p:pic>
          <p:nvPicPr>
            <p:cNvPr id="62477" name="Picture 2"/>
            <p:cNvPicPr>
              <a:picLocks noChangeAspect="1" noChangeArrowheads="1"/>
            </p:cNvPicPr>
            <p:nvPr/>
          </p:nvPicPr>
          <p:blipFill>
            <a:blip r:embed="rId4"/>
            <a:srcRect l="5029" t="7658" r="82591" b="76974"/>
            <a:stretch>
              <a:fillRect/>
            </a:stretch>
          </p:blipFill>
          <p:spPr bwMode="auto">
            <a:xfrm>
              <a:off x="1280319" y="2057400"/>
              <a:ext cx="1348491" cy="1221254"/>
            </a:xfrm>
            <a:prstGeom prst="rect">
              <a:avLst/>
            </a:prstGeom>
            <a:noFill/>
            <a:ln w="9525">
              <a:noFill/>
              <a:miter lim="800000"/>
              <a:headEnd/>
              <a:tailEnd/>
            </a:ln>
          </p:spPr>
        </p:pic>
      </p:grpSp>
      <p:grpSp>
        <p:nvGrpSpPr>
          <p:cNvPr id="62469" name="Group 14"/>
          <p:cNvGrpSpPr>
            <a:grpSpLocks/>
          </p:cNvGrpSpPr>
          <p:nvPr/>
        </p:nvGrpSpPr>
        <p:grpSpPr bwMode="auto">
          <a:xfrm>
            <a:off x="1814513" y="-228600"/>
            <a:ext cx="12673012" cy="1563688"/>
            <a:chOff x="1802210" y="103853"/>
            <a:chExt cx="12672219" cy="1563058"/>
          </a:xfrm>
        </p:grpSpPr>
        <p:grpSp>
          <p:nvGrpSpPr>
            <p:cNvPr id="62470" name="Group 19"/>
            <p:cNvGrpSpPr>
              <a:grpSpLocks/>
            </p:cNvGrpSpPr>
            <p:nvPr/>
          </p:nvGrpSpPr>
          <p:grpSpPr bwMode="auto">
            <a:xfrm>
              <a:off x="5199053" y="103853"/>
              <a:ext cx="4896153" cy="990070"/>
              <a:chOff x="5051402" y="164812"/>
              <a:chExt cx="4813540" cy="990070"/>
            </a:xfrm>
          </p:grpSpPr>
          <p:grpSp>
            <p:nvGrpSpPr>
              <p:cNvPr id="62472" name="Group 21"/>
              <p:cNvGrpSpPr>
                <a:grpSpLocks/>
              </p:cNvGrpSpPr>
              <p:nvPr/>
            </p:nvGrpSpPr>
            <p:grpSpPr bwMode="auto">
              <a:xfrm>
                <a:off x="5051402" y="164812"/>
                <a:ext cx="4813540" cy="990070"/>
                <a:chOff x="5051402" y="164812"/>
                <a:chExt cx="4813540" cy="990070"/>
              </a:xfrm>
            </p:grpSpPr>
            <p:sp>
              <p:nvSpPr>
                <p:cNvPr id="62474" name="TextBox 28"/>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62475" name="TextBox 29"/>
                <p:cNvSpPr txBox="1">
                  <a:spLocks noChangeArrowheads="1"/>
                </p:cNvSpPr>
                <p:nvPr/>
              </p:nvSpPr>
              <p:spPr bwMode="auto">
                <a:xfrm>
                  <a:off x="5987888" y="636047"/>
                  <a:ext cx="3877054"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4" name="Straight Connector 23"/>
              <p:cNvCxnSpPr/>
              <p:nvPr/>
            </p:nvCxnSpPr>
            <p:spPr>
              <a:xfrm>
                <a:off x="6142463" y="1135971"/>
                <a:ext cx="35956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1802210" y="1097228"/>
              <a:ext cx="12672219" cy="56968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(T1)</a:t>
              </a: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fade">
                                      <p:cBhvr>
                                        <p:cTn id="12"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23" name="Picture 7"/>
          <p:cNvPicPr>
            <a:picLocks noChangeAspect="1" noChangeArrowheads="1"/>
          </p:cNvPicPr>
          <p:nvPr/>
        </p:nvPicPr>
        <p:blipFill>
          <a:blip r:embed="rId3"/>
          <a:srcRect/>
          <a:stretch>
            <a:fillRect/>
          </a:stretch>
        </p:blipFill>
        <p:spPr bwMode="auto">
          <a:xfrm>
            <a:off x="138113" y="3911600"/>
            <a:ext cx="2590800" cy="4292600"/>
          </a:xfrm>
          <a:prstGeom prst="rect">
            <a:avLst/>
          </a:prstGeom>
          <a:noFill/>
          <a:ln w="9525">
            <a:noFill/>
            <a:miter lim="800000"/>
            <a:headEnd/>
            <a:tailEnd/>
          </a:ln>
        </p:spPr>
      </p:pic>
      <p:pic>
        <p:nvPicPr>
          <p:cNvPr id="9224" name="Picture 8"/>
          <p:cNvPicPr>
            <a:picLocks noChangeAspect="1" noChangeArrowheads="1"/>
          </p:cNvPicPr>
          <p:nvPr/>
        </p:nvPicPr>
        <p:blipFill>
          <a:blip r:embed="rId4"/>
          <a:srcRect/>
          <a:stretch>
            <a:fillRect/>
          </a:stretch>
        </p:blipFill>
        <p:spPr bwMode="auto">
          <a:xfrm>
            <a:off x="2728913" y="3902075"/>
            <a:ext cx="2576512" cy="4302125"/>
          </a:xfrm>
          <a:prstGeom prst="rect">
            <a:avLst/>
          </a:prstGeom>
          <a:noFill/>
          <a:ln w="9525">
            <a:noFill/>
            <a:miter lim="800000"/>
            <a:headEnd/>
            <a:tailEnd/>
          </a:ln>
        </p:spPr>
      </p:pic>
      <p:pic>
        <p:nvPicPr>
          <p:cNvPr id="9225" name="Picture 9"/>
          <p:cNvPicPr>
            <a:picLocks noChangeAspect="1" noChangeArrowheads="1"/>
          </p:cNvPicPr>
          <p:nvPr/>
        </p:nvPicPr>
        <p:blipFill>
          <a:blip r:embed="rId5"/>
          <a:srcRect t="383" b="2"/>
          <a:stretch>
            <a:fillRect/>
          </a:stretch>
        </p:blipFill>
        <p:spPr bwMode="auto">
          <a:xfrm>
            <a:off x="5319713" y="3902075"/>
            <a:ext cx="2590800" cy="4302125"/>
          </a:xfrm>
          <a:prstGeom prst="rect">
            <a:avLst/>
          </a:prstGeom>
          <a:noFill/>
          <a:ln w="9525">
            <a:noFill/>
            <a:miter lim="800000"/>
            <a:headEnd/>
            <a:tailEnd/>
          </a:ln>
        </p:spPr>
      </p:pic>
      <p:pic>
        <p:nvPicPr>
          <p:cNvPr id="9226" name="Picture 10"/>
          <p:cNvPicPr>
            <a:picLocks noChangeAspect="1" noChangeArrowheads="1"/>
          </p:cNvPicPr>
          <p:nvPr/>
        </p:nvPicPr>
        <p:blipFill>
          <a:blip r:embed="rId6"/>
          <a:srcRect/>
          <a:stretch>
            <a:fillRect/>
          </a:stretch>
        </p:blipFill>
        <p:spPr bwMode="auto">
          <a:xfrm>
            <a:off x="12025313" y="3581400"/>
            <a:ext cx="4095750" cy="2695575"/>
          </a:xfrm>
          <a:prstGeom prst="rect">
            <a:avLst/>
          </a:prstGeom>
          <a:noFill/>
          <a:ln w="9525">
            <a:noFill/>
            <a:miter lim="800000"/>
            <a:headEnd/>
            <a:tailEnd/>
          </a:ln>
        </p:spPr>
      </p:pic>
      <p:pic>
        <p:nvPicPr>
          <p:cNvPr id="9227" name="Picture 11"/>
          <p:cNvPicPr>
            <a:picLocks noChangeAspect="1" noChangeArrowheads="1"/>
          </p:cNvPicPr>
          <p:nvPr/>
        </p:nvPicPr>
        <p:blipFill>
          <a:blip r:embed="rId7"/>
          <a:srcRect/>
          <a:stretch>
            <a:fillRect/>
          </a:stretch>
        </p:blipFill>
        <p:spPr bwMode="auto">
          <a:xfrm>
            <a:off x="12023725" y="6248400"/>
            <a:ext cx="4111625" cy="2700338"/>
          </a:xfrm>
          <a:prstGeom prst="rect">
            <a:avLst/>
          </a:prstGeom>
          <a:noFill/>
          <a:ln w="9525">
            <a:noFill/>
            <a:miter lim="800000"/>
            <a:headEnd/>
            <a:tailEnd/>
          </a:ln>
        </p:spPr>
      </p:pic>
      <p:pic>
        <p:nvPicPr>
          <p:cNvPr id="9228" name="Picture 12"/>
          <p:cNvPicPr>
            <a:picLocks noChangeAspect="1" noChangeArrowheads="1"/>
          </p:cNvPicPr>
          <p:nvPr/>
        </p:nvPicPr>
        <p:blipFill>
          <a:blip r:embed="rId8"/>
          <a:srcRect/>
          <a:stretch>
            <a:fillRect/>
          </a:stretch>
        </p:blipFill>
        <p:spPr bwMode="auto">
          <a:xfrm>
            <a:off x="7910513" y="3581400"/>
            <a:ext cx="4113212" cy="5367338"/>
          </a:xfrm>
          <a:prstGeom prst="rect">
            <a:avLst/>
          </a:prstGeom>
          <a:noFill/>
          <a:ln w="9525">
            <a:noFill/>
            <a:miter lim="800000"/>
            <a:headEnd/>
            <a:tailEnd/>
          </a:ln>
        </p:spPr>
      </p:pic>
      <p:sp>
        <p:nvSpPr>
          <p:cNvPr id="63496" name="Rectangle 22"/>
          <p:cNvSpPr>
            <a:spLocks noChangeArrowheads="1"/>
          </p:cNvSpPr>
          <p:nvPr/>
        </p:nvSpPr>
        <p:spPr bwMode="auto">
          <a:xfrm>
            <a:off x="1585913" y="1371600"/>
            <a:ext cx="14090650" cy="1190625"/>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Tìm hiểu một số di tích lịch sử - văn hóa hoặc cảnh quan thiên nhiên ở địa phương.</a:t>
            </a:r>
          </a:p>
        </p:txBody>
      </p:sp>
      <p:grpSp>
        <p:nvGrpSpPr>
          <p:cNvPr id="24" name="Group 23"/>
          <p:cNvGrpSpPr>
            <a:grpSpLocks/>
          </p:cNvGrpSpPr>
          <p:nvPr/>
        </p:nvGrpSpPr>
        <p:grpSpPr bwMode="auto">
          <a:xfrm>
            <a:off x="1573213" y="2470150"/>
            <a:ext cx="13728700" cy="1220788"/>
            <a:chOff x="1280319" y="2057400"/>
            <a:chExt cx="13727970" cy="1221254"/>
          </a:xfrm>
        </p:grpSpPr>
        <p:sp>
          <p:nvSpPr>
            <p:cNvPr id="63505" name="Rectangle 24"/>
            <p:cNvSpPr>
              <a:spLocks noChangeArrowheads="1"/>
            </p:cNvSpPr>
            <p:nvPr/>
          </p:nvSpPr>
          <p:spPr bwMode="auto">
            <a:xfrm>
              <a:off x="2588450" y="2446564"/>
              <a:ext cx="12419839" cy="646331"/>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2. Thu thập thông tin theo một số cách như gợi ý dưới đây.</a:t>
              </a:r>
            </a:p>
          </p:txBody>
        </p:sp>
        <p:pic>
          <p:nvPicPr>
            <p:cNvPr id="63506" name="Picture 2"/>
            <p:cNvPicPr>
              <a:picLocks noChangeAspect="1" noChangeArrowheads="1"/>
            </p:cNvPicPr>
            <p:nvPr/>
          </p:nvPicPr>
          <p:blipFill>
            <a:blip r:embed="rId9"/>
            <a:srcRect l="5029" t="7658" r="82591" b="76974"/>
            <a:stretch>
              <a:fillRect/>
            </a:stretch>
          </p:blipFill>
          <p:spPr bwMode="auto">
            <a:xfrm>
              <a:off x="1280319" y="2057400"/>
              <a:ext cx="1348491" cy="1221254"/>
            </a:xfrm>
            <a:prstGeom prst="rect">
              <a:avLst/>
            </a:prstGeom>
            <a:noFill/>
            <a:ln w="9525">
              <a:noFill/>
              <a:miter lim="800000"/>
              <a:headEnd/>
              <a:tailEnd/>
            </a:ln>
          </p:spPr>
        </p:pic>
      </p:grpSp>
      <p:grpSp>
        <p:nvGrpSpPr>
          <p:cNvPr id="63498" name="Group 19"/>
          <p:cNvGrpSpPr>
            <a:grpSpLocks/>
          </p:cNvGrpSpPr>
          <p:nvPr/>
        </p:nvGrpSpPr>
        <p:grpSpPr bwMode="auto">
          <a:xfrm>
            <a:off x="1738313" y="-228600"/>
            <a:ext cx="12673012" cy="1563688"/>
            <a:chOff x="1802210" y="103853"/>
            <a:chExt cx="12672219" cy="1563058"/>
          </a:xfrm>
        </p:grpSpPr>
        <p:grpSp>
          <p:nvGrpSpPr>
            <p:cNvPr id="63499" name="Group 20"/>
            <p:cNvGrpSpPr>
              <a:grpSpLocks/>
            </p:cNvGrpSpPr>
            <p:nvPr/>
          </p:nvGrpSpPr>
          <p:grpSpPr bwMode="auto">
            <a:xfrm>
              <a:off x="5199053" y="103853"/>
              <a:ext cx="4895866" cy="990070"/>
              <a:chOff x="5051402" y="164812"/>
              <a:chExt cx="4813258" cy="990070"/>
            </a:xfrm>
          </p:grpSpPr>
          <p:grpSp>
            <p:nvGrpSpPr>
              <p:cNvPr id="63501" name="Group 26"/>
              <p:cNvGrpSpPr>
                <a:grpSpLocks/>
              </p:cNvGrpSpPr>
              <p:nvPr/>
            </p:nvGrpSpPr>
            <p:grpSpPr bwMode="auto">
              <a:xfrm>
                <a:off x="5051402" y="164812"/>
                <a:ext cx="4813258" cy="990070"/>
                <a:chOff x="5051402" y="164812"/>
                <a:chExt cx="4813258" cy="990070"/>
              </a:xfrm>
            </p:grpSpPr>
            <p:sp>
              <p:nvSpPr>
                <p:cNvPr id="63503" name="TextBox 28"/>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63504" name="TextBox 29"/>
                <p:cNvSpPr txBox="1">
                  <a:spLocks noChangeArrowheads="1"/>
                </p:cNvSpPr>
                <p:nvPr/>
              </p:nvSpPr>
              <p:spPr bwMode="auto">
                <a:xfrm>
                  <a:off x="5987833" y="636047"/>
                  <a:ext cx="3876827"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4024" y="1135971"/>
                <a:ext cx="3594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1802210" y="1097228"/>
              <a:ext cx="12672219" cy="56968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(T1)</a:t>
              </a: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fade">
                                      <p:cBhvr>
                                        <p:cTn id="12" dur="500"/>
                                        <p:tgtEl>
                                          <p:spTgt spid="92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fade">
                                      <p:cBhvr>
                                        <p:cTn id="16" dur="500"/>
                                        <p:tgtEl>
                                          <p:spTgt spid="922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225"/>
                                        </p:tgtEl>
                                        <p:attrNameLst>
                                          <p:attrName>style.visibility</p:attrName>
                                        </p:attrNameLst>
                                      </p:cBhvr>
                                      <p:to>
                                        <p:strVal val="visible"/>
                                      </p:to>
                                    </p:set>
                                    <p:animEffect transition="in" filter="fade">
                                      <p:cBhvr>
                                        <p:cTn id="20" dur="500"/>
                                        <p:tgtEl>
                                          <p:spTgt spid="922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228"/>
                                        </p:tgtEl>
                                        <p:attrNameLst>
                                          <p:attrName>style.visibility</p:attrName>
                                        </p:attrNameLst>
                                      </p:cBhvr>
                                      <p:to>
                                        <p:strVal val="visible"/>
                                      </p:to>
                                    </p:set>
                                    <p:animEffect transition="in" filter="fade">
                                      <p:cBhvr>
                                        <p:cTn id="24" dur="500"/>
                                        <p:tgtEl>
                                          <p:spTgt spid="9228"/>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9226"/>
                                        </p:tgtEl>
                                        <p:attrNameLst>
                                          <p:attrName>style.visibility</p:attrName>
                                        </p:attrNameLst>
                                      </p:cBhvr>
                                      <p:to>
                                        <p:strVal val="visible"/>
                                      </p:to>
                                    </p:set>
                                    <p:animEffect transition="in" filter="fade">
                                      <p:cBhvr>
                                        <p:cTn id="28" dur="500"/>
                                        <p:tgtEl>
                                          <p:spTgt spid="922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9227"/>
                                        </p:tgtEl>
                                        <p:attrNameLst>
                                          <p:attrName>style.visibility</p:attrName>
                                        </p:attrNameLst>
                                      </p:cBhvr>
                                      <p:to>
                                        <p:strVal val="visible"/>
                                      </p:to>
                                    </p:set>
                                    <p:animEffect transition="in" filter="fade">
                                      <p:cBhvr>
                                        <p:cTn id="32"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Rectangle 22"/>
          <p:cNvSpPr>
            <a:spLocks noChangeArrowheads="1"/>
          </p:cNvSpPr>
          <p:nvPr/>
        </p:nvSpPr>
        <p:spPr bwMode="auto">
          <a:xfrm>
            <a:off x="1585913" y="1371600"/>
            <a:ext cx="14090650" cy="1190625"/>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Tìm hiểu một số di tích lịch sử - văn hóa hoặc cảnh quan thiên nhiên ở địa phương.</a:t>
            </a:r>
          </a:p>
        </p:txBody>
      </p:sp>
      <p:grpSp>
        <p:nvGrpSpPr>
          <p:cNvPr id="64515" name="Group 23"/>
          <p:cNvGrpSpPr>
            <a:grpSpLocks/>
          </p:cNvGrpSpPr>
          <p:nvPr/>
        </p:nvGrpSpPr>
        <p:grpSpPr bwMode="auto">
          <a:xfrm>
            <a:off x="1573213" y="2470150"/>
            <a:ext cx="13728700" cy="1220788"/>
            <a:chOff x="1280319" y="2057400"/>
            <a:chExt cx="13727970" cy="1221254"/>
          </a:xfrm>
        </p:grpSpPr>
        <p:sp>
          <p:nvSpPr>
            <p:cNvPr id="64525" name="Rectangle 24"/>
            <p:cNvSpPr>
              <a:spLocks noChangeArrowheads="1"/>
            </p:cNvSpPr>
            <p:nvPr/>
          </p:nvSpPr>
          <p:spPr bwMode="auto">
            <a:xfrm>
              <a:off x="2588450" y="2446564"/>
              <a:ext cx="12419839" cy="646331"/>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2. Thu thập thông tin theo một số cách như gợi ý dưới đây.</a:t>
              </a:r>
            </a:p>
          </p:txBody>
        </p:sp>
        <p:pic>
          <p:nvPicPr>
            <p:cNvPr id="64526" name="Picture 2"/>
            <p:cNvPicPr>
              <a:picLocks noChangeAspect="1" noChangeArrowheads="1"/>
            </p:cNvPicPr>
            <p:nvPr/>
          </p:nvPicPr>
          <p:blipFill>
            <a:blip r:embed="rId3"/>
            <a:srcRect l="5029" t="7658" r="82591" b="76974"/>
            <a:stretch>
              <a:fillRect/>
            </a:stretch>
          </p:blipFill>
          <p:spPr bwMode="auto">
            <a:xfrm>
              <a:off x="1280319" y="2057400"/>
              <a:ext cx="1348491" cy="1221254"/>
            </a:xfrm>
            <a:prstGeom prst="rect">
              <a:avLst/>
            </a:prstGeom>
            <a:noFill/>
            <a:ln w="9525">
              <a:noFill/>
              <a:miter lim="800000"/>
              <a:headEnd/>
              <a:tailEnd/>
            </a:ln>
          </p:spPr>
        </p:pic>
      </p:grpSp>
      <p:grpSp>
        <p:nvGrpSpPr>
          <p:cNvPr id="64516" name="Group 19"/>
          <p:cNvGrpSpPr>
            <a:grpSpLocks/>
          </p:cNvGrpSpPr>
          <p:nvPr/>
        </p:nvGrpSpPr>
        <p:grpSpPr bwMode="auto">
          <a:xfrm>
            <a:off x="1814513" y="-304800"/>
            <a:ext cx="12673012" cy="1563688"/>
            <a:chOff x="1802210" y="103853"/>
            <a:chExt cx="12672219" cy="1563058"/>
          </a:xfrm>
        </p:grpSpPr>
        <p:grpSp>
          <p:nvGrpSpPr>
            <p:cNvPr id="64519" name="Group 20"/>
            <p:cNvGrpSpPr>
              <a:grpSpLocks/>
            </p:cNvGrpSpPr>
            <p:nvPr/>
          </p:nvGrpSpPr>
          <p:grpSpPr bwMode="auto">
            <a:xfrm>
              <a:off x="5199053" y="103853"/>
              <a:ext cx="4895866" cy="990070"/>
              <a:chOff x="5051402" y="164812"/>
              <a:chExt cx="4813258" cy="990070"/>
            </a:xfrm>
          </p:grpSpPr>
          <p:grpSp>
            <p:nvGrpSpPr>
              <p:cNvPr id="64521" name="Group 26"/>
              <p:cNvGrpSpPr>
                <a:grpSpLocks/>
              </p:cNvGrpSpPr>
              <p:nvPr/>
            </p:nvGrpSpPr>
            <p:grpSpPr bwMode="auto">
              <a:xfrm>
                <a:off x="5051402" y="164812"/>
                <a:ext cx="4813258" cy="990070"/>
                <a:chOff x="5051402" y="164812"/>
                <a:chExt cx="4813258" cy="990070"/>
              </a:xfrm>
            </p:grpSpPr>
            <p:sp>
              <p:nvSpPr>
                <p:cNvPr id="64523" name="TextBox 28"/>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64524" name="TextBox 29"/>
                <p:cNvSpPr txBox="1">
                  <a:spLocks noChangeArrowheads="1"/>
                </p:cNvSpPr>
                <p:nvPr/>
              </p:nvSpPr>
              <p:spPr bwMode="auto">
                <a:xfrm>
                  <a:off x="5987833" y="636047"/>
                  <a:ext cx="3876827"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4024" y="1135971"/>
                <a:ext cx="3594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1802210" y="1097228"/>
              <a:ext cx="12672219" cy="56968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(T1)</a:t>
              </a:r>
            </a:p>
          </p:txBody>
        </p:sp>
      </p:grpSp>
      <p:sp>
        <p:nvSpPr>
          <p:cNvPr id="2" name="Rectangle 1"/>
          <p:cNvSpPr>
            <a:spLocks noChangeArrowheads="1"/>
          </p:cNvSpPr>
          <p:nvPr/>
        </p:nvSpPr>
        <p:spPr bwMode="auto">
          <a:xfrm>
            <a:off x="1789113" y="3681413"/>
            <a:ext cx="14487525" cy="646112"/>
          </a:xfrm>
          <a:prstGeom prst="rect">
            <a:avLst/>
          </a:prstGeom>
          <a:noFill/>
          <a:ln w="9525">
            <a:noFill/>
            <a:miter lim="800000"/>
            <a:headEnd/>
            <a:tailEnd/>
          </a:ln>
        </p:spPr>
        <p:txBody>
          <a:bodyPr>
            <a:spAutoFit/>
          </a:bodyPr>
          <a:lstStyle/>
          <a:p>
            <a:pPr eaLnBrk="0" hangingPunct="0"/>
            <a:r>
              <a:rPr lang="nl-NL" sz="3600" b="1">
                <a:solidFill>
                  <a:srgbClr val="0000CC"/>
                </a:solidFill>
                <a:latin typeface="Times New Roman" pitchFamily="18" charset="0"/>
                <a:cs typeface="Times New Roman" pitchFamily="18" charset="0"/>
              </a:rPr>
              <a:t>- Trong mỗi hình, các bạn thu thập thông tin bằng cách nào?</a:t>
            </a:r>
            <a:endParaRPr lang="en-US" sz="3600" b="1">
              <a:solidFill>
                <a:srgbClr val="0000CC"/>
              </a:solidFill>
              <a:latin typeface="Times New Roman" pitchFamily="18" charset="0"/>
              <a:cs typeface="Times New Roman" pitchFamily="18" charset="0"/>
            </a:endParaRPr>
          </a:p>
        </p:txBody>
      </p:sp>
      <p:sp>
        <p:nvSpPr>
          <p:cNvPr id="31" name="Rectangle 30"/>
          <p:cNvSpPr>
            <a:spLocks noChangeArrowheads="1"/>
          </p:cNvSpPr>
          <p:nvPr/>
        </p:nvSpPr>
        <p:spPr bwMode="auto">
          <a:xfrm>
            <a:off x="2119313" y="4538663"/>
            <a:ext cx="13414375" cy="3970337"/>
          </a:xfrm>
          <a:prstGeom prst="rect">
            <a:avLst/>
          </a:prstGeom>
          <a:solidFill>
            <a:schemeClr val="bg1"/>
          </a:solidFill>
          <a:ln w="9525">
            <a:noFill/>
            <a:miter lim="800000"/>
            <a:headEnd/>
            <a:tailEnd/>
          </a:ln>
        </p:spPr>
        <p:txBody>
          <a:bodyPr>
            <a:spAutoFit/>
          </a:bodyPr>
          <a:lstStyle/>
          <a:p>
            <a:pPr algn="just" eaLnBrk="0" hangingPunct="0"/>
            <a:r>
              <a:rPr lang="nl-NL" sz="3600" b="1">
                <a:solidFill>
                  <a:srgbClr val="0000CC"/>
                </a:solidFill>
                <a:latin typeface="Times New Roman" pitchFamily="18" charset="0"/>
                <a:cs typeface="Times New Roman" pitchFamily="18" charset="0"/>
              </a:rPr>
              <a:t>+ Hình 1: Các bạn thu thập thông tin qua đọc sách báo.</a:t>
            </a:r>
            <a:endParaRPr lang="en-US" sz="3600" b="1">
              <a:solidFill>
                <a:srgbClr val="0000CC"/>
              </a:solidFill>
              <a:latin typeface="Times New Roman" pitchFamily="18" charset="0"/>
              <a:cs typeface="Times New Roman" pitchFamily="18" charset="0"/>
            </a:endParaRPr>
          </a:p>
          <a:p>
            <a:pPr algn="just" eaLnBrk="0" hangingPunct="0"/>
            <a:r>
              <a:rPr lang="nl-NL" sz="3600" b="1">
                <a:solidFill>
                  <a:srgbClr val="0000CC"/>
                </a:solidFill>
                <a:latin typeface="Times New Roman" pitchFamily="18" charset="0"/>
                <a:cs typeface="Times New Roman" pitchFamily="18" charset="0"/>
              </a:rPr>
              <a:t>+ Hình 2: Các bạn thu thập thông tin bằng cách hỏi người lớn.</a:t>
            </a:r>
            <a:endParaRPr lang="en-US" sz="3600" b="1">
              <a:solidFill>
                <a:srgbClr val="0000CC"/>
              </a:solidFill>
              <a:latin typeface="Times New Roman" pitchFamily="18" charset="0"/>
              <a:cs typeface="Times New Roman" pitchFamily="18" charset="0"/>
            </a:endParaRPr>
          </a:p>
          <a:p>
            <a:pPr algn="just" eaLnBrk="0" hangingPunct="0"/>
            <a:r>
              <a:rPr lang="nl-NL" sz="3600" b="1">
                <a:solidFill>
                  <a:srgbClr val="0000CC"/>
                </a:solidFill>
                <a:latin typeface="Times New Roman" pitchFamily="18" charset="0"/>
                <a:cs typeface="Times New Roman" pitchFamily="18" charset="0"/>
              </a:rPr>
              <a:t>+ Hình 3: Các bạn thu thập thông tin bằng cách tra cứu In-tơ-nét.</a:t>
            </a:r>
            <a:endParaRPr lang="en-US" sz="3600" b="1">
              <a:solidFill>
                <a:srgbClr val="0000CC"/>
              </a:solidFill>
              <a:latin typeface="Times New Roman" pitchFamily="18" charset="0"/>
              <a:cs typeface="Times New Roman" pitchFamily="18" charset="0"/>
            </a:endParaRPr>
          </a:p>
          <a:p>
            <a:pPr algn="just" eaLnBrk="0" hangingPunct="0"/>
            <a:r>
              <a:rPr lang="nl-NL" sz="3600" b="1">
                <a:solidFill>
                  <a:srgbClr val="0000CC"/>
                </a:solidFill>
                <a:latin typeface="Times New Roman" pitchFamily="18" charset="0"/>
                <a:cs typeface="Times New Roman" pitchFamily="18" charset="0"/>
              </a:rPr>
              <a:t>+ Hình 4: Các bạn thu thập thông tin bằng cách nghe hướng dẫn viên giới thiệu.</a:t>
            </a:r>
            <a:endParaRPr lang="en-US" sz="3600" b="1">
              <a:solidFill>
                <a:srgbClr val="0000CC"/>
              </a:solidFill>
              <a:latin typeface="Times New Roman" pitchFamily="18" charset="0"/>
              <a:cs typeface="Times New Roman" pitchFamily="18" charset="0"/>
            </a:endParaRPr>
          </a:p>
          <a:p>
            <a:pPr algn="just" eaLnBrk="0" hangingPunct="0"/>
            <a:r>
              <a:rPr lang="nl-NL" sz="3600" b="1">
                <a:solidFill>
                  <a:srgbClr val="0000CC"/>
                </a:solidFill>
                <a:latin typeface="Times New Roman" pitchFamily="18" charset="0"/>
                <a:cs typeface="Times New Roman" pitchFamily="18" charset="0"/>
              </a:rPr>
              <a:t>+ Hình 5: Các bạn thu thập thông tin bằng cách quan sát mô hình.</a:t>
            </a:r>
            <a:endParaRPr lang="en-US" sz="3600" b="1">
              <a:solidFill>
                <a:srgbClr val="0000CC"/>
              </a:solidFill>
              <a:latin typeface="Times New Roman" pitchFamily="18" charset="0"/>
              <a:cs typeface="Times New Roman" pitchFamily="18" charset="0"/>
            </a:endParaRPr>
          </a:p>
          <a:p>
            <a:pPr algn="just" eaLnBrk="0" hangingPunct="0"/>
            <a:r>
              <a:rPr lang="nl-NL" sz="3600" b="1">
                <a:solidFill>
                  <a:srgbClr val="0000CC"/>
                </a:solidFill>
                <a:latin typeface="Times New Roman" pitchFamily="18" charset="0"/>
                <a:cs typeface="Times New Roman" pitchFamily="18" charset="0"/>
              </a:rPr>
              <a:t>+ Hình 6: Các bạn thu thập thông tin bằng cách đọc bảng thông tin</a:t>
            </a:r>
            <a:r>
              <a:rPr lang="nl-NL" sz="3600" b="1">
                <a:latin typeface="Times New Roman" pitchFamily="18" charset="0"/>
                <a:cs typeface="Times New Roman" pitchFamily="18" charset="0"/>
              </a:rPr>
              <a:t>.</a:t>
            </a:r>
            <a:endParaRPr lang="en-US" sz="3600" b="1">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bg/>
                                          </p:spTgt>
                                        </p:tgtEl>
                                        <p:attrNameLst>
                                          <p:attrName>style.visibility</p:attrName>
                                        </p:attrNameLst>
                                      </p:cBhvr>
                                      <p:to>
                                        <p:strVal val="visible"/>
                                      </p:to>
                                    </p:set>
                                    <p:animEffect transition="in" filter="fade">
                                      <p:cBhvr>
                                        <p:cTn id="12" dur="500"/>
                                        <p:tgtEl>
                                          <p:spTgt spid="3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fade">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1" end="1"/>
                                            </p:txEl>
                                          </p:spTgt>
                                        </p:tgtEl>
                                        <p:attrNameLst>
                                          <p:attrName>style.visibility</p:attrName>
                                        </p:attrNameLst>
                                      </p:cBhvr>
                                      <p:to>
                                        <p:strVal val="visible"/>
                                      </p:to>
                                    </p:set>
                                    <p:animEffect transition="in" filter="fade">
                                      <p:cBhvr>
                                        <p:cTn id="22" dur="500"/>
                                        <p:tgtEl>
                                          <p:spTgt spid="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xEl>
                                              <p:pRg st="2" end="2"/>
                                            </p:txEl>
                                          </p:spTgt>
                                        </p:tgtEl>
                                        <p:attrNameLst>
                                          <p:attrName>style.visibility</p:attrName>
                                        </p:attrNameLst>
                                      </p:cBhvr>
                                      <p:to>
                                        <p:strVal val="visible"/>
                                      </p:to>
                                    </p:set>
                                    <p:animEffect transition="in" filter="fade">
                                      <p:cBhvr>
                                        <p:cTn id="27" dur="500"/>
                                        <p:tgtEl>
                                          <p:spTgt spid="3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xEl>
                                              <p:pRg st="3" end="3"/>
                                            </p:txEl>
                                          </p:spTgt>
                                        </p:tgtEl>
                                        <p:attrNameLst>
                                          <p:attrName>style.visibility</p:attrName>
                                        </p:attrNameLst>
                                      </p:cBhvr>
                                      <p:to>
                                        <p:strVal val="visible"/>
                                      </p:to>
                                    </p:set>
                                    <p:animEffect transition="in" filter="fade">
                                      <p:cBhvr>
                                        <p:cTn id="32" dur="500"/>
                                        <p:tgtEl>
                                          <p:spTgt spid="3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xEl>
                                              <p:pRg st="4" end="4"/>
                                            </p:txEl>
                                          </p:spTgt>
                                        </p:tgtEl>
                                        <p:attrNameLst>
                                          <p:attrName>style.visibility</p:attrName>
                                        </p:attrNameLst>
                                      </p:cBhvr>
                                      <p:to>
                                        <p:strVal val="visible"/>
                                      </p:to>
                                    </p:set>
                                    <p:animEffect transition="in" filter="fade">
                                      <p:cBhvr>
                                        <p:cTn id="37" dur="500"/>
                                        <p:tgtEl>
                                          <p:spTgt spid="3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xEl>
                                              <p:pRg st="5" end="5"/>
                                            </p:txEl>
                                          </p:spTgt>
                                        </p:tgtEl>
                                        <p:attrNameLst>
                                          <p:attrName>style.visibility</p:attrName>
                                        </p:attrNameLst>
                                      </p:cBhvr>
                                      <p:to>
                                        <p:strVal val="visible"/>
                                      </p:to>
                                    </p:set>
                                    <p:animEffect transition="in" filter="fade">
                                      <p:cBhvr>
                                        <p:cTn id="42" dur="500"/>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65538" name="Group 25"/>
          <p:cNvGrpSpPr>
            <a:grpSpLocks/>
          </p:cNvGrpSpPr>
          <p:nvPr/>
        </p:nvGrpSpPr>
        <p:grpSpPr bwMode="auto">
          <a:xfrm>
            <a:off x="5211763" y="103188"/>
            <a:ext cx="4919662" cy="995362"/>
            <a:chOff x="5063633" y="164812"/>
            <a:chExt cx="4836715" cy="994830"/>
          </a:xfrm>
        </p:grpSpPr>
        <p:grpSp>
          <p:nvGrpSpPr>
            <p:cNvPr id="65554" name="Group 26"/>
            <p:cNvGrpSpPr>
              <a:grpSpLocks/>
            </p:cNvGrpSpPr>
            <p:nvPr/>
          </p:nvGrpSpPr>
          <p:grpSpPr bwMode="auto">
            <a:xfrm>
              <a:off x="5063633" y="164812"/>
              <a:ext cx="4836715" cy="994830"/>
              <a:chOff x="5063633" y="164812"/>
              <a:chExt cx="4836715" cy="994830"/>
            </a:xfrm>
          </p:grpSpPr>
          <p:sp>
            <p:nvSpPr>
              <p:cNvPr id="65556" name="TextBox 28"/>
              <p:cNvSpPr txBox="1">
                <a:spLocks noChangeArrowheads="1"/>
              </p:cNvSpPr>
              <p:nvPr/>
            </p:nvSpPr>
            <p:spPr bwMode="auto">
              <a:xfrm>
                <a:off x="5063633"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65557" name="TextBox 29"/>
              <p:cNvSpPr txBox="1">
                <a:spLocks noChangeArrowheads="1"/>
              </p:cNvSpPr>
              <p:nvPr/>
            </p:nvSpPr>
            <p:spPr bwMode="auto">
              <a:xfrm>
                <a:off x="5993302" y="636422"/>
                <a:ext cx="3907046"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661" y="1135843"/>
              <a:ext cx="359593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65539" name="Rectangle 95"/>
          <p:cNvSpPr>
            <a:spLocks noChangeArrowheads="1"/>
          </p:cNvSpPr>
          <p:nvPr/>
        </p:nvSpPr>
        <p:spPr bwMode="auto">
          <a:xfrm>
            <a:off x="4710113" y="1219200"/>
            <a:ext cx="6629400" cy="584200"/>
          </a:xfrm>
          <a:prstGeom prst="rect">
            <a:avLst/>
          </a:prstGeom>
          <a:noFill/>
          <a:ln w="9525">
            <a:noFill/>
            <a:miter lim="800000"/>
            <a:headEnd/>
            <a:tailEnd/>
          </a:ln>
        </p:spPr>
        <p:txBody>
          <a:bodyPr>
            <a:spAutoFit/>
          </a:bodyPr>
          <a:lstStyle/>
          <a:p>
            <a:pPr algn="ctr" eaLnBrk="0" hangingPunct="0"/>
            <a:r>
              <a:rPr lang="en-GB" sz="3200" b="1">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a:blip r:embed="rId5"/>
          <a:srcRect l="35555" t="50000" r="33215" b="6577"/>
          <a:stretch>
            <a:fillRect/>
          </a:stretch>
        </p:blipFill>
        <p:spPr bwMode="auto">
          <a:xfrm>
            <a:off x="6961188" y="2201863"/>
            <a:ext cx="2209800" cy="2047875"/>
          </a:xfrm>
          <a:prstGeom prst="rect">
            <a:avLst/>
          </a:prstGeom>
          <a:noFill/>
          <a:ln w="9525">
            <a:noFill/>
            <a:miter lim="800000"/>
            <a:headEnd/>
            <a:tailEnd/>
          </a:ln>
        </p:spPr>
      </p:pic>
      <p:pic>
        <p:nvPicPr>
          <p:cNvPr id="53" name="Picture 4" descr="Nhân vật hư cấu Tôn Ngộ Không">
            <a:hlinkClick r:id="rId6" action="ppaction://hlinkpres?slideindex=1&amp;slidetitle="/>
          </p:cNvPr>
          <p:cNvPicPr>
            <a:picLocks noChangeAspect="1" noChangeArrowheads="1"/>
          </p:cNvPicPr>
          <p:nvPr/>
        </p:nvPicPr>
        <p:blipFill>
          <a:blip r:embed="rId7"/>
          <a:srcRect r="7310" b="7814"/>
          <a:stretch>
            <a:fillRect/>
          </a:stretch>
        </p:blipFill>
        <p:spPr bwMode="auto">
          <a:xfrm>
            <a:off x="1427163" y="2232025"/>
            <a:ext cx="2106612" cy="1987550"/>
          </a:xfrm>
          <a:prstGeom prst="rect">
            <a:avLst/>
          </a:prstGeom>
          <a:noFill/>
          <a:ln w="9525">
            <a:noFill/>
            <a:miter lim="800000"/>
            <a:headEnd/>
            <a:tailEnd/>
          </a:ln>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a:srcRect/>
          <a:stretch>
            <a:fillRect/>
          </a:stretch>
        </p:blipFill>
        <p:spPr bwMode="auto">
          <a:xfrm>
            <a:off x="12828588" y="2263775"/>
            <a:ext cx="2092325" cy="1985963"/>
          </a:xfrm>
          <a:prstGeom prst="rect">
            <a:avLst/>
          </a:prstGeom>
          <a:noFill/>
          <a:ln w="9525">
            <a:noFill/>
            <a:miter lim="800000"/>
            <a:headEnd/>
            <a:tailEnd/>
          </a:ln>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a:blip r:embed="rId11"/>
          <a:srcRect t="-2" b="23314"/>
          <a:stretch>
            <a:fillRect/>
          </a:stretch>
        </p:blipFill>
        <p:spPr bwMode="auto">
          <a:xfrm>
            <a:off x="4157663" y="5507038"/>
            <a:ext cx="1965325" cy="1919287"/>
          </a:xfrm>
          <a:prstGeom prst="rect">
            <a:avLst/>
          </a:prstGeom>
          <a:noFill/>
          <a:ln w="9525">
            <a:noFill/>
            <a:miter lim="800000"/>
            <a:headEnd/>
            <a:tailEnd/>
          </a:ln>
        </p:spPr>
      </p:pic>
      <p:pic>
        <p:nvPicPr>
          <p:cNvPr id="2058" name="Picture 10" descr="Phật tổ 'Tây du ký' 1986: Luôn được 'cúng' trái cây, càng già càng giống  Phật"/>
          <p:cNvPicPr>
            <a:picLocks noChangeAspect="1" noChangeArrowheads="1"/>
          </p:cNvPicPr>
          <p:nvPr/>
        </p:nvPicPr>
        <p:blipFill>
          <a:blip r:embed="rId12"/>
          <a:srcRect/>
          <a:stretch>
            <a:fillRect/>
          </a:stretch>
        </p:blipFill>
        <p:spPr bwMode="auto">
          <a:xfrm>
            <a:off x="4157663" y="2230438"/>
            <a:ext cx="2193925" cy="1989137"/>
          </a:xfrm>
          <a:prstGeom prst="rect">
            <a:avLst/>
          </a:prstGeom>
          <a:noFill/>
          <a:ln w="9525">
            <a:noFill/>
            <a:miter lim="800000"/>
            <a:headEnd/>
            <a:tailEnd/>
          </a:ln>
        </p:spPr>
      </p:pic>
      <p:pic>
        <p:nvPicPr>
          <p:cNvPr id="2060" name="Picture 12" descr="Diễn viên đóng Ngọc Hoàng của 'Tây du ký' bị in ảnh trên tiền âm phủ"/>
          <p:cNvPicPr>
            <a:picLocks noChangeAspect="1" noChangeArrowheads="1"/>
          </p:cNvPicPr>
          <p:nvPr/>
        </p:nvPicPr>
        <p:blipFill>
          <a:blip r:embed="rId13"/>
          <a:srcRect/>
          <a:stretch>
            <a:fillRect/>
          </a:stretch>
        </p:blipFill>
        <p:spPr bwMode="auto">
          <a:xfrm>
            <a:off x="9796463" y="2200275"/>
            <a:ext cx="2209800" cy="2049463"/>
          </a:xfrm>
          <a:prstGeom prst="rect">
            <a:avLst/>
          </a:prstGeom>
          <a:noFill/>
          <a:ln w="9525">
            <a:noFill/>
            <a:miter lim="800000"/>
            <a:headEnd/>
            <a:tailEnd/>
          </a:ln>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a:blip r:embed="rId14"/>
          <a:srcRect b="47310"/>
          <a:stretch>
            <a:fillRect/>
          </a:stretch>
        </p:blipFill>
        <p:spPr bwMode="auto">
          <a:xfrm>
            <a:off x="1427163" y="5476875"/>
            <a:ext cx="2106612" cy="1916113"/>
          </a:xfrm>
          <a:prstGeom prst="rect">
            <a:avLst/>
          </a:prstGeom>
          <a:noFill/>
          <a:ln w="9525">
            <a:noFill/>
            <a:miter lim="800000"/>
            <a:headEnd/>
            <a:tailEnd/>
          </a:ln>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a:srcRect/>
          <a:stretch>
            <a:fillRect/>
          </a:stretch>
        </p:blipFill>
        <p:spPr bwMode="auto">
          <a:xfrm>
            <a:off x="6961188" y="5507038"/>
            <a:ext cx="2209800" cy="1919287"/>
          </a:xfrm>
          <a:prstGeom prst="rect">
            <a:avLst/>
          </a:prstGeom>
          <a:noFill/>
          <a:ln w="9525">
            <a:noFill/>
            <a:miter lim="800000"/>
            <a:headEnd/>
            <a:tailEnd/>
          </a:ln>
        </p:spPr>
      </p:pic>
      <p:pic>
        <p:nvPicPr>
          <p:cNvPr id="2066" name="Picture 18" descr="Tống Tổ Nhi - &quot;Na Tra&quot; xinh nhất showbiz, mới 19 tuổi và đẹp không góc chết"/>
          <p:cNvPicPr>
            <a:picLocks noChangeAspect="1" noChangeArrowheads="1"/>
          </p:cNvPicPr>
          <p:nvPr/>
        </p:nvPicPr>
        <p:blipFill>
          <a:blip r:embed="rId16"/>
          <a:srcRect b="40923"/>
          <a:stretch>
            <a:fillRect/>
          </a:stretch>
        </p:blipFill>
        <p:spPr bwMode="auto">
          <a:xfrm>
            <a:off x="9796463" y="5507038"/>
            <a:ext cx="2209800" cy="1955800"/>
          </a:xfrm>
          <a:prstGeom prst="rect">
            <a:avLst/>
          </a:prstGeom>
          <a:noFill/>
          <a:ln w="9525">
            <a:noFill/>
            <a:miter lim="800000"/>
            <a:headEnd/>
            <a:tailEnd/>
          </a:ln>
        </p:spPr>
      </p:pic>
      <p:pic>
        <p:nvPicPr>
          <p:cNvPr id="2068" name="Picture 20" descr="Diễn viên đóng Phật Di Lặc trong 'Tây du ký' qua đời - VnExpress Giải trí"/>
          <p:cNvPicPr>
            <a:picLocks noChangeAspect="1" noChangeArrowheads="1"/>
          </p:cNvPicPr>
          <p:nvPr/>
        </p:nvPicPr>
        <p:blipFill>
          <a:blip r:embed="rId17"/>
          <a:srcRect t="15236"/>
          <a:stretch>
            <a:fillRect/>
          </a:stretch>
        </p:blipFill>
        <p:spPr bwMode="auto">
          <a:xfrm>
            <a:off x="12798425" y="5476875"/>
            <a:ext cx="2122488" cy="1990725"/>
          </a:xfrm>
          <a:prstGeom prst="rect">
            <a:avLst/>
          </a:prstGeom>
          <a:noFill/>
          <a:ln w="9525">
            <a:noFill/>
            <a:miter lim="800000"/>
            <a:headEnd/>
            <a:tailEnd/>
          </a:ln>
        </p:spPr>
      </p:pic>
      <p:sp>
        <p:nvSpPr>
          <p:cNvPr id="4" name="Rectangle 3"/>
          <p:cNvSpPr/>
          <p:nvPr/>
        </p:nvSpPr>
        <p:spPr>
          <a:xfrm>
            <a:off x="3975100" y="5303838"/>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7" name="Rectangle 56"/>
          <p:cNvSpPr/>
          <p:nvPr/>
        </p:nvSpPr>
        <p:spPr>
          <a:xfrm>
            <a:off x="6870700" y="2066925"/>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8" name="Rectangle 57"/>
          <p:cNvSpPr/>
          <p:nvPr/>
        </p:nvSpPr>
        <p:spPr>
          <a:xfrm>
            <a:off x="1300163" y="2066925"/>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0" name="Rectangle 59"/>
          <p:cNvSpPr/>
          <p:nvPr/>
        </p:nvSpPr>
        <p:spPr>
          <a:xfrm>
            <a:off x="12677775" y="208280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7586" name="Picture 2" descr="Anh dep 10"/>
          <p:cNvPicPr>
            <a:picLocks noChangeAspect="1" noChangeArrowheads="1"/>
          </p:cNvPicPr>
          <p:nvPr/>
        </p:nvPicPr>
        <p:blipFill>
          <a:blip r:embed="rId3"/>
          <a:srcRect/>
          <a:stretch>
            <a:fillRect/>
          </a:stretch>
        </p:blipFill>
        <p:spPr bwMode="auto">
          <a:xfrm>
            <a:off x="677863" y="388938"/>
            <a:ext cx="14920912" cy="8755062"/>
          </a:xfrm>
          <a:prstGeom prst="rect">
            <a:avLst/>
          </a:prstGeom>
          <a:noFill/>
          <a:ln w="9525">
            <a:noFill/>
            <a:miter lim="800000"/>
            <a:headEnd/>
            <a:tailEnd/>
          </a:ln>
        </p:spPr>
      </p:pic>
      <p:sp>
        <p:nvSpPr>
          <p:cNvPr id="3" name="WordArt 3"/>
          <p:cNvSpPr>
            <a:spLocks noChangeArrowheads="1" noChangeShapeType="1" noTextEdit="1"/>
          </p:cNvSpPr>
          <p:nvPr/>
        </p:nvSpPr>
        <p:spPr bwMode="auto">
          <a:xfrm>
            <a:off x="3643313"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4"/>
          <p:cNvGrpSpPr>
            <a:grpSpLocks/>
          </p:cNvGrpSpPr>
          <p:nvPr/>
        </p:nvGrpSpPr>
        <p:grpSpPr bwMode="auto">
          <a:xfrm>
            <a:off x="1825625" y="2859088"/>
            <a:ext cx="12806363" cy="2017712"/>
            <a:chOff x="2004076" y="4248834"/>
            <a:chExt cx="12806933" cy="2017593"/>
          </a:xfrm>
        </p:grpSpPr>
        <p:sp>
          <p:nvSpPr>
            <p:cNvPr id="6" name="Rounded Rectangle 1"/>
            <p:cNvSpPr/>
            <p:nvPr/>
          </p:nvSpPr>
          <p:spPr>
            <a:xfrm>
              <a:off x="2004076" y="4801251"/>
              <a:ext cx="12806933" cy="1465176"/>
            </a:xfrm>
            <a:custGeom>
              <a:avLst/>
              <a:gdLst>
                <a:gd name="connsiteX0" fmla="*/ 0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0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07034 w 12702834"/>
                <a:gd name="connsiteY0" fmla="*/ 662929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07034 w 12702834"/>
                <a:gd name="connsiteY8" fmla="*/ 662929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702834 w 12702834"/>
                <a:gd name="connsiteY3" fmla="*/ 662929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039905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1867377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702834"/>
                <a:gd name="connsiteY0" fmla="*/ 697435 h 3977495"/>
                <a:gd name="connsiteX1" fmla="*/ 662929 w 12702834"/>
                <a:gd name="connsiteY1" fmla="*/ 0 h 3977495"/>
                <a:gd name="connsiteX2" fmla="*/ 12449249 w 12702834"/>
                <a:gd name="connsiteY2" fmla="*/ 0 h 3977495"/>
                <a:gd name="connsiteX3" fmla="*/ 12478548 w 12702834"/>
                <a:gd name="connsiteY3" fmla="*/ 680182 h 3977495"/>
                <a:gd name="connsiteX4" fmla="*/ 12702834 w 12702834"/>
                <a:gd name="connsiteY4" fmla="*/ 3314566 h 3977495"/>
                <a:gd name="connsiteX5" fmla="*/ 12039905 w 12702834"/>
                <a:gd name="connsiteY5" fmla="*/ 3977495 h 3977495"/>
                <a:gd name="connsiteX6" fmla="*/ 662929 w 12702834"/>
                <a:gd name="connsiteY6" fmla="*/ 3977495 h 3977495"/>
                <a:gd name="connsiteX7" fmla="*/ 0 w 12702834"/>
                <a:gd name="connsiteY7" fmla="*/ 3314566 h 3977495"/>
                <a:gd name="connsiteX8" fmla="*/ 293298 w 12702834"/>
                <a:gd name="connsiteY8" fmla="*/ 697435 h 3977495"/>
                <a:gd name="connsiteX0" fmla="*/ 293298 w 12944046"/>
                <a:gd name="connsiteY0" fmla="*/ 697435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697435 h 3977495"/>
                <a:gd name="connsiteX0" fmla="*/ 293298 w 12944046"/>
                <a:gd name="connsiteY0" fmla="*/ 889304 h 3977495"/>
                <a:gd name="connsiteX1" fmla="*/ 662929 w 12944046"/>
                <a:gd name="connsiteY1" fmla="*/ 0 h 3977495"/>
                <a:gd name="connsiteX2" fmla="*/ 12449249 w 12944046"/>
                <a:gd name="connsiteY2" fmla="*/ 0 h 3977495"/>
                <a:gd name="connsiteX3" fmla="*/ 12944046 w 12944046"/>
                <a:gd name="connsiteY3" fmla="*/ 373191 h 3977495"/>
                <a:gd name="connsiteX4" fmla="*/ 12702834 w 12944046"/>
                <a:gd name="connsiteY4" fmla="*/ 3314566 h 3977495"/>
                <a:gd name="connsiteX5" fmla="*/ 12039905 w 12944046"/>
                <a:gd name="connsiteY5" fmla="*/ 3977495 h 3977495"/>
                <a:gd name="connsiteX6" fmla="*/ 662929 w 12944046"/>
                <a:gd name="connsiteY6" fmla="*/ 3977495 h 3977495"/>
                <a:gd name="connsiteX7" fmla="*/ 0 w 12944046"/>
                <a:gd name="connsiteY7" fmla="*/ 3314566 h 3977495"/>
                <a:gd name="connsiteX8" fmla="*/ 293298 w 12944046"/>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702834 w 12853655"/>
                <a:gd name="connsiteY4" fmla="*/ 3314566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 name="connsiteX0" fmla="*/ 293298 w 12853655"/>
                <a:gd name="connsiteY0" fmla="*/ 889304 h 3977495"/>
                <a:gd name="connsiteX1" fmla="*/ 662929 w 12853655"/>
                <a:gd name="connsiteY1" fmla="*/ 0 h 3977495"/>
                <a:gd name="connsiteX2" fmla="*/ 12449249 w 12853655"/>
                <a:gd name="connsiteY2" fmla="*/ 0 h 3977495"/>
                <a:gd name="connsiteX3" fmla="*/ 12853655 w 12853655"/>
                <a:gd name="connsiteY3" fmla="*/ 488314 h 3977495"/>
                <a:gd name="connsiteX4" fmla="*/ 12558210 w 12853655"/>
                <a:gd name="connsiteY4" fmla="*/ 3161072 h 3977495"/>
                <a:gd name="connsiteX5" fmla="*/ 12039905 w 12853655"/>
                <a:gd name="connsiteY5" fmla="*/ 3977495 h 3977495"/>
                <a:gd name="connsiteX6" fmla="*/ 662929 w 12853655"/>
                <a:gd name="connsiteY6" fmla="*/ 3977495 h 3977495"/>
                <a:gd name="connsiteX7" fmla="*/ 0 w 12853655"/>
                <a:gd name="connsiteY7" fmla="*/ 3314566 h 3977495"/>
                <a:gd name="connsiteX8" fmla="*/ 293298 w 12853655"/>
                <a:gd name="connsiteY8" fmla="*/ 889304 h 39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3655" h="3977495">
                  <a:moveTo>
                    <a:pt x="293298" y="889304"/>
                  </a:moveTo>
                  <a:cubicBezTo>
                    <a:pt x="379562" y="505926"/>
                    <a:pt x="400320" y="138023"/>
                    <a:pt x="662929" y="0"/>
                  </a:cubicBezTo>
                  <a:lnTo>
                    <a:pt x="12449249" y="0"/>
                  </a:lnTo>
                  <a:cubicBezTo>
                    <a:pt x="12677352" y="69011"/>
                    <a:pt x="12784643" y="122188"/>
                    <a:pt x="12853655" y="488314"/>
                  </a:cubicBezTo>
                  <a:lnTo>
                    <a:pt x="12558210" y="3161072"/>
                  </a:lnTo>
                  <a:cubicBezTo>
                    <a:pt x="12558210" y="3527198"/>
                    <a:pt x="12406031" y="3977495"/>
                    <a:pt x="12039905" y="3977495"/>
                  </a:cubicBezTo>
                  <a:lnTo>
                    <a:pt x="662929" y="3977495"/>
                  </a:lnTo>
                  <a:cubicBezTo>
                    <a:pt x="296803" y="3977495"/>
                    <a:pt x="0" y="3680692"/>
                    <a:pt x="0" y="3314566"/>
                  </a:cubicBezTo>
                  <a:cubicBezTo>
                    <a:pt x="0" y="2430687"/>
                    <a:pt x="189781" y="1721424"/>
                    <a:pt x="293298" y="889304"/>
                  </a:cubicBezTo>
                  <a:close/>
                </a:path>
              </a:pathLst>
            </a:custGeom>
            <a:solidFill>
              <a:srgbClr val="FFE18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defRPr/>
              </a:pPr>
              <a:endParaRPr lang="en-US" sz="3600" b="1" dirty="0">
                <a:solidFill>
                  <a:srgbClr val="0000CC"/>
                </a:solidFill>
                <a:latin typeface="Times New Roman" pitchFamily="18" charset="0"/>
                <a:cs typeface="Times New Roman" pitchFamily="18" charset="0"/>
              </a:endParaRPr>
            </a:p>
          </p:txBody>
        </p:sp>
        <p:sp>
          <p:nvSpPr>
            <p:cNvPr id="52228" name="Rectangle 6"/>
            <p:cNvSpPr>
              <a:spLocks noChangeArrowheads="1"/>
            </p:cNvSpPr>
            <p:nvPr/>
          </p:nvSpPr>
          <p:spPr bwMode="auto">
            <a:xfrm>
              <a:off x="3228610" y="5199627"/>
              <a:ext cx="11371027" cy="646331"/>
            </a:xfrm>
            <a:prstGeom prst="rect">
              <a:avLst/>
            </a:prstGeom>
            <a:noFill/>
            <a:ln w="9525">
              <a:noFill/>
              <a:miter lim="800000"/>
              <a:headEnd/>
              <a:tailEnd/>
            </a:ln>
          </p:spPr>
          <p:txBody>
            <a:bodyPr>
              <a:spAutoFit/>
            </a:bodyPr>
            <a:lstStyle/>
            <a:p>
              <a:pPr algn="ctr" eaLnBrk="0" hangingPunct="0"/>
              <a:r>
                <a:rPr lang="en-US" sz="3600" b="1">
                  <a:solidFill>
                    <a:srgbClr val="FF0000"/>
                  </a:solidFill>
                  <a:latin typeface="Times New Roman" pitchFamily="18" charset="0"/>
                  <a:cs typeface="Times New Roman" pitchFamily="18" charset="0"/>
                </a:rPr>
                <a:t>Hãy kể tên một số địa điểm bạn đã từng đến tham quan.</a:t>
              </a:r>
            </a:p>
          </p:txBody>
        </p:sp>
        <p:pic>
          <p:nvPicPr>
            <p:cNvPr id="52229" name="Picture 2"/>
            <p:cNvPicPr>
              <a:picLocks noChangeAspect="1" noChangeArrowheads="1"/>
            </p:cNvPicPr>
            <p:nvPr/>
          </p:nvPicPr>
          <p:blipFill>
            <a:blip r:embed="rId3"/>
            <a:srcRect r="90901" b="41125"/>
            <a:stretch>
              <a:fillRect/>
            </a:stretch>
          </p:blipFill>
          <p:spPr bwMode="auto">
            <a:xfrm>
              <a:off x="2004077" y="4248834"/>
              <a:ext cx="1537208" cy="1445902"/>
            </a:xfrm>
            <a:prstGeom prst="rect">
              <a:avLst/>
            </a:prstGeom>
            <a:noFill/>
            <a:ln w="9525">
              <a:noFill/>
              <a:miter lim="800000"/>
              <a:headEnd/>
              <a:tailEnd/>
            </a:ln>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4274" name="Group 12"/>
          <p:cNvGrpSpPr>
            <a:grpSpLocks/>
          </p:cNvGrpSpPr>
          <p:nvPr/>
        </p:nvGrpSpPr>
        <p:grpSpPr bwMode="auto">
          <a:xfrm>
            <a:off x="1890713" y="-381000"/>
            <a:ext cx="12673012" cy="1563688"/>
            <a:chOff x="1802210" y="103853"/>
            <a:chExt cx="12672219" cy="1563058"/>
          </a:xfrm>
        </p:grpSpPr>
        <p:grpSp>
          <p:nvGrpSpPr>
            <p:cNvPr id="54284" name="Group 13"/>
            <p:cNvGrpSpPr>
              <a:grpSpLocks/>
            </p:cNvGrpSpPr>
            <p:nvPr/>
          </p:nvGrpSpPr>
          <p:grpSpPr bwMode="auto">
            <a:xfrm>
              <a:off x="5199053" y="103853"/>
              <a:ext cx="4895866" cy="990070"/>
              <a:chOff x="5051402" y="164812"/>
              <a:chExt cx="4813258" cy="990070"/>
            </a:xfrm>
          </p:grpSpPr>
          <p:grpSp>
            <p:nvGrpSpPr>
              <p:cNvPr id="54286" name="Group 17"/>
              <p:cNvGrpSpPr>
                <a:grpSpLocks/>
              </p:cNvGrpSpPr>
              <p:nvPr/>
            </p:nvGrpSpPr>
            <p:grpSpPr bwMode="auto">
              <a:xfrm>
                <a:off x="5051402" y="164812"/>
                <a:ext cx="4813258" cy="990070"/>
                <a:chOff x="5051402" y="164812"/>
                <a:chExt cx="4813258" cy="990070"/>
              </a:xfrm>
            </p:grpSpPr>
            <p:sp>
              <p:nvSpPr>
                <p:cNvPr id="54288" name="TextBox 19"/>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54289" name="TextBox 20"/>
                <p:cNvSpPr txBox="1">
                  <a:spLocks noChangeArrowheads="1"/>
                </p:cNvSpPr>
                <p:nvPr/>
              </p:nvSpPr>
              <p:spPr bwMode="auto">
                <a:xfrm>
                  <a:off x="5987833" y="636047"/>
                  <a:ext cx="3876827"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4024" y="1135971"/>
                <a:ext cx="3594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28"/>
              <a:ext cx="12672219" cy="56968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(T1)</a:t>
              </a:r>
            </a:p>
          </p:txBody>
        </p:sp>
      </p:grpSp>
      <p:sp>
        <p:nvSpPr>
          <p:cNvPr id="22" name="Rectangle 21"/>
          <p:cNvSpPr>
            <a:spLocks noChangeArrowheads="1"/>
          </p:cNvSpPr>
          <p:nvPr/>
        </p:nvSpPr>
        <p:spPr bwMode="auto">
          <a:xfrm>
            <a:off x="1585913" y="1295400"/>
            <a:ext cx="14090650" cy="1190625"/>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Tìm hiểu một số di tích lịch sử - văn hóa hoặc cảnh quan thiên nhiên ở địa phương.</a:t>
            </a:r>
          </a:p>
        </p:txBody>
      </p:sp>
      <p:pic>
        <p:nvPicPr>
          <p:cNvPr id="4124" name="Picture 28"/>
          <p:cNvPicPr>
            <a:picLocks noChangeAspect="1" noChangeArrowheads="1"/>
          </p:cNvPicPr>
          <p:nvPr/>
        </p:nvPicPr>
        <p:blipFill>
          <a:blip r:embed="rId3"/>
          <a:srcRect/>
          <a:stretch>
            <a:fillRect/>
          </a:stretch>
        </p:blipFill>
        <p:spPr bwMode="auto">
          <a:xfrm>
            <a:off x="6570663" y="3673475"/>
            <a:ext cx="4130675" cy="2727325"/>
          </a:xfrm>
          <a:prstGeom prst="rect">
            <a:avLst/>
          </a:prstGeom>
          <a:noFill/>
          <a:ln w="9525">
            <a:noFill/>
            <a:miter lim="800000"/>
            <a:headEnd/>
            <a:tailEnd/>
          </a:ln>
        </p:spPr>
      </p:pic>
      <p:pic>
        <p:nvPicPr>
          <p:cNvPr id="4123" name="Picture 27"/>
          <p:cNvPicPr>
            <a:picLocks noChangeAspect="1" noChangeArrowheads="1"/>
          </p:cNvPicPr>
          <p:nvPr/>
        </p:nvPicPr>
        <p:blipFill>
          <a:blip r:embed="rId4"/>
          <a:srcRect/>
          <a:stretch>
            <a:fillRect/>
          </a:stretch>
        </p:blipFill>
        <p:spPr bwMode="auto">
          <a:xfrm>
            <a:off x="1801813" y="3687763"/>
            <a:ext cx="4130675" cy="2713037"/>
          </a:xfrm>
          <a:prstGeom prst="rect">
            <a:avLst/>
          </a:prstGeom>
          <a:noFill/>
          <a:ln w="9525">
            <a:noFill/>
            <a:miter lim="800000"/>
            <a:headEnd/>
            <a:tailEnd/>
          </a:ln>
        </p:spPr>
      </p:pic>
      <p:pic>
        <p:nvPicPr>
          <p:cNvPr id="4126" name="Picture 30"/>
          <p:cNvPicPr>
            <a:picLocks noChangeAspect="1" noChangeArrowheads="1"/>
          </p:cNvPicPr>
          <p:nvPr/>
        </p:nvPicPr>
        <p:blipFill>
          <a:blip r:embed="rId5"/>
          <a:srcRect/>
          <a:stretch>
            <a:fillRect/>
          </a:stretch>
        </p:blipFill>
        <p:spPr bwMode="auto">
          <a:xfrm>
            <a:off x="4176713" y="6400800"/>
            <a:ext cx="4094162" cy="2667000"/>
          </a:xfrm>
          <a:prstGeom prst="rect">
            <a:avLst/>
          </a:prstGeom>
          <a:noFill/>
          <a:ln w="9525">
            <a:noFill/>
            <a:miter lim="800000"/>
            <a:headEnd/>
            <a:tailEnd/>
          </a:ln>
        </p:spPr>
      </p:pic>
      <p:pic>
        <p:nvPicPr>
          <p:cNvPr id="4125" name="Picture 29"/>
          <p:cNvPicPr>
            <a:picLocks noChangeAspect="1" noChangeArrowheads="1"/>
          </p:cNvPicPr>
          <p:nvPr/>
        </p:nvPicPr>
        <p:blipFill>
          <a:blip r:embed="rId6"/>
          <a:srcRect/>
          <a:stretch>
            <a:fillRect/>
          </a:stretch>
        </p:blipFill>
        <p:spPr bwMode="auto">
          <a:xfrm>
            <a:off x="11339513" y="3733800"/>
            <a:ext cx="4094162" cy="2667000"/>
          </a:xfrm>
          <a:prstGeom prst="rect">
            <a:avLst/>
          </a:prstGeom>
          <a:noFill/>
          <a:ln w="9525">
            <a:noFill/>
            <a:miter lim="800000"/>
            <a:headEnd/>
            <a:tailEnd/>
          </a:ln>
        </p:spPr>
      </p:pic>
      <p:pic>
        <p:nvPicPr>
          <p:cNvPr id="4127" name="Picture 31"/>
          <p:cNvPicPr>
            <a:picLocks noChangeAspect="1" noChangeArrowheads="1"/>
          </p:cNvPicPr>
          <p:nvPr/>
        </p:nvPicPr>
        <p:blipFill>
          <a:blip r:embed="rId7"/>
          <a:srcRect/>
          <a:stretch>
            <a:fillRect/>
          </a:stretch>
        </p:blipFill>
        <p:spPr bwMode="auto">
          <a:xfrm>
            <a:off x="8977313" y="6400800"/>
            <a:ext cx="4129087" cy="2667000"/>
          </a:xfrm>
          <a:prstGeom prst="rect">
            <a:avLst/>
          </a:prstGeom>
          <a:noFill/>
          <a:ln w="9525">
            <a:noFill/>
            <a:miter lim="800000"/>
            <a:headEnd/>
            <a:tailEnd/>
          </a:ln>
        </p:spPr>
      </p:pic>
      <p:grpSp>
        <p:nvGrpSpPr>
          <p:cNvPr id="23" name="Group 22"/>
          <p:cNvGrpSpPr>
            <a:grpSpLocks/>
          </p:cNvGrpSpPr>
          <p:nvPr/>
        </p:nvGrpSpPr>
        <p:grpSpPr bwMode="auto">
          <a:xfrm>
            <a:off x="1573213" y="2500313"/>
            <a:ext cx="13727112" cy="1200150"/>
            <a:chOff x="1642894" y="2362200"/>
            <a:chExt cx="13727969" cy="1200329"/>
          </a:xfrm>
        </p:grpSpPr>
        <p:sp>
          <p:nvSpPr>
            <p:cNvPr id="54282" name="Rectangle 24"/>
            <p:cNvSpPr>
              <a:spLocks noChangeArrowheads="1"/>
            </p:cNvSpPr>
            <p:nvPr/>
          </p:nvSpPr>
          <p:spPr bwMode="auto">
            <a:xfrm>
              <a:off x="2538868" y="2362200"/>
              <a:ext cx="12831995" cy="1200329"/>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Hãy nói về một số di tích lịch sử - văn hóa hoặc cảnh quan thiên nhiên của đất nước Việt Nam.</a:t>
              </a:r>
            </a:p>
          </p:txBody>
        </p:sp>
        <p:pic>
          <p:nvPicPr>
            <p:cNvPr id="54283" name="Picture 2"/>
            <p:cNvPicPr>
              <a:picLocks noChangeAspect="1" noChangeArrowheads="1"/>
            </p:cNvPicPr>
            <p:nvPr/>
          </p:nvPicPr>
          <p:blipFill>
            <a:blip r:embed="rId8"/>
            <a:srcRect l="13976" t="8234" b="9433"/>
            <a:stretch>
              <a:fillRect/>
            </a:stretch>
          </p:blipFill>
          <p:spPr bwMode="auto">
            <a:xfrm>
              <a:off x="1642894" y="2474238"/>
              <a:ext cx="895975" cy="833225"/>
            </a:xfrm>
            <a:prstGeom prst="rect">
              <a:avLst/>
            </a:prstGeom>
            <a:noFill/>
            <a:ln w="9525">
              <a:noFill/>
              <a:miter lim="800000"/>
              <a:headEnd/>
              <a:tailEnd/>
            </a:ln>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3"/>
                                        </p:tgtEl>
                                        <p:attrNameLst>
                                          <p:attrName>style.visibility</p:attrName>
                                        </p:attrNameLst>
                                      </p:cBhvr>
                                      <p:to>
                                        <p:strVal val="visible"/>
                                      </p:to>
                                    </p:set>
                                    <p:animEffect transition="in" filter="fade">
                                      <p:cBhvr>
                                        <p:cTn id="17" dur="500"/>
                                        <p:tgtEl>
                                          <p:spTgt spid="4123"/>
                                        </p:tgtEl>
                                      </p:cBhvr>
                                    </p:animEffect>
                                  </p:childTnLst>
                                </p:cTn>
                              </p:par>
                              <p:par>
                                <p:cTn id="18" presetID="10" presetClass="entr" presetSubtype="0" fill="hold" nodeType="withEffect">
                                  <p:stCondLst>
                                    <p:cond delay="0"/>
                                  </p:stCondLst>
                                  <p:childTnLst>
                                    <p:set>
                                      <p:cBhvr>
                                        <p:cTn id="19" dur="1" fill="hold">
                                          <p:stCondLst>
                                            <p:cond delay="0"/>
                                          </p:stCondLst>
                                        </p:cTn>
                                        <p:tgtEl>
                                          <p:spTgt spid="4124"/>
                                        </p:tgtEl>
                                        <p:attrNameLst>
                                          <p:attrName>style.visibility</p:attrName>
                                        </p:attrNameLst>
                                      </p:cBhvr>
                                      <p:to>
                                        <p:strVal val="visible"/>
                                      </p:to>
                                    </p:set>
                                    <p:animEffect transition="in" filter="fade">
                                      <p:cBhvr>
                                        <p:cTn id="20" dur="500"/>
                                        <p:tgtEl>
                                          <p:spTgt spid="4124"/>
                                        </p:tgtEl>
                                      </p:cBhvr>
                                    </p:animEffect>
                                  </p:childTnLst>
                                </p:cTn>
                              </p:par>
                              <p:par>
                                <p:cTn id="21" presetID="10" presetClass="entr" presetSubtype="0" fill="hold" nodeType="withEffect">
                                  <p:stCondLst>
                                    <p:cond delay="0"/>
                                  </p:stCondLst>
                                  <p:childTnLst>
                                    <p:set>
                                      <p:cBhvr>
                                        <p:cTn id="22" dur="1" fill="hold">
                                          <p:stCondLst>
                                            <p:cond delay="0"/>
                                          </p:stCondLst>
                                        </p:cTn>
                                        <p:tgtEl>
                                          <p:spTgt spid="4125"/>
                                        </p:tgtEl>
                                        <p:attrNameLst>
                                          <p:attrName>style.visibility</p:attrName>
                                        </p:attrNameLst>
                                      </p:cBhvr>
                                      <p:to>
                                        <p:strVal val="visible"/>
                                      </p:to>
                                    </p:set>
                                    <p:animEffect transition="in" filter="fade">
                                      <p:cBhvr>
                                        <p:cTn id="23" dur="500"/>
                                        <p:tgtEl>
                                          <p:spTgt spid="4125"/>
                                        </p:tgtEl>
                                      </p:cBhvr>
                                    </p:animEffect>
                                  </p:childTnLst>
                                </p:cTn>
                              </p:par>
                              <p:par>
                                <p:cTn id="24" presetID="10" presetClass="entr" presetSubtype="0" fill="hold" nodeType="withEffect">
                                  <p:stCondLst>
                                    <p:cond delay="0"/>
                                  </p:stCondLst>
                                  <p:childTnLst>
                                    <p:set>
                                      <p:cBhvr>
                                        <p:cTn id="25" dur="1" fill="hold">
                                          <p:stCondLst>
                                            <p:cond delay="0"/>
                                          </p:stCondLst>
                                        </p:cTn>
                                        <p:tgtEl>
                                          <p:spTgt spid="4126"/>
                                        </p:tgtEl>
                                        <p:attrNameLst>
                                          <p:attrName>style.visibility</p:attrName>
                                        </p:attrNameLst>
                                      </p:cBhvr>
                                      <p:to>
                                        <p:strVal val="visible"/>
                                      </p:to>
                                    </p:set>
                                    <p:animEffect transition="in" filter="fade">
                                      <p:cBhvr>
                                        <p:cTn id="26" dur="500"/>
                                        <p:tgtEl>
                                          <p:spTgt spid="4126"/>
                                        </p:tgtEl>
                                      </p:cBhvr>
                                    </p:animEffect>
                                  </p:childTnLst>
                                </p:cTn>
                              </p:par>
                              <p:par>
                                <p:cTn id="27" presetID="10" presetClass="entr" presetSubtype="0" fill="hold" nodeType="withEffect">
                                  <p:stCondLst>
                                    <p:cond delay="0"/>
                                  </p:stCondLst>
                                  <p:childTnLst>
                                    <p:set>
                                      <p:cBhvr>
                                        <p:cTn id="28" dur="1" fill="hold">
                                          <p:stCondLst>
                                            <p:cond delay="0"/>
                                          </p:stCondLst>
                                        </p:cTn>
                                        <p:tgtEl>
                                          <p:spTgt spid="4127"/>
                                        </p:tgtEl>
                                        <p:attrNameLst>
                                          <p:attrName>style.visibility</p:attrName>
                                        </p:attrNameLst>
                                      </p:cBhvr>
                                      <p:to>
                                        <p:strVal val="visible"/>
                                      </p:to>
                                    </p:set>
                                    <p:animEffect transition="in" filter="fade">
                                      <p:cBhvr>
                                        <p:cTn id="29" dur="500"/>
                                        <p:tgtEl>
                                          <p:spTgt spid="4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5298" name="Group 12"/>
          <p:cNvGrpSpPr>
            <a:grpSpLocks/>
          </p:cNvGrpSpPr>
          <p:nvPr/>
        </p:nvGrpSpPr>
        <p:grpSpPr bwMode="auto">
          <a:xfrm>
            <a:off x="1814513" y="-228600"/>
            <a:ext cx="12673012" cy="1563688"/>
            <a:chOff x="1802210" y="103853"/>
            <a:chExt cx="12672219" cy="1563058"/>
          </a:xfrm>
        </p:grpSpPr>
        <p:grpSp>
          <p:nvGrpSpPr>
            <p:cNvPr id="55305" name="Group 13"/>
            <p:cNvGrpSpPr>
              <a:grpSpLocks/>
            </p:cNvGrpSpPr>
            <p:nvPr/>
          </p:nvGrpSpPr>
          <p:grpSpPr bwMode="auto">
            <a:xfrm>
              <a:off x="5199053" y="103853"/>
              <a:ext cx="4896153" cy="990070"/>
              <a:chOff x="5051402" y="164812"/>
              <a:chExt cx="4813540" cy="990070"/>
            </a:xfrm>
          </p:grpSpPr>
          <p:grpSp>
            <p:nvGrpSpPr>
              <p:cNvPr id="55307" name="Group 17"/>
              <p:cNvGrpSpPr>
                <a:grpSpLocks/>
              </p:cNvGrpSpPr>
              <p:nvPr/>
            </p:nvGrpSpPr>
            <p:grpSpPr bwMode="auto">
              <a:xfrm>
                <a:off x="5051402" y="164812"/>
                <a:ext cx="4813540" cy="990070"/>
                <a:chOff x="5051402" y="164812"/>
                <a:chExt cx="4813540" cy="990070"/>
              </a:xfrm>
            </p:grpSpPr>
            <p:sp>
              <p:nvSpPr>
                <p:cNvPr id="55309" name="TextBox 19"/>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55310" name="TextBox 20"/>
                <p:cNvSpPr txBox="1">
                  <a:spLocks noChangeArrowheads="1"/>
                </p:cNvSpPr>
                <p:nvPr/>
              </p:nvSpPr>
              <p:spPr bwMode="auto">
                <a:xfrm>
                  <a:off x="5987888" y="636047"/>
                  <a:ext cx="3877054"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2463" y="1135971"/>
                <a:ext cx="35956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28"/>
              <a:ext cx="12672219" cy="56968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(T1)</a:t>
              </a:r>
            </a:p>
          </p:txBody>
        </p:sp>
      </p:grpSp>
      <p:sp>
        <p:nvSpPr>
          <p:cNvPr id="55299" name="Rectangle 21"/>
          <p:cNvSpPr>
            <a:spLocks noChangeArrowheads="1"/>
          </p:cNvSpPr>
          <p:nvPr/>
        </p:nvSpPr>
        <p:spPr bwMode="auto">
          <a:xfrm>
            <a:off x="1585913" y="1295400"/>
            <a:ext cx="14090650" cy="1190625"/>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Tìm hiểu một số di tích lịch sử - văn hóa hoặc cảnh quan thiên nhiên ở địa phương.</a:t>
            </a:r>
          </a:p>
        </p:txBody>
      </p:sp>
      <p:pic>
        <p:nvPicPr>
          <p:cNvPr id="4123" name="Picture 27"/>
          <p:cNvPicPr>
            <a:picLocks noChangeAspect="1" noChangeArrowheads="1"/>
          </p:cNvPicPr>
          <p:nvPr/>
        </p:nvPicPr>
        <p:blipFill>
          <a:blip r:embed="rId3"/>
          <a:srcRect/>
          <a:stretch>
            <a:fillRect/>
          </a:stretch>
        </p:blipFill>
        <p:spPr bwMode="auto">
          <a:xfrm>
            <a:off x="290513" y="4038600"/>
            <a:ext cx="5616575" cy="4724400"/>
          </a:xfrm>
          <a:prstGeom prst="rect">
            <a:avLst/>
          </a:prstGeom>
          <a:noFill/>
          <a:ln w="9525">
            <a:noFill/>
            <a:miter lim="800000"/>
            <a:headEnd/>
            <a:tailEnd/>
          </a:ln>
        </p:spPr>
      </p:pic>
      <p:grpSp>
        <p:nvGrpSpPr>
          <p:cNvPr id="55301" name="Group 22"/>
          <p:cNvGrpSpPr>
            <a:grpSpLocks/>
          </p:cNvGrpSpPr>
          <p:nvPr/>
        </p:nvGrpSpPr>
        <p:grpSpPr bwMode="auto">
          <a:xfrm>
            <a:off x="1573213" y="2500313"/>
            <a:ext cx="13727112" cy="1200150"/>
            <a:chOff x="1642894" y="2362200"/>
            <a:chExt cx="13727969" cy="1200329"/>
          </a:xfrm>
        </p:grpSpPr>
        <p:sp>
          <p:nvSpPr>
            <p:cNvPr id="55303" name="Rectangle 24"/>
            <p:cNvSpPr>
              <a:spLocks noChangeArrowheads="1"/>
            </p:cNvSpPr>
            <p:nvPr/>
          </p:nvSpPr>
          <p:spPr bwMode="auto">
            <a:xfrm>
              <a:off x="2538868" y="2362200"/>
              <a:ext cx="12831995" cy="1200329"/>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Hãy nói về một số di tích lịch sử - văn hóa hoặc cảnh quan thiên nhiên của đất nước Việt Nam.</a:t>
              </a:r>
            </a:p>
          </p:txBody>
        </p:sp>
        <p:pic>
          <p:nvPicPr>
            <p:cNvPr id="55304" name="Picture 2"/>
            <p:cNvPicPr>
              <a:picLocks noChangeAspect="1" noChangeArrowheads="1"/>
            </p:cNvPicPr>
            <p:nvPr/>
          </p:nvPicPr>
          <p:blipFill>
            <a:blip r:embed="rId4"/>
            <a:srcRect l="13976" t="8234" b="9433"/>
            <a:stretch>
              <a:fillRect/>
            </a:stretch>
          </p:blipFill>
          <p:spPr bwMode="auto">
            <a:xfrm>
              <a:off x="1642894" y="2474238"/>
              <a:ext cx="895975" cy="833225"/>
            </a:xfrm>
            <a:prstGeom prst="rect">
              <a:avLst/>
            </a:prstGeom>
            <a:noFill/>
            <a:ln w="9525">
              <a:noFill/>
              <a:miter lim="800000"/>
              <a:headEnd/>
              <a:tailEnd/>
            </a:ln>
          </p:spPr>
        </p:pic>
      </p:grpSp>
      <p:sp>
        <p:nvSpPr>
          <p:cNvPr id="24" name="Rectangle 23"/>
          <p:cNvSpPr>
            <a:spLocks noChangeArrowheads="1"/>
          </p:cNvSpPr>
          <p:nvPr/>
        </p:nvSpPr>
        <p:spPr bwMode="auto">
          <a:xfrm>
            <a:off x="6157913" y="3836988"/>
            <a:ext cx="9966325" cy="5078412"/>
          </a:xfrm>
          <a:prstGeom prst="rect">
            <a:avLst/>
          </a:prstGeom>
          <a:solidFill>
            <a:schemeClr val="bg1"/>
          </a:solidFill>
          <a:ln w="9525">
            <a:noFill/>
            <a:miter lim="800000"/>
            <a:headEnd/>
            <a:tailEnd/>
          </a:ln>
        </p:spPr>
        <p:txBody>
          <a:bodyPr>
            <a:spAutoFit/>
          </a:bodyPr>
          <a:lstStyle/>
          <a:p>
            <a:pPr algn="just" eaLnBrk="0" hangingPunct="0"/>
            <a:r>
              <a:rPr lang="nl-NL" sz="3600" b="1">
                <a:solidFill>
                  <a:srgbClr val="0000CC"/>
                </a:solidFill>
                <a:latin typeface="Times New Roman" pitchFamily="18" charset="0"/>
                <a:cs typeface="Times New Roman" pitchFamily="18" charset="0"/>
              </a:rPr>
              <a:t>     Đây là Văn Miếu-Quốc Tử Giám ở Thủ đô Hà Nội. Văn Miếu - Quốc Tử Giám, Hà Nội. Là quần thể di tích đa dạng và phong phú hàng đầu của thành phố Hà Nội. Nơi đây thờ Khổng Tử và thầy giáo Chu Văn An. Quốc Tử Giám được coi là trường đại học đầu tiên của Việt Nam. Mỗi dịp Tết đến Xuân về, mọi người thường lên đây để xin chữ đầu năm với mong muốn mình trong năm mới sẽ học hành đỗ đạt và giỏi giang hơn.</a:t>
            </a:r>
            <a:endParaRPr lang="en-US" sz="3600" b="1">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3"/>
                                        </p:tgtEl>
                                        <p:attrNameLst>
                                          <p:attrName>style.visibility</p:attrName>
                                        </p:attrNameLst>
                                      </p:cBhvr>
                                      <p:to>
                                        <p:strVal val="visible"/>
                                      </p:to>
                                    </p:set>
                                    <p:animEffect transition="in" filter="fade">
                                      <p:cBhvr>
                                        <p:cTn id="7" dur="500"/>
                                        <p:tgtEl>
                                          <p:spTgt spid="4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 name="Picture 28"/>
          <p:cNvPicPr>
            <a:picLocks noChangeAspect="1" noChangeArrowheads="1"/>
          </p:cNvPicPr>
          <p:nvPr/>
        </p:nvPicPr>
        <p:blipFill>
          <a:blip r:embed="rId3"/>
          <a:srcRect/>
          <a:stretch>
            <a:fillRect/>
          </a:stretch>
        </p:blipFill>
        <p:spPr bwMode="auto">
          <a:xfrm>
            <a:off x="290513" y="4191000"/>
            <a:ext cx="5616575" cy="4237038"/>
          </a:xfrm>
          <a:prstGeom prst="rect">
            <a:avLst/>
          </a:prstGeom>
          <a:noFill/>
          <a:ln w="9525">
            <a:noFill/>
            <a:miter lim="800000"/>
            <a:headEnd/>
            <a:tailEnd/>
          </a:ln>
        </p:spPr>
      </p:pic>
      <p:grpSp>
        <p:nvGrpSpPr>
          <p:cNvPr id="56323" name="Group 12"/>
          <p:cNvGrpSpPr>
            <a:grpSpLocks/>
          </p:cNvGrpSpPr>
          <p:nvPr/>
        </p:nvGrpSpPr>
        <p:grpSpPr bwMode="auto">
          <a:xfrm>
            <a:off x="1814513" y="-228600"/>
            <a:ext cx="12673012" cy="1563688"/>
            <a:chOff x="1802210" y="103853"/>
            <a:chExt cx="12672219" cy="1563058"/>
          </a:xfrm>
        </p:grpSpPr>
        <p:grpSp>
          <p:nvGrpSpPr>
            <p:cNvPr id="56329" name="Group 13"/>
            <p:cNvGrpSpPr>
              <a:grpSpLocks/>
            </p:cNvGrpSpPr>
            <p:nvPr/>
          </p:nvGrpSpPr>
          <p:grpSpPr bwMode="auto">
            <a:xfrm>
              <a:off x="5199053" y="103853"/>
              <a:ext cx="4896153" cy="990070"/>
              <a:chOff x="5051402" y="164812"/>
              <a:chExt cx="4813540" cy="990070"/>
            </a:xfrm>
          </p:grpSpPr>
          <p:grpSp>
            <p:nvGrpSpPr>
              <p:cNvPr id="56331" name="Group 17"/>
              <p:cNvGrpSpPr>
                <a:grpSpLocks/>
              </p:cNvGrpSpPr>
              <p:nvPr/>
            </p:nvGrpSpPr>
            <p:grpSpPr bwMode="auto">
              <a:xfrm>
                <a:off x="5051402" y="164812"/>
                <a:ext cx="4813540" cy="990070"/>
                <a:chOff x="5051402" y="164812"/>
                <a:chExt cx="4813540" cy="990070"/>
              </a:xfrm>
            </p:grpSpPr>
            <p:sp>
              <p:nvSpPr>
                <p:cNvPr id="56333" name="TextBox 19"/>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56334" name="TextBox 20"/>
                <p:cNvSpPr txBox="1">
                  <a:spLocks noChangeArrowheads="1"/>
                </p:cNvSpPr>
                <p:nvPr/>
              </p:nvSpPr>
              <p:spPr bwMode="auto">
                <a:xfrm>
                  <a:off x="5987888" y="636047"/>
                  <a:ext cx="3877054"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2463" y="1135971"/>
                <a:ext cx="35956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28"/>
              <a:ext cx="12672219" cy="56968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(T1)</a:t>
              </a:r>
            </a:p>
          </p:txBody>
        </p:sp>
      </p:grpSp>
      <p:sp>
        <p:nvSpPr>
          <p:cNvPr id="56324" name="Rectangle 21"/>
          <p:cNvSpPr>
            <a:spLocks noChangeArrowheads="1"/>
          </p:cNvSpPr>
          <p:nvPr/>
        </p:nvSpPr>
        <p:spPr bwMode="auto">
          <a:xfrm>
            <a:off x="1509713" y="1371600"/>
            <a:ext cx="14090650" cy="1190625"/>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Tìm hiểu một số di tích lịch sử - văn hóa hoặc cảnh quan thiên nhiên ở địa phương.</a:t>
            </a:r>
          </a:p>
        </p:txBody>
      </p:sp>
      <p:grpSp>
        <p:nvGrpSpPr>
          <p:cNvPr id="56325" name="Group 22"/>
          <p:cNvGrpSpPr>
            <a:grpSpLocks/>
          </p:cNvGrpSpPr>
          <p:nvPr/>
        </p:nvGrpSpPr>
        <p:grpSpPr bwMode="auto">
          <a:xfrm>
            <a:off x="1573213" y="2500313"/>
            <a:ext cx="13727112" cy="1200150"/>
            <a:chOff x="1642894" y="2362200"/>
            <a:chExt cx="13727969" cy="1200329"/>
          </a:xfrm>
        </p:grpSpPr>
        <p:sp>
          <p:nvSpPr>
            <p:cNvPr id="56327" name="Rectangle 24"/>
            <p:cNvSpPr>
              <a:spLocks noChangeArrowheads="1"/>
            </p:cNvSpPr>
            <p:nvPr/>
          </p:nvSpPr>
          <p:spPr bwMode="auto">
            <a:xfrm>
              <a:off x="2538868" y="2362200"/>
              <a:ext cx="12831995" cy="1200329"/>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Hãy nói về một số di tích lịch sử - văn hóa hoặc cảnh quan thiên nhiên của đất nước Việt Nam.</a:t>
              </a:r>
            </a:p>
          </p:txBody>
        </p:sp>
        <p:pic>
          <p:nvPicPr>
            <p:cNvPr id="56328" name="Picture 2"/>
            <p:cNvPicPr>
              <a:picLocks noChangeAspect="1" noChangeArrowheads="1"/>
            </p:cNvPicPr>
            <p:nvPr/>
          </p:nvPicPr>
          <p:blipFill>
            <a:blip r:embed="rId4"/>
            <a:srcRect l="13976" t="8234" b="9433"/>
            <a:stretch>
              <a:fillRect/>
            </a:stretch>
          </p:blipFill>
          <p:spPr bwMode="auto">
            <a:xfrm>
              <a:off x="1642894" y="2474238"/>
              <a:ext cx="895975" cy="833225"/>
            </a:xfrm>
            <a:prstGeom prst="rect">
              <a:avLst/>
            </a:prstGeom>
            <a:noFill/>
            <a:ln w="9525">
              <a:noFill/>
              <a:miter lim="800000"/>
              <a:headEnd/>
              <a:tailEnd/>
            </a:ln>
          </p:spPr>
        </p:pic>
      </p:grpSp>
      <p:sp>
        <p:nvSpPr>
          <p:cNvPr id="24" name="Rectangle 23"/>
          <p:cNvSpPr>
            <a:spLocks noChangeArrowheads="1"/>
          </p:cNvSpPr>
          <p:nvPr/>
        </p:nvSpPr>
        <p:spPr bwMode="auto">
          <a:xfrm>
            <a:off x="6157913" y="3836988"/>
            <a:ext cx="9966325" cy="5078412"/>
          </a:xfrm>
          <a:prstGeom prst="rect">
            <a:avLst/>
          </a:prstGeom>
          <a:solidFill>
            <a:schemeClr val="bg1"/>
          </a:solidFill>
          <a:ln w="9525">
            <a:noFill/>
            <a:miter lim="800000"/>
            <a:headEnd/>
            <a:tailEnd/>
          </a:ln>
        </p:spPr>
        <p:txBody>
          <a:bodyPr>
            <a:spAutoFit/>
          </a:bodyPr>
          <a:lstStyle/>
          <a:p>
            <a:pPr algn="just" eaLnBrk="0" hangingPunct="0"/>
            <a:r>
              <a:rPr lang="nl-NL" sz="3600" b="1">
                <a:solidFill>
                  <a:srgbClr val="0000CC"/>
                </a:solidFill>
                <a:latin typeface="Times New Roman" pitchFamily="18" charset="0"/>
                <a:cs typeface="Times New Roman" pitchFamily="18" charset="0"/>
              </a:rPr>
              <a:t>     Phố cổ Hội An, Quảng Nam. Là một đô thị cổ nằm ở hạ lưu sông Thu Bồn, thuộc vùng đồng bằng ven biển tỉnh Quảng Nam. Đây là nơi lưu giữ được gần như nguyên vẹn với hơn 1000 di tích kiến trúc từ phố xá, nhà cửa, hội quán, đình, chùa, miếu, nhà thờ tộc, giếng cổ… đến các món ăn truyền thống. Ngày 4 tháng 12, UNESCO đã công nhận đô thị cổ Hội An là một di sản văn hóa thế giới.</a:t>
            </a:r>
            <a:endParaRPr lang="en-US" sz="3600" b="1">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 name="Picture 29"/>
          <p:cNvPicPr>
            <a:picLocks noChangeAspect="1" noChangeArrowheads="1"/>
          </p:cNvPicPr>
          <p:nvPr/>
        </p:nvPicPr>
        <p:blipFill>
          <a:blip r:embed="rId3"/>
          <a:srcRect/>
          <a:stretch>
            <a:fillRect/>
          </a:stretch>
        </p:blipFill>
        <p:spPr bwMode="auto">
          <a:xfrm>
            <a:off x="290513" y="4191000"/>
            <a:ext cx="5616575" cy="4237038"/>
          </a:xfrm>
          <a:prstGeom prst="rect">
            <a:avLst/>
          </a:prstGeom>
          <a:noFill/>
          <a:ln w="9525">
            <a:noFill/>
            <a:miter lim="800000"/>
            <a:headEnd/>
            <a:tailEnd/>
          </a:ln>
        </p:spPr>
      </p:pic>
      <p:grpSp>
        <p:nvGrpSpPr>
          <p:cNvPr id="57347" name="Group 12"/>
          <p:cNvGrpSpPr>
            <a:grpSpLocks/>
          </p:cNvGrpSpPr>
          <p:nvPr/>
        </p:nvGrpSpPr>
        <p:grpSpPr bwMode="auto">
          <a:xfrm>
            <a:off x="1814513" y="-228600"/>
            <a:ext cx="12673012" cy="1563688"/>
            <a:chOff x="1802210" y="103853"/>
            <a:chExt cx="12672219" cy="1563058"/>
          </a:xfrm>
        </p:grpSpPr>
        <p:grpSp>
          <p:nvGrpSpPr>
            <p:cNvPr id="57353" name="Group 13"/>
            <p:cNvGrpSpPr>
              <a:grpSpLocks/>
            </p:cNvGrpSpPr>
            <p:nvPr/>
          </p:nvGrpSpPr>
          <p:grpSpPr bwMode="auto">
            <a:xfrm>
              <a:off x="5199053" y="103853"/>
              <a:ext cx="4896153" cy="990070"/>
              <a:chOff x="5051402" y="164812"/>
              <a:chExt cx="4813540" cy="990070"/>
            </a:xfrm>
          </p:grpSpPr>
          <p:grpSp>
            <p:nvGrpSpPr>
              <p:cNvPr id="57355" name="Group 17"/>
              <p:cNvGrpSpPr>
                <a:grpSpLocks/>
              </p:cNvGrpSpPr>
              <p:nvPr/>
            </p:nvGrpSpPr>
            <p:grpSpPr bwMode="auto">
              <a:xfrm>
                <a:off x="5051402" y="164812"/>
                <a:ext cx="4813540" cy="990070"/>
                <a:chOff x="5051402" y="164812"/>
                <a:chExt cx="4813540" cy="990070"/>
              </a:xfrm>
            </p:grpSpPr>
            <p:sp>
              <p:nvSpPr>
                <p:cNvPr id="57357" name="TextBox 19"/>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57358" name="TextBox 20"/>
                <p:cNvSpPr txBox="1">
                  <a:spLocks noChangeArrowheads="1"/>
                </p:cNvSpPr>
                <p:nvPr/>
              </p:nvSpPr>
              <p:spPr bwMode="auto">
                <a:xfrm>
                  <a:off x="5987888" y="636047"/>
                  <a:ext cx="3877054"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2463" y="1135971"/>
                <a:ext cx="35956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28"/>
              <a:ext cx="12672219" cy="56968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(T1)</a:t>
              </a:r>
            </a:p>
          </p:txBody>
        </p:sp>
      </p:grpSp>
      <p:sp>
        <p:nvSpPr>
          <p:cNvPr id="57348" name="Rectangle 21"/>
          <p:cNvSpPr>
            <a:spLocks noChangeArrowheads="1"/>
          </p:cNvSpPr>
          <p:nvPr/>
        </p:nvSpPr>
        <p:spPr bwMode="auto">
          <a:xfrm>
            <a:off x="1662113" y="1295400"/>
            <a:ext cx="14090650" cy="1190625"/>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Tìm hiểu một số di tích lịch sử - văn hóa hoặc cảnh quan thiên nhiên ở địa phương.</a:t>
            </a:r>
          </a:p>
        </p:txBody>
      </p:sp>
      <p:grpSp>
        <p:nvGrpSpPr>
          <p:cNvPr id="57349" name="Group 22"/>
          <p:cNvGrpSpPr>
            <a:grpSpLocks/>
          </p:cNvGrpSpPr>
          <p:nvPr/>
        </p:nvGrpSpPr>
        <p:grpSpPr bwMode="auto">
          <a:xfrm>
            <a:off x="1573213" y="2500313"/>
            <a:ext cx="13727112" cy="1200150"/>
            <a:chOff x="1642894" y="2362200"/>
            <a:chExt cx="13727969" cy="1200329"/>
          </a:xfrm>
        </p:grpSpPr>
        <p:sp>
          <p:nvSpPr>
            <p:cNvPr id="57351" name="Rectangle 24"/>
            <p:cNvSpPr>
              <a:spLocks noChangeArrowheads="1"/>
            </p:cNvSpPr>
            <p:nvPr/>
          </p:nvSpPr>
          <p:spPr bwMode="auto">
            <a:xfrm>
              <a:off x="2538868" y="2362200"/>
              <a:ext cx="12831995" cy="1200329"/>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Hãy nói về một số di tích lịch sử - văn hóa hoặc cảnh quan thiên nhiên của đất nước Việt Nam.</a:t>
              </a:r>
            </a:p>
          </p:txBody>
        </p:sp>
        <p:pic>
          <p:nvPicPr>
            <p:cNvPr id="57352" name="Picture 2"/>
            <p:cNvPicPr>
              <a:picLocks noChangeAspect="1" noChangeArrowheads="1"/>
            </p:cNvPicPr>
            <p:nvPr/>
          </p:nvPicPr>
          <p:blipFill>
            <a:blip r:embed="rId4"/>
            <a:srcRect l="13976" t="8234" b="9433"/>
            <a:stretch>
              <a:fillRect/>
            </a:stretch>
          </p:blipFill>
          <p:spPr bwMode="auto">
            <a:xfrm>
              <a:off x="1642894" y="2474238"/>
              <a:ext cx="895975" cy="833225"/>
            </a:xfrm>
            <a:prstGeom prst="rect">
              <a:avLst/>
            </a:prstGeom>
            <a:noFill/>
            <a:ln w="9525">
              <a:noFill/>
              <a:miter lim="800000"/>
              <a:headEnd/>
              <a:tailEnd/>
            </a:ln>
          </p:spPr>
        </p:pic>
      </p:grpSp>
      <p:sp>
        <p:nvSpPr>
          <p:cNvPr id="24" name="Rectangle 23"/>
          <p:cNvSpPr>
            <a:spLocks noChangeArrowheads="1"/>
          </p:cNvSpPr>
          <p:nvPr/>
        </p:nvSpPr>
        <p:spPr bwMode="auto">
          <a:xfrm>
            <a:off x="6157913" y="4648200"/>
            <a:ext cx="9966325" cy="2862263"/>
          </a:xfrm>
          <a:prstGeom prst="rect">
            <a:avLst/>
          </a:prstGeom>
          <a:solidFill>
            <a:schemeClr val="bg1"/>
          </a:solidFill>
          <a:ln w="9525">
            <a:noFill/>
            <a:miter lim="800000"/>
            <a:headEnd/>
            <a:tailEnd/>
          </a:ln>
        </p:spPr>
        <p:txBody>
          <a:bodyPr>
            <a:spAutoFit/>
          </a:bodyPr>
          <a:lstStyle/>
          <a:p>
            <a:pPr algn="just" eaLnBrk="0" hangingPunct="0"/>
            <a:r>
              <a:rPr lang="nl-NL" sz="3600" b="1">
                <a:solidFill>
                  <a:srgbClr val="0000CC"/>
                </a:solidFill>
                <a:latin typeface="Times New Roman" pitchFamily="18" charset="0"/>
                <a:cs typeface="Times New Roman" pitchFamily="18" charset="0"/>
              </a:rPr>
              <a:t>     Bến nhà Rồng, Thành phố Hồ Chí Minh hay còn gọi là bảo tàng Hồ Chí Minh. Ngày 5/7/1911, Bác Hồ ra đi tìm đường cứu nước tại bến nhà Rồng. Nơi đây trưng bày rất nhiều hình ảnh về Bác, các hiện vật liên quan đến Bác,…</a:t>
            </a:r>
            <a:endParaRPr lang="en-US" sz="3600" b="1">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 name="Picture 30"/>
          <p:cNvPicPr>
            <a:picLocks noChangeAspect="1" noChangeArrowheads="1"/>
          </p:cNvPicPr>
          <p:nvPr/>
        </p:nvPicPr>
        <p:blipFill>
          <a:blip r:embed="rId3"/>
          <a:srcRect/>
          <a:stretch>
            <a:fillRect/>
          </a:stretch>
        </p:blipFill>
        <p:spPr bwMode="auto">
          <a:xfrm>
            <a:off x="290513" y="4191000"/>
            <a:ext cx="5616575" cy="4237038"/>
          </a:xfrm>
          <a:prstGeom prst="rect">
            <a:avLst/>
          </a:prstGeom>
          <a:noFill/>
          <a:ln w="9525">
            <a:noFill/>
            <a:miter lim="800000"/>
            <a:headEnd/>
            <a:tailEnd/>
          </a:ln>
        </p:spPr>
      </p:pic>
      <p:grpSp>
        <p:nvGrpSpPr>
          <p:cNvPr id="58371" name="Group 12"/>
          <p:cNvGrpSpPr>
            <a:grpSpLocks/>
          </p:cNvGrpSpPr>
          <p:nvPr/>
        </p:nvGrpSpPr>
        <p:grpSpPr bwMode="auto">
          <a:xfrm>
            <a:off x="1814513" y="-228600"/>
            <a:ext cx="12673012" cy="1563688"/>
            <a:chOff x="1802210" y="103853"/>
            <a:chExt cx="12672219" cy="1563058"/>
          </a:xfrm>
        </p:grpSpPr>
        <p:grpSp>
          <p:nvGrpSpPr>
            <p:cNvPr id="58377" name="Group 13"/>
            <p:cNvGrpSpPr>
              <a:grpSpLocks/>
            </p:cNvGrpSpPr>
            <p:nvPr/>
          </p:nvGrpSpPr>
          <p:grpSpPr bwMode="auto">
            <a:xfrm>
              <a:off x="5199053" y="103853"/>
              <a:ext cx="4896153" cy="990070"/>
              <a:chOff x="5051402" y="164812"/>
              <a:chExt cx="4813540" cy="990070"/>
            </a:xfrm>
          </p:grpSpPr>
          <p:grpSp>
            <p:nvGrpSpPr>
              <p:cNvPr id="58379" name="Group 17"/>
              <p:cNvGrpSpPr>
                <a:grpSpLocks/>
              </p:cNvGrpSpPr>
              <p:nvPr/>
            </p:nvGrpSpPr>
            <p:grpSpPr bwMode="auto">
              <a:xfrm>
                <a:off x="5051402" y="164812"/>
                <a:ext cx="4813540" cy="990070"/>
                <a:chOff x="5051402" y="164812"/>
                <a:chExt cx="4813540" cy="990070"/>
              </a:xfrm>
            </p:grpSpPr>
            <p:sp>
              <p:nvSpPr>
                <p:cNvPr id="58381" name="TextBox 19"/>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58382" name="TextBox 20"/>
                <p:cNvSpPr txBox="1">
                  <a:spLocks noChangeArrowheads="1"/>
                </p:cNvSpPr>
                <p:nvPr/>
              </p:nvSpPr>
              <p:spPr bwMode="auto">
                <a:xfrm>
                  <a:off x="5987888" y="636047"/>
                  <a:ext cx="3877054"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2463" y="1135971"/>
                <a:ext cx="35956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28"/>
              <a:ext cx="12672219" cy="56968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(T1)</a:t>
              </a:r>
            </a:p>
          </p:txBody>
        </p:sp>
      </p:grpSp>
      <p:sp>
        <p:nvSpPr>
          <p:cNvPr id="58372" name="Rectangle 21"/>
          <p:cNvSpPr>
            <a:spLocks noChangeArrowheads="1"/>
          </p:cNvSpPr>
          <p:nvPr/>
        </p:nvSpPr>
        <p:spPr bwMode="auto">
          <a:xfrm>
            <a:off x="1509713" y="1371600"/>
            <a:ext cx="14090650" cy="1190625"/>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Tìm hiểu một số di tích lịch sử - văn hóa hoặc cảnh quan thiên nhiên ở địa phương.</a:t>
            </a:r>
          </a:p>
        </p:txBody>
      </p:sp>
      <p:grpSp>
        <p:nvGrpSpPr>
          <p:cNvPr id="58373" name="Group 22"/>
          <p:cNvGrpSpPr>
            <a:grpSpLocks/>
          </p:cNvGrpSpPr>
          <p:nvPr/>
        </p:nvGrpSpPr>
        <p:grpSpPr bwMode="auto">
          <a:xfrm>
            <a:off x="1573213" y="2500313"/>
            <a:ext cx="13727112" cy="1200150"/>
            <a:chOff x="1642894" y="2362200"/>
            <a:chExt cx="13727969" cy="1200329"/>
          </a:xfrm>
        </p:grpSpPr>
        <p:sp>
          <p:nvSpPr>
            <p:cNvPr id="58375" name="Rectangle 24"/>
            <p:cNvSpPr>
              <a:spLocks noChangeArrowheads="1"/>
            </p:cNvSpPr>
            <p:nvPr/>
          </p:nvSpPr>
          <p:spPr bwMode="auto">
            <a:xfrm>
              <a:off x="2538868" y="2362200"/>
              <a:ext cx="12831995" cy="1200329"/>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Hãy nói về một số di tích lịch sử - văn hóa hoặc cảnh quan thiên nhiên của đất nước Việt Nam.</a:t>
              </a:r>
            </a:p>
          </p:txBody>
        </p:sp>
        <p:pic>
          <p:nvPicPr>
            <p:cNvPr id="58376" name="Picture 2"/>
            <p:cNvPicPr>
              <a:picLocks noChangeAspect="1" noChangeArrowheads="1"/>
            </p:cNvPicPr>
            <p:nvPr/>
          </p:nvPicPr>
          <p:blipFill>
            <a:blip r:embed="rId4"/>
            <a:srcRect l="13976" t="8234" b="9433"/>
            <a:stretch>
              <a:fillRect/>
            </a:stretch>
          </p:blipFill>
          <p:spPr bwMode="auto">
            <a:xfrm>
              <a:off x="1642894" y="2474238"/>
              <a:ext cx="895975" cy="833225"/>
            </a:xfrm>
            <a:prstGeom prst="rect">
              <a:avLst/>
            </a:prstGeom>
            <a:noFill/>
            <a:ln w="9525">
              <a:noFill/>
              <a:miter lim="800000"/>
              <a:headEnd/>
              <a:tailEnd/>
            </a:ln>
          </p:spPr>
        </p:pic>
      </p:grpSp>
      <p:sp>
        <p:nvSpPr>
          <p:cNvPr id="24" name="Rectangle 23"/>
          <p:cNvSpPr>
            <a:spLocks noChangeArrowheads="1"/>
          </p:cNvSpPr>
          <p:nvPr/>
        </p:nvSpPr>
        <p:spPr bwMode="auto">
          <a:xfrm>
            <a:off x="6157913" y="3836988"/>
            <a:ext cx="9677400" cy="4524375"/>
          </a:xfrm>
          <a:prstGeom prst="rect">
            <a:avLst/>
          </a:prstGeom>
          <a:solidFill>
            <a:schemeClr val="bg1"/>
          </a:solidFill>
          <a:ln w="9525">
            <a:noFill/>
            <a:miter lim="800000"/>
            <a:headEnd/>
            <a:tailEnd/>
          </a:ln>
        </p:spPr>
        <p:txBody>
          <a:bodyPr>
            <a:spAutoFit/>
          </a:bodyPr>
          <a:lstStyle/>
          <a:p>
            <a:pPr algn="just" eaLnBrk="0" hangingPunct="0"/>
            <a:r>
              <a:rPr lang="nl-NL" sz="3600" b="1">
                <a:solidFill>
                  <a:srgbClr val="0000CC"/>
                </a:solidFill>
                <a:latin typeface="Times New Roman" pitchFamily="18" charset="0"/>
                <a:cs typeface="Times New Roman" pitchFamily="18" charset="0"/>
              </a:rPr>
              <a:t>     Vịnh Hạ Long, Quảng Ninh. Vịnh Hạ Long giới hạn trong diện tích khoảng 1.553 km² bao gồm 1.969 hòn đảo lớn nhỏ, phần lớn là đảo đá vôi. Vịnh Hạ Long đã vinh dự hai lần đươc UNESCO công nhận là Di sản Thiên nhiên Thế giới vào năm 1994 và 2000. Vịnh Hạ Long lọt vào top 7 kỳ quan thiên nhiên mới của thế giới năm 2011.</a:t>
            </a:r>
            <a:endParaRPr lang="en-US" sz="3600" b="1">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 name="Picture 31"/>
          <p:cNvPicPr>
            <a:picLocks noChangeAspect="1" noChangeArrowheads="1"/>
          </p:cNvPicPr>
          <p:nvPr/>
        </p:nvPicPr>
        <p:blipFill>
          <a:blip r:embed="rId3"/>
          <a:srcRect/>
          <a:stretch>
            <a:fillRect/>
          </a:stretch>
        </p:blipFill>
        <p:spPr bwMode="auto">
          <a:xfrm>
            <a:off x="290513" y="4191000"/>
            <a:ext cx="5616575" cy="4237038"/>
          </a:xfrm>
          <a:prstGeom prst="rect">
            <a:avLst/>
          </a:prstGeom>
          <a:noFill/>
          <a:ln w="9525">
            <a:noFill/>
            <a:miter lim="800000"/>
            <a:headEnd/>
            <a:tailEnd/>
          </a:ln>
        </p:spPr>
      </p:pic>
      <p:grpSp>
        <p:nvGrpSpPr>
          <p:cNvPr id="59395" name="Group 12"/>
          <p:cNvGrpSpPr>
            <a:grpSpLocks/>
          </p:cNvGrpSpPr>
          <p:nvPr/>
        </p:nvGrpSpPr>
        <p:grpSpPr bwMode="auto">
          <a:xfrm>
            <a:off x="1814513" y="-228600"/>
            <a:ext cx="12673012" cy="1563688"/>
            <a:chOff x="1802210" y="103853"/>
            <a:chExt cx="12672219" cy="1563058"/>
          </a:xfrm>
        </p:grpSpPr>
        <p:grpSp>
          <p:nvGrpSpPr>
            <p:cNvPr id="59401" name="Group 13"/>
            <p:cNvGrpSpPr>
              <a:grpSpLocks/>
            </p:cNvGrpSpPr>
            <p:nvPr/>
          </p:nvGrpSpPr>
          <p:grpSpPr bwMode="auto">
            <a:xfrm>
              <a:off x="5199053" y="103853"/>
              <a:ext cx="4896153" cy="990070"/>
              <a:chOff x="5051402" y="164812"/>
              <a:chExt cx="4813540" cy="990070"/>
            </a:xfrm>
          </p:grpSpPr>
          <p:grpSp>
            <p:nvGrpSpPr>
              <p:cNvPr id="59403" name="Group 17"/>
              <p:cNvGrpSpPr>
                <a:grpSpLocks/>
              </p:cNvGrpSpPr>
              <p:nvPr/>
            </p:nvGrpSpPr>
            <p:grpSpPr bwMode="auto">
              <a:xfrm>
                <a:off x="5051402" y="164812"/>
                <a:ext cx="4813540" cy="990070"/>
                <a:chOff x="5051402" y="164812"/>
                <a:chExt cx="4813540" cy="990070"/>
              </a:xfrm>
            </p:grpSpPr>
            <p:sp>
              <p:nvSpPr>
                <p:cNvPr id="59405" name="TextBox 19"/>
                <p:cNvSpPr txBox="1">
                  <a:spLocks noChangeArrowheads="1"/>
                </p:cNvSpPr>
                <p:nvPr/>
              </p:nvSpPr>
              <p:spPr bwMode="auto">
                <a:xfrm>
                  <a:off x="5051402" y="164812"/>
                  <a:ext cx="181043" cy="548981"/>
                </a:xfrm>
                <a:prstGeom prst="rect">
                  <a:avLst/>
                </a:prstGeom>
                <a:no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59406" name="TextBox 20"/>
                <p:cNvSpPr txBox="1">
                  <a:spLocks noChangeArrowheads="1"/>
                </p:cNvSpPr>
                <p:nvPr/>
              </p:nvSpPr>
              <p:spPr bwMode="auto">
                <a:xfrm>
                  <a:off x="5987888" y="636047"/>
                  <a:ext cx="3877054" cy="518835"/>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TỰ NHIÊN VÀ XÃ HỘI</a:t>
                  </a:r>
                </a:p>
              </p:txBody>
            </p:sp>
          </p:grpSp>
          <p:cxnSp>
            <p:nvCxnSpPr>
              <p:cNvPr id="19" name="Straight Connector 18"/>
              <p:cNvCxnSpPr/>
              <p:nvPr/>
            </p:nvCxnSpPr>
            <p:spPr>
              <a:xfrm>
                <a:off x="6142463" y="1135971"/>
                <a:ext cx="35956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1802210" y="1097228"/>
              <a:ext cx="12672219" cy="56968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11: DI TÍCH  LỊCH SỬ - VĂN HÓA VÀ CẢNH QUAN THIÊN NHIÊN (T1)</a:t>
              </a:r>
            </a:p>
          </p:txBody>
        </p:sp>
      </p:grpSp>
      <p:sp>
        <p:nvSpPr>
          <p:cNvPr id="59396" name="Rectangle 21"/>
          <p:cNvSpPr>
            <a:spLocks noChangeArrowheads="1"/>
          </p:cNvSpPr>
          <p:nvPr/>
        </p:nvSpPr>
        <p:spPr bwMode="auto">
          <a:xfrm>
            <a:off x="1509713" y="1371600"/>
            <a:ext cx="14090650" cy="1190625"/>
          </a:xfrm>
          <a:prstGeom prst="rect">
            <a:avLst/>
          </a:prstGeom>
          <a:noFill/>
          <a:ln w="9525">
            <a:noFill/>
            <a:miter lim="800000"/>
            <a:headEnd/>
            <a:tailEnd/>
          </a:ln>
        </p:spPr>
        <p:txBody>
          <a:bodyPr>
            <a:spAutoFit/>
          </a:bodyPr>
          <a:lstStyle/>
          <a:p>
            <a:pPr eaLnBrk="0" hangingPunct="0"/>
            <a:r>
              <a:rPr lang="en-US" sz="3600" b="1" u="sng">
                <a:solidFill>
                  <a:srgbClr val="FF0066"/>
                </a:solidFill>
                <a:latin typeface="Times New Roman" pitchFamily="18" charset="0"/>
                <a:cs typeface="Times New Roman" pitchFamily="18" charset="0"/>
              </a:rPr>
              <a:t>1. Tìm hiểu một số di tích lịch sử - văn hóa hoặc cảnh quan thiên nhiên ở địa phương.</a:t>
            </a:r>
          </a:p>
        </p:txBody>
      </p:sp>
      <p:grpSp>
        <p:nvGrpSpPr>
          <p:cNvPr id="59397" name="Group 22"/>
          <p:cNvGrpSpPr>
            <a:grpSpLocks/>
          </p:cNvGrpSpPr>
          <p:nvPr/>
        </p:nvGrpSpPr>
        <p:grpSpPr bwMode="auto">
          <a:xfrm>
            <a:off x="1573213" y="2500313"/>
            <a:ext cx="13727112" cy="1200150"/>
            <a:chOff x="1642894" y="2362200"/>
            <a:chExt cx="13727969" cy="1200329"/>
          </a:xfrm>
        </p:grpSpPr>
        <p:sp>
          <p:nvSpPr>
            <p:cNvPr id="59399" name="Rectangle 24"/>
            <p:cNvSpPr>
              <a:spLocks noChangeArrowheads="1"/>
            </p:cNvSpPr>
            <p:nvPr/>
          </p:nvSpPr>
          <p:spPr bwMode="auto">
            <a:xfrm>
              <a:off x="2538868" y="2362200"/>
              <a:ext cx="12831995" cy="1200329"/>
            </a:xfrm>
            <a:prstGeom prst="rect">
              <a:avLst/>
            </a:prstGeom>
            <a:noFill/>
            <a:ln w="9525">
              <a:noFill/>
              <a:miter lim="800000"/>
              <a:headEnd/>
              <a:tailEnd/>
            </a:ln>
          </p:spPr>
          <p:txBody>
            <a:bodyPr>
              <a:spAutoFit/>
            </a:bodyPr>
            <a:lstStyle/>
            <a:p>
              <a:pPr algn="just" eaLnBrk="0" hangingPunct="0"/>
              <a:r>
                <a:rPr lang="en-US" sz="3600" b="1">
                  <a:solidFill>
                    <a:srgbClr val="FF0000"/>
                  </a:solidFill>
                  <a:latin typeface="Times New Roman" pitchFamily="18" charset="0"/>
                  <a:cs typeface="Times New Roman" pitchFamily="18" charset="0"/>
                </a:rPr>
                <a:t>Hãy nói về một số di tích lịch sử - văn hóa hoặc cảnh quan thiên nhiên của đất nước Việt Nam.</a:t>
              </a:r>
            </a:p>
          </p:txBody>
        </p:sp>
        <p:pic>
          <p:nvPicPr>
            <p:cNvPr id="59400" name="Picture 2"/>
            <p:cNvPicPr>
              <a:picLocks noChangeAspect="1" noChangeArrowheads="1"/>
            </p:cNvPicPr>
            <p:nvPr/>
          </p:nvPicPr>
          <p:blipFill>
            <a:blip r:embed="rId4"/>
            <a:srcRect l="13976" t="8234" b="9433"/>
            <a:stretch>
              <a:fillRect/>
            </a:stretch>
          </p:blipFill>
          <p:spPr bwMode="auto">
            <a:xfrm>
              <a:off x="1642894" y="2474238"/>
              <a:ext cx="895975" cy="833225"/>
            </a:xfrm>
            <a:prstGeom prst="rect">
              <a:avLst/>
            </a:prstGeom>
            <a:noFill/>
            <a:ln w="9525">
              <a:noFill/>
              <a:miter lim="800000"/>
              <a:headEnd/>
              <a:tailEnd/>
            </a:ln>
          </p:spPr>
        </p:pic>
      </p:grpSp>
      <p:sp>
        <p:nvSpPr>
          <p:cNvPr id="24" name="Rectangle 23"/>
          <p:cNvSpPr>
            <a:spLocks noChangeArrowheads="1"/>
          </p:cNvSpPr>
          <p:nvPr/>
        </p:nvSpPr>
        <p:spPr bwMode="auto">
          <a:xfrm>
            <a:off x="6310313" y="4279900"/>
            <a:ext cx="9505950" cy="3416300"/>
          </a:xfrm>
          <a:prstGeom prst="rect">
            <a:avLst/>
          </a:prstGeom>
          <a:solidFill>
            <a:schemeClr val="bg1"/>
          </a:solidFill>
          <a:ln w="9525">
            <a:noFill/>
            <a:miter lim="800000"/>
            <a:headEnd/>
            <a:tailEnd/>
          </a:ln>
        </p:spPr>
        <p:txBody>
          <a:bodyPr>
            <a:spAutoFit/>
          </a:bodyPr>
          <a:lstStyle/>
          <a:p>
            <a:pPr algn="just" eaLnBrk="0" hangingPunct="0"/>
            <a:r>
              <a:rPr lang="nl-NL" sz="3600" b="1">
                <a:solidFill>
                  <a:srgbClr val="0000CC"/>
                </a:solidFill>
                <a:latin typeface="Times New Roman" pitchFamily="18" charset="0"/>
                <a:cs typeface="Times New Roman" pitchFamily="18" charset="0"/>
              </a:rPr>
              <a:t>     Động Thiên Đường, Quảng Bình. Nằm trong lòng một quần thể núi đá vôi ở độ cao 191m thuộc Vườn Quốc gia Phong Nha Kẻ Bàng. Động Thiên Đường có chiều dài hơn 31,4 km, chiều rộng dao động từ 30 đến 100m, nơi rộng nhất lên đến 150m.</a:t>
            </a:r>
            <a:endParaRPr lang="en-US" sz="3600" b="1">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10041</TotalTime>
  <Words>1266</Words>
  <Application>Microsoft Office PowerPoint</Application>
  <PresentationFormat>Custom</PresentationFormat>
  <Paragraphs>71</Paragraphs>
  <Slides>16</Slides>
  <Notes>1</Notes>
  <HiddenSlides>0</HiddenSlides>
  <MMClips>0</MMClips>
  <ScaleCrop>false</ScaleCrop>
  <HeadingPairs>
    <vt:vector size="6" baseType="variant">
      <vt:variant>
        <vt:lpstr>Fonts Used</vt:lpstr>
      </vt:variant>
      <vt:variant>
        <vt:i4>2</vt:i4>
      </vt:variant>
      <vt:variant>
        <vt:lpstr>Design Template</vt:lpstr>
      </vt:variant>
      <vt:variant>
        <vt:i4>4</vt:i4>
      </vt:variant>
      <vt:variant>
        <vt:lpstr>Slide Titles</vt:lpstr>
      </vt:variant>
      <vt:variant>
        <vt:i4>16</vt:i4>
      </vt:variant>
    </vt:vector>
  </HeadingPairs>
  <TitlesOfParts>
    <vt:vector size="22" baseType="lpstr">
      <vt:lpstr>Arial</vt:lpstr>
      <vt:lpstr>Times New Roman</vt:lpstr>
      <vt:lpstr>Default Design</vt:lpstr>
      <vt:lpstr>1_Default Design</vt:lpstr>
      <vt:lpstr>2_Default Design</vt:lpstr>
      <vt:lpstr>3_Default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Sky123.Org</cp:lastModifiedBy>
  <cp:revision>1171</cp:revision>
  <dcterms:created xsi:type="dcterms:W3CDTF">2008-09-09T22:52:10Z</dcterms:created>
  <dcterms:modified xsi:type="dcterms:W3CDTF">2022-12-04T12:17:49Z</dcterms:modified>
</cp:coreProperties>
</file>